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inyon Script"/>
      <p:regular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PinyonScrip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18f8cd2c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18f8cd2c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718f8cd2c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718f8cd2c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718f8cd2c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718f8cd2c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718f8cd2c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718f8cd2c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18f8cd2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18f8cd2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18f8cd2c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18f8cd2c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718f8cd2c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718f8cd2c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18f8cd2c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718f8cd2c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18f8cd2c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18f8cd2c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718f8cd2c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718f8cd2c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18f8cd2c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18f8cd2c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r.yeeply.com/blog/langages-de-programmation-creer-une-application-android/" TargetMode="External"/><Relationship Id="rId4" Type="http://schemas.openxmlformats.org/officeDocument/2006/relationships/hyperlink" Target="https://fr.yeeply.com/blog/langages-de-programmation-creer-une-application-android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2392825" y="194350"/>
            <a:ext cx="398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accent4"/>
                </a:solidFill>
              </a:rPr>
              <a:t>Android Application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268675" y="4421225"/>
            <a:ext cx="15105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Pinyon Script"/>
                <a:ea typeface="Pinyon Script"/>
                <a:cs typeface="Pinyon Script"/>
                <a:sym typeface="Pinyon Script"/>
              </a:rPr>
              <a:t>Asmail</a:t>
            </a:r>
            <a:endParaRPr sz="2400">
              <a:solidFill>
                <a:srgbClr val="666666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779175" y="711675"/>
            <a:ext cx="4722900" cy="280200"/>
          </a:xfrm>
          <a:prstGeom prst="mathMinus">
            <a:avLst>
              <a:gd fmla="val 15327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175" y="1171925"/>
            <a:ext cx="5291350" cy="263778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099825" y="1142913"/>
            <a:ext cx="6771900" cy="2695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Bonjour à tous et bienvenue dans le monde merveilleux du développement d'applications Android !</a:t>
            </a:r>
            <a:endParaRPr b="1" sz="2400"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2371250" y="0"/>
            <a:ext cx="398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accent4"/>
                </a:solidFill>
              </a:rPr>
              <a:t>Android Application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268675" y="4421225"/>
            <a:ext cx="15105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Pinyon Script"/>
                <a:ea typeface="Pinyon Script"/>
                <a:cs typeface="Pinyon Script"/>
                <a:sym typeface="Pinyon Script"/>
              </a:rPr>
              <a:t>Asmail</a:t>
            </a:r>
            <a:endParaRPr sz="2400">
              <a:solidFill>
                <a:srgbClr val="666666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1779175" y="508250"/>
            <a:ext cx="4722900" cy="280200"/>
          </a:xfrm>
          <a:prstGeom prst="mathMinus">
            <a:avLst>
              <a:gd fmla="val 15327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173925" y="912600"/>
            <a:ext cx="5382300" cy="92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</a:rPr>
              <a:t> </a:t>
            </a:r>
            <a:r>
              <a:rPr b="1" lang="en-GB" sz="1700">
                <a:solidFill>
                  <a:srgbClr val="F3F3F3"/>
                </a:solidFill>
              </a:rPr>
              <a:t>The Strings File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1173925" y="1992300"/>
            <a:ext cx="5274300" cy="1996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&lt;resources&gt;</a:t>
            </a:r>
            <a:endParaRPr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  &lt;string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"app_name"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&gt;HelloWorld</a:t>
            </a: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&lt;/string&gt;</a:t>
            </a:r>
            <a:endParaRPr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&lt;string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"hello_world"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&gt;Hello world!</a:t>
            </a: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&lt;/string&gt;</a:t>
            </a:r>
            <a:endParaRPr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&lt;string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"menu_settings"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&gt;Settings</a:t>
            </a: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&lt;/string&gt;</a:t>
            </a:r>
            <a:endParaRPr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&lt;string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"title_activity_main"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&gt;MainActivity</a:t>
            </a: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&lt;/string&gt;</a:t>
            </a:r>
            <a:endParaRPr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&lt;/resources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2371250" y="-76200"/>
            <a:ext cx="398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accent4"/>
                </a:solidFill>
              </a:rPr>
              <a:t>Android Application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86225" y="4427725"/>
            <a:ext cx="15105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Pinyon Script"/>
                <a:ea typeface="Pinyon Script"/>
                <a:cs typeface="Pinyon Script"/>
                <a:sym typeface="Pinyon Script"/>
              </a:rPr>
              <a:t>Asmail</a:t>
            </a:r>
            <a:endParaRPr sz="2400">
              <a:solidFill>
                <a:srgbClr val="666666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1779175" y="430600"/>
            <a:ext cx="4722900" cy="280200"/>
          </a:xfrm>
          <a:prstGeom prst="mathMinus">
            <a:avLst>
              <a:gd fmla="val 15327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657725" y="531600"/>
            <a:ext cx="6728700" cy="84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</a:t>
            </a:r>
            <a:r>
              <a:rPr b="1" lang="en-GB" sz="1700">
                <a:solidFill>
                  <a:srgbClr val="FFFFFF"/>
                </a:solidFill>
              </a:rPr>
              <a:t>The Layout File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657725" y="1304025"/>
            <a:ext cx="6588600" cy="3275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&lt;RelativeLayout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xmlns:android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"http://schemas.android.com/apk/res/android"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xmlns:tools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"http://schemas.android.com/tools"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android:layout_width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"match_parent"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 android:layout_height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"match_parent" </a:t>
            </a: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  &lt;TextView</a:t>
            </a:r>
            <a:endParaRPr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android:layout_width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"wrap_content"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    android:layout_height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"wrap_content"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android:layout_centerHorizontal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"true"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 android:layout_centerVertical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"true"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android:padding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"@dimen/padding_medium"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android:text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"@string/hello_world"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    tools:context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".MainActivity"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/&gt;</a:t>
            </a:r>
            <a:endParaRPr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&lt;/RelativeLayout&gt;</a:t>
            </a:r>
            <a:endParaRPr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2371250" y="0"/>
            <a:ext cx="398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accent4"/>
                </a:solidFill>
              </a:rPr>
              <a:t>Android Application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268675" y="4421225"/>
            <a:ext cx="15105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Pinyon Script"/>
                <a:ea typeface="Pinyon Script"/>
                <a:cs typeface="Pinyon Script"/>
                <a:sym typeface="Pinyon Script"/>
              </a:rPr>
              <a:t>Asmail</a:t>
            </a:r>
            <a:endParaRPr sz="2400">
              <a:solidFill>
                <a:srgbClr val="666666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779175" y="506800"/>
            <a:ext cx="4722900" cy="280200"/>
          </a:xfrm>
          <a:prstGeom prst="mathMinus">
            <a:avLst>
              <a:gd fmla="val 15327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825" y="873350"/>
            <a:ext cx="6624426" cy="29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1934975" y="3178900"/>
            <a:ext cx="2596500" cy="42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Avez vous des questions ?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392825" y="194350"/>
            <a:ext cx="398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accent4"/>
                </a:solidFill>
              </a:rPr>
              <a:t>Android Application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268675" y="4421225"/>
            <a:ext cx="15105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Pinyon Script"/>
                <a:ea typeface="Pinyon Script"/>
                <a:cs typeface="Pinyon Script"/>
                <a:sym typeface="Pinyon Script"/>
              </a:rPr>
              <a:t>Asmail</a:t>
            </a:r>
            <a:endParaRPr sz="2400">
              <a:solidFill>
                <a:srgbClr val="666666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779175" y="711675"/>
            <a:ext cx="4722900" cy="280200"/>
          </a:xfrm>
          <a:prstGeom prst="mathMinus">
            <a:avLst>
              <a:gd fmla="val 15327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331700" y="1042550"/>
            <a:ext cx="6480600" cy="10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GB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Qu'est-ce qu'Android ?</a:t>
            </a:r>
            <a:endParaRPr b="1"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1331700" y="2048750"/>
            <a:ext cx="5914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Android est un logiciel géant pour Téléphone et tablette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613" y="2571750"/>
            <a:ext cx="2470775" cy="23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775" y="2711925"/>
            <a:ext cx="2825347" cy="219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9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2392825" y="194350"/>
            <a:ext cx="398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accent4"/>
                </a:solidFill>
              </a:rPr>
              <a:t>Android Application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268675" y="4421225"/>
            <a:ext cx="15105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Pinyon Script"/>
                <a:ea typeface="Pinyon Script"/>
                <a:cs typeface="Pinyon Script"/>
                <a:sym typeface="Pinyon Script"/>
              </a:rPr>
              <a:t>Asmail</a:t>
            </a:r>
            <a:endParaRPr sz="2400">
              <a:solidFill>
                <a:srgbClr val="666666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779175" y="711675"/>
            <a:ext cx="4722900" cy="280200"/>
          </a:xfrm>
          <a:prstGeom prst="mathMinus">
            <a:avLst>
              <a:gd fmla="val 15327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045850" y="884050"/>
            <a:ext cx="5769000" cy="11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 sz="1800">
                <a:solidFill>
                  <a:srgbClr val="F3F3F3"/>
                </a:solidFill>
              </a:rPr>
              <a:t>Comment programmer une application Android ?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250" y="1088950"/>
            <a:ext cx="2168966" cy="24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905750" y="2108950"/>
            <a:ext cx="59091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Il y a mille et une façons d’apprendre à programmer sur Android. Vous pouvez, bien sûr, avoir recours aux livres ou aux tutoriels audiovisuels sur YouTube, mais quelques autres solutions s’offrent à vous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2392825" y="194350"/>
            <a:ext cx="398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accent4"/>
                </a:solidFill>
              </a:rPr>
              <a:t>Android Application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268675" y="4421225"/>
            <a:ext cx="15105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Pinyon Script"/>
                <a:ea typeface="Pinyon Script"/>
                <a:cs typeface="Pinyon Script"/>
                <a:sym typeface="Pinyon Script"/>
              </a:rPr>
              <a:t>Asmail</a:t>
            </a:r>
            <a:endParaRPr sz="2400">
              <a:solidFill>
                <a:srgbClr val="666666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1779175" y="711675"/>
            <a:ext cx="4722900" cy="280200"/>
          </a:xfrm>
          <a:prstGeom prst="mathMinus">
            <a:avLst>
              <a:gd fmla="val 15327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889225" y="905625"/>
            <a:ext cx="6987300" cy="10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F3F3F3"/>
                </a:solidFill>
                <a:hlinkClick r:id="rId3"/>
              </a:rPr>
              <a:t>Quel langage de programmation pour créer une application Android?</a:t>
            </a:r>
            <a:endParaRPr b="1" u="sng">
              <a:solidFill>
                <a:srgbClr val="F3F3F3"/>
              </a:solidFill>
              <a:hlinkClick r:id="rId4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3400" y="1973025"/>
            <a:ext cx="1510500" cy="2248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0500" y="2305925"/>
            <a:ext cx="2285224" cy="18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217" y="2155200"/>
            <a:ext cx="1879608" cy="211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511225" y="1973025"/>
            <a:ext cx="6486900" cy="2361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Java est le langage Android le plus utilisé dans le développement mobile. L’un de ses plus grands avantages est que les logiciels créés avec ce langage.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2392825" y="194350"/>
            <a:ext cx="398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accent4"/>
                </a:solidFill>
              </a:rPr>
              <a:t>Android Application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268675" y="4421225"/>
            <a:ext cx="15105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Pinyon Script"/>
                <a:ea typeface="Pinyon Script"/>
                <a:cs typeface="Pinyon Script"/>
                <a:sym typeface="Pinyon Script"/>
              </a:rPr>
              <a:t>Asmail</a:t>
            </a:r>
            <a:endParaRPr sz="2400">
              <a:solidFill>
                <a:srgbClr val="666666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779175" y="711675"/>
            <a:ext cx="4722900" cy="280200"/>
          </a:xfrm>
          <a:prstGeom prst="mathMinus">
            <a:avLst>
              <a:gd fmla="val 15327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089075" y="991875"/>
            <a:ext cx="7192200" cy="11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</a:t>
            </a:r>
            <a:r>
              <a:rPr b="1" lang="en-GB" sz="1700">
                <a:solidFill>
                  <a:srgbClr val="FFFFFF"/>
                </a:solidFill>
              </a:rPr>
              <a:t>Quels outils pour créer des applications Android 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075" y="2211375"/>
            <a:ext cx="2292575" cy="22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280" y="2135175"/>
            <a:ext cx="2218371" cy="22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1089075" y="2167925"/>
            <a:ext cx="5650200" cy="2292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L'environnement de développement que j’utilise est Android Studio,  recommandé par Google lui-même.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2392825" y="0"/>
            <a:ext cx="398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accent4"/>
                </a:solidFill>
              </a:rPr>
              <a:t>Android Application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268675" y="4421225"/>
            <a:ext cx="15105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Pinyon Script"/>
                <a:ea typeface="Pinyon Script"/>
                <a:cs typeface="Pinyon Script"/>
                <a:sym typeface="Pinyon Script"/>
              </a:rPr>
              <a:t>Asmail</a:t>
            </a:r>
            <a:endParaRPr sz="2400">
              <a:solidFill>
                <a:srgbClr val="666666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779175" y="483075"/>
            <a:ext cx="4722900" cy="280200"/>
          </a:xfrm>
          <a:prstGeom prst="mathMinus">
            <a:avLst>
              <a:gd fmla="val 15327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1660525" y="607800"/>
            <a:ext cx="4960200" cy="74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</a:rPr>
              <a:t>      </a:t>
            </a:r>
            <a:r>
              <a:rPr lang="en-GB">
                <a:solidFill>
                  <a:srgbClr val="FFFFFF"/>
                </a:solidFill>
              </a:rPr>
              <a:t>   </a:t>
            </a:r>
            <a:r>
              <a:rPr b="1" lang="en-GB" sz="2300">
                <a:solidFill>
                  <a:srgbClr val="FFFFFF"/>
                </a:solidFill>
              </a:rPr>
              <a:t>Android - Architecture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900" y="1308325"/>
            <a:ext cx="3499663" cy="33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2392825" y="-34250"/>
            <a:ext cx="398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accent4"/>
                </a:solidFill>
              </a:rPr>
              <a:t>Android Application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268675" y="4421225"/>
            <a:ext cx="15105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Pinyon Script"/>
                <a:ea typeface="Pinyon Script"/>
                <a:cs typeface="Pinyon Script"/>
                <a:sym typeface="Pinyon Script"/>
              </a:rPr>
              <a:t>Asmail</a:t>
            </a:r>
            <a:endParaRPr sz="2400">
              <a:solidFill>
                <a:srgbClr val="666666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1779175" y="483075"/>
            <a:ext cx="4722900" cy="280200"/>
          </a:xfrm>
          <a:prstGeom prst="mathMinus">
            <a:avLst>
              <a:gd fmla="val 15327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1266475" y="573550"/>
            <a:ext cx="6232800" cy="98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</a:t>
            </a:r>
            <a:r>
              <a:rPr b="1" lang="en-GB" sz="2300">
                <a:solidFill>
                  <a:srgbClr val="FFFFFF"/>
                </a:solidFill>
              </a:rPr>
              <a:t>Android - Application Components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350" y="1478650"/>
            <a:ext cx="2588000" cy="32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2392825" y="-110450"/>
            <a:ext cx="398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accent4"/>
                </a:solidFill>
              </a:rPr>
              <a:t>Android Application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268675" y="4421225"/>
            <a:ext cx="15105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Pinyon Script"/>
                <a:ea typeface="Pinyon Script"/>
                <a:cs typeface="Pinyon Script"/>
                <a:sym typeface="Pinyon Script"/>
              </a:rPr>
              <a:t>Asmail</a:t>
            </a:r>
            <a:endParaRPr sz="2400">
              <a:solidFill>
                <a:srgbClr val="666666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1779175" y="406875"/>
            <a:ext cx="4722900" cy="280200"/>
          </a:xfrm>
          <a:prstGeom prst="mathMinus">
            <a:avLst>
              <a:gd fmla="val 15327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1703725" y="830300"/>
            <a:ext cx="4873800" cy="90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 Activities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1839375" y="1879225"/>
            <a:ext cx="4153200" cy="1520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8761D"/>
                </a:solidFill>
              </a:rPr>
              <a:t>    </a:t>
            </a:r>
            <a:r>
              <a:rPr b="1" lang="en-GB">
                <a:solidFill>
                  <a:srgbClr val="38761D"/>
                </a:solidFill>
              </a:rPr>
              <a:t>Intent </a:t>
            </a:r>
            <a:r>
              <a:rPr b="1" lang="en-GB">
                <a:solidFill>
                  <a:srgbClr val="FFFFFF"/>
                </a:solidFill>
              </a:rPr>
              <a:t>i </a:t>
            </a:r>
            <a:r>
              <a:rPr b="1" lang="en-GB">
                <a:solidFill>
                  <a:srgbClr val="1155CC"/>
                </a:solidFill>
              </a:rPr>
              <a:t>= </a:t>
            </a:r>
            <a:r>
              <a:rPr b="1" lang="en-GB">
                <a:solidFill>
                  <a:srgbClr val="FFFF00"/>
                </a:solidFill>
              </a:rPr>
              <a:t>new </a:t>
            </a:r>
            <a:r>
              <a:rPr b="1" lang="en-GB">
                <a:solidFill>
                  <a:srgbClr val="FFFFFF"/>
                </a:solidFill>
              </a:rPr>
              <a:t>Intent</a:t>
            </a:r>
            <a:r>
              <a:rPr b="1" lang="en-GB">
                <a:solidFill>
                  <a:srgbClr val="4A86E8"/>
                </a:solidFill>
              </a:rPr>
              <a:t>(</a:t>
            </a:r>
            <a:r>
              <a:rPr b="1" lang="en-GB">
                <a:solidFill>
                  <a:srgbClr val="FFFF00"/>
                </a:solidFill>
              </a:rPr>
              <a:t>this</a:t>
            </a:r>
            <a:r>
              <a:rPr b="1" lang="en-GB">
                <a:solidFill>
                  <a:srgbClr val="4A86E8"/>
                </a:solidFill>
              </a:rPr>
              <a:t>, </a:t>
            </a:r>
            <a:r>
              <a:rPr b="1" lang="en-GB">
                <a:solidFill>
                  <a:srgbClr val="FFFFFF"/>
                </a:solidFill>
              </a:rPr>
              <a:t>ActivityTwo</a:t>
            </a:r>
            <a:r>
              <a:rPr b="1" lang="en-GB">
                <a:solidFill>
                  <a:srgbClr val="4A86E8"/>
                </a:solidFill>
              </a:rPr>
              <a:t>.class);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    </a:t>
            </a:r>
            <a:r>
              <a:rPr b="1" lang="en-GB">
                <a:solidFill>
                  <a:srgbClr val="FFFFFF"/>
                </a:solidFill>
              </a:rPr>
              <a:t>startActivity</a:t>
            </a:r>
            <a:r>
              <a:rPr b="1" lang="en-GB">
                <a:solidFill>
                  <a:srgbClr val="4A86E8"/>
                </a:solidFill>
              </a:rPr>
              <a:t>(</a:t>
            </a:r>
            <a:r>
              <a:rPr b="1" lang="en-GB">
                <a:solidFill>
                  <a:srgbClr val="FFFFFF"/>
                </a:solidFill>
              </a:rPr>
              <a:t>i</a:t>
            </a:r>
            <a:r>
              <a:rPr b="1" lang="en-GB" u="sng">
                <a:solidFill>
                  <a:srgbClr val="4A86E8"/>
                </a:solidFill>
              </a:rPr>
              <a:t>);</a:t>
            </a:r>
            <a:endParaRPr b="1" u="sng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2371250" y="0"/>
            <a:ext cx="398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accent4"/>
                </a:solidFill>
              </a:rPr>
              <a:t>Android Application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268675" y="4421225"/>
            <a:ext cx="15105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Pinyon Script"/>
                <a:ea typeface="Pinyon Script"/>
                <a:cs typeface="Pinyon Script"/>
                <a:sym typeface="Pinyon Script"/>
              </a:rPr>
              <a:t>Asmail</a:t>
            </a:r>
            <a:endParaRPr sz="2400">
              <a:solidFill>
                <a:srgbClr val="666666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1779175" y="483075"/>
            <a:ext cx="4722900" cy="280200"/>
          </a:xfrm>
          <a:prstGeom prst="mathMinus">
            <a:avLst>
              <a:gd fmla="val 15327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1099875" y="1679450"/>
            <a:ext cx="5477700" cy="2818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package</a:t>
            </a: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com.example.helloworld;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import </a:t>
            </a: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android.support.v7.app.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AppCompatActivity</a:t>
            </a: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android.os.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Bundle</a:t>
            </a: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public class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MainActivity</a:t>
            </a: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extends 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AppCompatActivity </a:t>
            </a: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GB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@Override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GB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protected void</a:t>
            </a: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onCreate(</a:t>
            </a:r>
            <a:r>
              <a:rPr lang="en-GB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Bundle</a:t>
            </a: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savedInstanceState) {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en-GB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super.</a:t>
            </a: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onCreate(savedInstanceState);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setContentView(R.layout.activity_main);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}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1099875" y="635475"/>
            <a:ext cx="5725500" cy="93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</a:t>
            </a:r>
            <a:r>
              <a:rPr b="1" lang="en-GB" sz="1700">
                <a:solidFill>
                  <a:srgbClr val="FFFFFF"/>
                </a:solidFill>
              </a:rPr>
              <a:t>The Main Activity File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