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2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05/03/2023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JavaScript</a:t>
            </a:r>
            <a:endParaRPr lang="en-US" sz="44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</a:t>
            </a:r>
            <a:r>
              <a:rPr lang="en-US" dirty="0" err="1" smtClean="0"/>
              <a:t>Assingment</a:t>
            </a:r>
            <a:r>
              <a:rPr lang="en-US" dirty="0" smtClean="0"/>
              <a:t> </a:t>
            </a:r>
            <a:r>
              <a:rPr lang="en-US" dirty="0"/>
              <a:t>Operators</a:t>
            </a:r>
          </a:p>
        </p:txBody>
      </p:sp>
      <p:pic>
        <p:nvPicPr>
          <p:cNvPr id="4" name="Pictur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2" y="2278654"/>
            <a:ext cx="5328423" cy="2871543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95" y="2280749"/>
            <a:ext cx="1819397" cy="28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4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3823"/>
            <a:ext cx="8596668" cy="4467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JavaScript they are written like this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Greater/less </a:t>
            </a:r>
            <a:r>
              <a:rPr lang="en-US" dirty="0"/>
              <a:t>than: a &gt; b, a &lt;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Greater/less than or equals: a &gt;= b, a &lt;=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Equals: a == b, please note the double equality sign == means the equality test, while a single one a = b means an assignment.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equals: In </a:t>
            </a:r>
            <a:r>
              <a:rPr lang="en-US" dirty="0" err="1"/>
              <a:t>maths</a:t>
            </a:r>
            <a:r>
              <a:rPr lang="en-US" dirty="0"/>
              <a:t> the notation is ≠, but in JavaScript it’s written as a != b.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All </a:t>
            </a:r>
            <a:r>
              <a:rPr lang="en-US" dirty="0"/>
              <a:t>comparison operators return a </a:t>
            </a:r>
            <a:r>
              <a:rPr lang="en-US" dirty="0" err="1"/>
              <a:t>boolean</a:t>
            </a:r>
            <a:r>
              <a:rPr lang="en-US" dirty="0"/>
              <a:t> value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true – means “yes”, “correct” or “the truth”.</a:t>
            </a:r>
          </a:p>
          <a:p>
            <a:pPr marL="400050" lvl="1" indent="0">
              <a:buNone/>
            </a:pPr>
            <a:r>
              <a:rPr lang="en-US" dirty="0"/>
              <a:t>false – means “no”, “wrong” or “not the truth”.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8993"/>
            <a:ext cx="8596668" cy="44323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algorithm to compare two strings is simple: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Compare </a:t>
            </a:r>
            <a:r>
              <a:rPr lang="en-US" dirty="0"/>
              <a:t>the first character of both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first character from the first string is greater (or less) than the other string’s, then the first string is greater (or less) than the second. We’re done.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Otherwise, if both strings’ first characters are the same, compare the second characters the same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until the end of either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both strings end at the same length, then they are equal. Otherwise, the longer string is greater.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alert( 'Z' &gt; 'A' ); // true</a:t>
            </a:r>
          </a:p>
          <a:p>
            <a:pPr lvl="1"/>
            <a:r>
              <a:rPr lang="en-US" dirty="0"/>
              <a:t>alert( 'Glow' &gt; 'Glee' ); // true</a:t>
            </a:r>
          </a:p>
          <a:p>
            <a:pPr lvl="1"/>
            <a:r>
              <a:rPr lang="en-US" dirty="0"/>
              <a:t>alert( 'Bee' &gt; 'Be' ); //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types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comparing values of different types, JavaScript converts the values to numbers.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alert( '2' &gt; 1 ); // true, string '2' becomes a number 2</a:t>
            </a:r>
          </a:p>
          <a:p>
            <a:pPr marL="0" indent="0">
              <a:buNone/>
            </a:pPr>
            <a:r>
              <a:rPr lang="en-US" dirty="0"/>
              <a:t>alert( '01' == 1 ); // true, string '01' becomes a number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dirty="0"/>
              <a:t>alert( true == 1 ); // true </a:t>
            </a:r>
          </a:p>
          <a:p>
            <a:pPr marL="0" indent="0">
              <a:buNone/>
            </a:pPr>
            <a:r>
              <a:rPr lang="da-DK" dirty="0"/>
              <a:t>alert( false == 0 ); //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/>
              <a:t>Strict equality</a:t>
            </a:r>
          </a:p>
        </p:txBody>
      </p:sp>
      <p:sp>
        <p:nvSpPr>
          <p:cNvPr id="5" name="Объект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regular equality check == has a problem. It cannot differentiate 0 from false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alert( 0 == false ); // true</a:t>
            </a:r>
          </a:p>
          <a:p>
            <a:pPr lvl="1"/>
            <a:r>
              <a:rPr lang="en-US" dirty="0" smtClean="0"/>
              <a:t>alert( '' == false ); // true</a:t>
            </a:r>
          </a:p>
          <a:p>
            <a:r>
              <a:rPr lang="en-US" dirty="0" smtClean="0"/>
              <a:t>This </a:t>
            </a:r>
            <a:r>
              <a:rPr lang="en-US" dirty="0"/>
              <a:t>happens because operands of different types are converted to numbers by the equality operator ==. An empty string, just like false, becomes a zero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/>
              <a:t>A strict equality operator === checks the equality without type conversion</a:t>
            </a:r>
            <a:r>
              <a:rPr lang="en-US" i="1" dirty="0" smtClean="0"/>
              <a:t>.</a:t>
            </a:r>
          </a:p>
          <a:p>
            <a:endParaRPr lang="en-US" b="1" dirty="0"/>
          </a:p>
          <a:p>
            <a:r>
              <a:rPr lang="en-US" sz="1800" b="1" dirty="0"/>
              <a:t>Comparison with null and </a:t>
            </a:r>
            <a:r>
              <a:rPr lang="en-US" sz="1800" b="1" dirty="0" smtClean="0"/>
              <a:t>undefined</a:t>
            </a:r>
          </a:p>
          <a:p>
            <a:pPr lvl="1"/>
            <a:r>
              <a:rPr lang="en-US" dirty="0"/>
              <a:t>alert( null === undefined ); // </a:t>
            </a:r>
            <a:r>
              <a:rPr lang="en-US" dirty="0" smtClean="0"/>
              <a:t>false</a:t>
            </a:r>
          </a:p>
          <a:p>
            <a:pPr lvl="1"/>
            <a:r>
              <a:rPr lang="en-US" dirty="0"/>
              <a:t>alert( null == undefined ); // </a:t>
            </a:r>
            <a:r>
              <a:rPr lang="en-US" dirty="0" smtClean="0"/>
              <a:t>true</a:t>
            </a:r>
          </a:p>
          <a:p>
            <a:endParaRPr lang="en-US" dirty="0" smtClean="0"/>
          </a:p>
          <a:p>
            <a:r>
              <a:rPr lang="en-US" dirty="0"/>
              <a:t>For </a:t>
            </a:r>
            <a:r>
              <a:rPr lang="en-US" dirty="0" err="1"/>
              <a:t>maths</a:t>
            </a:r>
            <a:r>
              <a:rPr lang="en-US" dirty="0"/>
              <a:t> and other comparisons &lt; &gt; &lt;= &gt;= </a:t>
            </a:r>
            <a:r>
              <a:rPr lang="en-US" b="1" dirty="0"/>
              <a:t>null/undefined</a:t>
            </a:r>
            <a:r>
              <a:rPr lang="en-US" dirty="0"/>
              <a:t> are converted to </a:t>
            </a:r>
            <a:r>
              <a:rPr lang="en-US" b="1" dirty="0"/>
              <a:t>numbers</a:t>
            </a:r>
            <a:r>
              <a:rPr lang="en-US" dirty="0"/>
              <a:t>: null becomes 0, while undefined becomes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163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operators return a </a:t>
            </a:r>
            <a:r>
              <a:rPr lang="en-US" dirty="0" err="1"/>
              <a:t>boolean</a:t>
            </a:r>
            <a:r>
              <a:rPr lang="en-US" dirty="0"/>
              <a:t>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are compared letter-by-letter in the “dictionary”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values of different types are compared, they get converted to numbers (with the exclusion of a strict equality check).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values null and undefined equal == each other and do not equal any other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careful when using comparisons like &gt; or &lt; with variables that can occasionally be null/undefined. Checking for null/undefined separately is a good idea.</a:t>
            </a:r>
          </a:p>
        </p:txBody>
      </p:sp>
    </p:spTree>
    <p:extLst>
      <p:ext uri="{BB962C8B-B14F-4D97-AF65-F5344CB8AC3E}">
        <p14:creationId xmlns:p14="http://schemas.microsoft.com/office/powerpoint/2010/main" val="330518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branching: if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if(...) statement evaluates a condition in parentheses and, if the result is true, executes a block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age = prompt('How old are you?')</a:t>
            </a:r>
          </a:p>
          <a:p>
            <a:pPr marL="0" indent="0">
              <a:buNone/>
            </a:pPr>
            <a:r>
              <a:rPr lang="en-US" dirty="0"/>
              <a:t>If(age &gt; 18 ){</a:t>
            </a:r>
          </a:p>
          <a:p>
            <a:pPr marL="0" indent="0">
              <a:buNone/>
            </a:pPr>
            <a:r>
              <a:rPr lang="en-US" dirty="0"/>
              <a:t>  // some code;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57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conversion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8912" y="2747195"/>
            <a:ext cx="7281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if (…) statement evaluates the expression in its parentheses and converts the result to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number 0, an empty string "", null, undefined, and </a:t>
            </a:r>
            <a:r>
              <a:rPr lang="en-US" dirty="0" err="1"/>
              <a:t>NaN</a:t>
            </a:r>
            <a:r>
              <a:rPr lang="en-US" dirty="0"/>
              <a:t> all become false. Because of that they are called “</a:t>
            </a:r>
            <a:r>
              <a:rPr lang="en-US" dirty="0" err="1"/>
              <a:t>falsy</a:t>
            </a:r>
            <a:r>
              <a:rPr lang="en-US" dirty="0"/>
              <a:t>”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values become true, so they are called “</a:t>
            </a:r>
            <a:r>
              <a:rPr lang="en-US" dirty="0" err="1"/>
              <a:t>truthy</a:t>
            </a:r>
            <a:r>
              <a:rPr lang="en-US" dirty="0"/>
              <a:t>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86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“else”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1116" y="1734215"/>
            <a:ext cx="7165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if (…) statement evaluates the expression in its parentheses and converts the result to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number 0, an empty string "", null, undefined, and </a:t>
            </a:r>
            <a:r>
              <a:rPr lang="en-US" dirty="0" err="1"/>
              <a:t>NaN</a:t>
            </a:r>
            <a:r>
              <a:rPr lang="en-US" dirty="0"/>
              <a:t> all become false. Because of that they are called “</a:t>
            </a:r>
            <a:r>
              <a:rPr lang="en-US" dirty="0" err="1"/>
              <a:t>falsy</a:t>
            </a:r>
            <a:r>
              <a:rPr lang="en-US" dirty="0"/>
              <a:t>”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values become true, so they are called “</a:t>
            </a:r>
            <a:r>
              <a:rPr lang="en-US" dirty="0" err="1"/>
              <a:t>truthy</a:t>
            </a:r>
            <a:r>
              <a:rPr lang="en-US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let year = prompt('In which year was the ECMAScript-2015 specification published?', '');</a:t>
            </a:r>
          </a:p>
          <a:p>
            <a:endParaRPr lang="en-US" dirty="0"/>
          </a:p>
          <a:p>
            <a:r>
              <a:rPr lang="en-US" dirty="0"/>
              <a:t>if (year == 2015) {</a:t>
            </a:r>
          </a:p>
          <a:p>
            <a:r>
              <a:rPr lang="en-US" dirty="0"/>
              <a:t>  alert( 'You guessed it right!' 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alert( 'How can you be so wrong?' ); // any value except 2015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09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conditions: “else if”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let year = prompt('In which year was the ECMAScript-2015 specification published?', '');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(year &lt; 2015) {</a:t>
            </a:r>
          </a:p>
          <a:p>
            <a:pPr marL="0" indent="0">
              <a:buNone/>
            </a:pPr>
            <a:r>
              <a:rPr lang="en-US" dirty="0"/>
              <a:t>  alert( 'Too early...' );</a:t>
            </a:r>
          </a:p>
          <a:p>
            <a:pPr marL="0" indent="0">
              <a:buNone/>
            </a:pPr>
            <a:r>
              <a:rPr lang="en-US" dirty="0"/>
              <a:t>} else if (year &gt; 2015) {</a:t>
            </a:r>
          </a:p>
          <a:p>
            <a:pPr marL="0" indent="0">
              <a:buNone/>
            </a:pPr>
            <a:r>
              <a:rPr lang="en-US" dirty="0"/>
              <a:t>  alert( 'Too late' 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alert( 'Exactly!' 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83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was originally named </a:t>
            </a:r>
            <a:r>
              <a:rPr lang="en-US" b="1" dirty="0"/>
              <a:t>Mocha</a:t>
            </a:r>
            <a:r>
              <a:rPr lang="en-US" dirty="0"/>
              <a:t>, later it was renamed to </a:t>
            </a:r>
            <a:r>
              <a:rPr lang="en-US" dirty="0" err="1"/>
              <a:t>LiveScript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JavaScript</a:t>
            </a:r>
            <a:r>
              <a:rPr lang="en-GB" dirty="0"/>
              <a:t> was initially created to “make web pages alive”.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JavaScript </a:t>
            </a:r>
            <a:r>
              <a:rPr lang="en-GB" dirty="0"/>
              <a:t>was developed by Netscape.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is it called </a:t>
            </a:r>
            <a:r>
              <a:rPr lang="en-GB" i="1" u="sng" dirty="0"/>
              <a:t>Java</a:t>
            </a:r>
            <a:r>
              <a:rPr lang="en-GB" i="1" dirty="0"/>
              <a:t>Script</a:t>
            </a:r>
            <a:r>
              <a:rPr lang="en-GB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JavaScript</a:t>
            </a:r>
            <a:r>
              <a:rPr lang="en-GB" dirty="0"/>
              <a:t> is implementation of ECMAScript.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JavaScript </a:t>
            </a:r>
            <a:r>
              <a:rPr lang="en-US" dirty="0"/>
              <a:t>is a scripting language.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JavaScript </a:t>
            </a:r>
            <a:r>
              <a:rPr lang="en-GB" dirty="0"/>
              <a:t>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JavaScript </a:t>
            </a:r>
            <a:r>
              <a:rPr lang="en-GB" dirty="0"/>
              <a:t>is dynamically typed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Environments, V8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Code Editors, IDE, Developer Console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7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Conditional(ternary) operator ‘?’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68315"/>
            <a:ext cx="8596668" cy="4573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let result = condition ? value1 : value2</a:t>
            </a:r>
            <a:r>
              <a:rPr lang="en-US" sz="1600" b="1" dirty="0" smtClean="0"/>
              <a:t>;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Example:</a:t>
            </a:r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err="1"/>
              <a:t>accessAllowed</a:t>
            </a:r>
            <a:r>
              <a:rPr lang="en-US" sz="1600" dirty="0"/>
              <a:t> = (age &gt; 18) ? true : false</a:t>
            </a:r>
            <a:r>
              <a:rPr lang="en-US" sz="1600" dirty="0" smtClean="0"/>
              <a:t>;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Multiple ‘?’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Example: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let age = prompt('age?', 18);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let message = (age &lt; 3) ? 'Hi, baby!' :</a:t>
            </a:r>
          </a:p>
          <a:p>
            <a:pPr marL="0" indent="0">
              <a:buNone/>
            </a:pPr>
            <a:r>
              <a:rPr lang="en-US" sz="1600" dirty="0"/>
              <a:t>  (age &lt; 18) ? 'Hello!' :</a:t>
            </a:r>
          </a:p>
          <a:p>
            <a:pPr marL="0" indent="0">
              <a:buNone/>
            </a:pPr>
            <a:r>
              <a:rPr lang="en-US" sz="1600" dirty="0"/>
              <a:t>  (age &lt; 100) ? 'Greetings!' :</a:t>
            </a:r>
          </a:p>
          <a:p>
            <a:pPr marL="0" indent="0">
              <a:buNone/>
            </a:pPr>
            <a:r>
              <a:rPr lang="en-US" sz="1600" dirty="0"/>
              <a:t>  'What an unusual age!';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alert( message );</a:t>
            </a:r>
          </a:p>
        </p:txBody>
      </p:sp>
    </p:spTree>
    <p:extLst>
      <p:ext uri="{BB962C8B-B14F-4D97-AF65-F5344CB8AC3E}">
        <p14:creationId xmlns:p14="http://schemas.microsoft.com/office/powerpoint/2010/main" val="153382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Statements</a:t>
            </a:r>
          </a:p>
          <a:p>
            <a:pPr marL="0" indent="0">
              <a:buNone/>
            </a:pPr>
            <a:r>
              <a:rPr lang="en-US" dirty="0"/>
              <a:t>Statements are syntax constructs and commands that perform actions.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alert('Hello');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Semicolons</a:t>
            </a:r>
          </a:p>
          <a:p>
            <a:pPr marL="0" indent="0">
              <a:buNone/>
            </a:pPr>
            <a:r>
              <a:rPr lang="en-US" dirty="0"/>
              <a:t>We can have as many statements in our code as we want. Statements can be separated with a semicolon.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Comments</a:t>
            </a:r>
          </a:p>
          <a:p>
            <a:pPr marL="0" indent="0">
              <a:buNone/>
            </a:pPr>
            <a:r>
              <a:rPr lang="en-US" dirty="0"/>
              <a:t>As time goes on, programs become more and more complex. It becomes necessary to add </a:t>
            </a:r>
            <a:r>
              <a:rPr lang="en-US" i="1" dirty="0"/>
              <a:t>comments</a:t>
            </a:r>
            <a:r>
              <a:rPr lang="en-US" dirty="0"/>
              <a:t> which describe what the code does and why.</a:t>
            </a:r>
          </a:p>
          <a:p>
            <a:pPr marL="0" indent="0">
              <a:buNone/>
            </a:pPr>
            <a:r>
              <a:rPr lang="en-US" dirty="0"/>
              <a:t>One-line comments start with two forward slash characters </a:t>
            </a:r>
            <a:r>
              <a:rPr lang="en-US" b="1" dirty="0">
                <a:solidFill>
                  <a:srgbClr val="FF0000"/>
                </a:solidFill>
              </a:rPr>
              <a:t>//</a:t>
            </a:r>
          </a:p>
          <a:p>
            <a:pPr marL="0" indent="0">
              <a:buNone/>
            </a:pPr>
            <a:r>
              <a:rPr lang="en-US" dirty="0"/>
              <a:t>// This comment occupies a line of its own </a:t>
            </a:r>
          </a:p>
          <a:p>
            <a:pPr marL="0" indent="0">
              <a:buNone/>
            </a:pPr>
            <a:r>
              <a:rPr lang="en-US" dirty="0"/>
              <a:t>alert('Hello');</a:t>
            </a:r>
          </a:p>
          <a:p>
            <a:pPr marL="0" indent="0">
              <a:buNone/>
            </a:pPr>
            <a:r>
              <a:rPr lang="en-US" dirty="0"/>
              <a:t>Multiline comments start with a forward slash and an asterisk </a:t>
            </a:r>
            <a:r>
              <a:rPr lang="en-US" dirty="0">
                <a:solidFill>
                  <a:srgbClr val="FF0000"/>
                </a:solidFill>
              </a:rPr>
              <a:t>/*</a:t>
            </a:r>
            <a:r>
              <a:rPr lang="en-US" dirty="0"/>
              <a:t> and end with an asterisk and a forward slash </a:t>
            </a:r>
            <a:r>
              <a:rPr lang="en-US" dirty="0">
                <a:solidFill>
                  <a:srgbClr val="FF0000"/>
                </a:solidFill>
              </a:rPr>
              <a:t>*/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5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alert, prompt, </a:t>
            </a:r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alert(text);</a:t>
            </a:r>
          </a:p>
          <a:p>
            <a:pPr marL="0" indent="0">
              <a:buNone/>
            </a:pPr>
            <a:r>
              <a:rPr lang="en-US" dirty="0"/>
              <a:t>	It shows a message and waits for the user to press “OK”.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result = prompt(title, default?);</a:t>
            </a:r>
          </a:p>
          <a:p>
            <a:pPr marL="0" indent="0">
              <a:buNone/>
            </a:pPr>
            <a:r>
              <a:rPr lang="en-US" dirty="0"/>
              <a:t>	The function prompt accepts 2 arguments.</a:t>
            </a:r>
            <a:r>
              <a:rPr lang="en-US" sz="2800" dirty="0"/>
              <a:t> </a:t>
            </a:r>
            <a:r>
              <a:rPr lang="en-US" dirty="0"/>
              <a:t>It shows a modal window with a </a:t>
            </a:r>
            <a:r>
              <a:rPr lang="en-US" dirty="0" smtClean="0"/>
              <a:t>	text </a:t>
            </a:r>
            <a:r>
              <a:rPr lang="en-US" dirty="0"/>
              <a:t>message, an 	input field for the visitor, and the buttons OK/Cancel.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result = confirm(question);</a:t>
            </a:r>
          </a:p>
          <a:p>
            <a:pPr marL="0" indent="0">
              <a:buNone/>
            </a:pPr>
            <a:r>
              <a:rPr lang="en-US" dirty="0"/>
              <a:t>	Shows a message and waits for the user to press “OK” or “Cancel”. It returns </a:t>
            </a:r>
            <a:r>
              <a:rPr lang="en-US" dirty="0" smtClean="0"/>
              <a:t>	true </a:t>
            </a:r>
            <a:r>
              <a:rPr lang="en-US" dirty="0"/>
              <a:t>for OK and 	false for Cancel/Esc.</a:t>
            </a:r>
          </a:p>
        </p:txBody>
      </p:sp>
    </p:spTree>
    <p:extLst>
      <p:ext uri="{BB962C8B-B14F-4D97-AF65-F5344CB8AC3E}">
        <p14:creationId xmlns:p14="http://schemas.microsoft.com/office/powerpoint/2010/main" val="17386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programs use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like ingredients for our recipes; we use them to combine them with commands and get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a representation of some real world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a person’s age may be stored as a number in the computer’s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a computer program can use that age (input) and display on the screen whether the person is of legal age (older than 18) (output)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example of a simple program that uses some form of data</a:t>
            </a:r>
          </a:p>
        </p:txBody>
      </p:sp>
    </p:spTree>
    <p:extLst>
      <p:ext uri="{BB962C8B-B14F-4D97-AF65-F5344CB8AC3E}">
        <p14:creationId xmlns:p14="http://schemas.microsoft.com/office/powerpoint/2010/main" val="64589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83079"/>
            <a:ext cx="8596668" cy="425828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b="1" dirty="0"/>
              <a:t>let </a:t>
            </a:r>
            <a:endParaRPr lang="en-US" sz="29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b="1" dirty="0" err="1" smtClean="0"/>
              <a:t>const</a:t>
            </a:r>
            <a:r>
              <a:rPr lang="en-US" sz="2900" b="1" dirty="0" smtClean="0"/>
              <a:t> </a:t>
            </a:r>
            <a:endParaRPr lang="en-US" sz="2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b="1" dirty="0" err="1" smtClean="0"/>
              <a:t>var</a:t>
            </a:r>
            <a:r>
              <a:rPr lang="en-US" sz="2900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dirty="0" smtClean="0"/>
              <a:t>let </a:t>
            </a:r>
            <a:r>
              <a:rPr lang="en-US" dirty="0" err="1"/>
              <a:t>my_var</a:t>
            </a:r>
            <a:r>
              <a:rPr lang="en-US" dirty="0"/>
              <a:t>; //declaration</a:t>
            </a:r>
          </a:p>
          <a:p>
            <a:pPr marL="400050" lvl="1" indent="0">
              <a:buNone/>
            </a:pPr>
            <a:r>
              <a:rPr lang="en-US" dirty="0" err="1"/>
              <a:t>my_var</a:t>
            </a:r>
            <a:r>
              <a:rPr lang="en-US" dirty="0"/>
              <a:t> = 5; //assignment           </a:t>
            </a:r>
            <a:r>
              <a:rPr lang="en-US" dirty="0">
                <a:solidFill>
                  <a:srgbClr val="1B6D53"/>
                </a:solidFill>
                <a:ea typeface="Trebuchet MS"/>
                <a:cs typeface="Trebuchet MS"/>
                <a:sym typeface="Trebuchet MS"/>
              </a:rPr>
              <a:t>or      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let </a:t>
            </a:r>
            <a:r>
              <a:rPr lang="en-US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my_var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= 5;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/>
              <a:t>const</a:t>
            </a:r>
            <a:r>
              <a:rPr lang="en-US" dirty="0"/>
              <a:t> BIRTHDAY = “1996.10.20”;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200" b="1" dirty="0"/>
              <a:t>Variable naming</a:t>
            </a:r>
          </a:p>
          <a:p>
            <a:pPr marL="400050" lvl="1" indent="0">
              <a:buNone/>
            </a:pPr>
            <a:r>
              <a:rPr lang="en-US" dirty="0"/>
              <a:t>There are two limitations on variable names in JavaScript: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The name must contain only letters, digits, or the symbols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The first character must not be a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258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numbers – for numbers of any kind: integer or floating-point, integers are limited by ±(2</a:t>
            </a:r>
            <a:r>
              <a:rPr lang="en-US" baseline="30000" dirty="0"/>
              <a:t>53</a:t>
            </a:r>
            <a:r>
              <a:rPr lang="en-US" dirty="0"/>
              <a:t>-1).</a:t>
            </a:r>
          </a:p>
          <a:p>
            <a:pPr lvl="0"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strings –  for strings. A string may have zero or more characters, there’s no separate single-		        character type. </a:t>
            </a:r>
          </a:p>
          <a:p>
            <a:pPr lvl="0">
              <a:buSzPct val="79999"/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r>
              <a:rPr lang="en-US" dirty="0"/>
              <a:t> – This type is commonly used to store yes/no values: true means “yes, correct”, and       	           false means “no, incorrect”..</a:t>
            </a:r>
          </a:p>
          <a:p>
            <a:pPr lvl="0"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undefined – for unassigned values – a standalone type that has a single value undefined.</a:t>
            </a:r>
          </a:p>
          <a:p>
            <a:pPr lvl="0"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null – for unknown values – a standalone type that has a single value null.</a:t>
            </a:r>
          </a:p>
          <a:p>
            <a:pPr lvl="0"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Symbol (ES6) – for unique identifiers.</a:t>
            </a:r>
          </a:p>
          <a:p>
            <a:pPr lvl="0">
              <a:buSzPct val="79999"/>
              <a:buFont typeface="Arial" panose="020B0604020202020204" pitchFamily="34" charset="0"/>
              <a:buChar char="•"/>
            </a:pPr>
            <a:r>
              <a:rPr lang="en-US" dirty="0" err="1"/>
              <a:t>BigInt</a:t>
            </a:r>
            <a:r>
              <a:rPr lang="en-US" dirty="0"/>
              <a:t> (ES11) - is for integer numbers of arbitrary length.</a:t>
            </a:r>
          </a:p>
        </p:txBody>
      </p:sp>
    </p:spTree>
    <p:extLst>
      <p:ext uri="{BB962C8B-B14F-4D97-AF65-F5344CB8AC3E}">
        <p14:creationId xmlns:p14="http://schemas.microsoft.com/office/powerpoint/2010/main" val="13344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An operand – is what operators are applied to. For instance, in the multiplication of 5 * 2 	 there are two operands: the left operand is 5 and the right operand is 2. Sometimes, people call these “arguments” instead of “operands”.</a:t>
            </a:r>
          </a:p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An operator is </a:t>
            </a:r>
            <a:r>
              <a:rPr lang="en-US" i="1" dirty="0">
                <a:solidFill>
                  <a:srgbClr val="FF0000"/>
                </a:solidFill>
              </a:rPr>
              <a:t>unary</a:t>
            </a:r>
            <a:r>
              <a:rPr lang="en-US" dirty="0"/>
              <a:t> if it has a single operand. For example, the unary negation - reverses the sign of a number:</a:t>
            </a:r>
          </a:p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	let x = 1;</a:t>
            </a:r>
          </a:p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	x = -x;</a:t>
            </a:r>
          </a:p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	alert( x ); // -1, unary negation was applied</a:t>
            </a:r>
          </a:p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An operator is </a:t>
            </a:r>
            <a:r>
              <a:rPr lang="en-US" i="1" dirty="0">
                <a:solidFill>
                  <a:srgbClr val="FF0000"/>
                </a:solidFill>
              </a:rPr>
              <a:t>binary</a:t>
            </a:r>
            <a:r>
              <a:rPr lang="en-US" dirty="0"/>
              <a:t> if it has two operands. The same minus exists in binary form as well:</a:t>
            </a:r>
          </a:p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	let x = 1, y = 3; </a:t>
            </a:r>
          </a:p>
          <a:p>
            <a:pPr>
              <a:buSzPct val="79999"/>
              <a:buFont typeface="Arial" panose="020B0604020202020204" pitchFamily="34" charset="0"/>
              <a:buChar char="•"/>
            </a:pPr>
            <a:r>
              <a:rPr lang="en-US" dirty="0"/>
              <a:t>	alert( y - x ); // 2, binary minus subtracts values</a:t>
            </a:r>
          </a:p>
        </p:txBody>
      </p:sp>
    </p:spTree>
    <p:extLst>
      <p:ext uri="{BB962C8B-B14F-4D97-AF65-F5344CB8AC3E}">
        <p14:creationId xmlns:p14="http://schemas.microsoft.com/office/powerpoint/2010/main" val="337200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 Arithmetic Operators</a:t>
            </a: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62" y="1930400"/>
            <a:ext cx="7296199" cy="36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381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1631</Words>
  <Application>Microsoft Office PowerPoint</Application>
  <PresentationFormat>Широкоэкранный</PresentationFormat>
  <Paragraphs>168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Calisto MT</vt:lpstr>
      <vt:lpstr>Nunito Sans</vt:lpstr>
      <vt:lpstr>Trebuchet MS</vt:lpstr>
      <vt:lpstr>ChronicleVTI</vt:lpstr>
      <vt:lpstr>Презентация PowerPoint</vt:lpstr>
      <vt:lpstr>What is JavaScript?</vt:lpstr>
      <vt:lpstr>Code Structure</vt:lpstr>
      <vt:lpstr>alert, prompt, confirm</vt:lpstr>
      <vt:lpstr>Variable</vt:lpstr>
      <vt:lpstr>Declaring Variables</vt:lpstr>
      <vt:lpstr>Primitive Types</vt:lpstr>
      <vt:lpstr>Basic operators</vt:lpstr>
      <vt:lpstr>JavaScript Arithmetic Operators</vt:lpstr>
      <vt:lpstr>JavaScript Assingment Operators</vt:lpstr>
      <vt:lpstr>Comparisons</vt:lpstr>
      <vt:lpstr>String comparison</vt:lpstr>
      <vt:lpstr>Comparison of different types</vt:lpstr>
      <vt:lpstr>Strict equality</vt:lpstr>
      <vt:lpstr>Summary</vt:lpstr>
      <vt:lpstr>Conditional branching: if</vt:lpstr>
      <vt:lpstr>Boolean conversion</vt:lpstr>
      <vt:lpstr>The “else” clause</vt:lpstr>
      <vt:lpstr>Several conditions: “else if”</vt:lpstr>
      <vt:lpstr>Conditional(ternary) operator ‘?’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19</cp:revision>
  <dcterms:created xsi:type="dcterms:W3CDTF">2021-04-13T14:23:04Z</dcterms:created>
  <dcterms:modified xsi:type="dcterms:W3CDTF">2023-05-03T19:59:22Z</dcterms:modified>
</cp:coreProperties>
</file>