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0" r:id="rId5"/>
    <p:sldId id="261" r:id="rId6"/>
    <p:sldId id="263" r:id="rId7"/>
    <p:sldId id="304" r:id="rId8"/>
    <p:sldId id="307" r:id="rId9"/>
    <p:sldId id="305" r:id="rId10"/>
    <p:sldId id="308" r:id="rId11"/>
    <p:sldId id="306" r:id="rId12"/>
    <p:sldId id="264" r:id="rId13"/>
    <p:sldId id="302" r:id="rId14"/>
    <p:sldId id="303" r:id="rId15"/>
    <p:sldId id="267" r:id="rId16"/>
    <p:sldId id="281" r:id="rId17"/>
    <p:sldId id="282" r:id="rId18"/>
    <p:sldId id="309" r:id="rId19"/>
    <p:sldId id="310" r:id="rId20"/>
    <p:sldId id="300" r:id="rId21"/>
    <p:sldId id="312" r:id="rId22"/>
    <p:sldId id="311" r:id="rId23"/>
    <p:sldId id="273" r:id="rId24"/>
    <p:sldId id="275" r:id="rId25"/>
    <p:sldId id="314" r:id="rId26"/>
    <p:sldId id="315" r:id="rId27"/>
    <p:sldId id="276" r:id="rId28"/>
  </p:sldIdLst>
  <p:sldSz cx="12192000" cy="6858000"/>
  <p:notesSz cx="6858000" cy="9144000"/>
  <p:embeddedFontLst>
    <p:embeddedFont>
      <p:font typeface="Nirmala UI" panose="020B0502040204020203" pitchFamily="34" charset="0"/>
      <p:regular r:id="rId30"/>
      <p:bold r:id="rId31"/>
    </p:embeddedFont>
    <p:embeddedFont>
      <p:font typeface="Nunito Sans" panose="020B0604020202020204" charset="0"/>
      <p:regular r:id="rId32"/>
      <p:bold r:id="rId33"/>
      <p:italic r:id="rId34"/>
      <p:boldItalic r:id="rId35"/>
    </p:embeddedFont>
    <p:embeddedFont>
      <p:font typeface="Lustria" panose="020B060402020202020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bf22595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bbf225958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bbf225958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bbf22595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dbbf225958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dbbf225958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bbf22595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bbf225958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dbbf225958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7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bf2259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bbf225958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dbbf225958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bbf22595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bbf22595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dbbf225958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bbf22595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bbf225958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dbbf225958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4e4a274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dc4e4a274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4e4a274a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dc4e4a27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4e4a274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dc4e4a274a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dc4e4a274a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bbf2259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bbf22595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dbbf22595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c4e4a274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dc4e4a274a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dc4e4a274a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bf2259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dbbf22595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dbbf225958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4e4a274a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dc4e4a274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4228223" y="-1234463"/>
            <a:ext cx="3636088" cy="1069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 rot="5400000">
            <a:off x="7924365" y="2315930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 rot="5400000">
            <a:off x="2547783" y="-711610"/>
            <a:ext cx="4984956" cy="840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6000"/>
              <a:buFont typeface="Nuni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5400"/>
              <a:buFont typeface="Nunito San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 b="1"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715384" y="2505075"/>
            <a:ext cx="5282192" cy="342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 b="1"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42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3200"/>
              <a:buFont typeface="Nuni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688258" y="2315497"/>
            <a:ext cx="4093599" cy="355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3200"/>
              <a:buFont typeface="Nuni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>
            <a:spLocks noGrp="1"/>
          </p:cNvSpPr>
          <p:nvPr>
            <p:ph type="pic" idx="2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400"/>
              <a:buFont typeface="Arial" panose="020B0604020202090204"/>
              <a:buNone/>
              <a:defRPr sz="24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None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683342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13">
            <a:alphaModFix amt="45000"/>
          </a:blip>
          <a:srcRect/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4000"/>
              <a:buFont typeface="Nunito Sans"/>
              <a:buNone/>
              <a:defRPr sz="4000" b="1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42F6B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600"/>
              <a:buFont typeface="Arial" panose="020B0604020202090204"/>
              <a:buChar char="•"/>
              <a:defRPr sz="16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400"/>
              <a:buFont typeface="Arial" panose="020B0604020202090204"/>
              <a:buChar char="•"/>
              <a:defRPr sz="14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42F6B"/>
              </a:buClr>
              <a:buSzPts val="1400"/>
              <a:buFont typeface="Arial" panose="020B0604020202090204"/>
              <a:buChar char="•"/>
              <a:defRPr sz="1400" b="0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05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05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  <a:defRPr sz="1800" b="0" i="0" u="none" strike="noStrike" cap="none">
                <a:solidFill>
                  <a:srgbClr val="7F7F7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/>
          <a:srcRect l="17721" r="41303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647700" y="2488951"/>
            <a:ext cx="4103100" cy="1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4400"/>
              <a:buFont typeface="Nunito Sans"/>
              <a:buNone/>
            </a:pPr>
            <a:r>
              <a:rPr lang="en-US" sz="4400" b="1" i="0" u="none" strike="noStrike" cap="none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rPr>
              <a:t>Introduction to </a:t>
            </a:r>
            <a:r>
              <a:rPr lang="en-US" sz="4400" b="1">
                <a:solidFill>
                  <a:srgbClr val="242F6B"/>
                </a:solidFill>
                <a:latin typeface="Nunito Sans"/>
                <a:ea typeface="Nunito Sans"/>
                <a:cs typeface="Nunito Sans"/>
                <a:sym typeface="Nunito Sans"/>
              </a:rPr>
              <a:t>CSS</a:t>
            </a:r>
            <a:endParaRPr sz="4400" b="0" i="0" u="none" strike="noStrike" cap="none">
              <a:solidFill>
                <a:srgbClr val="242F6B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height and width Values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auto</a:t>
            </a:r>
            <a:r>
              <a:rPr lang="en-US" dirty="0"/>
              <a:t> - This is default. The browser calculates the height and width</a:t>
            </a:r>
          </a:p>
          <a:p>
            <a:r>
              <a:rPr lang="en-US" b="1" dirty="0"/>
              <a:t>length</a:t>
            </a:r>
            <a:r>
              <a:rPr lang="en-US" dirty="0"/>
              <a:t> - Defines the height/width in </a:t>
            </a:r>
            <a:r>
              <a:rPr lang="en-US" dirty="0" err="1"/>
              <a:t>px</a:t>
            </a:r>
            <a:r>
              <a:rPr lang="en-US" dirty="0"/>
              <a:t>, cm, etc.</a:t>
            </a:r>
          </a:p>
          <a:p>
            <a:r>
              <a:rPr lang="en-US" b="1" dirty="0"/>
              <a:t>%</a:t>
            </a:r>
            <a:r>
              <a:rPr lang="en-US" dirty="0"/>
              <a:t> - Defines the height/width in percent of the containing block</a:t>
            </a:r>
          </a:p>
          <a:p>
            <a:r>
              <a:rPr lang="en-US" b="1" dirty="0"/>
              <a:t>initial</a:t>
            </a:r>
            <a:r>
              <a:rPr lang="en-US" dirty="0"/>
              <a:t> - Sets the height/width to its default value</a:t>
            </a:r>
          </a:p>
          <a:p>
            <a:r>
              <a:rPr lang="en-US" b="1" dirty="0"/>
              <a:t>inherit</a:t>
            </a:r>
            <a:r>
              <a:rPr lang="en-US" dirty="0"/>
              <a:t> - The height/width will be inherited from its parent value</a:t>
            </a:r>
          </a:p>
        </p:txBody>
      </p:sp>
    </p:spTree>
    <p:extLst>
      <p:ext uri="{BB962C8B-B14F-4D97-AF65-F5344CB8AC3E}">
        <p14:creationId xmlns:p14="http://schemas.microsoft.com/office/powerpoint/2010/main" val="363888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smtClean="0"/>
              <a:t>Font properties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font-style (italic)</a:t>
            </a:r>
          </a:p>
          <a:p>
            <a:r>
              <a:rPr lang="en-US" dirty="0"/>
              <a:t>f</a:t>
            </a:r>
            <a:r>
              <a:rPr lang="en-US" dirty="0" smtClean="0"/>
              <a:t>ont-weight (lighter, bold, 100)</a:t>
            </a:r>
          </a:p>
          <a:p>
            <a:r>
              <a:rPr lang="en-US" dirty="0"/>
              <a:t>f</a:t>
            </a:r>
            <a:r>
              <a:rPr lang="en-US" dirty="0" smtClean="0"/>
              <a:t>ont-variant (small-caps)</a:t>
            </a:r>
          </a:p>
          <a:p>
            <a:r>
              <a:rPr lang="en-US" dirty="0" smtClean="0"/>
              <a:t>font-size (14px)</a:t>
            </a:r>
          </a:p>
          <a:p>
            <a:r>
              <a:rPr lang="en-US" dirty="0" smtClean="0"/>
              <a:t>font: 20px bold Arial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8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c4e4a274a_0_84"/>
          <p:cNvSpPr txBox="1">
            <a:spLocks noGrp="1"/>
          </p:cNvSpPr>
          <p:nvPr>
            <p:ph type="title"/>
          </p:nvPr>
        </p:nvSpPr>
        <p:spPr>
          <a:xfrm>
            <a:off x="780000" y="2939542"/>
            <a:ext cx="106320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/>
              <a:t>Pseudo classes</a:t>
            </a:r>
          </a:p>
        </p:txBody>
      </p:sp>
      <p:sp>
        <p:nvSpPr>
          <p:cNvPr id="143" name="Google Shape;143;gdc4e4a274a_0_84"/>
          <p:cNvSpPr txBox="1"/>
          <p:nvPr/>
        </p:nvSpPr>
        <p:spPr>
          <a:xfrm>
            <a:off x="5071950" y="4224800"/>
            <a:ext cx="228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Specifying element state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 items</a:t>
            </a:r>
            <a:endParaRPr lang="en-US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0635" y="1607611"/>
            <a:ext cx="10691265" cy="421471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1400" dirty="0" err="1" smtClean="0"/>
              <a:t>li:first-child</a:t>
            </a:r>
            <a:r>
              <a:rPr lang="en-US" sz="1400" dirty="0" smtClean="0"/>
              <a:t> {</a:t>
            </a:r>
          </a:p>
          <a:p>
            <a:pPr marL="114300" indent="0">
              <a:buNone/>
            </a:pPr>
            <a:r>
              <a:rPr lang="en-US" sz="1400" dirty="0" smtClean="0"/>
              <a:t>   font-weight: bold;</a:t>
            </a:r>
          </a:p>
          <a:p>
            <a:pPr marL="114300" indent="0">
              <a:buNone/>
            </a:pPr>
            <a:r>
              <a:rPr lang="en-US" sz="1400" dirty="0" smtClean="0"/>
              <a:t>}</a:t>
            </a:r>
          </a:p>
          <a:p>
            <a:pPr marL="114300" indent="0">
              <a:buNone/>
            </a:pPr>
            <a:r>
              <a:rPr lang="en-US" sz="1400" dirty="0" err="1" smtClean="0"/>
              <a:t>li:last-child</a:t>
            </a:r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pPr marL="114300" indent="0">
              <a:buNone/>
            </a:pPr>
            <a:r>
              <a:rPr lang="en-US" sz="1400" dirty="0"/>
              <a:t>   </a:t>
            </a:r>
            <a:r>
              <a:rPr lang="en-US" sz="1400" dirty="0" smtClean="0"/>
              <a:t>font-style: italic;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}</a:t>
            </a:r>
          </a:p>
          <a:p>
            <a:pPr marL="114300" indent="0">
              <a:buNone/>
            </a:pPr>
            <a:r>
              <a:rPr lang="en-US" sz="1400" dirty="0" err="1"/>
              <a:t>li:nth-child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/>
              <a:t>2</a:t>
            </a:r>
            <a:r>
              <a:rPr lang="en-US" sz="1400" dirty="0" smtClean="0"/>
              <a:t>){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   font-size: 10px;</a:t>
            </a:r>
          </a:p>
          <a:p>
            <a:pPr marL="114300" indent="0">
              <a:buNone/>
            </a:pPr>
            <a:r>
              <a:rPr lang="en-US" sz="1400" dirty="0" smtClean="0"/>
              <a:t>}</a:t>
            </a:r>
          </a:p>
          <a:p>
            <a:pPr marL="114300" indent="0">
              <a:buNone/>
            </a:pPr>
            <a:r>
              <a:rPr lang="en-US" sz="1400" dirty="0" err="1" smtClean="0"/>
              <a:t>li:nth-child</a:t>
            </a:r>
            <a:r>
              <a:rPr lang="en-US" sz="1400" dirty="0" smtClean="0"/>
              <a:t> (even){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   font-size: 10px;</a:t>
            </a:r>
          </a:p>
          <a:p>
            <a:pPr marL="114300" indent="0">
              <a:buNone/>
            </a:pPr>
            <a:r>
              <a:rPr lang="en-US" sz="1400" dirty="0" smtClean="0"/>
              <a:t>}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24325" y="1790700"/>
            <a:ext cx="5410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2">
                    <a:lumMod val="50000"/>
                  </a:schemeClr>
                </a:solidFill>
                <a:latin typeface="Nunito Sans" panose="020B0604020202020204" charset="0"/>
                <a:ea typeface="Nirmala UI" panose="020B0502040204020203" pitchFamily="34" charset="0"/>
                <a:cs typeface="Nirmala UI" panose="020B0502040204020203" pitchFamily="34" charset="0"/>
              </a:rPr>
              <a:t>ul</a:t>
            </a: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Nunito Sans" panose="020B0604020202020204" charset="0"/>
              </a:rPr>
              <a:t> {</a:t>
            </a:r>
            <a:b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Nunito Sans" panose="020B0604020202020204" charset="0"/>
              </a:rPr>
            </a:b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Nunito Sans" panose="020B0604020202020204" charset="0"/>
              </a:rPr>
              <a:t>   list-style-type: none;</a:t>
            </a:r>
            <a:b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Nunito Sans" panose="020B0604020202020204" charset="0"/>
              </a:rPr>
            </a:br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latin typeface="Nunito Sans" panose="020B0604020202020204" charset="0"/>
              </a:rPr>
              <a:t>}</a:t>
            </a:r>
            <a:endParaRPr lang="en-US" sz="1300" dirty="0">
              <a:solidFill>
                <a:schemeClr val="accent2">
                  <a:lumMod val="50000"/>
                </a:schemeClr>
              </a:solidFill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3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Styling hyperlinks</a:t>
            </a:r>
            <a:endParaRPr lang="en-US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0635" y="1438275"/>
            <a:ext cx="10691265" cy="505777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200" dirty="0" smtClean="0"/>
              <a:t>a:link {</a:t>
            </a:r>
          </a:p>
          <a:p>
            <a:pPr marL="114300" indent="0">
              <a:buNone/>
            </a:pPr>
            <a:r>
              <a:rPr lang="en-US" sz="1200" dirty="0" smtClean="0"/>
              <a:t>   color: blue;</a:t>
            </a:r>
            <a:br>
              <a:rPr lang="en-US" sz="1200" dirty="0" smtClean="0"/>
            </a:br>
            <a:r>
              <a:rPr lang="en-US" sz="1200" dirty="0" smtClean="0"/>
              <a:t>   text-decoration: none;</a:t>
            </a:r>
          </a:p>
          <a:p>
            <a:pPr marL="114300" indent="0">
              <a:buNone/>
            </a:pPr>
            <a:r>
              <a:rPr lang="en-US" sz="1200" dirty="0" smtClean="0"/>
              <a:t>}</a:t>
            </a:r>
          </a:p>
          <a:p>
            <a:pPr marL="114300" indent="0">
              <a:buNone/>
            </a:pPr>
            <a:r>
              <a:rPr lang="en-US" sz="1200" dirty="0" smtClean="0"/>
              <a:t>a:visited {</a:t>
            </a:r>
          </a:p>
          <a:p>
            <a:pPr marL="114300" indent="0">
              <a:buNone/>
            </a:pPr>
            <a:r>
              <a:rPr lang="en-US" sz="1200" dirty="0" smtClean="0"/>
              <a:t>   color: red;</a:t>
            </a:r>
            <a:br>
              <a:rPr lang="en-US" sz="1200" dirty="0" smtClean="0"/>
            </a:br>
            <a:r>
              <a:rPr lang="en-US" sz="1200" dirty="0" smtClean="0"/>
              <a:t>}</a:t>
            </a:r>
          </a:p>
          <a:p>
            <a:pPr marL="114300" indent="0">
              <a:buNone/>
            </a:pPr>
            <a:r>
              <a:rPr lang="en-US" sz="1200" dirty="0" smtClean="0"/>
              <a:t>a:hover {</a:t>
            </a:r>
          </a:p>
          <a:p>
            <a:pPr marL="114300" indent="0">
              <a:buNone/>
            </a:pPr>
            <a:r>
              <a:rPr lang="en-US" sz="1200" dirty="0" smtClean="0"/>
              <a:t>   color: </a:t>
            </a:r>
            <a:r>
              <a:rPr lang="en-US" sz="1200" dirty="0" err="1" smtClean="0"/>
              <a:t>orangered</a:t>
            </a:r>
            <a:r>
              <a:rPr lang="en-US" sz="1200" dirty="0" smtClean="0"/>
              <a:t>;</a:t>
            </a:r>
          </a:p>
          <a:p>
            <a:pPr marL="114300" indent="0">
              <a:buNone/>
            </a:pPr>
            <a:r>
              <a:rPr lang="en-US" sz="1200" dirty="0" smtClean="0"/>
              <a:t>   font-weight: bold;</a:t>
            </a:r>
          </a:p>
          <a:p>
            <a:pPr marL="114300" indent="0">
              <a:buNone/>
            </a:pPr>
            <a:r>
              <a:rPr lang="en-US" sz="1200" dirty="0" smtClean="0"/>
              <a:t>   </a:t>
            </a:r>
            <a:r>
              <a:rPr lang="en-US" sz="1200" dirty="0"/>
              <a:t>text-decoration: </a:t>
            </a:r>
            <a:r>
              <a:rPr lang="en-US" sz="1200" dirty="0" smtClean="0"/>
              <a:t>underline </a:t>
            </a:r>
            <a:r>
              <a:rPr lang="en-US" sz="1200" dirty="0" err="1" smtClean="0"/>
              <a:t>orangered</a:t>
            </a:r>
            <a:r>
              <a:rPr lang="en-US" sz="1200" dirty="0" smtClean="0"/>
              <a:t>;</a:t>
            </a:r>
          </a:p>
          <a:p>
            <a:pPr marL="114300" indent="0">
              <a:buNone/>
            </a:pPr>
            <a:r>
              <a:rPr lang="en-US" sz="1200" dirty="0" smtClean="0"/>
              <a:t>}</a:t>
            </a:r>
          </a:p>
          <a:p>
            <a:pPr marL="114300" indent="0">
              <a:buNone/>
            </a:pPr>
            <a:r>
              <a:rPr lang="en-US" sz="1200" dirty="0" smtClean="0"/>
              <a:t>a:active {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background-color</a:t>
            </a:r>
            <a:r>
              <a:rPr lang="en-US" sz="1200" dirty="0"/>
              <a:t>: </a:t>
            </a:r>
            <a:r>
              <a:rPr lang="en-US" sz="1200" dirty="0" smtClean="0"/>
              <a:t>black;</a:t>
            </a:r>
          </a:p>
          <a:p>
            <a:pPr marL="114300" indent="0">
              <a:buNone/>
            </a:pPr>
            <a:r>
              <a:rPr lang="en-US" sz="1200" dirty="0" smtClean="0"/>
              <a:t>   font-style: italic;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}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701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bbf225958_0_24"/>
          <p:cNvSpPr txBox="1">
            <a:spLocks noGrp="1"/>
          </p:cNvSpPr>
          <p:nvPr>
            <p:ph type="title"/>
          </p:nvPr>
        </p:nvSpPr>
        <p:spPr>
          <a:xfrm>
            <a:off x="780000" y="2939542"/>
            <a:ext cx="106320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dirty="0" smtClean="0"/>
              <a:t>Box model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2-06-20 at 14.00.00"/>
          <p:cNvPicPr>
            <a:picLocks noChangeAspect="1"/>
          </p:cNvPicPr>
          <p:nvPr/>
        </p:nvPicPr>
        <p:blipFill>
          <a:blip r:embed="rId3"/>
          <a:srcRect b="4588"/>
          <a:stretch>
            <a:fillRect/>
          </a:stretch>
        </p:blipFill>
        <p:spPr>
          <a:xfrm>
            <a:off x="142875" y="2693035"/>
            <a:ext cx="5525770" cy="3594100"/>
          </a:xfrm>
          <a:prstGeom prst="rect">
            <a:avLst/>
          </a:prstGeom>
        </p:spPr>
      </p:pic>
      <p:pic>
        <p:nvPicPr>
          <p:cNvPr id="3" name="Picture 2" descr="Screen Shot 2022-06-20 at 13.59.56"/>
          <p:cNvPicPr>
            <a:picLocks noChangeAspect="1"/>
          </p:cNvPicPr>
          <p:nvPr/>
        </p:nvPicPr>
        <p:blipFill>
          <a:blip r:embed="rId4"/>
          <a:srcRect b="2490"/>
          <a:stretch>
            <a:fillRect/>
          </a:stretch>
        </p:blipFill>
        <p:spPr>
          <a:xfrm>
            <a:off x="6479540" y="2743200"/>
            <a:ext cx="5132070" cy="3411855"/>
          </a:xfrm>
          <a:prstGeom prst="rect">
            <a:avLst/>
          </a:prstGeom>
        </p:spPr>
      </p:pic>
      <p:pic>
        <p:nvPicPr>
          <p:cNvPr id="4" name="Picture 3" descr="Screen Shot 2022-06-20 at 14.02.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100" y="266700"/>
            <a:ext cx="322580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dd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55" y="281305"/>
            <a:ext cx="5850890" cy="3291205"/>
          </a:xfrm>
          <a:prstGeom prst="rect">
            <a:avLst/>
          </a:prstGeom>
        </p:spPr>
      </p:pic>
      <p:pic>
        <p:nvPicPr>
          <p:cNvPr id="4" name="Picture 3" descr="Screen Shot 2022-06-20 at 14.10.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125" y="4091940"/>
            <a:ext cx="7397750" cy="2174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 and Height of an Element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Important:</a:t>
            </a:r>
            <a:r>
              <a:rPr lang="en-US" dirty="0"/>
              <a:t> When you set the width and height properties of an element with CSS, you just set the width and height of the </a:t>
            </a:r>
            <a:r>
              <a:rPr lang="en-US" b="1" dirty="0"/>
              <a:t>content area</a:t>
            </a:r>
            <a:r>
              <a:rPr lang="en-US" dirty="0"/>
              <a:t>. To calculate the full size of an element, you </a:t>
            </a:r>
            <a:r>
              <a:rPr lang="en-US" dirty="0" smtClean="0"/>
              <a:t>must </a:t>
            </a:r>
            <a:r>
              <a:rPr lang="en-US" dirty="0"/>
              <a:t>also add padding, borders and margins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 width: 320px;</a:t>
            </a:r>
            <a:br>
              <a:rPr lang="en-US" dirty="0"/>
            </a:br>
            <a:r>
              <a:rPr lang="en-US" dirty="0"/>
              <a:t>  padding: 10px;</a:t>
            </a:r>
            <a:br>
              <a:rPr lang="en-US" dirty="0"/>
            </a:br>
            <a:r>
              <a:rPr lang="en-US" dirty="0"/>
              <a:t>  border: 5px solid gray;</a:t>
            </a:r>
            <a:br>
              <a:rPr lang="en-US" dirty="0"/>
            </a:br>
            <a:r>
              <a:rPr lang="en-US" dirty="0"/>
              <a:t>  margin: 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3425" y="392430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anose="020B0604020202020204" charset="0"/>
              </a:rPr>
              <a:t>320px (width)</a:t>
            </a:r>
            <a:br>
              <a:rPr lang="en-US" sz="2000" dirty="0">
                <a:latin typeface="Nunito Sans" panose="020B0604020202020204" charset="0"/>
              </a:rPr>
            </a:br>
            <a:r>
              <a:rPr lang="en-US" sz="2000" dirty="0">
                <a:latin typeface="Nunito Sans" panose="020B0604020202020204" charset="0"/>
              </a:rPr>
              <a:t>+ 20px (left + right padding)</a:t>
            </a:r>
            <a:br>
              <a:rPr lang="en-US" sz="2000" dirty="0">
                <a:latin typeface="Nunito Sans" panose="020B0604020202020204" charset="0"/>
              </a:rPr>
            </a:br>
            <a:r>
              <a:rPr lang="en-US" sz="2000" dirty="0">
                <a:latin typeface="Nunito Sans" panose="020B0604020202020204" charset="0"/>
              </a:rPr>
              <a:t>+ 10px (left + right border)</a:t>
            </a:r>
            <a:br>
              <a:rPr lang="en-US" sz="2000" dirty="0">
                <a:latin typeface="Nunito Sans" panose="020B0604020202020204" charset="0"/>
              </a:rPr>
            </a:br>
            <a:r>
              <a:rPr lang="en-US" sz="2000" dirty="0">
                <a:latin typeface="Nunito Sans" panose="020B0604020202020204" charset="0"/>
              </a:rPr>
              <a:t>+ 0px (left + right margin)</a:t>
            </a:r>
            <a:br>
              <a:rPr lang="en-US" sz="2000" dirty="0">
                <a:latin typeface="Nunito Sans" panose="020B0604020202020204" charset="0"/>
              </a:rPr>
            </a:br>
            <a:r>
              <a:rPr lang="en-US" sz="2000" b="1" dirty="0">
                <a:latin typeface="Nunito Sans" panose="020B0604020202020204" charset="0"/>
              </a:rPr>
              <a:t>= 350px</a:t>
            </a:r>
            <a:endParaRPr lang="en-US" sz="20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6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idth vs max-width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w</a:t>
            </a:r>
            <a:r>
              <a:rPr lang="en-US" b="1" dirty="0" smtClean="0"/>
              <a:t>idth</a:t>
            </a:r>
            <a:r>
              <a:rPr lang="en-US" dirty="0" smtClean="0"/>
              <a:t> - when </a:t>
            </a:r>
            <a:r>
              <a:rPr lang="en-US" dirty="0"/>
              <a:t>the browser window is smaller than the width of the element. The browser then adds a horizontal scrollbar to the page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b="1" dirty="0" smtClean="0"/>
              <a:t>max-width</a:t>
            </a:r>
            <a:r>
              <a:rPr lang="en-US" dirty="0" smtClean="0"/>
              <a:t> - no horizontal scrolling.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/>
              <a:t>margin: </a:t>
            </a:r>
            <a:r>
              <a:rPr lang="en-US" b="1" dirty="0" smtClean="0"/>
              <a:t>auto </a:t>
            </a:r>
            <a:r>
              <a:rPr lang="en-US" dirty="0" smtClean="0"/>
              <a:t>- </a:t>
            </a:r>
            <a:r>
              <a:rPr lang="en-US" dirty="0"/>
              <a:t> </a:t>
            </a:r>
            <a:r>
              <a:rPr lang="en-US" dirty="0" smtClean="0"/>
              <a:t>for horizontally </a:t>
            </a:r>
            <a:r>
              <a:rPr lang="en-US" dirty="0"/>
              <a:t>center the element</a:t>
            </a:r>
          </a:p>
        </p:txBody>
      </p:sp>
    </p:spTree>
    <p:extLst>
      <p:ext uri="{BB962C8B-B14F-4D97-AF65-F5344CB8AC3E}">
        <p14:creationId xmlns:p14="http://schemas.microsoft.com/office/powerpoint/2010/main" val="240819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017900" y="3024000"/>
            <a:ext cx="41562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F6B"/>
              </a:buClr>
              <a:buSzPts val="4000"/>
              <a:buFont typeface="Nunito Sans"/>
              <a:buNone/>
            </a:pPr>
            <a:r>
              <a:rPr lang="en-US"/>
              <a:t>Purpose of CSS</a:t>
            </a:r>
          </a:p>
        </p:txBody>
      </p:sp>
      <p:sp>
        <p:nvSpPr>
          <p:cNvPr id="98" name="Google Shape;98;p2"/>
          <p:cNvSpPr txBox="1"/>
          <p:nvPr/>
        </p:nvSpPr>
        <p:spPr>
          <a:xfrm>
            <a:off x="5095350" y="3834000"/>
            <a:ext cx="200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Cascading Style Sheet</a:t>
            </a:r>
            <a:endParaRPr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bbf225958_0_36"/>
          <p:cNvSpPr txBox="1">
            <a:spLocks noGrp="1"/>
          </p:cNvSpPr>
          <p:nvPr>
            <p:ph type="title"/>
          </p:nvPr>
        </p:nvSpPr>
        <p:spPr>
          <a:xfrm>
            <a:off x="780000" y="2939542"/>
            <a:ext cx="106320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/>
              <a:t>Flexbox</a:t>
            </a:r>
          </a:p>
        </p:txBody>
      </p:sp>
      <p:sp>
        <p:nvSpPr>
          <p:cNvPr id="181" name="Google Shape;181;gdbbf225958_0_36"/>
          <p:cNvSpPr txBox="1"/>
          <p:nvPr/>
        </p:nvSpPr>
        <p:spPr>
          <a:xfrm>
            <a:off x="4951350" y="4224800"/>
            <a:ext cx="228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 Sans"/>
                <a:ea typeface="Nunito Sans"/>
                <a:cs typeface="Nunito Sans"/>
                <a:sym typeface="Nunito Sans"/>
              </a:rPr>
              <a:t>Simple and powerful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Flexbox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Flexbox is a set of related </a:t>
            </a:r>
            <a:r>
              <a:rPr lang="en-US" b="1" dirty="0" smtClean="0"/>
              <a:t>CSS properties </a:t>
            </a:r>
            <a:r>
              <a:rPr lang="en-US" dirty="0" smtClean="0"/>
              <a:t>for </a:t>
            </a:r>
            <a:r>
              <a:rPr lang="en-US" b="1" dirty="0" smtClean="0"/>
              <a:t>building 1-dimensional layouts</a:t>
            </a:r>
          </a:p>
          <a:p>
            <a:r>
              <a:rPr lang="en-US" dirty="0" smtClean="0"/>
              <a:t>The main idea behind flexbox is that empty space inside a container element can be </a:t>
            </a:r>
            <a:r>
              <a:rPr lang="en-US" b="1" dirty="0" smtClean="0"/>
              <a:t>automatically divided </a:t>
            </a:r>
            <a:r>
              <a:rPr lang="en-US" dirty="0" smtClean="0"/>
              <a:t>by its child elements</a:t>
            </a:r>
          </a:p>
          <a:p>
            <a:r>
              <a:rPr lang="en-US" dirty="0" smtClean="0"/>
              <a:t>Flexbox makes it easy to automatically </a:t>
            </a:r>
            <a:r>
              <a:rPr lang="en-US" b="1" dirty="0" smtClean="0"/>
              <a:t>align items to one another</a:t>
            </a:r>
            <a:r>
              <a:rPr lang="en-US" dirty="0" smtClean="0"/>
              <a:t> inside a parent container, both horizontally and vertically</a:t>
            </a:r>
          </a:p>
          <a:p>
            <a:r>
              <a:rPr lang="en-US" dirty="0" smtClean="0"/>
              <a:t>Flexbox solve common problems such as </a:t>
            </a:r>
            <a:r>
              <a:rPr lang="en-US" b="1" dirty="0" smtClean="0"/>
              <a:t>vertical centering </a:t>
            </a:r>
            <a:r>
              <a:rPr lang="en-US" dirty="0" smtClean="0"/>
              <a:t>and creating </a:t>
            </a:r>
            <a:r>
              <a:rPr lang="en-US" b="1" dirty="0" smtClean="0"/>
              <a:t>equal-height columns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744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bbf225958_0_59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95" name="Google Shape;195;gdbbf225958_0_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0635" y="1819275"/>
            <a:ext cx="4385966" cy="5038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61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bbf225958_0_66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flex-direction</a:t>
            </a:r>
            <a:endParaRPr lang="en-US" dirty="0"/>
          </a:p>
        </p:txBody>
      </p:sp>
      <p:pic>
        <p:nvPicPr>
          <p:cNvPr id="202" name="Google Shape;202;gdbbf225958_0_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0635" y="1943100"/>
            <a:ext cx="11338966" cy="172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1" y="3868022"/>
            <a:ext cx="4822516" cy="20946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bbf225958_0_83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justify-content</a:t>
            </a:r>
            <a:endParaRPr lang="en-US" dirty="0"/>
          </a:p>
        </p:txBody>
      </p:sp>
      <p:pic>
        <p:nvPicPr>
          <p:cNvPr id="218" name="Google Shape;218;gdbbf225958_0_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0635" y="1801846"/>
            <a:ext cx="11338966" cy="150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5" y="3305159"/>
            <a:ext cx="4015956" cy="33650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align-items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0635" y="1628775"/>
            <a:ext cx="10691265" cy="4300439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.container {</a:t>
            </a:r>
          </a:p>
          <a:p>
            <a:pPr marL="114300" indent="0">
              <a:buNone/>
            </a:pPr>
            <a:r>
              <a:rPr lang="en-US" dirty="0"/>
              <a:t>  align-items: stretch | flex-start | flex-end | </a:t>
            </a:r>
            <a:r>
              <a:rPr lang="en-US" dirty="0" smtClean="0"/>
              <a:t>center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3264676"/>
            <a:ext cx="4061812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gap, row-gap, column-gap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.container {</a:t>
            </a:r>
          </a:p>
          <a:p>
            <a:pPr marL="114300" indent="0">
              <a:buNone/>
            </a:pPr>
            <a:r>
              <a:rPr lang="en-US" dirty="0"/>
              <a:t>  display: flex;</a:t>
            </a:r>
          </a:p>
          <a:p>
            <a:pPr marL="114300" indent="0">
              <a:buNone/>
            </a:pPr>
            <a:r>
              <a:rPr lang="en-US" dirty="0"/>
              <a:t>  gap: 10px;</a:t>
            </a:r>
          </a:p>
          <a:p>
            <a:pPr marL="114300" indent="0">
              <a:buNone/>
            </a:pPr>
            <a:r>
              <a:rPr lang="en-US" dirty="0"/>
              <a:t>  gap: 10px 20px; /* row-gap column gap */</a:t>
            </a:r>
          </a:p>
          <a:p>
            <a:pPr marL="114300" indent="0">
              <a:buNone/>
            </a:pPr>
            <a:r>
              <a:rPr lang="en-US" dirty="0"/>
              <a:t>  row-gap: 10px;</a:t>
            </a:r>
          </a:p>
          <a:p>
            <a:pPr marL="114300" indent="0">
              <a:buNone/>
            </a:pPr>
            <a:r>
              <a:rPr lang="en-US" dirty="0"/>
              <a:t>  column-gap: 20px;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003" y="2293126"/>
            <a:ext cx="326164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2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bbf225958_0_92"/>
          <p:cNvSpPr txBox="1">
            <a:spLocks noGrp="1"/>
          </p:cNvSpPr>
          <p:nvPr>
            <p:ph type="title"/>
          </p:nvPr>
        </p:nvSpPr>
        <p:spPr>
          <a:xfrm>
            <a:off x="700635" y="922096"/>
            <a:ext cx="10691400" cy="13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align-content</a:t>
            </a:r>
            <a:endParaRPr lang="en-US" dirty="0"/>
          </a:p>
        </p:txBody>
      </p:sp>
      <p:pic>
        <p:nvPicPr>
          <p:cNvPr id="226" name="Google Shape;226;gdbbf225958_0_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0634" y="1762486"/>
            <a:ext cx="11491365" cy="157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3" y="3340064"/>
            <a:ext cx="3863577" cy="32778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dc4e4a274a_0_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94100" y="248650"/>
            <a:ext cx="3522701" cy="264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dc4e4a274a_0_4"/>
          <p:cNvSpPr txBox="1"/>
          <p:nvPr/>
        </p:nvSpPr>
        <p:spPr>
          <a:xfrm>
            <a:off x="936250" y="854325"/>
            <a:ext cx="326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Nunito Sans"/>
                <a:ea typeface="Nunito Sans"/>
                <a:cs typeface="Nunito Sans"/>
                <a:sym typeface="Nunito Sans"/>
              </a:rPr>
              <a:t>HTML - Markup, structure</a:t>
            </a:r>
            <a:endParaRPr sz="20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5" name="Google Shape;105;gdc4e4a274a_0_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694100" y="3516453"/>
            <a:ext cx="3522701" cy="234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dc4e4a274a_0_4"/>
          <p:cNvSpPr txBox="1"/>
          <p:nvPr/>
        </p:nvSpPr>
        <p:spPr>
          <a:xfrm>
            <a:off x="1135475" y="4260200"/>
            <a:ext cx="326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Nunito Sans"/>
                <a:ea typeface="Nunito Sans"/>
                <a:cs typeface="Nunito Sans"/>
                <a:sym typeface="Nunito Sans"/>
              </a:rPr>
              <a:t>CSS - Beauty</a:t>
            </a:r>
            <a:endParaRPr sz="2000" b="1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dc4e4a274a_0_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7300" y="164100"/>
            <a:ext cx="79819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dc4e4a274a_0_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52400" y="2431050"/>
            <a:ext cx="48577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dc4e4a274a_0_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6629249" cy="42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dbbf225958_0_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7173726" cy="42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of CSS selectors 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400" dirty="0" smtClean="0"/>
              <a:t>.author {</a:t>
            </a:r>
          </a:p>
          <a:p>
            <a:pPr marL="114300" indent="0">
              <a:buNone/>
            </a:pPr>
            <a:r>
              <a:rPr lang="en-US" sz="1400" dirty="0" smtClean="0"/>
              <a:t>   font-style: italic;</a:t>
            </a:r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font-size: 18px;</a:t>
            </a:r>
          </a:p>
          <a:p>
            <a:pPr marL="114300" indent="0">
              <a:buNone/>
            </a:pPr>
            <a:r>
              <a:rPr lang="en-US" sz="1400" dirty="0" smtClean="0"/>
              <a:t>}</a:t>
            </a:r>
          </a:p>
          <a:p>
            <a:pPr marL="114300" indent="0">
              <a:buNone/>
            </a:pPr>
            <a:r>
              <a:rPr lang="en-US" sz="1400" dirty="0" smtClean="0"/>
              <a:t>#author-text {</a:t>
            </a:r>
          </a:p>
          <a:p>
            <a:pPr marL="114300" indent="0">
              <a:buNone/>
            </a:pPr>
            <a:r>
              <a:rPr lang="en-US" sz="1400" dirty="0" smtClean="0"/>
              <a:t>   font-size: 20px;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p {</a:t>
            </a:r>
          </a:p>
          <a:p>
            <a:pPr marL="114300" indent="0">
              <a:buNone/>
            </a:pPr>
            <a:r>
              <a:rPr lang="en-US" sz="1400" dirty="0" smtClean="0"/>
              <a:t>font-size: 22px;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509739"/>
            <a:ext cx="6286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1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rgb</a:t>
            </a:r>
            <a:r>
              <a:rPr lang="en-US" dirty="0" smtClean="0"/>
              <a:t>(255, 99, 71) , </a:t>
            </a:r>
            <a:r>
              <a:rPr lang="en-US" dirty="0" err="1" smtClean="0"/>
              <a:t>rgba</a:t>
            </a:r>
            <a:r>
              <a:rPr lang="en-US" dirty="0" smtClean="0"/>
              <a:t>(255, 99, 71, 0.2)</a:t>
            </a:r>
          </a:p>
          <a:p>
            <a:r>
              <a:rPr lang="en-US" dirty="0" smtClean="0"/>
              <a:t>HEX - #ff6347</a:t>
            </a:r>
          </a:p>
          <a:p>
            <a:r>
              <a:rPr lang="en-US" dirty="0" err="1" smtClean="0"/>
              <a:t>hsl</a:t>
            </a:r>
            <a:r>
              <a:rPr lang="en-US" dirty="0" smtClean="0"/>
              <a:t>(9, 100%, 64%)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2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Height, Width, min/max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414577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b="1" dirty="0"/>
              <a:t>The CSS height and width properties are used to set the height and width of an element</a:t>
            </a:r>
            <a:r>
              <a:rPr lang="en-US" sz="1400" b="1" dirty="0" smtClean="0"/>
              <a:t>.</a:t>
            </a:r>
            <a:endParaRPr lang="en-US" sz="1400" b="1" dirty="0"/>
          </a:p>
          <a:p>
            <a:pPr marL="114300" indent="0">
              <a:buNone/>
            </a:pPr>
            <a:r>
              <a:rPr lang="en-US" sz="1400" b="1" dirty="0"/>
              <a:t>The CSS max-width property is used to set the maximum width of an element.</a:t>
            </a:r>
            <a:endParaRPr lang="en-US" sz="1400" b="1" dirty="0" smtClean="0"/>
          </a:p>
          <a:p>
            <a:pPr marL="114300" indent="0">
              <a:buNone/>
            </a:pP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/>
              <a:t>div {</a:t>
            </a:r>
          </a:p>
          <a:p>
            <a:pPr marL="11430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max-height: 50px;</a:t>
            </a:r>
          </a:p>
          <a:p>
            <a:pPr marL="11430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min-width: 60px;</a:t>
            </a:r>
            <a:br>
              <a:rPr lang="en-US" sz="1200" dirty="0" smtClean="0"/>
            </a:br>
            <a:r>
              <a:rPr lang="en-US" sz="1200" dirty="0" smtClean="0"/>
              <a:t>}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 err="1"/>
              <a:t>i</a:t>
            </a:r>
            <a:r>
              <a:rPr lang="en-US" sz="1200" dirty="0" err="1" smtClean="0"/>
              <a:t>mg</a:t>
            </a:r>
            <a:r>
              <a:rPr lang="en-US" sz="1200" dirty="0" smtClean="0"/>
              <a:t> {</a:t>
            </a:r>
          </a:p>
          <a:p>
            <a:pPr marL="11430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height: 100px;</a:t>
            </a:r>
          </a:p>
          <a:p>
            <a:pPr marL="114300" indent="0">
              <a:buNone/>
            </a:pPr>
            <a:r>
              <a:rPr lang="en-US" sz="1200" dirty="0" smtClean="0"/>
              <a:t>   width: 100px;</a:t>
            </a:r>
          </a:p>
          <a:p>
            <a:pPr marL="114300" indent="0">
              <a:buNone/>
            </a:pP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29434935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668</Words>
  <Application>Microsoft Office PowerPoint</Application>
  <PresentationFormat>Широкоэкранный</PresentationFormat>
  <Paragraphs>122</Paragraphs>
  <Slides>27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Nirmala UI</vt:lpstr>
      <vt:lpstr>Nunito Sans</vt:lpstr>
      <vt:lpstr>Lustria</vt:lpstr>
      <vt:lpstr>Arial</vt:lpstr>
      <vt:lpstr>Calibri</vt:lpstr>
      <vt:lpstr>ChronicleVTI</vt:lpstr>
      <vt:lpstr>Презентация PowerPoint</vt:lpstr>
      <vt:lpstr>Purpose of CSS</vt:lpstr>
      <vt:lpstr>Презентация PowerPoint</vt:lpstr>
      <vt:lpstr>Презентация PowerPoint</vt:lpstr>
      <vt:lpstr>Презентация PowerPoint</vt:lpstr>
      <vt:lpstr>Презентация PowerPoint</vt:lpstr>
      <vt:lpstr>Priority of CSS selectors </vt:lpstr>
      <vt:lpstr>CSS colors</vt:lpstr>
      <vt:lpstr>CSS Height, Width, min/max</vt:lpstr>
      <vt:lpstr>CSS height and width Values</vt:lpstr>
      <vt:lpstr>CSS Font properties</vt:lpstr>
      <vt:lpstr>Pseudo classes</vt:lpstr>
      <vt:lpstr>List items</vt:lpstr>
      <vt:lpstr>Styling hyperlinks</vt:lpstr>
      <vt:lpstr>Box model</vt:lpstr>
      <vt:lpstr>Презентация PowerPoint</vt:lpstr>
      <vt:lpstr>Презентация PowerPoint</vt:lpstr>
      <vt:lpstr>Width and Height of an Element</vt:lpstr>
      <vt:lpstr>width vs max-width</vt:lpstr>
      <vt:lpstr>Flexbox</vt:lpstr>
      <vt:lpstr>What is Flexbox</vt:lpstr>
      <vt:lpstr>Example</vt:lpstr>
      <vt:lpstr>flex-direction</vt:lpstr>
      <vt:lpstr>justify-content</vt:lpstr>
      <vt:lpstr>align-items</vt:lpstr>
      <vt:lpstr>gap, row-gap, column-gap</vt:lpstr>
      <vt:lpstr>align-content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Celia Aivalioti</dc:creator>
  <cp:lastModifiedBy>Sipan</cp:lastModifiedBy>
  <cp:revision>33</cp:revision>
  <dcterms:created xsi:type="dcterms:W3CDTF">2022-06-20T13:14:56Z</dcterms:created>
  <dcterms:modified xsi:type="dcterms:W3CDTF">2023-05-23T13:07:40Z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