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0B54A1-44A5-4A29-A312-2F2E6FDED0A1}">
  <a:tblStyle styleId="{E40B54A1-44A5-4A29-A312-2F2E6FDED0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8727af3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8727af3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8727af3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8727af3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8727af3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8727af3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8c1477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8c1477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8727af31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8727af31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8727af3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8727af3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8727af31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8727af31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8727af31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8727af3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8727af3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8727af3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8727af3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8727af3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8727af3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8727af3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 via Weighted Independent Domination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 N Abu Khzam, PhD &amp;, M. R Benabid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63" name="Google Shape;163;p22"/>
          <p:cNvPicPr preferRelativeResize="0"/>
          <p:nvPr/>
        </p:nvPicPr>
        <p:blipFill>
          <a:blip r:embed="rId3">
            <a:alphaModFix/>
          </a:blip>
          <a:stretch>
            <a:fillRect/>
          </a:stretch>
        </p:blipFill>
        <p:spPr>
          <a:xfrm>
            <a:off x="1951475" y="1017800"/>
            <a:ext cx="5385254"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t>
            </a:r>
            <a:r>
              <a:rPr lang="en"/>
              <a:t>Results</a:t>
            </a:r>
            <a:endParaRPr/>
          </a:p>
        </p:txBody>
      </p:sp>
      <p:pic>
        <p:nvPicPr>
          <p:cNvPr id="169" name="Google Shape;169;p23"/>
          <p:cNvPicPr preferRelativeResize="0"/>
          <p:nvPr/>
        </p:nvPicPr>
        <p:blipFill>
          <a:blip r:embed="rId3">
            <a:alphaModFix/>
          </a:blip>
          <a:stretch>
            <a:fillRect/>
          </a:stretch>
        </p:blipFill>
        <p:spPr>
          <a:xfrm>
            <a:off x="936600" y="1077925"/>
            <a:ext cx="7825739"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pic>
        <p:nvPicPr>
          <p:cNvPr id="175" name="Google Shape;175;p24"/>
          <p:cNvPicPr preferRelativeResize="0"/>
          <p:nvPr/>
        </p:nvPicPr>
        <p:blipFill rotWithShape="1">
          <a:blip r:embed="rId3">
            <a:alphaModFix/>
          </a:blip>
          <a:srcRect b="51257" l="0" r="0" t="0"/>
          <a:stretch/>
        </p:blipFill>
        <p:spPr>
          <a:xfrm>
            <a:off x="588175" y="1270975"/>
            <a:ext cx="7556101" cy="1798300"/>
          </a:xfrm>
          <a:prstGeom prst="rect">
            <a:avLst/>
          </a:prstGeom>
          <a:noFill/>
          <a:ln>
            <a:noFill/>
          </a:ln>
        </p:spPr>
      </p:pic>
      <p:pic>
        <p:nvPicPr>
          <p:cNvPr id="176" name="Google Shape;176;p24"/>
          <p:cNvPicPr preferRelativeResize="0"/>
          <p:nvPr/>
        </p:nvPicPr>
        <p:blipFill>
          <a:blip r:embed="rId4">
            <a:alphaModFix/>
          </a:blip>
          <a:stretch>
            <a:fillRect/>
          </a:stretch>
        </p:blipFill>
        <p:spPr>
          <a:xfrm>
            <a:off x="212350" y="3322450"/>
            <a:ext cx="8931651" cy="933050"/>
          </a:xfrm>
          <a:prstGeom prst="rect">
            <a:avLst/>
          </a:prstGeom>
          <a:noFill/>
          <a:ln>
            <a:noFill/>
          </a:ln>
        </p:spPr>
      </p:pic>
      <p:sp>
        <p:nvSpPr>
          <p:cNvPr id="177" name="Google Shape;177;p24"/>
          <p:cNvSpPr txBox="1"/>
          <p:nvPr/>
        </p:nvSpPr>
        <p:spPr>
          <a:xfrm>
            <a:off x="405950" y="2599425"/>
            <a:ext cx="29868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2"/>
                </a:solidFill>
                <a:latin typeface="Comic Sans MS"/>
                <a:ea typeface="Comic Sans MS"/>
                <a:cs typeface="Comic Sans MS"/>
                <a:sym typeface="Comic Sans MS"/>
              </a:rPr>
              <a:t>Meh….</a:t>
            </a:r>
            <a:endParaRPr sz="2300">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3" name="Google Shape;183;p2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Mod</a:t>
            </a:r>
            <a:r>
              <a:rPr b="1" lang="en"/>
              <a:t>el Comparison:</a:t>
            </a:r>
            <a:endParaRPr b="1"/>
          </a:p>
          <a:p>
            <a:pPr indent="0" lvl="0" marL="0" rtl="0" algn="l">
              <a:spcBef>
                <a:spcPts val="1600"/>
              </a:spcBef>
              <a:spcAft>
                <a:spcPts val="0"/>
              </a:spcAft>
              <a:buNone/>
            </a:pPr>
            <a:r>
              <a:rPr lang="en"/>
              <a:t>  - Our model differs from Shu et al. (2013) by using the max-utility heuristic for weighted MIDS, while they computed exact MIDS with ILP formulation.</a:t>
            </a:r>
            <a:endParaRPr/>
          </a:p>
          <a:p>
            <a:pPr indent="0" lvl="0" marL="0" rtl="0" algn="l">
              <a:spcBef>
                <a:spcPts val="1600"/>
              </a:spcBef>
              <a:spcAft>
                <a:spcPts val="0"/>
              </a:spcAft>
              <a:buNone/>
            </a:pPr>
            <a:r>
              <a:rPr lang="en"/>
              <a:t>- </a:t>
            </a:r>
            <a:r>
              <a:rPr b="1" lang="en"/>
              <a:t>Utility Focus:</a:t>
            </a:r>
            <a:endParaRPr b="1"/>
          </a:p>
          <a:p>
            <a:pPr indent="0" lvl="0" marL="0" rtl="0" algn="l">
              <a:spcBef>
                <a:spcPts val="1600"/>
              </a:spcBef>
              <a:spcAft>
                <a:spcPts val="1600"/>
              </a:spcAft>
              <a:buNone/>
            </a:pPr>
            <a:r>
              <a:rPr lang="en"/>
              <a:t>  - Our model prioritizes diversity of features, asserting that diverse features are more important than less diverse ones.</a:t>
            </a:r>
            <a:endParaRPr/>
          </a:p>
        </p:txBody>
      </p:sp>
      <p:sp>
        <p:nvSpPr>
          <p:cNvPr id="184" name="Google Shape;184;p2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a:t>
            </a:r>
            <a:r>
              <a:rPr b="1" lang="en"/>
              <a:t>Application to Genetic Expression Data:</a:t>
            </a:r>
            <a:endParaRPr b="1"/>
          </a:p>
          <a:p>
            <a:pPr indent="0" lvl="0" marL="0" rtl="0" algn="l">
              <a:lnSpc>
                <a:spcPct val="115000"/>
              </a:lnSpc>
              <a:spcBef>
                <a:spcPts val="1600"/>
              </a:spcBef>
              <a:spcAft>
                <a:spcPts val="0"/>
              </a:spcAft>
              <a:buNone/>
            </a:pPr>
            <a:r>
              <a:rPr lang="en"/>
              <a:t>  - Applied our diversity-focused approach to genetic expression data for tumor/cancer classification.</a:t>
            </a:r>
            <a:endParaRPr/>
          </a:p>
          <a:p>
            <a:pPr indent="0" lvl="0" marL="0" rtl="0" algn="l">
              <a:lnSpc>
                <a:spcPct val="115000"/>
              </a:lnSpc>
              <a:spcBef>
                <a:spcPts val="1600"/>
              </a:spcBef>
              <a:spcAft>
                <a:spcPts val="0"/>
              </a:spcAft>
              <a:buNone/>
            </a:pPr>
            <a:r>
              <a:rPr lang="en"/>
              <a:t>- </a:t>
            </a:r>
            <a:r>
              <a:rPr b="1" lang="en"/>
              <a:t>Hypothesis on Genetic Diversity and Classification:</a:t>
            </a:r>
            <a:endParaRPr b="1"/>
          </a:p>
          <a:p>
            <a:pPr indent="0" lvl="0" marL="0" rtl="0" algn="l">
              <a:lnSpc>
                <a:spcPct val="115000"/>
              </a:lnSpc>
              <a:spcBef>
                <a:spcPts val="1600"/>
              </a:spcBef>
              <a:spcAft>
                <a:spcPts val="0"/>
              </a:spcAft>
              <a:buNone/>
            </a:pPr>
            <a:r>
              <a:rPr lang="en"/>
              <a:t>  - Hypothesize that genetic diversity plays a role in determining individual susceptibility to diseases like tumors in the context of classification.</a:t>
            </a:r>
            <a:endParaRPr/>
          </a:p>
          <a:p>
            <a:pPr indent="0" lvl="0" marL="0" rtl="0" algn="l">
              <a:lnSpc>
                <a:spcPct val="115000"/>
              </a:lnSpc>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0" name="Google Shape;190;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Complex Relationship:</a:t>
            </a:r>
            <a:endParaRPr b="1"/>
          </a:p>
          <a:p>
            <a:pPr indent="0" lvl="0" marL="0" rtl="0" algn="l">
              <a:spcBef>
                <a:spcPts val="1600"/>
              </a:spcBef>
              <a:spcAft>
                <a:spcPts val="0"/>
              </a:spcAft>
              <a:buNone/>
            </a:pPr>
            <a:r>
              <a:rPr lang="en"/>
              <a:t>  - Acknowledge the complexity of the relationship between genetic diversity and tumor classification.</a:t>
            </a:r>
            <a:endParaRPr/>
          </a:p>
          <a:p>
            <a:pPr indent="0" lvl="0" marL="0" rtl="0" algn="l">
              <a:spcBef>
                <a:spcPts val="1600"/>
              </a:spcBef>
              <a:spcAft>
                <a:spcPts val="0"/>
              </a:spcAft>
              <a:buNone/>
            </a:pPr>
            <a:r>
              <a:rPr lang="en"/>
              <a:t>  - Dependence on specific genes, tumor nature, and environmental factors influencing development.</a:t>
            </a:r>
            <a:endParaRPr/>
          </a:p>
          <a:p>
            <a:pPr indent="0" lvl="0" marL="0" rtl="0" algn="l">
              <a:spcBef>
                <a:spcPts val="1600"/>
              </a:spcBef>
              <a:spcAft>
                <a:spcPts val="0"/>
              </a:spcAft>
              <a:buNone/>
            </a:pPr>
            <a:r>
              <a:rPr lang="en"/>
              <a:t>- </a:t>
            </a:r>
            <a:r>
              <a:rPr b="1" lang="en"/>
              <a:t>Genetic Variations and Tumor Risk:</a:t>
            </a:r>
            <a:endParaRPr b="1"/>
          </a:p>
          <a:p>
            <a:pPr indent="0" lvl="0" marL="0" rtl="0" algn="l">
              <a:spcBef>
                <a:spcPts val="1600"/>
              </a:spcBef>
              <a:spcAft>
                <a:spcPts val="0"/>
              </a:spcAft>
              <a:buNone/>
            </a:pPr>
            <a:r>
              <a:rPr lang="en"/>
              <a:t>  - Recognize that certain genetic variations may be linked to increased tumor risk, while others may confer resistance or resilience.</a:t>
            </a:r>
            <a:endParaRPr/>
          </a:p>
          <a:p>
            <a:pPr indent="0" lvl="0" marL="0" rtl="0" algn="l">
              <a:spcBef>
                <a:spcPts val="1600"/>
              </a:spcBef>
              <a:spcAft>
                <a:spcPts val="1600"/>
              </a:spcAft>
              <a:buNone/>
            </a:pPr>
            <a:r>
              <a:t/>
            </a:r>
            <a:endParaRPr/>
          </a:p>
        </p:txBody>
      </p:sp>
      <p:sp>
        <p:nvSpPr>
          <p:cNvPr id="191" name="Google Shape;191;p2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Crucial Understanding for Diagnosis:</a:t>
            </a:r>
            <a:endParaRPr b="1"/>
          </a:p>
          <a:p>
            <a:pPr indent="0" lvl="0" marL="0" rtl="0" algn="l">
              <a:spcBef>
                <a:spcPts val="1600"/>
              </a:spcBef>
              <a:spcAft>
                <a:spcPts val="0"/>
              </a:spcAft>
              <a:buNone/>
            </a:pPr>
            <a:r>
              <a:rPr lang="en"/>
              <a:t>  - Emphasize the importance of understanding the interplay between genetic diversity and tumor classification for effective diagnostic strategies.</a:t>
            </a:r>
            <a:endParaRPr/>
          </a:p>
          <a:p>
            <a:pPr indent="0" lvl="0" marL="0" rtl="0" algn="l">
              <a:spcBef>
                <a:spcPts val="1600"/>
              </a:spcBef>
              <a:spcAft>
                <a:spcPts val="0"/>
              </a:spcAft>
              <a:buNone/>
            </a:pPr>
            <a:r>
              <a:rPr lang="en"/>
              <a:t>- </a:t>
            </a:r>
            <a:r>
              <a:rPr b="1" lang="en"/>
              <a:t>Caution on Gene Diversity Significance:</a:t>
            </a:r>
            <a:endParaRPr b="1"/>
          </a:p>
          <a:p>
            <a:pPr indent="0" lvl="0" marL="0" rtl="0" algn="l">
              <a:spcBef>
                <a:spcPts val="1600"/>
              </a:spcBef>
              <a:spcAft>
                <a:spcPts val="1600"/>
              </a:spcAft>
              <a:buNone/>
            </a:pPr>
            <a:r>
              <a:rPr lang="en"/>
              <a:t>  - Conclude that diversity of certain genes doesn't necessarily imply significance for diagnosis, suggesting a nuanced interpretation.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7" name="Google Shape;19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our approach did not give the best results, it still made significant </a:t>
            </a:r>
            <a:r>
              <a:rPr lang="en"/>
              <a:t>improvement</a:t>
            </a:r>
            <a:r>
              <a:rPr lang="en"/>
              <a:t> in </a:t>
            </a:r>
            <a:r>
              <a:rPr lang="en"/>
              <a:t>classification</a:t>
            </a:r>
            <a:r>
              <a:rPr lang="en"/>
              <a:t> accuracy.</a:t>
            </a:r>
            <a:endParaRPr/>
          </a:p>
          <a:p>
            <a:pPr indent="0" lvl="0" marL="0" rtl="0" algn="l">
              <a:spcBef>
                <a:spcPts val="1600"/>
              </a:spcBef>
              <a:spcAft>
                <a:spcPts val="1600"/>
              </a:spcAft>
              <a:buNone/>
            </a:pPr>
            <a:r>
              <a:rPr lang="en"/>
              <a:t>The work suggests a novel feature selection method using weighted minimal independent dominating set, improving algorithm performance and prediction accuracy.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28"/>
          <p:cNvGrpSpPr/>
          <p:nvPr/>
        </p:nvGrpSpPr>
        <p:grpSpPr>
          <a:xfrm>
            <a:off x="4939500" y="1219611"/>
            <a:ext cx="3837000" cy="2704200"/>
            <a:chOff x="4939500" y="1219611"/>
            <a:chExt cx="3837000" cy="2704200"/>
          </a:xfrm>
        </p:grpSpPr>
        <p:cxnSp>
          <p:nvCxnSpPr>
            <p:cNvPr id="203" name="Google Shape;203;p2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4" name="Google Shape;204;p2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5" name="Google Shape;205;p2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6" name="Google Shape;206;p2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7" name="Google Shape;207;p2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8" name="Google Shape;208;p2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9" name="Google Shape;209;p2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0" name="Google Shape;210;p2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1" name="Google Shape;211;p2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2" name="Google Shape;212;p2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13" name="Google Shape;213;p28"/>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215" name="Google Shape;215;p28"/>
          <p:cNvGrpSpPr/>
          <p:nvPr/>
        </p:nvGrpSpPr>
        <p:grpSpPr>
          <a:xfrm>
            <a:off x="4939534" y="2017046"/>
            <a:ext cx="3825543" cy="1573620"/>
            <a:chOff x="1000000" y="2393988"/>
            <a:chExt cx="4144235" cy="1704713"/>
          </a:xfrm>
        </p:grpSpPr>
        <p:sp>
          <p:nvSpPr>
            <p:cNvPr id="216" name="Google Shape;216;p28"/>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17" name="Google Shape;217;p28"/>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8"/>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8"/>
          <p:cNvGrpSpPr/>
          <p:nvPr/>
        </p:nvGrpSpPr>
        <p:grpSpPr>
          <a:xfrm>
            <a:off x="4939557" y="1778136"/>
            <a:ext cx="3836911" cy="1503799"/>
            <a:chOff x="1000025" y="2059300"/>
            <a:chExt cx="4156550" cy="1629075"/>
          </a:xfrm>
        </p:grpSpPr>
        <p:sp>
          <p:nvSpPr>
            <p:cNvPr id="227" name="Google Shape;227;p28"/>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28" name="Google Shape;228;p2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8"/>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42" name="Google Shape;24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Shu, L., Ma, T., and Latecki, L. J., “Stable feature selection with minimal independent dominating sets,” in Proceedings of the International Conference on Bioinformatics, Computational Biology and Biomedical Informatics, ser. BCB’13. New York, NY, USA: Association for Computing Machinery, 2013, p. 450–457. [Online]. Available: https://doi.org/10.1145/2506583.2506600</a:t>
            </a:r>
            <a:endParaRPr sz="16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Feature Selection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Improve ML model performance, </a:t>
            </a:r>
            <a:endParaRPr sz="1600"/>
          </a:p>
          <a:p>
            <a:pPr indent="-330200" lvl="0" marL="457200" rtl="0" algn="l">
              <a:spcBef>
                <a:spcPts val="0"/>
              </a:spcBef>
              <a:spcAft>
                <a:spcPts val="0"/>
              </a:spcAft>
              <a:buSzPts val="1600"/>
              <a:buChar char="●"/>
            </a:pPr>
            <a:r>
              <a:rPr lang="en" sz="1600"/>
              <a:t>Reduce overfitting, </a:t>
            </a:r>
            <a:endParaRPr sz="1600"/>
          </a:p>
          <a:p>
            <a:pPr indent="-330200" lvl="0" marL="457200" rtl="0" algn="l">
              <a:spcBef>
                <a:spcPts val="0"/>
              </a:spcBef>
              <a:spcAft>
                <a:spcPts val="0"/>
              </a:spcAft>
              <a:buSzPts val="1600"/>
              <a:buChar char="●"/>
            </a:pPr>
            <a:r>
              <a:rPr lang="en" sz="1600"/>
              <a:t>Enhance interpretability,  </a:t>
            </a:r>
            <a:endParaRPr sz="1600"/>
          </a:p>
          <a:p>
            <a:pPr indent="-330200" lvl="0" marL="457200" rtl="0" algn="l">
              <a:spcBef>
                <a:spcPts val="0"/>
              </a:spcBef>
              <a:spcAft>
                <a:spcPts val="0"/>
              </a:spcAft>
              <a:buSzPts val="1600"/>
              <a:buChar char="●"/>
            </a:pPr>
            <a:r>
              <a:rPr lang="en" sz="1600"/>
              <a:t>Decrease computational complexity.</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MIDS</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Independent: no two vertices are connected </a:t>
            </a:r>
            <a:endParaRPr sz="1600"/>
          </a:p>
          <a:p>
            <a:pPr indent="-330200" lvl="0" marL="457200" rtl="0" algn="l">
              <a:spcBef>
                <a:spcPts val="0"/>
              </a:spcBef>
              <a:spcAft>
                <a:spcPts val="0"/>
              </a:spcAft>
              <a:buSzPts val="1600"/>
              <a:buChar char="●"/>
            </a:pPr>
            <a:r>
              <a:rPr lang="en" sz="1600"/>
              <a:t>Every vertex is in the solution or is adjacent to one in the solution</a:t>
            </a:r>
            <a:endParaRPr sz="1600"/>
          </a:p>
          <a:p>
            <a:pPr indent="-330200" lvl="0" marL="457200" rtl="0" algn="l">
              <a:spcBef>
                <a:spcPts val="0"/>
              </a:spcBef>
              <a:spcAft>
                <a:spcPts val="0"/>
              </a:spcAft>
              <a:buSzPts val="1600"/>
              <a:buChar char="●"/>
            </a:pPr>
            <a:r>
              <a:rPr lang="en" sz="1600"/>
              <a:t>Minimum and minimal</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Large number of features =&gt; overfitting</a:t>
            </a:r>
            <a:endParaRPr sz="1500"/>
          </a:p>
          <a:p>
            <a:pPr indent="-323850" lvl="0" marL="457200" rtl="0" algn="l">
              <a:spcBef>
                <a:spcPts val="0"/>
              </a:spcBef>
              <a:spcAft>
                <a:spcPts val="0"/>
              </a:spcAft>
              <a:buSzPts val="1500"/>
              <a:buChar char="●"/>
            </a:pPr>
            <a:r>
              <a:rPr lang="en" sz="1500"/>
              <a:t>Correlated features =&gt; </a:t>
            </a:r>
            <a:r>
              <a:rPr lang="en" sz="1500"/>
              <a:t>redundancy</a:t>
            </a:r>
            <a:endParaRPr sz="1500"/>
          </a:p>
          <a:p>
            <a:pPr indent="0" lvl="0" marL="0" rtl="0" algn="l">
              <a:spcBef>
                <a:spcPts val="1600"/>
              </a:spcBef>
              <a:spcAft>
                <a:spcPts val="1600"/>
              </a:spcAft>
              <a:buNone/>
            </a:pPr>
            <a:r>
              <a:rPr lang="en" sz="1500"/>
              <a:t>=&gt; can we use MIDS to find the min #independent features that represent the dataset?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Model</a:t>
            </a:r>
            <a:endParaRPr/>
          </a:p>
        </p:txBody>
      </p:sp>
      <p:sp>
        <p:nvSpPr>
          <p:cNvPr id="112" name="Google Shape;11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idea of using MIDS to find the min #features has been explored by Shu et al. (2013) </a:t>
            </a:r>
            <a:r>
              <a:rPr lang="en"/>
              <a:t>via an ILP formulation, which takes exponential time.</a:t>
            </a:r>
            <a:endParaRPr/>
          </a:p>
          <a:p>
            <a:pPr indent="0" lvl="0" marL="0" rtl="0" algn="l">
              <a:spcBef>
                <a:spcPts val="1600"/>
              </a:spcBef>
              <a:spcAft>
                <a:spcPts val="1600"/>
              </a:spcAft>
              <a:buNone/>
            </a:pPr>
            <a:r>
              <a:rPr lang="en"/>
              <a:t>Our model proposes a greedy max-utility heuristic that favors vertices based on their diversity level.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construction</a:t>
            </a:r>
            <a:endParaRPr/>
          </a:p>
        </p:txBody>
      </p:sp>
      <p:sp>
        <p:nvSpPr>
          <p:cNvPr id="118" name="Google Shape;118;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Vertices</a:t>
            </a:r>
            <a:endParaRPr>
              <a:solidFill>
                <a:schemeClr val="lt1"/>
              </a:solidFill>
            </a:endParaRPr>
          </a:p>
        </p:txBody>
      </p:sp>
      <p:sp>
        <p:nvSpPr>
          <p:cNvPr id="120" name="Google Shape;120;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Vertices represent the features of the dataset and their weights are their diversity measure.</a:t>
            </a:r>
            <a:endParaRPr sz="1600"/>
          </a:p>
        </p:txBody>
      </p:sp>
      <p:sp>
        <p:nvSpPr>
          <p:cNvPr id="121" name="Google Shape;121;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Edges</a:t>
            </a:r>
            <a:endParaRPr>
              <a:solidFill>
                <a:schemeClr val="lt1"/>
              </a:solidFill>
            </a:endParaRPr>
          </a:p>
        </p:txBody>
      </p:sp>
      <p:sp>
        <p:nvSpPr>
          <p:cNvPr id="123" name="Google Shape;123;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Two vertices share an edge if their assigned features are correlated.</a:t>
            </a:r>
            <a:endParaRPr sz="1600"/>
          </a:p>
        </p:txBody>
      </p:sp>
      <p:sp>
        <p:nvSpPr>
          <p:cNvPr id="124" name="Google Shape;124;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How?</a:t>
            </a:r>
            <a:endParaRPr>
              <a:solidFill>
                <a:schemeClr val="lt1"/>
              </a:solidFill>
            </a:endParaRPr>
          </a:p>
        </p:txBody>
      </p:sp>
      <p:sp>
        <p:nvSpPr>
          <p:cNvPr id="126" name="Google Shape;126;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Diversity-measure = coefficient of variation</a:t>
            </a:r>
            <a:endParaRPr b="1" sz="1600"/>
          </a:p>
          <a:p>
            <a:pPr indent="0" lvl="0" marL="0" rtl="0" algn="l">
              <a:spcBef>
                <a:spcPts val="800"/>
              </a:spcBef>
              <a:spcAft>
                <a:spcPts val="0"/>
              </a:spcAft>
              <a:buNone/>
            </a:pPr>
            <a:r>
              <a:t/>
            </a:r>
            <a:endParaRPr b="1" sz="1600"/>
          </a:p>
          <a:p>
            <a:pPr indent="0" lvl="0" marL="0" rtl="0" algn="l">
              <a:spcBef>
                <a:spcPts val="800"/>
              </a:spcBef>
              <a:spcAft>
                <a:spcPts val="0"/>
              </a:spcAft>
              <a:buNone/>
            </a:pPr>
            <a:r>
              <a:t/>
            </a:r>
            <a:endParaRPr b="1" sz="1600"/>
          </a:p>
          <a:p>
            <a:pPr indent="0" lvl="0" marL="0" rtl="0" algn="l">
              <a:spcBef>
                <a:spcPts val="800"/>
              </a:spcBef>
              <a:spcAft>
                <a:spcPts val="800"/>
              </a:spcAft>
              <a:buNone/>
            </a:pPr>
            <a:r>
              <a:rPr b="1" lang="en" sz="1600"/>
              <a:t>Correlation= Pearson Correlation</a:t>
            </a:r>
            <a:endParaRPr b="1" sz="1600"/>
          </a:p>
        </p:txBody>
      </p:sp>
      <p:pic>
        <p:nvPicPr>
          <p:cNvPr id="127" name="Google Shape;127;p16"/>
          <p:cNvPicPr preferRelativeResize="0"/>
          <p:nvPr/>
        </p:nvPicPr>
        <p:blipFill>
          <a:blip r:embed="rId3">
            <a:alphaModFix/>
          </a:blip>
          <a:stretch>
            <a:fillRect/>
          </a:stretch>
        </p:blipFill>
        <p:spPr>
          <a:xfrm>
            <a:off x="6239950" y="2711300"/>
            <a:ext cx="2571750" cy="771525"/>
          </a:xfrm>
          <a:prstGeom prst="rect">
            <a:avLst/>
          </a:prstGeom>
          <a:noFill/>
          <a:ln>
            <a:noFill/>
          </a:ln>
        </p:spPr>
      </p:pic>
      <p:pic>
        <p:nvPicPr>
          <p:cNvPr id="128" name="Google Shape;128;p16"/>
          <p:cNvPicPr preferRelativeResize="0"/>
          <p:nvPr/>
        </p:nvPicPr>
        <p:blipFill>
          <a:blip r:embed="rId4">
            <a:alphaModFix/>
          </a:blip>
          <a:stretch>
            <a:fillRect/>
          </a:stretch>
        </p:blipFill>
        <p:spPr>
          <a:xfrm>
            <a:off x="6356113" y="4129521"/>
            <a:ext cx="2339425" cy="82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max-utility heuristic picks the vertex with the highest sum of utility of its neighbors.</a:t>
            </a:r>
            <a:endParaRPr/>
          </a:p>
          <a:p>
            <a:pPr indent="0" lvl="0" marL="0" rtl="0" algn="l">
              <a:spcBef>
                <a:spcPts val="1600"/>
              </a:spcBef>
              <a:spcAft>
                <a:spcPts val="1600"/>
              </a:spcAft>
              <a:buNone/>
            </a:pPr>
            <a:r>
              <a:rPr lang="en"/>
              <a:t>Running Time: O(n * maxDegree)</a:t>
            </a:r>
            <a:endParaRPr/>
          </a:p>
        </p:txBody>
      </p:sp>
      <p:pic>
        <p:nvPicPr>
          <p:cNvPr id="134" name="Google Shape;134;p17"/>
          <p:cNvPicPr preferRelativeResize="0"/>
          <p:nvPr/>
        </p:nvPicPr>
        <p:blipFill>
          <a:blip r:embed="rId3">
            <a:alphaModFix/>
          </a:blip>
          <a:stretch>
            <a:fillRect/>
          </a:stretch>
        </p:blipFill>
        <p:spPr>
          <a:xfrm>
            <a:off x="175475" y="0"/>
            <a:ext cx="325777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Techniques</a:t>
            </a:r>
            <a:endParaRPr/>
          </a:p>
        </p:txBody>
      </p:sp>
      <p:sp>
        <p:nvSpPr>
          <p:cNvPr id="140" name="Google Shape;140;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SVM-RFE:</a:t>
            </a:r>
            <a:endParaRPr/>
          </a:p>
          <a:p>
            <a:pPr indent="-317500" lvl="0" marL="457200" rtl="0" algn="l">
              <a:spcBef>
                <a:spcPts val="1600"/>
              </a:spcBef>
              <a:spcAft>
                <a:spcPts val="0"/>
              </a:spcAft>
              <a:buSzPts val="1400"/>
              <a:buChar char="●"/>
            </a:pPr>
            <a:r>
              <a:rPr lang="en"/>
              <a:t>SVM-RFE is a feature selection method using Support Vector Machines. </a:t>
            </a:r>
            <a:endParaRPr/>
          </a:p>
          <a:p>
            <a:pPr indent="-317500" lvl="0" marL="457200" rtl="0" algn="l">
              <a:spcBef>
                <a:spcPts val="0"/>
              </a:spcBef>
              <a:spcAft>
                <a:spcPts val="0"/>
              </a:spcAft>
              <a:buSzPts val="1400"/>
              <a:buChar char="●"/>
            </a:pPr>
            <a:r>
              <a:rPr lang="en"/>
              <a:t>Iteratively eliminates the least important features based on SVM weights, </a:t>
            </a:r>
            <a:endParaRPr/>
          </a:p>
          <a:p>
            <a:pPr indent="-317500" lvl="0" marL="457200" rtl="0" algn="l">
              <a:spcBef>
                <a:spcPts val="0"/>
              </a:spcBef>
              <a:spcAft>
                <a:spcPts val="0"/>
              </a:spcAft>
              <a:buSzPts val="1400"/>
              <a:buChar char="●"/>
            </a:pPr>
            <a:r>
              <a:rPr lang="en"/>
              <a:t>focuses on the most informative features for classification. </a:t>
            </a:r>
            <a:endParaRPr/>
          </a:p>
          <a:p>
            <a:pPr indent="-317500" lvl="0" marL="457200" rtl="0" algn="l">
              <a:spcBef>
                <a:spcPts val="0"/>
              </a:spcBef>
              <a:spcAft>
                <a:spcPts val="0"/>
              </a:spcAft>
              <a:buSzPts val="1400"/>
              <a:buChar char="●"/>
            </a:pPr>
            <a:r>
              <a:rPr lang="en"/>
              <a:t>Enhances model simplicity and generalization performance.</a:t>
            </a:r>
            <a:endParaRPr/>
          </a:p>
        </p:txBody>
      </p:sp>
      <p:sp>
        <p:nvSpPr>
          <p:cNvPr id="141" name="Google Shape;141;p1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a:t>
            </a:r>
            <a:endParaRPr/>
          </a:p>
          <a:p>
            <a:pPr indent="-317500" lvl="0" marL="457200" rtl="0" algn="l">
              <a:spcBef>
                <a:spcPts val="1600"/>
              </a:spcBef>
              <a:spcAft>
                <a:spcPts val="0"/>
              </a:spcAft>
              <a:buSzPts val="1400"/>
              <a:buChar char="●"/>
            </a:pPr>
            <a:r>
              <a:rPr lang="en"/>
              <a:t>adding a penalty term to the linear regression objective, </a:t>
            </a:r>
            <a:endParaRPr/>
          </a:p>
          <a:p>
            <a:pPr indent="-317500" lvl="0" marL="457200" rtl="0" algn="l">
              <a:spcBef>
                <a:spcPts val="0"/>
              </a:spcBef>
              <a:spcAft>
                <a:spcPts val="0"/>
              </a:spcAft>
              <a:buSzPts val="1400"/>
              <a:buChar char="●"/>
            </a:pPr>
            <a:r>
              <a:rPr lang="en"/>
              <a:t>promoting sparsity in coefficients. It forces some coefficients to be exactly zero, </a:t>
            </a:r>
            <a:endParaRPr/>
          </a:p>
          <a:p>
            <a:pPr indent="-317500" lvl="0" marL="457200" rtl="0" algn="l">
              <a:spcBef>
                <a:spcPts val="0"/>
              </a:spcBef>
              <a:spcAft>
                <a:spcPts val="0"/>
              </a:spcAft>
              <a:buSzPts val="1400"/>
              <a:buChar char="●"/>
            </a:pPr>
            <a:r>
              <a:rPr lang="en"/>
              <a:t>The degree of sparsity is controlled by a regularization hyperparameter.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 Expression Datasets</a:t>
            </a:r>
            <a:endParaRPr/>
          </a:p>
        </p:txBody>
      </p:sp>
      <p:graphicFrame>
        <p:nvGraphicFramePr>
          <p:cNvPr id="152" name="Google Shape;152;p20"/>
          <p:cNvGraphicFramePr/>
          <p:nvPr/>
        </p:nvGraphicFramePr>
        <p:xfrm>
          <a:off x="952500" y="2000250"/>
          <a:ext cx="3000000" cy="3000000"/>
        </p:xfrm>
        <a:graphic>
          <a:graphicData uri="http://schemas.openxmlformats.org/drawingml/2006/table">
            <a:tbl>
              <a:tblPr>
                <a:noFill/>
                <a:tableStyleId>{E40B54A1-44A5-4A29-A312-2F2E6FDED0A1}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 Genes</a:t>
                      </a:r>
                      <a:endParaRPr/>
                    </a:p>
                  </a:txBody>
                  <a:tcPr marT="91425" marB="91425" marR="91425" marL="91425"/>
                </a:tc>
                <a:tc>
                  <a:txBody>
                    <a:bodyPr/>
                    <a:lstStyle/>
                    <a:p>
                      <a:pPr indent="0" lvl="0" marL="0" rtl="0" algn="l">
                        <a:spcBef>
                          <a:spcPts val="0"/>
                        </a:spcBef>
                        <a:spcAft>
                          <a:spcPts val="0"/>
                        </a:spcAft>
                        <a:buNone/>
                      </a:pPr>
                      <a:r>
                        <a:rPr lang="en"/>
                        <a:t># instances</a:t>
                      </a:r>
                      <a:endParaRPr/>
                    </a:p>
                  </a:txBody>
                  <a:tcPr marT="91425" marB="91425" marR="91425" marL="91425"/>
                </a:tc>
                <a:tc>
                  <a:txBody>
                    <a:bodyPr/>
                    <a:lstStyle/>
                    <a:p>
                      <a:pPr indent="0" lvl="0" marL="0" rtl="0" algn="l">
                        <a:spcBef>
                          <a:spcPts val="0"/>
                        </a:spcBef>
                        <a:spcAft>
                          <a:spcPts val="0"/>
                        </a:spcAft>
                        <a:buNone/>
                      </a:pPr>
                      <a:r>
                        <a:rPr lang="en"/>
                        <a:t># classes</a:t>
                      </a:r>
                      <a:endParaRPr/>
                    </a:p>
                  </a:txBody>
                  <a:tcPr marT="91425" marB="91425" marR="91425" marL="91425"/>
                </a:tc>
              </a:tr>
              <a:tr h="381000">
                <a:tc>
                  <a:txBody>
                    <a:bodyPr/>
                    <a:lstStyle/>
                    <a:p>
                      <a:pPr indent="0" lvl="0" marL="0" rtl="0" algn="l">
                        <a:spcBef>
                          <a:spcPts val="0"/>
                        </a:spcBef>
                        <a:spcAft>
                          <a:spcPts val="0"/>
                        </a:spcAft>
                        <a:buNone/>
                      </a:pPr>
                      <a:r>
                        <a:rPr lang="en"/>
                        <a:t>Colon</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Leukemia</a:t>
                      </a:r>
                      <a:endParaRPr/>
                    </a:p>
                  </a:txBody>
                  <a:tcPr marT="91425" marB="91425" marR="91425" marL="91425"/>
                </a:tc>
                <a:tc>
                  <a:txBody>
                    <a:bodyPr/>
                    <a:lstStyle/>
                    <a:p>
                      <a:pPr indent="0" lvl="0" marL="0" rtl="0" algn="l">
                        <a:spcBef>
                          <a:spcPts val="0"/>
                        </a:spcBef>
                        <a:spcAft>
                          <a:spcPts val="0"/>
                        </a:spcAft>
                        <a:buNone/>
                      </a:pPr>
                      <a:r>
                        <a:rPr lang="en"/>
                        <a:t>7129</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