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86"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1D2EBA7-BDAD-4488-9DCF-7F8FC82DE0AB}" type="datetimeFigureOut">
              <a:rPr lang="en-US" smtClean="0"/>
              <a:t>12/22/2022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20F1A350-14A7-4CD8-9F2A-052144F32D85}" type="slidenum">
              <a:rPr lang="en-US" smtClean="0"/>
              <a:t>‹#›</a:t>
            </a:fld>
            <a:endParaRPr lang="en-US"/>
          </a:p>
        </p:txBody>
      </p:sp>
    </p:spTree>
    <p:extLst>
      <p:ext uri="{BB962C8B-B14F-4D97-AF65-F5344CB8AC3E}">
        <p14:creationId xmlns:p14="http://schemas.microsoft.com/office/powerpoint/2010/main" val="483554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D2EBA7-BDAD-4488-9DCF-7F8FC82DE0AB}" type="datetimeFigureOut">
              <a:rPr lang="en-US" smtClean="0"/>
              <a:t>12/22/2022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F1A350-14A7-4CD8-9F2A-052144F32D85}" type="slidenum">
              <a:rPr lang="en-US" smtClean="0"/>
              <a:t>‹#›</a:t>
            </a:fld>
            <a:endParaRPr lang="en-US"/>
          </a:p>
        </p:txBody>
      </p:sp>
    </p:spTree>
    <p:extLst>
      <p:ext uri="{BB962C8B-B14F-4D97-AF65-F5344CB8AC3E}">
        <p14:creationId xmlns:p14="http://schemas.microsoft.com/office/powerpoint/2010/main" val="2197970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D2EBA7-BDAD-4488-9DCF-7F8FC82DE0AB}" type="datetimeFigureOut">
              <a:rPr lang="en-US" smtClean="0"/>
              <a:t>12/22/2022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F1A350-14A7-4CD8-9F2A-052144F32D85}" type="slidenum">
              <a:rPr lang="en-US" smtClean="0"/>
              <a:t>‹#›</a:t>
            </a:fld>
            <a:endParaRPr lang="en-US"/>
          </a:p>
        </p:txBody>
      </p:sp>
    </p:spTree>
    <p:extLst>
      <p:ext uri="{BB962C8B-B14F-4D97-AF65-F5344CB8AC3E}">
        <p14:creationId xmlns:p14="http://schemas.microsoft.com/office/powerpoint/2010/main" val="184467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D2EBA7-BDAD-4488-9DCF-7F8FC82DE0AB}" type="datetimeFigureOut">
              <a:rPr lang="en-US" smtClean="0"/>
              <a:t>12/22/2022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F1A350-14A7-4CD8-9F2A-052144F32D85}"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960716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D2EBA7-BDAD-4488-9DCF-7F8FC82DE0AB}" type="datetimeFigureOut">
              <a:rPr lang="en-US" smtClean="0"/>
              <a:t>12/22/2022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F1A350-14A7-4CD8-9F2A-052144F32D85}" type="slidenum">
              <a:rPr lang="en-US" smtClean="0"/>
              <a:t>‹#›</a:t>
            </a:fld>
            <a:endParaRPr lang="en-US"/>
          </a:p>
        </p:txBody>
      </p:sp>
    </p:spTree>
    <p:extLst>
      <p:ext uri="{BB962C8B-B14F-4D97-AF65-F5344CB8AC3E}">
        <p14:creationId xmlns:p14="http://schemas.microsoft.com/office/powerpoint/2010/main" val="4137202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1D2EBA7-BDAD-4488-9DCF-7F8FC82DE0AB}" type="datetimeFigureOut">
              <a:rPr lang="en-US" smtClean="0"/>
              <a:t>12/22/2022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F1A350-14A7-4CD8-9F2A-052144F32D85}" type="slidenum">
              <a:rPr lang="en-US" smtClean="0"/>
              <a:t>‹#›</a:t>
            </a:fld>
            <a:endParaRPr lang="en-US"/>
          </a:p>
        </p:txBody>
      </p:sp>
    </p:spTree>
    <p:extLst>
      <p:ext uri="{BB962C8B-B14F-4D97-AF65-F5344CB8AC3E}">
        <p14:creationId xmlns:p14="http://schemas.microsoft.com/office/powerpoint/2010/main" val="727707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1D2EBA7-BDAD-4488-9DCF-7F8FC82DE0AB}" type="datetimeFigureOut">
              <a:rPr lang="en-US" smtClean="0"/>
              <a:t>12/22/2022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F1A350-14A7-4CD8-9F2A-052144F32D85}" type="slidenum">
              <a:rPr lang="en-US" smtClean="0"/>
              <a:t>‹#›</a:t>
            </a:fld>
            <a:endParaRPr lang="en-US"/>
          </a:p>
        </p:txBody>
      </p:sp>
    </p:spTree>
    <p:extLst>
      <p:ext uri="{BB962C8B-B14F-4D97-AF65-F5344CB8AC3E}">
        <p14:creationId xmlns:p14="http://schemas.microsoft.com/office/powerpoint/2010/main" val="3223935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D2EBA7-BDAD-4488-9DCF-7F8FC82DE0AB}"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1A350-14A7-4CD8-9F2A-052144F32D85}" type="slidenum">
              <a:rPr lang="en-US" smtClean="0"/>
              <a:t>‹#›</a:t>
            </a:fld>
            <a:endParaRPr lang="en-US"/>
          </a:p>
        </p:txBody>
      </p:sp>
    </p:spTree>
    <p:extLst>
      <p:ext uri="{BB962C8B-B14F-4D97-AF65-F5344CB8AC3E}">
        <p14:creationId xmlns:p14="http://schemas.microsoft.com/office/powerpoint/2010/main" val="35493032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D2EBA7-BDAD-4488-9DCF-7F8FC82DE0AB}"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1A350-14A7-4CD8-9F2A-052144F32D85}" type="slidenum">
              <a:rPr lang="en-US" smtClean="0"/>
              <a:t>‹#›</a:t>
            </a:fld>
            <a:endParaRPr lang="en-US"/>
          </a:p>
        </p:txBody>
      </p:sp>
    </p:spTree>
    <p:extLst>
      <p:ext uri="{BB962C8B-B14F-4D97-AF65-F5344CB8AC3E}">
        <p14:creationId xmlns:p14="http://schemas.microsoft.com/office/powerpoint/2010/main" val="280048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D2EBA7-BDAD-4488-9DCF-7F8FC82DE0AB}"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1A350-14A7-4CD8-9F2A-052144F32D85}" type="slidenum">
              <a:rPr lang="en-US" smtClean="0"/>
              <a:t>‹#›</a:t>
            </a:fld>
            <a:endParaRPr lang="en-US"/>
          </a:p>
        </p:txBody>
      </p:sp>
    </p:spTree>
    <p:extLst>
      <p:ext uri="{BB962C8B-B14F-4D97-AF65-F5344CB8AC3E}">
        <p14:creationId xmlns:p14="http://schemas.microsoft.com/office/powerpoint/2010/main" val="751666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1D2EBA7-BDAD-4488-9DCF-7F8FC82DE0AB}"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1A350-14A7-4CD8-9F2A-052144F32D85}" type="slidenum">
              <a:rPr lang="en-US" smtClean="0"/>
              <a:t>‹#›</a:t>
            </a:fld>
            <a:endParaRPr lang="en-US"/>
          </a:p>
        </p:txBody>
      </p:sp>
    </p:spTree>
    <p:extLst>
      <p:ext uri="{BB962C8B-B14F-4D97-AF65-F5344CB8AC3E}">
        <p14:creationId xmlns:p14="http://schemas.microsoft.com/office/powerpoint/2010/main" val="1411883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D2EBA7-BDAD-4488-9DCF-7F8FC82DE0AB}" type="datetimeFigureOut">
              <a:rPr lang="en-US" smtClean="0"/>
              <a:t>12/22/2022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F1A350-14A7-4CD8-9F2A-052144F32D85}" type="slidenum">
              <a:rPr lang="en-US" smtClean="0"/>
              <a:t>‹#›</a:t>
            </a:fld>
            <a:endParaRPr lang="en-US"/>
          </a:p>
        </p:txBody>
      </p:sp>
    </p:spTree>
    <p:extLst>
      <p:ext uri="{BB962C8B-B14F-4D97-AF65-F5344CB8AC3E}">
        <p14:creationId xmlns:p14="http://schemas.microsoft.com/office/powerpoint/2010/main" val="2805696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D2EBA7-BDAD-4488-9DCF-7F8FC82DE0AB}" type="datetimeFigureOut">
              <a:rPr lang="en-US" smtClean="0"/>
              <a:t>12/22/2022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F1A350-14A7-4CD8-9F2A-052144F32D85}" type="slidenum">
              <a:rPr lang="en-US" smtClean="0"/>
              <a:t>‹#›</a:t>
            </a:fld>
            <a:endParaRPr lang="en-US"/>
          </a:p>
        </p:txBody>
      </p:sp>
    </p:spTree>
    <p:extLst>
      <p:ext uri="{BB962C8B-B14F-4D97-AF65-F5344CB8AC3E}">
        <p14:creationId xmlns:p14="http://schemas.microsoft.com/office/powerpoint/2010/main" val="3232482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D2EBA7-BDAD-4488-9DCF-7F8FC82DE0AB}" type="datetimeFigureOut">
              <a:rPr lang="en-US" smtClean="0"/>
              <a:t>12/22/2022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F1A350-14A7-4CD8-9F2A-052144F32D85}" type="slidenum">
              <a:rPr lang="en-US" smtClean="0"/>
              <a:t>‹#›</a:t>
            </a:fld>
            <a:endParaRPr lang="en-US"/>
          </a:p>
        </p:txBody>
      </p:sp>
    </p:spTree>
    <p:extLst>
      <p:ext uri="{BB962C8B-B14F-4D97-AF65-F5344CB8AC3E}">
        <p14:creationId xmlns:p14="http://schemas.microsoft.com/office/powerpoint/2010/main" val="2381677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D2EBA7-BDAD-4488-9DCF-7F8FC82DE0AB}" type="datetimeFigureOut">
              <a:rPr lang="en-US" smtClean="0"/>
              <a:t>12/22/2022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F1A350-14A7-4CD8-9F2A-052144F32D85}" type="slidenum">
              <a:rPr lang="en-US" smtClean="0"/>
              <a:t>‹#›</a:t>
            </a:fld>
            <a:endParaRPr lang="en-US"/>
          </a:p>
        </p:txBody>
      </p:sp>
    </p:spTree>
    <p:extLst>
      <p:ext uri="{BB962C8B-B14F-4D97-AF65-F5344CB8AC3E}">
        <p14:creationId xmlns:p14="http://schemas.microsoft.com/office/powerpoint/2010/main" val="2791831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D2EBA7-BDAD-4488-9DCF-7F8FC82DE0AB}" type="datetimeFigureOut">
              <a:rPr lang="en-US" smtClean="0"/>
              <a:t>12/22/2022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F1A350-14A7-4CD8-9F2A-052144F32D85}" type="slidenum">
              <a:rPr lang="en-US" smtClean="0"/>
              <a:t>‹#›</a:t>
            </a:fld>
            <a:endParaRPr lang="en-US"/>
          </a:p>
        </p:txBody>
      </p:sp>
    </p:spTree>
    <p:extLst>
      <p:ext uri="{BB962C8B-B14F-4D97-AF65-F5344CB8AC3E}">
        <p14:creationId xmlns:p14="http://schemas.microsoft.com/office/powerpoint/2010/main" val="3315611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D2EBA7-BDAD-4488-9DCF-7F8FC82DE0AB}" type="datetimeFigureOut">
              <a:rPr lang="en-US" smtClean="0"/>
              <a:t>12/22/2022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F1A350-14A7-4CD8-9F2A-052144F32D85}" type="slidenum">
              <a:rPr lang="en-US" smtClean="0"/>
              <a:t>‹#›</a:t>
            </a:fld>
            <a:endParaRPr lang="en-US"/>
          </a:p>
        </p:txBody>
      </p:sp>
    </p:spTree>
    <p:extLst>
      <p:ext uri="{BB962C8B-B14F-4D97-AF65-F5344CB8AC3E}">
        <p14:creationId xmlns:p14="http://schemas.microsoft.com/office/powerpoint/2010/main" val="463368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1D2EBA7-BDAD-4488-9DCF-7F8FC82DE0AB}" type="datetimeFigureOut">
              <a:rPr lang="en-US" smtClean="0"/>
              <a:t>12/22/2022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0F1A350-14A7-4CD8-9F2A-052144F32D85}" type="slidenum">
              <a:rPr lang="en-US" smtClean="0"/>
              <a:t>‹#›</a:t>
            </a:fld>
            <a:endParaRPr lang="en-US"/>
          </a:p>
        </p:txBody>
      </p:sp>
    </p:spTree>
    <p:extLst>
      <p:ext uri="{BB962C8B-B14F-4D97-AF65-F5344CB8AC3E}">
        <p14:creationId xmlns:p14="http://schemas.microsoft.com/office/powerpoint/2010/main" val="226678369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Kidney fibrosis classification using modified vgg11</a:t>
            </a:r>
          </a:p>
        </p:txBody>
      </p:sp>
      <p:sp>
        <p:nvSpPr>
          <p:cNvPr id="3" name="Subtitle 2"/>
          <p:cNvSpPr>
            <a:spLocks noGrp="1"/>
          </p:cNvSpPr>
          <p:nvPr>
            <p:ph type="subTitle" idx="1"/>
          </p:nvPr>
        </p:nvSpPr>
        <p:spPr/>
        <p:txBody>
          <a:bodyPr/>
          <a:lstStyle/>
          <a:p>
            <a:r>
              <a:rPr lang="en-US" dirty="0"/>
              <a:t>Leonardo </a:t>
            </a:r>
            <a:r>
              <a:rPr lang="en-US" dirty="0" err="1"/>
              <a:t>daou</a:t>
            </a:r>
            <a:endParaRPr lang="en-US" dirty="0"/>
          </a:p>
          <a:p>
            <a:r>
              <a:rPr lang="en-US" dirty="0" err="1"/>
              <a:t>Manel</a:t>
            </a:r>
            <a:r>
              <a:rPr lang="en-US" dirty="0"/>
              <a:t> R. </a:t>
            </a:r>
            <a:r>
              <a:rPr lang="en-US" dirty="0" err="1"/>
              <a:t>Benabid</a:t>
            </a:r>
            <a:endParaRPr lang="en-US" dirty="0"/>
          </a:p>
        </p:txBody>
      </p:sp>
    </p:spTree>
    <p:extLst>
      <p:ext uri="{BB962C8B-B14F-4D97-AF65-F5344CB8AC3E}">
        <p14:creationId xmlns:p14="http://schemas.microsoft.com/office/powerpoint/2010/main" val="1340007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Proposed</a:t>
            </a:r>
          </a:p>
        </p:txBody>
      </p:sp>
      <p:sp>
        <p:nvSpPr>
          <p:cNvPr id="3" name="Content Placeholder 2"/>
          <p:cNvSpPr>
            <a:spLocks noGrp="1"/>
          </p:cNvSpPr>
          <p:nvPr>
            <p:ph idx="1"/>
          </p:nvPr>
        </p:nvSpPr>
        <p:spPr/>
        <p:txBody>
          <a:bodyPr/>
          <a:lstStyle/>
          <a:p>
            <a:r>
              <a:rPr lang="en-US" dirty="0"/>
              <a:t>VGG11 Architecture</a:t>
            </a:r>
          </a:p>
        </p:txBody>
      </p:sp>
      <p:pic>
        <p:nvPicPr>
          <p:cNvPr id="2056" name="Picture 8" descr="Figure S1: Block diagram of the VGG11 architecture. Adapted from...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1742" y="3258589"/>
            <a:ext cx="8648621" cy="2532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355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proposed</a:t>
            </a:r>
          </a:p>
        </p:txBody>
      </p:sp>
      <p:sp>
        <p:nvSpPr>
          <p:cNvPr id="3" name="Content Placeholder 2"/>
          <p:cNvSpPr>
            <a:spLocks noGrp="1"/>
          </p:cNvSpPr>
          <p:nvPr>
            <p:ph idx="1"/>
          </p:nvPr>
        </p:nvSpPr>
        <p:spPr/>
        <p:txBody>
          <a:bodyPr/>
          <a:lstStyle/>
          <a:p>
            <a:r>
              <a:rPr lang="en-US" dirty="0"/>
              <a:t>In order to better use the transfer learning model, we removed the fully connected layers from VGG11 and replaced it with one dense layer that had 500 neurons and another with 200 neurons. Both have sigmoid activation function and the first one was followed by a </a:t>
            </a:r>
            <a:r>
              <a:rPr lang="en-US" dirty="0" err="1"/>
              <a:t>ReLU</a:t>
            </a:r>
            <a:r>
              <a:rPr lang="en-US" dirty="0"/>
              <a:t> activation function to lessen the vanishing gradient effect.</a:t>
            </a:r>
          </a:p>
          <a:p>
            <a:r>
              <a:rPr lang="en-US" dirty="0"/>
              <a:t>Both hidden layers had a dropout of 0.6.</a:t>
            </a:r>
          </a:p>
          <a:p>
            <a:r>
              <a:rPr lang="en-US" dirty="0"/>
              <a:t>The output was a </a:t>
            </a:r>
            <a:r>
              <a:rPr lang="en-US" dirty="0" err="1"/>
              <a:t>softmax</a:t>
            </a:r>
            <a:r>
              <a:rPr lang="en-US" dirty="0"/>
              <a:t> layer with 3 neurons.</a:t>
            </a:r>
          </a:p>
        </p:txBody>
      </p:sp>
    </p:spTree>
    <p:extLst>
      <p:ext uri="{BB962C8B-B14F-4D97-AF65-F5344CB8AC3E}">
        <p14:creationId xmlns:p14="http://schemas.microsoft.com/office/powerpoint/2010/main" val="1023639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proposed</a:t>
            </a:r>
          </a:p>
        </p:txBody>
      </p:sp>
      <p:sp>
        <p:nvSpPr>
          <p:cNvPr id="3" name="Content Placeholder 2"/>
          <p:cNvSpPr>
            <a:spLocks noGrp="1"/>
          </p:cNvSpPr>
          <p:nvPr>
            <p:ph idx="1"/>
          </p:nvPr>
        </p:nvSpPr>
        <p:spPr/>
        <p:txBody>
          <a:bodyPr/>
          <a:lstStyle/>
          <a:p>
            <a:r>
              <a:rPr lang="en-US" dirty="0"/>
              <a:t>Optimizer: SGD with two learning rates</a:t>
            </a:r>
          </a:p>
          <a:p>
            <a:pPr lvl="1"/>
            <a:r>
              <a:rPr lang="en-US" dirty="0"/>
              <a:t>First learning rate is 0.001 with decay until it reaches 0.0001. This is for the convolution part since we want to fine-tune.</a:t>
            </a:r>
          </a:p>
          <a:p>
            <a:pPr lvl="1"/>
            <a:r>
              <a:rPr lang="en-US" dirty="0"/>
              <a:t>Second leaning rate is 0.01.</a:t>
            </a:r>
          </a:p>
          <a:p>
            <a:pPr lvl="1"/>
            <a:r>
              <a:rPr lang="en-US" dirty="0"/>
              <a:t>Both have momentum of 0.9.</a:t>
            </a:r>
          </a:p>
          <a:p>
            <a:r>
              <a:rPr lang="en-US" dirty="0"/>
              <a:t>Loss: Binary </a:t>
            </a:r>
            <a:r>
              <a:rPr lang="en-US" dirty="0" err="1"/>
              <a:t>Crossentropy</a:t>
            </a:r>
            <a:endParaRPr lang="en-US" dirty="0"/>
          </a:p>
          <a:p>
            <a:r>
              <a:rPr lang="en-US" dirty="0"/>
              <a:t>Epochs: 100</a:t>
            </a:r>
          </a:p>
        </p:txBody>
      </p:sp>
    </p:spTree>
    <p:extLst>
      <p:ext uri="{BB962C8B-B14F-4D97-AF65-F5344CB8AC3E}">
        <p14:creationId xmlns:p14="http://schemas.microsoft.com/office/powerpoint/2010/main" val="3149026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pic>
        <p:nvPicPr>
          <p:cNvPr id="9" name="Picture 8"/>
          <p:cNvPicPr>
            <a:picLocks noChangeAspect="1"/>
          </p:cNvPicPr>
          <p:nvPr/>
        </p:nvPicPr>
        <p:blipFill>
          <a:blip r:embed="rId2"/>
          <a:stretch>
            <a:fillRect/>
          </a:stretch>
        </p:blipFill>
        <p:spPr>
          <a:xfrm>
            <a:off x="693737" y="1994795"/>
            <a:ext cx="5400675" cy="4314825"/>
          </a:xfrm>
          <a:prstGeom prst="rect">
            <a:avLst/>
          </a:prstGeom>
        </p:spPr>
      </p:pic>
      <p:pic>
        <p:nvPicPr>
          <p:cNvPr id="4" name="Picture 3" descr="Chart, line chart&#10;&#10;Description automatically generated">
            <a:extLst>
              <a:ext uri="{FF2B5EF4-FFF2-40B4-BE49-F238E27FC236}">
                <a16:creationId xmlns:a16="http://schemas.microsoft.com/office/drawing/2014/main" id="{E685E471-D2A6-3495-B94B-360C7F27C2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0429" y="1994795"/>
            <a:ext cx="5400674" cy="4314824"/>
          </a:xfrm>
          <a:prstGeom prst="rect">
            <a:avLst/>
          </a:prstGeom>
        </p:spPr>
      </p:pic>
    </p:spTree>
    <p:extLst>
      <p:ext uri="{BB962C8B-B14F-4D97-AF65-F5344CB8AC3E}">
        <p14:creationId xmlns:p14="http://schemas.microsoft.com/office/powerpoint/2010/main" val="3042973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pic>
        <p:nvPicPr>
          <p:cNvPr id="6" name="Content Placeholder 5" descr="Chart, line chart, histogram&#10;&#10;Description automatically generated">
            <a:extLst>
              <a:ext uri="{FF2B5EF4-FFF2-40B4-BE49-F238E27FC236}">
                <a16:creationId xmlns:a16="http://schemas.microsoft.com/office/drawing/2014/main" id="{8C82E7CE-0394-6957-6469-D7B574B444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2475" y="1862930"/>
            <a:ext cx="5245961" cy="4314825"/>
          </a:xfrm>
        </p:spPr>
      </p:pic>
      <p:pic>
        <p:nvPicPr>
          <p:cNvPr id="10" name="Picture 9" descr="Chart, line chart&#10;&#10;Description automatically generated">
            <a:extLst>
              <a:ext uri="{FF2B5EF4-FFF2-40B4-BE49-F238E27FC236}">
                <a16:creationId xmlns:a16="http://schemas.microsoft.com/office/drawing/2014/main" id="{4A7B4552-0F15-9656-5537-E0C16F1A7B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1691" y="1862930"/>
            <a:ext cx="5400674" cy="4314824"/>
          </a:xfrm>
          <a:prstGeom prst="rect">
            <a:avLst/>
          </a:prstGeom>
        </p:spPr>
      </p:pic>
    </p:spTree>
    <p:extLst>
      <p:ext uri="{BB962C8B-B14F-4D97-AF65-F5344CB8AC3E}">
        <p14:creationId xmlns:p14="http://schemas.microsoft.com/office/powerpoint/2010/main" val="1039666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Accuracies on the 3 splits:</a:t>
            </a:r>
          </a:p>
          <a:p>
            <a:pPr lvl="1"/>
            <a:r>
              <a:rPr lang="en-US" dirty="0"/>
              <a:t>0.7107438016528925</a:t>
            </a:r>
          </a:p>
          <a:p>
            <a:pPr lvl="1"/>
            <a:r>
              <a:rPr lang="en-US" dirty="0"/>
              <a:t>0.6611570247933884</a:t>
            </a:r>
          </a:p>
          <a:p>
            <a:pPr lvl="1"/>
            <a:r>
              <a:rPr lang="en-US" dirty="0"/>
              <a:t>0.6611570247933884</a:t>
            </a:r>
          </a:p>
          <a:p>
            <a:r>
              <a:rPr lang="en-US" dirty="0"/>
              <a:t>Average on Test:</a:t>
            </a:r>
          </a:p>
          <a:p>
            <a:pPr lvl="1"/>
            <a:r>
              <a:rPr lang="en-US" dirty="0"/>
              <a:t>Precision: </a:t>
            </a:r>
            <a:r>
              <a:rPr lang="en-US" sz="1800" dirty="0"/>
              <a:t>0.6915630107662544</a:t>
            </a:r>
          </a:p>
          <a:p>
            <a:pPr lvl="1"/>
            <a:r>
              <a:rPr lang="en-US" dirty="0"/>
              <a:t>Recall</a:t>
            </a:r>
            <a:r>
              <a:rPr lang="en-US" sz="1800" dirty="0"/>
              <a:t>: 0.6707070707070707</a:t>
            </a:r>
          </a:p>
          <a:p>
            <a:pPr lvl="1"/>
            <a:r>
              <a:rPr lang="en-US" dirty="0"/>
              <a:t>F-measure</a:t>
            </a:r>
            <a:r>
              <a:rPr lang="en-US" sz="1800" dirty="0"/>
              <a:t>: 0.6743373393881292</a:t>
            </a:r>
          </a:p>
          <a:p>
            <a:pPr lvl="1"/>
            <a:r>
              <a:rPr lang="en-US" dirty="0"/>
              <a:t>Accuracy</a:t>
            </a:r>
            <a:r>
              <a:rPr lang="en-US" sz="1800" dirty="0"/>
              <a:t>: 0.6776859504132231</a:t>
            </a:r>
          </a:p>
          <a:p>
            <a:pPr lvl="1"/>
            <a:endParaRPr lang="en-US" dirty="0"/>
          </a:p>
        </p:txBody>
      </p:sp>
      <p:sp>
        <p:nvSpPr>
          <p:cNvPr id="2" name="Title 1"/>
          <p:cNvSpPr>
            <a:spLocks noGrp="1"/>
          </p:cNvSpPr>
          <p:nvPr>
            <p:ph type="title"/>
          </p:nvPr>
        </p:nvSpPr>
        <p:spPr/>
        <p:txBody>
          <a:bodyPr/>
          <a:lstStyle/>
          <a:p>
            <a:r>
              <a:rPr lang="en-US" dirty="0"/>
              <a:t>Results</a:t>
            </a:r>
          </a:p>
        </p:txBody>
      </p:sp>
    </p:spTree>
    <p:extLst>
      <p:ext uri="{BB962C8B-B14F-4D97-AF65-F5344CB8AC3E}">
        <p14:creationId xmlns:p14="http://schemas.microsoft.com/office/powerpoint/2010/main" val="3191100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and future work</a:t>
            </a:r>
          </a:p>
        </p:txBody>
      </p:sp>
      <p:sp>
        <p:nvSpPr>
          <p:cNvPr id="3" name="Content Placeholder 2"/>
          <p:cNvSpPr>
            <a:spLocks noGrp="1"/>
          </p:cNvSpPr>
          <p:nvPr>
            <p:ph idx="1"/>
          </p:nvPr>
        </p:nvSpPr>
        <p:spPr/>
        <p:txBody>
          <a:bodyPr/>
          <a:lstStyle/>
          <a:p>
            <a:r>
              <a:rPr lang="en-US" dirty="0"/>
              <a:t>One method that did not work and gave us a very early saturation is using GA to optimize the weights of the network. It would be good to try and use it to optimize other aspects of the network or use another search base algorithm.</a:t>
            </a:r>
          </a:p>
          <a:p>
            <a:r>
              <a:rPr lang="en-US" dirty="0"/>
              <a:t>One limitation is the data being noisy and images of control and early stage having very similar properties. This lead to overfitting which is a problem that needs to be overcome.</a:t>
            </a:r>
          </a:p>
          <a:p>
            <a:endParaRPr lang="en-US" dirty="0"/>
          </a:p>
        </p:txBody>
      </p:sp>
    </p:spTree>
    <p:extLst>
      <p:ext uri="{BB962C8B-B14F-4D97-AF65-F5344CB8AC3E}">
        <p14:creationId xmlns:p14="http://schemas.microsoft.com/office/powerpoint/2010/main" val="1530214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Kidney Fibrosis is one of the chronic disease that is affecting 10% of the world’s population and the number of people afflicted by it is growing.</a:t>
            </a:r>
          </a:p>
          <a:p>
            <a:r>
              <a:rPr lang="en-US" dirty="0"/>
              <a:t>Older techniques to diagnose is through biopsy which would result in many complications for the patient.</a:t>
            </a:r>
          </a:p>
          <a:p>
            <a:r>
              <a:rPr lang="en-US" dirty="0"/>
              <a:t>Newer techniques for diagnosis is through imagery like ultrasound images. The professional would then classify by eye.</a:t>
            </a:r>
          </a:p>
        </p:txBody>
      </p:sp>
    </p:spTree>
    <p:extLst>
      <p:ext uri="{BB962C8B-B14F-4D97-AF65-F5344CB8AC3E}">
        <p14:creationId xmlns:p14="http://schemas.microsoft.com/office/powerpoint/2010/main" val="2654160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The problem is that image quality is not good enough for all experts to have the same opinion about the progression of the disease or if there actually is one.</a:t>
            </a:r>
          </a:p>
          <a:p>
            <a:r>
              <a:rPr lang="en-US" dirty="0"/>
              <a:t>Hence, machine learning is the way to go forward.</a:t>
            </a:r>
          </a:p>
        </p:txBody>
      </p:sp>
    </p:spTree>
    <p:extLst>
      <p:ext uri="{BB962C8B-B14F-4D97-AF65-F5344CB8AC3E}">
        <p14:creationId xmlns:p14="http://schemas.microsoft.com/office/powerpoint/2010/main" val="2455783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3" name="Content Placeholder 2"/>
          <p:cNvSpPr>
            <a:spLocks noGrp="1"/>
          </p:cNvSpPr>
          <p:nvPr>
            <p:ph idx="1"/>
          </p:nvPr>
        </p:nvSpPr>
        <p:spPr/>
        <p:txBody>
          <a:bodyPr/>
          <a:lstStyle/>
          <a:p>
            <a:r>
              <a:rPr lang="en-US" dirty="0"/>
              <a:t>Data was collected from 31 mice with 11 images for each one of them. These 31 mice were split into three classes depending on the state of the progression of the fibrosis. This results in 88 images for control, 99 for mild, and 154 for severe cases. The problem with the imagery data in this case is the noise affecting it even though we can clearly see the points of interest if we plot a </a:t>
            </a:r>
            <a:r>
              <a:rPr lang="en-US" dirty="0" err="1"/>
              <a:t>heatmap</a:t>
            </a:r>
            <a:r>
              <a:rPr lang="en-US" dirty="0"/>
              <a:t> of images from each class.</a:t>
            </a:r>
          </a:p>
        </p:txBody>
      </p:sp>
    </p:spTree>
    <p:extLst>
      <p:ext uri="{BB962C8B-B14F-4D97-AF65-F5344CB8AC3E}">
        <p14:creationId xmlns:p14="http://schemas.microsoft.com/office/powerpoint/2010/main" val="2667335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65"/>
            <a:ext cx="12192000" cy="6857035"/>
          </a:xfrm>
          <a:prstGeom prst="rect">
            <a:avLst/>
          </a:prstGeom>
        </p:spPr>
      </p:pic>
    </p:spTree>
    <p:extLst>
      <p:ext uri="{BB962C8B-B14F-4D97-AF65-F5344CB8AC3E}">
        <p14:creationId xmlns:p14="http://schemas.microsoft.com/office/powerpoint/2010/main" val="3683445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1"/>
            <a:ext cx="12192000" cy="6856769"/>
          </a:xfrm>
          <a:prstGeom prst="rect">
            <a:avLst/>
          </a:prstGeom>
        </p:spPr>
      </p:pic>
    </p:spTree>
    <p:extLst>
      <p:ext uri="{BB962C8B-B14F-4D97-AF65-F5344CB8AC3E}">
        <p14:creationId xmlns:p14="http://schemas.microsoft.com/office/powerpoint/2010/main" val="2234901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4275959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Preprocessing and augmentation</a:t>
            </a:r>
          </a:p>
        </p:txBody>
      </p:sp>
      <p:sp>
        <p:nvSpPr>
          <p:cNvPr id="3" name="Content Placeholder 2"/>
          <p:cNvSpPr>
            <a:spLocks noGrp="1"/>
          </p:cNvSpPr>
          <p:nvPr>
            <p:ph idx="1"/>
          </p:nvPr>
        </p:nvSpPr>
        <p:spPr/>
        <p:txBody>
          <a:bodyPr/>
          <a:lstStyle/>
          <a:p>
            <a:r>
              <a:rPr lang="en-US" dirty="0"/>
              <a:t>Preprocessing:</a:t>
            </a:r>
          </a:p>
          <a:p>
            <a:pPr lvl="1"/>
            <a:r>
              <a:rPr lang="en-US" dirty="0"/>
              <a:t>Normalized</a:t>
            </a:r>
          </a:p>
          <a:p>
            <a:pPr lvl="1"/>
            <a:r>
              <a:rPr lang="en-US" dirty="0"/>
              <a:t>Standardized</a:t>
            </a:r>
          </a:p>
          <a:p>
            <a:pPr lvl="1"/>
            <a:r>
              <a:rPr lang="en-US" dirty="0"/>
              <a:t>Other methods like </a:t>
            </a:r>
            <a:r>
              <a:rPr lang="en-US" dirty="0" err="1"/>
              <a:t>denoising</a:t>
            </a:r>
            <a:r>
              <a:rPr lang="en-US" dirty="0"/>
              <a:t> and sharpening the images did not help</a:t>
            </a:r>
          </a:p>
          <a:p>
            <a:r>
              <a:rPr lang="en-US" dirty="0"/>
              <a:t>Augmentation:</a:t>
            </a:r>
          </a:p>
          <a:p>
            <a:pPr lvl="1"/>
            <a:r>
              <a:rPr lang="en-US" dirty="0"/>
              <a:t>Flipping vertically and horizontally</a:t>
            </a:r>
          </a:p>
          <a:p>
            <a:pPr lvl="1"/>
            <a:r>
              <a:rPr lang="en-US" dirty="0"/>
              <a:t>Zoom of 0.1</a:t>
            </a:r>
          </a:p>
        </p:txBody>
      </p:sp>
    </p:spTree>
    <p:extLst>
      <p:ext uri="{BB962C8B-B14F-4D97-AF65-F5344CB8AC3E}">
        <p14:creationId xmlns:p14="http://schemas.microsoft.com/office/powerpoint/2010/main" val="1872178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proposed</a:t>
            </a:r>
          </a:p>
        </p:txBody>
      </p:sp>
      <p:sp>
        <p:nvSpPr>
          <p:cNvPr id="3" name="Content Placeholder 2"/>
          <p:cNvSpPr>
            <a:spLocks noGrp="1"/>
          </p:cNvSpPr>
          <p:nvPr>
            <p:ph idx="1"/>
          </p:nvPr>
        </p:nvSpPr>
        <p:spPr/>
        <p:txBody>
          <a:bodyPr/>
          <a:lstStyle/>
          <a:p>
            <a:r>
              <a:rPr lang="en-US" dirty="0"/>
              <a:t>Another work used VGG11 in order to get classify liver fibrosis which also had ultrasound imagery. The only difference is that they had a region of interest whereas we do not have it from what we can see in the above images from the noise.</a:t>
            </a:r>
          </a:p>
          <a:p>
            <a:r>
              <a:rPr lang="en-US" dirty="0"/>
              <a:t>VGG16 and VGG19 were tried but they led to vanishing gradients.</a:t>
            </a:r>
          </a:p>
        </p:txBody>
      </p:sp>
    </p:spTree>
    <p:extLst>
      <p:ext uri="{BB962C8B-B14F-4D97-AF65-F5344CB8AC3E}">
        <p14:creationId xmlns:p14="http://schemas.microsoft.com/office/powerpoint/2010/main" val="32526251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Circuit</Template>
  <TotalTime>81</TotalTime>
  <Words>545</Words>
  <Application>Microsoft Office PowerPoint</Application>
  <PresentationFormat>Widescreen</PresentationFormat>
  <Paragraphs>52</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Tw Cen MT</vt:lpstr>
      <vt:lpstr>Circuit</vt:lpstr>
      <vt:lpstr>Kidney fibrosis classification using modified vgg11</vt:lpstr>
      <vt:lpstr>Introduction</vt:lpstr>
      <vt:lpstr>Introduction</vt:lpstr>
      <vt:lpstr>Data</vt:lpstr>
      <vt:lpstr>Data</vt:lpstr>
      <vt:lpstr>PowerPoint Presentation</vt:lpstr>
      <vt:lpstr>PowerPoint Presentation</vt:lpstr>
      <vt:lpstr>Data Preprocessing and augmentation</vt:lpstr>
      <vt:lpstr>Method proposed</vt:lpstr>
      <vt:lpstr>Method Proposed</vt:lpstr>
      <vt:lpstr>Method proposed</vt:lpstr>
      <vt:lpstr>Method proposed</vt:lpstr>
      <vt:lpstr>Results</vt:lpstr>
      <vt:lpstr>Results</vt:lpstr>
      <vt:lpstr>Results</vt:lpstr>
      <vt:lpstr>Limitations and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Kidney fibrosis classification using modified vgg11</dc:title>
  <dc:creator>Leo</dc:creator>
  <cp:lastModifiedBy>leonardo daou</cp:lastModifiedBy>
  <cp:revision>14</cp:revision>
  <dcterms:created xsi:type="dcterms:W3CDTF">2022-12-21T12:33:06Z</dcterms:created>
  <dcterms:modified xsi:type="dcterms:W3CDTF">2022-12-22T16:15:46Z</dcterms:modified>
</cp:coreProperties>
</file>