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1"/>
  </p:notesMasterIdLst>
  <p:handoutMasterIdLst>
    <p:handoutMasterId r:id="rId52"/>
  </p:handoutMasterIdLst>
  <p:sldIdLst>
    <p:sldId id="447" r:id="rId2"/>
    <p:sldId id="448" r:id="rId3"/>
    <p:sldId id="375" r:id="rId4"/>
    <p:sldId id="412" r:id="rId5"/>
    <p:sldId id="449" r:id="rId6"/>
    <p:sldId id="450" r:id="rId7"/>
    <p:sldId id="452" r:id="rId8"/>
    <p:sldId id="451" r:id="rId9"/>
    <p:sldId id="453" r:id="rId10"/>
    <p:sldId id="454" r:id="rId11"/>
    <p:sldId id="455" r:id="rId12"/>
    <p:sldId id="430" r:id="rId13"/>
    <p:sldId id="434" r:id="rId14"/>
    <p:sldId id="435" r:id="rId15"/>
    <p:sldId id="456" r:id="rId16"/>
    <p:sldId id="436" r:id="rId17"/>
    <p:sldId id="437" r:id="rId18"/>
    <p:sldId id="438" r:id="rId19"/>
    <p:sldId id="457" r:id="rId20"/>
    <p:sldId id="458" r:id="rId21"/>
    <p:sldId id="444" r:id="rId22"/>
    <p:sldId id="442" r:id="rId23"/>
    <p:sldId id="459" r:id="rId24"/>
    <p:sldId id="445" r:id="rId25"/>
    <p:sldId id="460" r:id="rId26"/>
    <p:sldId id="461" r:id="rId27"/>
    <p:sldId id="462" r:id="rId28"/>
    <p:sldId id="463" r:id="rId29"/>
    <p:sldId id="464" r:id="rId30"/>
    <p:sldId id="466" r:id="rId31"/>
    <p:sldId id="465" r:id="rId32"/>
    <p:sldId id="467" r:id="rId33"/>
    <p:sldId id="468" r:id="rId34"/>
    <p:sldId id="471" r:id="rId35"/>
    <p:sldId id="472" r:id="rId36"/>
    <p:sldId id="473" r:id="rId37"/>
    <p:sldId id="470" r:id="rId38"/>
    <p:sldId id="476" r:id="rId39"/>
    <p:sldId id="469" r:id="rId40"/>
    <p:sldId id="474" r:id="rId41"/>
    <p:sldId id="478" r:id="rId42"/>
    <p:sldId id="480" r:id="rId43"/>
    <p:sldId id="479" r:id="rId44"/>
    <p:sldId id="475" r:id="rId45"/>
    <p:sldId id="477" r:id="rId46"/>
    <p:sldId id="440" r:id="rId47"/>
    <p:sldId id="439" r:id="rId48"/>
    <p:sldId id="443" r:id="rId49"/>
    <p:sldId id="441" r:id="rId5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70" d="100"/>
          <a:sy n="70" d="100"/>
        </p:scale>
        <p:origin x="738" y="60"/>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3" d="100"/>
          <a:sy n="83"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2C64B0-347F-4435-A9FD-2370084B5BA8}" type="datetime1">
              <a:rPr lang="fr-FR" smtClean="0"/>
              <a:t>15/06/2023</a:t>
            </a:fld>
            <a:endParaRPr lang="fr-FR"/>
          </a:p>
        </p:txBody>
      </p:sp>
      <p:sp>
        <p:nvSpPr>
          <p:cNvPr id="4" name="Espace réservé du pied de page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28A1AC-D174-D44D-BB31-612041F19AA1}" type="slidenum">
              <a:rPr lang="fr-FR" smtClean="0"/>
              <a:t>‹N°›</a:t>
            </a:fld>
            <a:endParaRPr lang="fr-F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E23C9-CE18-409D-8FAC-1A108978F4ED}" type="datetime1">
              <a:rPr lang="fr-FR" noProof="0" smtClean="0"/>
              <a:t>15/06/2023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FABB2-A72E-45F8-97E2-CEBAD710A386}" type="slidenum">
              <a:rPr lang="fr-FR" noProof="0" smtClean="0"/>
              <a:t>‹N°›</a:t>
            </a:fld>
            <a:endParaRPr lang="fr-FR" noProof="0"/>
          </a:p>
        </p:txBody>
      </p:sp>
    </p:spTree>
    <p:extLst>
      <p:ext uri="{BB962C8B-B14F-4D97-AF65-F5344CB8AC3E}">
        <p14:creationId xmlns:p14="http://schemas.microsoft.com/office/powerpoint/2010/main" val="9056171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3</a:t>
            </a:fld>
            <a:endParaRPr lang="fr-FR"/>
          </a:p>
        </p:txBody>
      </p:sp>
    </p:spTree>
    <p:extLst>
      <p:ext uri="{BB962C8B-B14F-4D97-AF65-F5344CB8AC3E}">
        <p14:creationId xmlns:p14="http://schemas.microsoft.com/office/powerpoint/2010/main" val="19280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38FABB2-A72E-45F8-97E2-CEBAD710A386}" type="slidenum">
              <a:rPr lang="fr-FR" smtClean="0"/>
              <a:t>4</a:t>
            </a:fld>
            <a:endParaRPr lang="fr-FR"/>
          </a:p>
        </p:txBody>
      </p:sp>
    </p:spTree>
    <p:extLst>
      <p:ext uri="{BB962C8B-B14F-4D97-AF65-F5344CB8AC3E}">
        <p14:creationId xmlns:p14="http://schemas.microsoft.com/office/powerpoint/2010/main" val="264494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séparation_2">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2" name="Connecteur droit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sépar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10" name="Espace réservé du texte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rtlCol="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11" name="Titr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rtlCol="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séparation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8" name="Connecteur droit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séparation_5">
    <p:spTree>
      <p:nvGrpSpPr>
        <p:cNvPr id="1" name=""/>
        <p:cNvGrpSpPr/>
        <p:nvPr/>
      </p:nvGrpSpPr>
      <p:grpSpPr>
        <a:xfrm>
          <a:off x="0" y="0"/>
          <a:ext cx="0" cy="0"/>
          <a:chOff x="0" y="0"/>
          <a:chExt cx="0" cy="0"/>
        </a:xfrm>
      </p:grpSpPr>
      <p:pic>
        <p:nvPicPr>
          <p:cNvPr id="7" name="Espace réservé d’image 21" descr="Femme sur tablette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9" name="Connecteur droit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_2">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0668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1" name="Connecteur droit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_3">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608843" y="3482977"/>
            <a:ext cx="10961177"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10" name="Connecteur droit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texte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Titr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496456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u avec Légende_4">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78032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_5">
    <p:spTree>
      <p:nvGrpSpPr>
        <p:cNvPr id="1" name=""/>
        <p:cNvGrpSpPr/>
        <p:nvPr/>
      </p:nvGrpSpPr>
      <p:grpSpPr>
        <a:xfrm>
          <a:off x="0" y="0"/>
          <a:ext cx="0" cy="0"/>
          <a:chOff x="0" y="0"/>
          <a:chExt cx="0" cy="0"/>
        </a:xfrm>
      </p:grpSpPr>
      <p:sp>
        <p:nvSpPr>
          <p:cNvPr id="9" name="Espace réservé d’image 8"/>
          <p:cNvSpPr>
            <a:spLocks noGrp="1"/>
          </p:cNvSpPr>
          <p:nvPr>
            <p:ph type="pic" sz="quarter" idx="10" hasCustomPrompt="1"/>
          </p:nvPr>
        </p:nvSpPr>
        <p:spPr>
          <a:xfrm>
            <a:off x="0" y="3482977"/>
            <a:ext cx="12192000" cy="3375025"/>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6" name="Espace réservé du texte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Titr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rtlCol="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cxnSp>
        <p:nvCxnSpPr>
          <p:cNvPr id="15" name="Connecteur droit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899AB8DA-C473-432B-AE98-E5C376990983}"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1627321"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706796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1627322"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7067963"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Rectangle 15">
            <a:extLst>
              <a:ext uri="{FF2B5EF4-FFF2-40B4-BE49-F238E27FC236}">
                <a16:creationId xmlns:a16="http://schemas.microsoft.com/office/drawing/2014/main" id="{B577148C-49D8-44ED-8D33-6D2549BABE58}"/>
              </a:ext>
            </a:extLst>
          </p:cNvPr>
          <p:cNvSpPr/>
          <p:nvPr userDrawn="1"/>
        </p:nvSpPr>
        <p:spPr>
          <a:xfrm>
            <a:off x="-68366" y="1"/>
            <a:ext cx="1202685"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20737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A1D31DEA-2D05-4FFE-95A8-E9D91B8EBF00}"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11B2D7F8-9505-6148-BEA2-27C4290FF6E2}"/>
              </a:ext>
            </a:extLst>
          </p:cNvPr>
          <p:cNvSpPr>
            <a:spLocks noGrp="1"/>
          </p:cNvSpPr>
          <p:nvPr>
            <p:ph sz="half" idx="1" hasCustomPrompt="1"/>
          </p:nvPr>
        </p:nvSpPr>
        <p:spPr>
          <a:xfrm>
            <a:off x="392623"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3">
            <a:extLst>
              <a:ext uri="{FF2B5EF4-FFF2-40B4-BE49-F238E27FC236}">
                <a16:creationId xmlns:a16="http://schemas.microsoft.com/office/drawing/2014/main" id="{A9ADB053-F5D5-D34D-B6E3-A8AB7297F1F9}"/>
              </a:ext>
            </a:extLst>
          </p:cNvPr>
          <p:cNvSpPr>
            <a:spLocks noGrp="1"/>
          </p:cNvSpPr>
          <p:nvPr>
            <p:ph sz="half" idx="2" hasCustomPrompt="1"/>
          </p:nvPr>
        </p:nvSpPr>
        <p:spPr>
          <a:xfrm>
            <a:off x="5833265" y="2330824"/>
            <a:ext cx="4693727"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texte 2">
            <a:extLst>
              <a:ext uri="{FF2B5EF4-FFF2-40B4-BE49-F238E27FC236}">
                <a16:creationId xmlns:a16="http://schemas.microsoft.com/office/drawing/2014/main" id="{B75E12F7-C53F-EB47-8D86-3CE7D6B2A8FB}"/>
              </a:ext>
            </a:extLst>
          </p:cNvPr>
          <p:cNvSpPr>
            <a:spLocks noGrp="1"/>
          </p:cNvSpPr>
          <p:nvPr>
            <p:ph type="body" idx="13" hasCustomPrompt="1"/>
          </p:nvPr>
        </p:nvSpPr>
        <p:spPr>
          <a:xfrm>
            <a:off x="392624" y="1468740"/>
            <a:ext cx="4672156"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5" name="Espace réservé du texte 4">
            <a:extLst>
              <a:ext uri="{FF2B5EF4-FFF2-40B4-BE49-F238E27FC236}">
                <a16:creationId xmlns:a16="http://schemas.microsoft.com/office/drawing/2014/main" id="{0C3895DE-E9F7-5A41-91A4-BC8DE509CFFC}"/>
              </a:ext>
            </a:extLst>
          </p:cNvPr>
          <p:cNvSpPr>
            <a:spLocks noGrp="1"/>
          </p:cNvSpPr>
          <p:nvPr>
            <p:ph type="body" sz="quarter" idx="3" hasCustomPrompt="1"/>
          </p:nvPr>
        </p:nvSpPr>
        <p:spPr>
          <a:xfrm>
            <a:off x="5833265" y="1468740"/>
            <a:ext cx="4695165"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cxnSp>
        <p:nvCxnSpPr>
          <p:cNvPr id="17" name="Connecteur droit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la présentation_3">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81424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aison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85EE9E6F-4D55-40C9-802A-0C8DA211764E}"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ison_5">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C5233AE2-5078-C34D-8EAD-6F7B344F5241}"/>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598DBA94-804F-4A7A-88CB-F499F8AF38E1}"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Titr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8" name="Espace réservé du contenu 2">
            <a:extLst>
              <a:ext uri="{FF2B5EF4-FFF2-40B4-BE49-F238E27FC236}">
                <a16:creationId xmlns:a16="http://schemas.microsoft.com/office/drawing/2014/main" id="{CF969977-F5DB-3A45-9E9E-556F0938C059}"/>
              </a:ext>
            </a:extLst>
          </p:cNvPr>
          <p:cNvSpPr>
            <a:spLocks noGrp="1"/>
          </p:cNvSpPr>
          <p:nvPr>
            <p:ph sz="half" idx="1" hasCustomPrompt="1"/>
          </p:nvPr>
        </p:nvSpPr>
        <p:spPr>
          <a:xfrm>
            <a:off x="392623"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36D6BBCB-7852-8449-BC02-C5471A775B24}"/>
              </a:ext>
            </a:extLst>
          </p:cNvPr>
          <p:cNvSpPr>
            <a:spLocks noGrp="1"/>
          </p:cNvSpPr>
          <p:nvPr>
            <p:ph sz="half" idx="2" hasCustomPrompt="1"/>
          </p:nvPr>
        </p:nvSpPr>
        <p:spPr>
          <a:xfrm>
            <a:off x="6172200" y="2330824"/>
            <a:ext cx="5181600" cy="3846139"/>
          </a:xfrm>
        </p:spPr>
        <p:txBody>
          <a:bodyPr rtlCol="0">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2">
            <a:extLst>
              <a:ext uri="{FF2B5EF4-FFF2-40B4-BE49-F238E27FC236}">
                <a16:creationId xmlns:a16="http://schemas.microsoft.com/office/drawing/2014/main" id="{725055FA-EC63-034E-B383-78552FAEA374}"/>
              </a:ext>
            </a:extLst>
          </p:cNvPr>
          <p:cNvSpPr>
            <a:spLocks noGrp="1"/>
          </p:cNvSpPr>
          <p:nvPr>
            <p:ph type="body" idx="13" hasCustomPrompt="1"/>
          </p:nvPr>
        </p:nvSpPr>
        <p:spPr>
          <a:xfrm>
            <a:off x="392623" y="1468740"/>
            <a:ext cx="5157787" cy="823912"/>
          </a:xfrm>
        </p:spPr>
        <p:txBody>
          <a:bodyPr rtlCol="0"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texte 4">
            <a:extLst>
              <a:ext uri="{FF2B5EF4-FFF2-40B4-BE49-F238E27FC236}">
                <a16:creationId xmlns:a16="http://schemas.microsoft.com/office/drawing/2014/main" id="{163F1262-F0B7-5B4F-A1EE-7A2D9835E6EC}"/>
              </a:ext>
            </a:extLst>
          </p:cNvPr>
          <p:cNvSpPr>
            <a:spLocks noGrp="1"/>
          </p:cNvSpPr>
          <p:nvPr>
            <p:ph type="body" sz="quarter" idx="3" hasCustomPrompt="1"/>
          </p:nvPr>
        </p:nvSpPr>
        <p:spPr>
          <a:xfrm>
            <a:off x="6172200" y="1468740"/>
            <a:ext cx="5183188" cy="823912"/>
          </a:xfrm>
        </p:spPr>
        <p:txBody>
          <a:bodyPr rtlCol="0" anchor="b">
            <a:normAutofit/>
          </a:bodyPr>
          <a:lstStyle>
            <a:lvl1pPr marL="0" indent="0" rtl="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cxnSp>
        <p:nvCxnSpPr>
          <p:cNvPr id="13" name="Connecteur droit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D34C5937-11C0-4E5A-867C-7AB68EA5327B}"/>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2071957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4" name="Connecteur droit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34E2D069-321B-434C-BB63-530EE51B64A8}"/>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91218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5" name="Connecteur droit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3040D77-4CF4-4BFB-9FFB-8C9746D3906F}"/>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424926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cxnSp>
        <p:nvCxnSpPr>
          <p:cNvPr id="7" name="Connecteur droit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9C15D6B-DF62-4A31-87F3-2084A6C590AE}"/>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364789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F51071F3-A931-47EC-AB87-2B766BBAD997}"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6993359" y="1"/>
            <a:ext cx="519864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D9A0479-FEF0-4F38-8CF8-043B9D3C1602}" type="datetime1">
              <a:rPr lang="fr-FR" smtClean="0"/>
              <a:t>15/06/2023</a:t>
            </a:fld>
            <a:endParaRPr lang="fr-FR" dirty="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a:t>Dossier de projet - Concepteur développeur d'applications</a:t>
            </a:r>
            <a:endParaRPr lang="fr-FR" dirty="0"/>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smtClean="0"/>
              <a:t>‹N°›</a:t>
            </a:fld>
            <a:endParaRPr lang="fr-FR" dirty="0"/>
          </a:p>
        </p:txBody>
      </p:sp>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0" y="1"/>
            <a:ext cx="5198641" cy="6858002"/>
          </a:xfrm>
          <a:prstGeom prst="rect">
            <a:avLst/>
          </a:prstGeom>
          <a:solidFill>
            <a:schemeClr val="accent4">
              <a:lumMod val="50000"/>
            </a:schemeClr>
          </a:solidFill>
        </p:spPr>
        <p:txBody>
          <a:bodyPr rtlCol="0"/>
          <a:lstStyle/>
          <a:p>
            <a:pPr rtl="0"/>
            <a:r>
              <a:rPr lang="fr-FR"/>
              <a:t>Cliquez sur l’icône pour ajouter une image</a:t>
            </a:r>
            <a:endParaRPr lang="fr-FR" dirty="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a:t>TITRE ICI</a:t>
            </a:r>
            <a:endParaRPr lang="fr-FR" dirty="0"/>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5708797"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a:t>
            </a:r>
            <a:r>
              <a:rPr lang="fr-FR" noProof="0"/>
              <a:t>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et contenu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134319" y="1"/>
            <a:ext cx="11057681"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5B6B7AB8-14A7-4FEF-AC6F-A26CE23B6796}"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45581"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6" name="Espace réservé d’image 8">
            <a:extLst>
              <a:ext uri="{FF2B5EF4-FFF2-40B4-BE49-F238E27FC236}">
                <a16:creationId xmlns:a16="http://schemas.microsoft.com/office/drawing/2014/main" id="{E0B206EA-4BA0-3F4C-A4ED-E78F311CD8A8}"/>
              </a:ext>
            </a:extLst>
          </p:cNvPr>
          <p:cNvSpPr>
            <a:spLocks noGrp="1"/>
          </p:cNvSpPr>
          <p:nvPr>
            <p:ph type="pic" sz="quarter" idx="13" hasCustomPrompt="1"/>
          </p:nvPr>
        </p:nvSpPr>
        <p:spPr>
          <a:xfrm>
            <a:off x="1" y="1"/>
            <a:ext cx="12192000" cy="6858002"/>
          </a:xfrm>
          <a:prstGeom prst="rect">
            <a:avLst/>
          </a:prstGeom>
          <a:solidFill>
            <a:schemeClr val="accent4">
              <a:lumMod val="50000"/>
            </a:schemeClr>
          </a:solidFill>
        </p:spPr>
        <p:txBody>
          <a:bodyPr rtlCol="0"/>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CF1CC93B-5F16-4FFB-8219-EBABE076FE98}"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5" name="Espace réservé du texte 10">
            <a:extLst>
              <a:ext uri="{FF2B5EF4-FFF2-40B4-BE49-F238E27FC236}">
                <a16:creationId xmlns:a16="http://schemas.microsoft.com/office/drawing/2014/main" id="{F7FB4ADF-1B3E-A442-B2C9-518CBE7637DB}"/>
              </a:ext>
            </a:extLst>
          </p:cNvPr>
          <p:cNvSpPr>
            <a:spLocks noGrp="1"/>
          </p:cNvSpPr>
          <p:nvPr>
            <p:ph type="body" sz="quarter" idx="14" hasCustomPrompt="1"/>
          </p:nvPr>
        </p:nvSpPr>
        <p:spPr>
          <a:xfrm>
            <a:off x="392624" y="1507066"/>
            <a:ext cx="4890578" cy="48492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44899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présentation_4">
    <p:bg>
      <p:bgPr>
        <a:solidFill>
          <a:schemeClr val="accent4">
            <a:lumMod val="50000"/>
          </a:schemeClr>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cxnSp>
        <p:nvCxnSpPr>
          <p:cNvPr id="3" name="Connecteur droit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spTree>
    <p:extLst>
      <p:ext uri="{BB962C8B-B14F-4D97-AF65-F5344CB8AC3E}">
        <p14:creationId xmlns:p14="http://schemas.microsoft.com/office/powerpoint/2010/main" val="13756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et légende_2">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a:t>Cliquez sur l’icône pour ajouter une image</a:t>
            </a:r>
            <a:endParaRPr lang="fr-FR" dirty="0"/>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a:t>TITRE </a:t>
            </a:r>
            <a:br>
              <a:rPr lang="fr-FR"/>
            </a:br>
            <a:r>
              <a:rPr lang="fr-FR"/>
              <a:t>ICI</a:t>
            </a:r>
            <a:endParaRPr lang="fr-FR" dirty="0"/>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7313355" y="5080791"/>
            <a:ext cx="3289100"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a:t>
            </a:r>
            <a:r>
              <a:rPr lang="fr-FR" noProof="0"/>
              <a:t>du masque</a:t>
            </a:r>
            <a:endParaRPr lang="fr-F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1" name="Connecteur droit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et légende_3">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rtlCol="0" anchor="b">
            <a:noAutofit/>
          </a:bodyPr>
          <a:lstStyle>
            <a:lvl1pPr algn="l">
              <a:defRPr sz="4000" b="0" i="0" cap="all" baseline="0">
                <a:solidFill>
                  <a:schemeClr val="accent4">
                    <a:lumMod val="75000"/>
                  </a:schemeClr>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5080791"/>
            <a:ext cx="4609683" cy="1484783"/>
          </a:xfrm>
        </p:spPr>
        <p:txBody>
          <a:bodyPr lIns="0" rIns="0" rtlCol="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7" name="Connecteur droit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et légende_4">
    <p:spTree>
      <p:nvGrpSpPr>
        <p:cNvPr id="1" name=""/>
        <p:cNvGrpSpPr/>
        <p:nvPr/>
      </p:nvGrpSpPr>
      <p:grpSpPr>
        <a:xfrm>
          <a:off x="0" y="0"/>
          <a:ext cx="0" cy="0"/>
          <a:chOff x="0" y="0"/>
          <a:chExt cx="0" cy="0"/>
        </a:xfrm>
      </p:grpSpPr>
      <p:sp>
        <p:nvSpPr>
          <p:cNvPr id="6" name="Espace réservé d’image 5"/>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TITRE </a:t>
            </a:r>
            <a:br>
              <a:rPr lang="fr-FR" noProof="0"/>
            </a:br>
            <a:r>
              <a:rPr lang="fr-FR" noProof="0"/>
              <a:t>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1645582" y="5080791"/>
            <a:ext cx="3289100"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8" name="Connecteur droit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et légende_5">
    <p:spTree>
      <p:nvGrpSpPr>
        <p:cNvPr id="1" name=""/>
        <p:cNvGrpSpPr/>
        <p:nvPr/>
      </p:nvGrpSpPr>
      <p:grpSpPr>
        <a:xfrm>
          <a:off x="0" y="0"/>
          <a:ext cx="0" cy="0"/>
          <a:chOff x="0" y="0"/>
          <a:chExt cx="0" cy="0"/>
        </a:xfrm>
      </p:grpSpPr>
      <p:sp>
        <p:nvSpPr>
          <p:cNvPr id="8" name="Espace réservé d’image 5">
            <a:extLst>
              <a:ext uri="{FF2B5EF4-FFF2-40B4-BE49-F238E27FC236}">
                <a16:creationId xmlns:a16="http://schemas.microsoft.com/office/drawing/2014/main" id="{1F4417F7-7CDE-DF44-9B0E-AC44EE99BF4B}"/>
              </a:ext>
            </a:extLst>
          </p:cNvPr>
          <p:cNvSpPr>
            <a:spLocks noGrp="1"/>
          </p:cNvSpPr>
          <p:nvPr>
            <p:ph type="pic" sz="quarter" idx="10" hasCustomPrompt="1"/>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9" name="Titr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rtlCol="0" anchor="b">
            <a:noAutofit/>
          </a:bodyPr>
          <a:lstStyle>
            <a:lvl1pPr algn="l">
              <a:defRPr sz="4000" b="0" i="0" cap="all" baseline="0">
                <a:solidFill>
                  <a:schemeClr val="bg1"/>
                </a:solidFill>
                <a:latin typeface="Sagona ExtraLight" panose="02020303050505020204" pitchFamily="18" charset="0"/>
              </a:defRPr>
            </a:lvl1pPr>
          </a:lstStyle>
          <a:p>
            <a:pPr rtl="0"/>
            <a:r>
              <a:rPr lang="fr-FR" noProof="0"/>
              <a:t>LE TITRE SE PLACE ICI</a:t>
            </a:r>
          </a:p>
        </p:txBody>
      </p:sp>
      <p:sp>
        <p:nvSpPr>
          <p:cNvPr id="10" name="Espace réservé du texte 10">
            <a:extLst>
              <a:ext uri="{FF2B5EF4-FFF2-40B4-BE49-F238E27FC236}">
                <a16:creationId xmlns:a16="http://schemas.microsoft.com/office/drawing/2014/main" id="{0DAC9D44-F28B-2B43-8B6F-260CB811AA38}"/>
              </a:ext>
            </a:extLst>
          </p:cNvPr>
          <p:cNvSpPr>
            <a:spLocks noGrp="1"/>
          </p:cNvSpPr>
          <p:nvPr>
            <p:ph type="body" sz="quarter" idx="14" hasCustomPrompt="1"/>
          </p:nvPr>
        </p:nvSpPr>
        <p:spPr>
          <a:xfrm>
            <a:off x="392622" y="4090902"/>
            <a:ext cx="4609683" cy="1484783"/>
          </a:xfrm>
        </p:spPr>
        <p:txBody>
          <a:bodyPr lIns="0" rIns="0" rtlCol="0" anchor="t">
            <a:normAutofit/>
          </a:bodyPr>
          <a:lstStyle>
            <a:lvl1pPr marL="0" indent="0" rtl="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1" name="Connecteur droit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ue d’ensemble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EC5640A2-8D8D-4C99-A5F7-DCEF027CBDBF}"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5683052" y="236635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5683052" y="3592038"/>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5683052" y="4856634"/>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2257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22570"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2257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22570" y="3498647"/>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2257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22570" y="4759411"/>
            <a:ext cx="3995036" cy="365095"/>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6500441" y="2512451"/>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6500441" y="2265592"/>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6500441" y="3745506"/>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6500441" y="3498647"/>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6500441" y="5006270"/>
            <a:ext cx="3995035" cy="426685"/>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6500441" y="4759411"/>
            <a:ext cx="3995036" cy="365095"/>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2" name="Connecteur droit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ue d’ensemble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p>
            <a:pPr rtl="0"/>
            <a:fld id="{4DEE8E8B-7ED8-40DF-9737-C3AA2E8058D0}"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 Coins arrondi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57" name="Rectangle : Coins arrondi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61" name="Rectangle : Coins arrondi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98" name="Rectangle : Coins arrondi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428792"/>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0" name="Rectangle : Coins arrondi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654477"/>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2" name="Rectangle : Coins arrondi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919073"/>
            <a:ext cx="369944" cy="368788"/>
          </a:xfrm>
        </p:spPr>
        <p:txBody>
          <a:bodyPr rtlCol="0" anchor="ctr">
            <a:normAutofit/>
          </a:bodyPr>
          <a:lstStyle>
            <a:lvl1pPr marL="0" indent="0" algn="ctr">
              <a:buNone/>
              <a:defRPr sz="800"/>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561087"/>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821851"/>
            <a:ext cx="4411705" cy="312380"/>
          </a:xfrm>
        </p:spPr>
        <p:txBody>
          <a:bodyPr lIns="0" rtlCol="0" anchor="b">
            <a:noAutofit/>
          </a:bodyPr>
          <a:lstStyle>
            <a:lvl1pPr marL="0" indent="0" rtl="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574890"/>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328032"/>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807945"/>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561087"/>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5068709"/>
            <a:ext cx="4411704" cy="365077"/>
          </a:xfrm>
        </p:spPr>
        <p:txBody>
          <a:bodyPr lIns="0" rIns="0" rtlCol="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821851"/>
            <a:ext cx="4411705" cy="312380"/>
          </a:xfrm>
        </p:spPr>
        <p:txBody>
          <a:bodyPr lIns="0" rtlCol="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Tree>
    <p:extLst>
      <p:ext uri="{BB962C8B-B14F-4D97-AF65-F5344CB8AC3E}">
        <p14:creationId xmlns:p14="http://schemas.microsoft.com/office/powerpoint/2010/main" val="284402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ue d’ensemble_4">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D2B2CC15-A5D6-7646-B184-255F86FB708E}"/>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19A2ECA1-720B-4FF8-867A-926177B04823}"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lvl1pPr>
              <a:defRPr>
                <a:solidFill>
                  <a:schemeClr val="bg1"/>
                </a:solidFill>
              </a:defRPr>
            </a:lvl1pPr>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lvl1pPr>
              <a:defRPr>
                <a:solidFill>
                  <a:schemeClr val="bg1"/>
                </a:solidFill>
              </a:defRPr>
            </a:lvl1pPr>
          </a:lstStyle>
          <a:p>
            <a:pPr rtl="0"/>
            <a:fld id="{31FEFF75-79D2-EE46-877B-299D1510E681}" type="slidenum">
              <a:rPr lang="fr-FR" noProof="0" smtClean="0"/>
              <a:pPr/>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173089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173089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173089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949266" y="2366353"/>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949266" y="3592038"/>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949266" y="485663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248878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2488784"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248878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2488784" y="3498647"/>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248878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2488784" y="4759411"/>
            <a:ext cx="3995036" cy="365095"/>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766655" y="2512451"/>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766655" y="2265592"/>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766655" y="3745506"/>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766655" y="3498647"/>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766655" y="5006270"/>
            <a:ext cx="3995035" cy="426685"/>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766655" y="4759411"/>
            <a:ext cx="3995036" cy="365095"/>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41" name="Connecteur droit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ue d’ensemble_5">
    <p:spTree>
      <p:nvGrpSpPr>
        <p:cNvPr id="1" name=""/>
        <p:cNvGrpSpPr/>
        <p:nvPr/>
      </p:nvGrpSpPr>
      <p:grpSpPr>
        <a:xfrm>
          <a:off x="0" y="0"/>
          <a:ext cx="0" cy="0"/>
          <a:chOff x="0" y="0"/>
          <a:chExt cx="0" cy="0"/>
        </a:xfrm>
      </p:grpSpPr>
      <p:sp>
        <p:nvSpPr>
          <p:cNvPr id="40" name="Espace réservé d’image 5">
            <a:extLst>
              <a:ext uri="{FF2B5EF4-FFF2-40B4-BE49-F238E27FC236}">
                <a16:creationId xmlns:a16="http://schemas.microsoft.com/office/drawing/2014/main" id="{C76CA39F-4826-EC4A-B911-A0B38E489269}"/>
              </a:ext>
            </a:extLst>
          </p:cNvPr>
          <p:cNvSpPr>
            <a:spLocks noGrp="1"/>
          </p:cNvSpPr>
          <p:nvPr>
            <p:ph type="pic" sz="quarter" idx="41" hasCustomPrompt="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rtlCol="0" anchor="ctr">
            <a:noAutofit/>
          </a:bodyPr>
          <a:lstStyle>
            <a:lvl1pPr algn="ctr">
              <a:defRPr sz="1600">
                <a:solidFill>
                  <a:schemeClr val="bg1"/>
                </a:solidFill>
              </a:defRPr>
            </a:lvl1p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rtlCol="0"/>
          <a:lstStyle>
            <a:lvl1pPr>
              <a:defRPr>
                <a:solidFill>
                  <a:schemeClr val="bg1"/>
                </a:solidFill>
              </a:defRPr>
            </a:lvl1pPr>
          </a:lstStyle>
          <a:p>
            <a:pPr rtl="0"/>
            <a:fld id="{B88285C9-4196-4930-BA95-08643C14151C}"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rtlCol="0"/>
          <a:lstStyle>
            <a:lvl1pPr>
              <a:defRPr>
                <a:solidFill>
                  <a:schemeClr val="bg1"/>
                </a:solidFill>
              </a:defRPr>
            </a:lvl1pPr>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rtlCol="0"/>
          <a:lstStyle>
            <a:lvl1pPr>
              <a:defRPr>
                <a:solidFill>
                  <a:schemeClr val="bg1"/>
                </a:solidFill>
              </a:defRPr>
            </a:lvl1pPr>
          </a:lstStyle>
          <a:p>
            <a:pPr rtl="0"/>
            <a:fld id="{31FEFF75-79D2-EE46-877B-299D1510E681}" type="slidenum">
              <a:rPr lang="fr-FR" noProof="0" smtClean="0"/>
              <a:pPr/>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image 5">
            <a:extLst>
              <a:ext uri="{FF2B5EF4-FFF2-40B4-BE49-F238E27FC236}">
                <a16:creationId xmlns:a16="http://schemas.microsoft.com/office/drawing/2014/main" id="{7A07194D-FDC6-4941-AE99-5ED1F7F4C585}"/>
              </a:ext>
            </a:extLst>
          </p:cNvPr>
          <p:cNvSpPr>
            <a:spLocks noGrp="1"/>
          </p:cNvSpPr>
          <p:nvPr>
            <p:ph type="pic" sz="quarter" idx="13" hasCustomPrompt="1"/>
          </p:nvPr>
        </p:nvSpPr>
        <p:spPr>
          <a:xfrm>
            <a:off x="464683"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58" name="Espace réservé d’image 5">
            <a:extLst>
              <a:ext uri="{FF2B5EF4-FFF2-40B4-BE49-F238E27FC236}">
                <a16:creationId xmlns:a16="http://schemas.microsoft.com/office/drawing/2014/main" id="{B12F4613-2BD8-E54D-A2E0-8707A28A10A4}"/>
              </a:ext>
            </a:extLst>
          </p:cNvPr>
          <p:cNvSpPr>
            <a:spLocks noGrp="1"/>
          </p:cNvSpPr>
          <p:nvPr>
            <p:ph type="pic" sz="quarter" idx="14" hasCustomPrompt="1"/>
          </p:nvPr>
        </p:nvSpPr>
        <p:spPr>
          <a:xfrm>
            <a:off x="464683"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62" name="Espace réservé d’image 5">
            <a:extLst>
              <a:ext uri="{FF2B5EF4-FFF2-40B4-BE49-F238E27FC236}">
                <a16:creationId xmlns:a16="http://schemas.microsoft.com/office/drawing/2014/main" id="{1A844DD7-EE1E-F04F-91C7-38039BFF2046}"/>
              </a:ext>
            </a:extLst>
          </p:cNvPr>
          <p:cNvSpPr>
            <a:spLocks noGrp="1"/>
          </p:cNvSpPr>
          <p:nvPr>
            <p:ph type="pic" sz="quarter" idx="15" hasCustomPrompt="1"/>
          </p:nvPr>
        </p:nvSpPr>
        <p:spPr>
          <a:xfrm>
            <a:off x="464683"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99" name="Espace réservé d’image 5">
            <a:extLst>
              <a:ext uri="{FF2B5EF4-FFF2-40B4-BE49-F238E27FC236}">
                <a16:creationId xmlns:a16="http://schemas.microsoft.com/office/drawing/2014/main" id="{26670858-0422-9546-B0BD-9B2D594140BA}"/>
              </a:ext>
            </a:extLst>
          </p:cNvPr>
          <p:cNvSpPr>
            <a:spLocks noGrp="1"/>
          </p:cNvSpPr>
          <p:nvPr>
            <p:ph type="pic" sz="quarter" idx="21" hasCustomPrompt="1"/>
          </p:nvPr>
        </p:nvSpPr>
        <p:spPr>
          <a:xfrm>
            <a:off x="6544641" y="2215464"/>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1" name="Espace réservé d’image 5">
            <a:extLst>
              <a:ext uri="{FF2B5EF4-FFF2-40B4-BE49-F238E27FC236}">
                <a16:creationId xmlns:a16="http://schemas.microsoft.com/office/drawing/2014/main" id="{72578CBB-F47F-C740-982B-BA1719663CCD}"/>
              </a:ext>
            </a:extLst>
          </p:cNvPr>
          <p:cNvSpPr>
            <a:spLocks noGrp="1"/>
          </p:cNvSpPr>
          <p:nvPr>
            <p:ph type="pic" sz="quarter" idx="22" hasCustomPrompt="1"/>
          </p:nvPr>
        </p:nvSpPr>
        <p:spPr>
          <a:xfrm>
            <a:off x="6544641" y="3441149"/>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3" name="Espace réservé d’image 5">
            <a:extLst>
              <a:ext uri="{FF2B5EF4-FFF2-40B4-BE49-F238E27FC236}">
                <a16:creationId xmlns:a16="http://schemas.microsoft.com/office/drawing/2014/main" id="{32A1D8CC-0021-A243-9775-CF930D41B94D}"/>
              </a:ext>
            </a:extLst>
          </p:cNvPr>
          <p:cNvSpPr>
            <a:spLocks noGrp="1"/>
          </p:cNvSpPr>
          <p:nvPr>
            <p:ph type="pic" sz="quarter" idx="23" hasCustomPrompt="1"/>
          </p:nvPr>
        </p:nvSpPr>
        <p:spPr>
          <a:xfrm>
            <a:off x="6544641" y="4705745"/>
            <a:ext cx="369944" cy="368788"/>
          </a:xfrm>
        </p:spPr>
        <p:txBody>
          <a:bodyPr rtlCol="0" anchor="ctr">
            <a:normAutofit/>
          </a:bodyPr>
          <a:lstStyle>
            <a:lvl1pPr marL="0" indent="0" algn="ctr">
              <a:buNone/>
              <a:defRPr sz="800">
                <a:solidFill>
                  <a:schemeClr val="bg1"/>
                </a:solidFill>
              </a:defRPr>
            </a:lvl1pPr>
          </a:lstStyle>
          <a:p>
            <a:pPr rtl="0"/>
            <a:r>
              <a:rPr lang="fr-FR" noProof="0"/>
              <a:t>Cliquez sur l’icône pour ajouter une image</a:t>
            </a:r>
          </a:p>
        </p:txBody>
      </p:sp>
      <p:sp>
        <p:nvSpPr>
          <p:cNvPr id="107" name="Espace réservé du texte 10">
            <a:extLst>
              <a:ext uri="{FF2B5EF4-FFF2-40B4-BE49-F238E27FC236}">
                <a16:creationId xmlns:a16="http://schemas.microsoft.com/office/drawing/2014/main" id="{8867B6C6-0A29-A04E-BAE5-B9060225E124}"/>
              </a:ext>
            </a:extLst>
          </p:cNvPr>
          <p:cNvSpPr>
            <a:spLocks noGrp="1"/>
          </p:cNvSpPr>
          <p:nvPr>
            <p:ph type="body" sz="quarter" idx="25" hasCustomPrompt="1"/>
          </p:nvPr>
        </p:nvSpPr>
        <p:spPr>
          <a:xfrm>
            <a:off x="1213862"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09" name="Espace réservé du texte 2">
            <a:extLst>
              <a:ext uri="{FF2B5EF4-FFF2-40B4-BE49-F238E27FC236}">
                <a16:creationId xmlns:a16="http://schemas.microsoft.com/office/drawing/2014/main" id="{9DF49D7C-2E08-9348-9C2B-0496EF9612DF}"/>
              </a:ext>
            </a:extLst>
          </p:cNvPr>
          <p:cNvSpPr>
            <a:spLocks noGrp="1"/>
          </p:cNvSpPr>
          <p:nvPr>
            <p:ph type="body" idx="26" hasCustomPrompt="1"/>
          </p:nvPr>
        </p:nvSpPr>
        <p:spPr>
          <a:xfrm>
            <a:off x="1213862" y="2114704"/>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0" name="Espace réservé du texte 10">
            <a:extLst>
              <a:ext uri="{FF2B5EF4-FFF2-40B4-BE49-F238E27FC236}">
                <a16:creationId xmlns:a16="http://schemas.microsoft.com/office/drawing/2014/main" id="{2733402A-D14F-6D48-A59D-329C3824DD2E}"/>
              </a:ext>
            </a:extLst>
          </p:cNvPr>
          <p:cNvSpPr>
            <a:spLocks noGrp="1"/>
          </p:cNvSpPr>
          <p:nvPr>
            <p:ph type="body" sz="quarter" idx="27" hasCustomPrompt="1"/>
          </p:nvPr>
        </p:nvSpPr>
        <p:spPr>
          <a:xfrm>
            <a:off x="1213862"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1" name="Espace réservé du texte 2">
            <a:extLst>
              <a:ext uri="{FF2B5EF4-FFF2-40B4-BE49-F238E27FC236}">
                <a16:creationId xmlns:a16="http://schemas.microsoft.com/office/drawing/2014/main" id="{3886AD51-641D-6B44-B558-2B15E88D1BC5}"/>
              </a:ext>
            </a:extLst>
          </p:cNvPr>
          <p:cNvSpPr>
            <a:spLocks noGrp="1"/>
          </p:cNvSpPr>
          <p:nvPr>
            <p:ph type="body" idx="28" hasCustomPrompt="1"/>
          </p:nvPr>
        </p:nvSpPr>
        <p:spPr>
          <a:xfrm>
            <a:off x="1213862" y="3347759"/>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12" name="Espace réservé du texte 10">
            <a:extLst>
              <a:ext uri="{FF2B5EF4-FFF2-40B4-BE49-F238E27FC236}">
                <a16:creationId xmlns:a16="http://schemas.microsoft.com/office/drawing/2014/main" id="{C00297CA-1F0B-4C44-852F-CF6FEA9F9481}"/>
              </a:ext>
            </a:extLst>
          </p:cNvPr>
          <p:cNvSpPr>
            <a:spLocks noGrp="1"/>
          </p:cNvSpPr>
          <p:nvPr>
            <p:ph type="body" sz="quarter" idx="29" hasCustomPrompt="1"/>
          </p:nvPr>
        </p:nvSpPr>
        <p:spPr>
          <a:xfrm>
            <a:off x="1213862"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13" name="Espace réservé du texte 2">
            <a:extLst>
              <a:ext uri="{FF2B5EF4-FFF2-40B4-BE49-F238E27FC236}">
                <a16:creationId xmlns:a16="http://schemas.microsoft.com/office/drawing/2014/main" id="{3F704107-F38D-E044-8226-ACDDEDEDC605}"/>
              </a:ext>
            </a:extLst>
          </p:cNvPr>
          <p:cNvSpPr>
            <a:spLocks noGrp="1"/>
          </p:cNvSpPr>
          <p:nvPr>
            <p:ph type="body" idx="30" hasCustomPrompt="1"/>
          </p:nvPr>
        </p:nvSpPr>
        <p:spPr>
          <a:xfrm>
            <a:off x="1213862" y="4608523"/>
            <a:ext cx="4411705" cy="312380"/>
          </a:xfrm>
        </p:spPr>
        <p:txBody>
          <a:bodyPr lIns="0" rtlCol="0" anchor="b">
            <a:noAutofit/>
          </a:bodyPr>
          <a:lstStyle>
            <a:lvl1pPr marL="0" indent="0" rtl="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4" name="Espace réservé du texte 10">
            <a:extLst>
              <a:ext uri="{FF2B5EF4-FFF2-40B4-BE49-F238E27FC236}">
                <a16:creationId xmlns:a16="http://schemas.microsoft.com/office/drawing/2014/main" id="{7A332327-16D9-9B48-8EAC-A4F377D5904D}"/>
              </a:ext>
            </a:extLst>
          </p:cNvPr>
          <p:cNvSpPr>
            <a:spLocks noGrp="1"/>
          </p:cNvSpPr>
          <p:nvPr>
            <p:ph type="body" sz="quarter" idx="33" hasCustomPrompt="1"/>
          </p:nvPr>
        </p:nvSpPr>
        <p:spPr>
          <a:xfrm>
            <a:off x="7358765" y="2361562"/>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5" name="Espace réservé du texte 2">
            <a:extLst>
              <a:ext uri="{FF2B5EF4-FFF2-40B4-BE49-F238E27FC236}">
                <a16:creationId xmlns:a16="http://schemas.microsoft.com/office/drawing/2014/main" id="{8EB0263B-D418-C14A-A00B-092B5EB5C515}"/>
              </a:ext>
            </a:extLst>
          </p:cNvPr>
          <p:cNvSpPr>
            <a:spLocks noGrp="1"/>
          </p:cNvSpPr>
          <p:nvPr>
            <p:ph type="body" idx="34" hasCustomPrompt="1"/>
          </p:nvPr>
        </p:nvSpPr>
        <p:spPr>
          <a:xfrm>
            <a:off x="7358764" y="2114704"/>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6" name="Espace réservé du texte 10">
            <a:extLst>
              <a:ext uri="{FF2B5EF4-FFF2-40B4-BE49-F238E27FC236}">
                <a16:creationId xmlns:a16="http://schemas.microsoft.com/office/drawing/2014/main" id="{53CC49A6-2AB5-664B-9A6C-56D70E1382D7}"/>
              </a:ext>
            </a:extLst>
          </p:cNvPr>
          <p:cNvSpPr>
            <a:spLocks noGrp="1"/>
          </p:cNvSpPr>
          <p:nvPr>
            <p:ph type="body" sz="quarter" idx="35" hasCustomPrompt="1"/>
          </p:nvPr>
        </p:nvSpPr>
        <p:spPr>
          <a:xfrm>
            <a:off x="7358765" y="3594617"/>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7" name="Espace réservé du texte 2">
            <a:extLst>
              <a:ext uri="{FF2B5EF4-FFF2-40B4-BE49-F238E27FC236}">
                <a16:creationId xmlns:a16="http://schemas.microsoft.com/office/drawing/2014/main" id="{718CCABC-AF06-5241-8D13-EB2F4637D435}"/>
              </a:ext>
            </a:extLst>
          </p:cNvPr>
          <p:cNvSpPr>
            <a:spLocks noGrp="1"/>
          </p:cNvSpPr>
          <p:nvPr>
            <p:ph type="body" idx="36" hasCustomPrompt="1"/>
          </p:nvPr>
        </p:nvSpPr>
        <p:spPr>
          <a:xfrm>
            <a:off x="7358764" y="3347759"/>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8" name="Espace réservé du texte 10">
            <a:extLst>
              <a:ext uri="{FF2B5EF4-FFF2-40B4-BE49-F238E27FC236}">
                <a16:creationId xmlns:a16="http://schemas.microsoft.com/office/drawing/2014/main" id="{5119242C-1FE8-C140-9349-8172F954E3CB}"/>
              </a:ext>
            </a:extLst>
          </p:cNvPr>
          <p:cNvSpPr>
            <a:spLocks noGrp="1"/>
          </p:cNvSpPr>
          <p:nvPr>
            <p:ph type="body" sz="quarter" idx="37" hasCustomPrompt="1"/>
          </p:nvPr>
        </p:nvSpPr>
        <p:spPr>
          <a:xfrm>
            <a:off x="7358765" y="4855381"/>
            <a:ext cx="4411704" cy="365077"/>
          </a:xfrm>
        </p:spPr>
        <p:txBody>
          <a:bodyPr lIns="0" rIns="0" rtlCol="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rtl="0"/>
            <a:r>
              <a:rPr lang="fr-FR" noProof="0"/>
              <a:t>Modifiez les styles du texte</a:t>
            </a:r>
          </a:p>
        </p:txBody>
      </p:sp>
      <p:sp>
        <p:nvSpPr>
          <p:cNvPr id="129" name="Espace réservé du texte 2">
            <a:extLst>
              <a:ext uri="{FF2B5EF4-FFF2-40B4-BE49-F238E27FC236}">
                <a16:creationId xmlns:a16="http://schemas.microsoft.com/office/drawing/2014/main" id="{23F2AE0B-3E70-BB47-8FBC-FE66A5A297BD}"/>
              </a:ext>
            </a:extLst>
          </p:cNvPr>
          <p:cNvSpPr>
            <a:spLocks noGrp="1"/>
          </p:cNvSpPr>
          <p:nvPr>
            <p:ph type="body" idx="38" hasCustomPrompt="1"/>
          </p:nvPr>
        </p:nvSpPr>
        <p:spPr>
          <a:xfrm>
            <a:off x="7358764" y="4608523"/>
            <a:ext cx="4411705" cy="312380"/>
          </a:xfrm>
        </p:spPr>
        <p:txBody>
          <a:bodyPr lIns="0" rtlCol="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cxnSp>
        <p:nvCxnSpPr>
          <p:cNvPr id="79" name="Connecteur droit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_5">
    <p:bg>
      <p:bgPr>
        <a:solidFill>
          <a:schemeClr val="tx1"/>
        </a:solidFill>
        <a:effectLst/>
      </p:bgPr>
    </p:bg>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7D7B648-BE60-43F4-8E11-2AB267410D48}"/>
              </a:ext>
            </a:extLst>
          </p:cNvPr>
          <p:cNvSpPr>
            <a:spLocks noGrp="1"/>
          </p:cNvSpPr>
          <p:nvPr>
            <p:ph type="pic" sz="quarter" idx="10" hasCustomPrompt="1"/>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4" name="Espace réservé du texte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rtlCol="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Le sous-titre se place ici</a:t>
            </a:r>
          </a:p>
        </p:txBody>
      </p:sp>
      <p:sp>
        <p:nvSpPr>
          <p:cNvPr id="5" name="Titr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rtlCol="0" anchor="b">
            <a:normAutofit/>
          </a:bodyPr>
          <a:lstStyle>
            <a:lvl1pPr algn="l">
              <a:defRPr sz="4800" b="0" i="0" cap="all" baseline="0">
                <a:solidFill>
                  <a:schemeClr val="bg1"/>
                </a:solidFill>
                <a:latin typeface="Sagona ExtraLight" panose="02020303050505020204" pitchFamily="18" charset="0"/>
              </a:defRPr>
            </a:lvl1pPr>
          </a:lstStyle>
          <a:p>
            <a:pPr rtl="0"/>
            <a:r>
              <a:rPr lang="fr-FR" noProof="0"/>
              <a:t>Modifiez le style du titre</a:t>
            </a:r>
          </a:p>
        </p:txBody>
      </p:sp>
      <p:cxnSp>
        <p:nvCxnSpPr>
          <p:cNvPr id="7" name="Connecteur droit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et contenu_1">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209CDCAB-C260-4967-B578-D05D4A171F57}"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1AD10E6-A5BC-4309-A437-5D0CE0D75A47}"/>
              </a:ext>
            </a:extLst>
          </p:cNvPr>
          <p:cNvSpPr/>
          <p:nvPr userDrawn="1"/>
        </p:nvSpPr>
        <p:spPr>
          <a:xfrm>
            <a:off x="-68366" y="1"/>
            <a:ext cx="1202685"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979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_2">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96989737-BFCD-4400-98A3-3CB93BAC00BA}"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0115221"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_3">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B6668DB8-42CB-4715-B73E-4AC1A2DEBFE5}"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accent4">
                    <a:lumMod val="75000"/>
                  </a:schemeClr>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_4">
    <p:spTree>
      <p:nvGrpSpPr>
        <p:cNvPr id="1" name=""/>
        <p:cNvGrpSpPr/>
        <p:nvPr/>
      </p:nvGrpSpPr>
      <p:grpSpPr>
        <a:xfrm>
          <a:off x="0" y="0"/>
          <a:ext cx="0" cy="0"/>
          <a:chOff x="0" y="0"/>
          <a:chExt cx="0" cy="0"/>
        </a:xfrm>
      </p:grpSpPr>
      <p:sp>
        <p:nvSpPr>
          <p:cNvPr id="12" name="Espace réservé d’image 5">
            <a:extLst>
              <a:ext uri="{FF2B5EF4-FFF2-40B4-BE49-F238E27FC236}">
                <a16:creationId xmlns:a16="http://schemas.microsoft.com/office/drawing/2014/main" id="{91DF7114-976E-3345-A7C4-77F951EA42C4}"/>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E4460764-A05F-4063-8BA5-2D007C1A762E}"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1627322" y="1507066"/>
            <a:ext cx="10134371"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_5">
    <p:spTree>
      <p:nvGrpSpPr>
        <p:cNvPr id="1" name=""/>
        <p:cNvGrpSpPr/>
        <p:nvPr/>
      </p:nvGrpSpPr>
      <p:grpSpPr>
        <a:xfrm>
          <a:off x="0" y="0"/>
          <a:ext cx="0" cy="0"/>
          <a:chOff x="0" y="0"/>
          <a:chExt cx="0" cy="0"/>
        </a:xfrm>
      </p:grpSpPr>
      <p:sp>
        <p:nvSpPr>
          <p:cNvPr id="10" name="Espace réservé d’image 5">
            <a:extLst>
              <a:ext uri="{FF2B5EF4-FFF2-40B4-BE49-F238E27FC236}">
                <a16:creationId xmlns:a16="http://schemas.microsoft.com/office/drawing/2014/main" id="{CCA2E80D-B045-2346-9C1F-70BFBD4AF7BA}"/>
              </a:ext>
            </a:extLst>
          </p:cNvPr>
          <p:cNvSpPr>
            <a:spLocks noGrp="1"/>
          </p:cNvSpPr>
          <p:nvPr>
            <p:ph type="pic" sz="quarter" idx="15" hasCustomPrompt="1"/>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rtlCol="0">
            <a:noAutofit/>
          </a:bodyPr>
          <a:lstStyle/>
          <a:p>
            <a:pPr rtl="0"/>
            <a:r>
              <a:rPr lang="fr-FR" noProof="0"/>
              <a:t>Cliquez sur l’icône pour ajouter une image</a:t>
            </a:r>
          </a:p>
        </p:txBody>
      </p:sp>
      <p:sp>
        <p:nvSpPr>
          <p:cNvPr id="3" name="Espace réservé de la date 2">
            <a:extLst>
              <a:ext uri="{FF2B5EF4-FFF2-40B4-BE49-F238E27FC236}">
                <a16:creationId xmlns:a16="http://schemas.microsoft.com/office/drawing/2014/main" id="{2062DFD1-09C0-6845-8219-0846F32EDEFA}"/>
              </a:ext>
            </a:extLst>
          </p:cNvPr>
          <p:cNvSpPr>
            <a:spLocks noGrp="1"/>
          </p:cNvSpPr>
          <p:nvPr>
            <p:ph type="dt" sz="half" idx="10"/>
          </p:nvPr>
        </p:nvSpPr>
        <p:spPr/>
        <p:txBody>
          <a:bodyPr rtlCol="0"/>
          <a:lstStyle/>
          <a:p>
            <a:pPr rtl="0"/>
            <a:fld id="{023425A9-7C02-4565-81D0-91B5573C14AC}" type="datetime1">
              <a:rPr lang="fr-FR" noProof="0" smtClean="0"/>
              <a:t>15/06/2023</a:t>
            </a:fld>
            <a:endParaRPr lang="fr-FR" noProof="0"/>
          </a:p>
        </p:txBody>
      </p:sp>
      <p:sp>
        <p:nvSpPr>
          <p:cNvPr id="4" name="Espace réservé du pied de page 3">
            <a:extLst>
              <a:ext uri="{FF2B5EF4-FFF2-40B4-BE49-F238E27FC236}">
                <a16:creationId xmlns:a16="http://schemas.microsoft.com/office/drawing/2014/main" id="{CB7D7355-C4D0-1F4D-A365-E4AF1D8FED03}"/>
              </a:ext>
            </a:extLst>
          </p:cNvPr>
          <p:cNvSpPr>
            <a:spLocks noGrp="1"/>
          </p:cNvSpPr>
          <p:nvPr>
            <p:ph type="ftr" sz="quarter" idx="11"/>
          </p:nvPr>
        </p:nvSpPr>
        <p:spPr/>
        <p:txBody>
          <a:bodyPr rtlCol="0"/>
          <a:lstStyle/>
          <a:p>
            <a:pPr rtl="0"/>
            <a:r>
              <a:rPr lang="fr-FR" noProof="0"/>
              <a:t>Dossier de projet - Concepteur développeur d'applications</a:t>
            </a:r>
          </a:p>
        </p:txBody>
      </p:sp>
      <p:sp>
        <p:nvSpPr>
          <p:cNvPr id="5" name="Espace réservé du numéro de diapositive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rtlCol="0"/>
          <a:lstStyle/>
          <a:p>
            <a:pPr rtl="0"/>
            <a:fld id="{31FEFF75-79D2-EE46-877B-299D1510E681}" type="slidenum">
              <a:rPr lang="fr-FR" noProof="0" smtClean="0"/>
              <a:t>‹N°›</a:t>
            </a:fld>
            <a:endParaRPr lang="fr-FR" noProof="0"/>
          </a:p>
        </p:txBody>
      </p:sp>
      <p:sp>
        <p:nvSpPr>
          <p:cNvPr id="7" name="Titr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rtlCol="0" anchor="b">
            <a:noAutofit/>
          </a:bodyPr>
          <a:lstStyle>
            <a:lvl1pPr algn="l">
              <a:defRPr sz="4500" b="0" i="0" cap="all" baseline="0">
                <a:solidFill>
                  <a:schemeClr val="bg1"/>
                </a:solidFill>
                <a:latin typeface="Sagona ExtraLight" panose="02020303050505020204" pitchFamily="18" charset="0"/>
              </a:defRPr>
            </a:lvl1pPr>
          </a:lstStyle>
          <a:p>
            <a:pPr rtl="0"/>
            <a:r>
              <a:rPr lang="fr-FR" noProof="0"/>
              <a:t>TITRE ICI</a:t>
            </a:r>
          </a:p>
        </p:txBody>
      </p:sp>
      <p:sp>
        <p:nvSpPr>
          <p:cNvPr id="11" name="Espace réservé du texte 10">
            <a:extLst>
              <a:ext uri="{FF2B5EF4-FFF2-40B4-BE49-F238E27FC236}">
                <a16:creationId xmlns:a16="http://schemas.microsoft.com/office/drawing/2014/main" id="{3D67D640-AB06-EE4B-868D-F46A30705F62}"/>
              </a:ext>
            </a:extLst>
          </p:cNvPr>
          <p:cNvSpPr>
            <a:spLocks noGrp="1"/>
          </p:cNvSpPr>
          <p:nvPr>
            <p:ph type="body" sz="quarter" idx="14" hasCustomPrompt="1"/>
          </p:nvPr>
        </p:nvSpPr>
        <p:spPr>
          <a:xfrm>
            <a:off x="392624" y="1507066"/>
            <a:ext cx="11369070" cy="4849283"/>
          </a:xfrm>
        </p:spPr>
        <p:txBody>
          <a:bodyPr lIns="0" rIns="0" rtlCol="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3" name="Connecteur droit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945C4E0-A9E8-47F6-AAA0-EEC6B8B9FB9B}" type="datetime1">
              <a:rPr lang="fr-FR" noProof="0" smtClean="0"/>
              <a:t>15/06/2023</a:t>
            </a:fld>
            <a:endParaRPr lang="fr-FR" noProof="0"/>
          </a:p>
        </p:txBody>
      </p:sp>
      <p:sp>
        <p:nvSpPr>
          <p:cNvPr id="5" name="Espace réservé du pied de page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Dossier de projet - Concepteur développeur d'applications</a:t>
            </a:r>
          </a:p>
        </p:txBody>
      </p:sp>
      <p:sp>
        <p:nvSpPr>
          <p:cNvPr id="6" name="Espace réservé du numéro de diapositive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2C6627B-E4D5-2947-8E88-B84039729B99}" type="slidenum">
              <a:rPr lang="fr-FR" noProof="0" smtClean="0"/>
              <a:t>‹N°›</a:t>
            </a:fld>
            <a:endParaRPr lang="fr-FR" noProof="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EB4B6735-5917-27D4-5D88-3D90C520F292}"/>
              </a:ext>
            </a:extLst>
          </p:cNvPr>
          <p:cNvSpPr>
            <a:spLocks noGrp="1"/>
          </p:cNvSpPr>
          <p:nvPr>
            <p:ph type="body" idx="13"/>
          </p:nvPr>
        </p:nvSpPr>
        <p:spPr>
          <a:xfrm>
            <a:off x="3444249" y="187622"/>
            <a:ext cx="4179375" cy="356462"/>
          </a:xfrm>
        </p:spPr>
        <p:txBody>
          <a:bodyPr>
            <a:normAutofit fontScale="70000" lnSpcReduction="20000"/>
          </a:bodyPr>
          <a:lstStyle/>
          <a:p>
            <a:r>
              <a:rPr lang="fr-FR" dirty="0"/>
              <a:t>                  </a:t>
            </a:r>
            <a:r>
              <a:rPr lang="fr-FR" sz="3200" dirty="0"/>
              <a:t>EXAMENS</a:t>
            </a:r>
          </a:p>
        </p:txBody>
      </p:sp>
      <p:sp>
        <p:nvSpPr>
          <p:cNvPr id="4" name="Titre 3">
            <a:extLst>
              <a:ext uri="{FF2B5EF4-FFF2-40B4-BE49-F238E27FC236}">
                <a16:creationId xmlns:a16="http://schemas.microsoft.com/office/drawing/2014/main" id="{9EDA3472-81A4-A36F-A8A9-7E764CE5DCFA}"/>
              </a:ext>
            </a:extLst>
          </p:cNvPr>
          <p:cNvSpPr>
            <a:spLocks noGrp="1"/>
          </p:cNvSpPr>
          <p:nvPr>
            <p:ph type="ctrTitle"/>
          </p:nvPr>
        </p:nvSpPr>
        <p:spPr>
          <a:xfrm>
            <a:off x="1285244" y="4013201"/>
            <a:ext cx="8497383" cy="2844799"/>
          </a:xfrm>
        </p:spPr>
        <p:txBody>
          <a:bodyPr>
            <a:normAutofit fontScale="90000"/>
          </a:bodyPr>
          <a:lstStyle/>
          <a:p>
            <a:r>
              <a:rPr lang="fr-FR" sz="1800" dirty="0">
                <a:latin typeface="+mn-lt"/>
                <a:cs typeface="Arial" panose="020B0604020202020204" pitchFamily="34" charset="0"/>
              </a:rPr>
              <a:t>1.Présentation </a:t>
            </a:r>
            <a:r>
              <a:rPr lang="fr-FR" sz="1800" dirty="0" err="1">
                <a:latin typeface="+mn-lt"/>
                <a:cs typeface="Arial" panose="020B0604020202020204" pitchFamily="34" charset="0"/>
              </a:rPr>
              <a:t>peronnelle</a:t>
            </a:r>
            <a:r>
              <a:rPr lang="fr-FR" sz="1800" dirty="0">
                <a:latin typeface="+mn-lt"/>
                <a:cs typeface="Arial" panose="020B0604020202020204" pitchFamily="34" charset="0"/>
              </a:rPr>
              <a:t> en  anglais</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2.PRESENTATION DU PROJET</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3.Parler du </a:t>
            </a:r>
            <a:r>
              <a:rPr lang="fr-FR" sz="1800" dirty="0" err="1">
                <a:latin typeface="+mn-lt"/>
                <a:cs typeface="Arial" panose="020B0604020202020204" pitchFamily="34" charset="0"/>
              </a:rPr>
              <a:t>cachier</a:t>
            </a:r>
            <a:r>
              <a:rPr lang="fr-FR" sz="1800" dirty="0">
                <a:latin typeface="+mn-lt"/>
                <a:cs typeface="Arial" panose="020B0604020202020204" pitchFamily="34" charset="0"/>
              </a:rPr>
              <a:t> des charges : REPONDRE AUX QUESTION DU (</a:t>
            </a:r>
            <a:r>
              <a:rPr lang="fr-FR" sz="1800" dirty="0" err="1">
                <a:latin typeface="+mn-lt"/>
                <a:cs typeface="Arial" panose="020B0604020202020204" pitchFamily="34" charset="0"/>
              </a:rPr>
              <a:t>qqocp</a:t>
            </a:r>
            <a:r>
              <a:rPr lang="fr-FR" sz="1800" dirty="0">
                <a:latin typeface="+mn-lt"/>
                <a:cs typeface="Arial" panose="020B0604020202020204" pitchFamily="34" charset="0"/>
              </a:rPr>
              <a:t>) -&gt;(besoins du client) (fonctionnalités a développer)</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4.ORGANISATION DU PROJET  :</a:t>
            </a:r>
            <a:r>
              <a:rPr lang="fr-FR" sz="1800" dirty="0" err="1">
                <a:latin typeface="+mn-lt"/>
                <a:cs typeface="Arial" panose="020B0604020202020204" pitchFamily="34" charset="0"/>
              </a:rPr>
              <a:t>trello</a:t>
            </a:r>
            <a:r>
              <a:rPr lang="fr-FR" sz="1800" dirty="0">
                <a:latin typeface="+mn-lt"/>
                <a:cs typeface="Arial" panose="020B0604020202020204" pitchFamily="34" charset="0"/>
              </a:rPr>
              <a:t>  en KANBAN et parler de la </a:t>
            </a:r>
            <a:r>
              <a:rPr lang="fr-FR" sz="1800" dirty="0" err="1">
                <a:latin typeface="+mn-lt"/>
                <a:cs typeface="Arial" panose="020B0604020202020204" pitchFamily="34" charset="0"/>
              </a:rPr>
              <a:t>methode</a:t>
            </a:r>
            <a:r>
              <a:rPr lang="fr-FR" sz="1800" dirty="0">
                <a:latin typeface="+mn-lt"/>
                <a:cs typeface="Arial" panose="020B0604020202020204" pitchFamily="34" charset="0"/>
              </a:rPr>
              <a:t> KANBAN OU BIEN LA METHODE AGILE SCRUM </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5.Conception UI/UX : ZOONING /WIREFRAME /MAQUETTES FONCTIONNELS/CHARTE GRAPHIQUE /MAQUETTE GRAPHIE /MAQUETTE FONCTIONNELLE (pas obligatoire peut se faire avec </a:t>
            </a:r>
            <a:r>
              <a:rPr lang="fr-FR" sz="1800" dirty="0" err="1">
                <a:latin typeface="+mn-lt"/>
                <a:cs typeface="Arial" panose="020B0604020202020204" pitchFamily="34" charset="0"/>
              </a:rPr>
              <a:t>figma</a:t>
            </a:r>
            <a:r>
              <a:rPr lang="fr-FR" sz="1800" dirty="0">
                <a:latin typeface="+mn-lt"/>
                <a:cs typeface="Arial" panose="020B0604020202020204" pitchFamily="34" charset="0"/>
              </a:rPr>
              <a:t>)/RESPONSIVE DESIGNE -&gt; media </a:t>
            </a:r>
            <a:r>
              <a:rPr lang="fr-FR" sz="1800" dirty="0" err="1">
                <a:latin typeface="+mn-lt"/>
                <a:cs typeface="Arial" panose="020B0604020202020204" pitchFamily="34" charset="0"/>
              </a:rPr>
              <a:t>query</a:t>
            </a:r>
            <a:r>
              <a:rPr lang="fr-FR" sz="1800" dirty="0">
                <a:latin typeface="+mn-lt"/>
                <a:cs typeface="Arial" panose="020B0604020202020204" pitchFamily="34" charset="0"/>
              </a:rPr>
              <a:t> </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6.CONCEPTION DE LA BDD (METHODE MERISE)</a:t>
            </a:r>
            <a:br>
              <a:rPr lang="fr-FR" sz="1800" dirty="0">
                <a:latin typeface="+mn-lt"/>
                <a:cs typeface="Arial" panose="020B0604020202020204" pitchFamily="34" charset="0"/>
              </a:rPr>
            </a:br>
            <a:r>
              <a:rPr lang="fr-FR" sz="1800" dirty="0">
                <a:latin typeface="+mn-lt"/>
                <a:cs typeface="Arial" panose="020B0604020202020204" pitchFamily="34" charset="0"/>
              </a:rPr>
              <a:t>=&gt;DIAGRAMME /MCD MLD</a:t>
            </a:r>
            <a:br>
              <a:rPr lang="fr-FR" sz="1800" dirty="0">
                <a:latin typeface="+mn-lt"/>
                <a:cs typeface="Arial" panose="020B0604020202020204" pitchFamily="34" charset="0"/>
              </a:rPr>
            </a:br>
            <a:br>
              <a:rPr lang="fr-FR" sz="1800" dirty="0">
                <a:latin typeface="+mn-lt"/>
                <a:cs typeface="Arial" panose="020B0604020202020204" pitchFamily="34" charset="0"/>
              </a:rPr>
            </a:br>
            <a:r>
              <a:rPr lang="fr-FR" sz="1800" dirty="0">
                <a:latin typeface="+mn-lt"/>
                <a:cs typeface="Arial" panose="020B0604020202020204" pitchFamily="34" charset="0"/>
              </a:rPr>
              <a:t>7.CONCEPTION DE L’application :</a:t>
            </a:r>
            <a:br>
              <a:rPr lang="fr-FR" sz="1800" dirty="0">
                <a:latin typeface="+mn-lt"/>
                <a:cs typeface="Arial" panose="020B0604020202020204" pitchFamily="34" charset="0"/>
              </a:rPr>
            </a:br>
            <a:r>
              <a:rPr lang="fr-FR" sz="1800" dirty="0">
                <a:latin typeface="+mn-lt"/>
                <a:cs typeface="Arial" panose="020B0604020202020204" pitchFamily="34" charset="0"/>
              </a:rPr>
              <a:t> UML  -&gt;DIAGRAME CAS D’UTILISATIONS </a:t>
            </a:r>
            <a:br>
              <a:rPr lang="fr-FR" sz="1800" dirty="0">
                <a:latin typeface="+mn-lt"/>
                <a:cs typeface="Arial" panose="020B0604020202020204" pitchFamily="34" charset="0"/>
              </a:rPr>
            </a:br>
            <a:r>
              <a:rPr lang="fr-FR" sz="1600" dirty="0">
                <a:latin typeface="Arial" panose="020B0604020202020204" pitchFamily="34" charset="0"/>
                <a:cs typeface="Arial" panose="020B0604020202020204" pitchFamily="34" charset="0"/>
              </a:rPr>
              <a:t>            -&gt;DIAGRAMME DE CLASSE     </a:t>
            </a:r>
            <a:br>
              <a:rPr lang="fr-FR" sz="1600" dirty="0">
                <a:latin typeface="Arial" panose="020B0604020202020204" pitchFamily="34" charset="0"/>
                <a:cs typeface="Arial" panose="020B0604020202020204" pitchFamily="34" charset="0"/>
              </a:rPr>
            </a:b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8-CONCEPTION MULTI COUCHE :</a:t>
            </a:r>
            <a:br>
              <a:rPr lang="fr-FR" sz="1600" dirty="0">
                <a:latin typeface="Arial" panose="020B0604020202020204" pitchFamily="34" charset="0"/>
                <a:cs typeface="Arial" panose="020B0604020202020204" pitchFamily="34" charset="0"/>
              </a:rPr>
            </a:b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ARCHITECTURE MVC -&gt; capture de code </a:t>
            </a: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ARCHITETURE 3 TIERS</a:t>
            </a:r>
            <a:br>
              <a:rPr lang="fr-FR" sz="1600" dirty="0">
                <a:latin typeface="Arial" panose="020B0604020202020204" pitchFamily="34" charset="0"/>
                <a:cs typeface="Arial" panose="020B0604020202020204" pitchFamily="34" charset="0"/>
              </a:rPr>
            </a:br>
            <a:r>
              <a:rPr lang="fr-FR" sz="1600" dirty="0">
                <a:latin typeface="Arial" panose="020B0604020202020204" pitchFamily="34" charset="0"/>
                <a:cs typeface="Arial" panose="020B0604020202020204" pitchFamily="34" charset="0"/>
              </a:rPr>
              <a:t>8.ARCHITECTURE MVVM -&gt; si je fais ANGULAR</a:t>
            </a:r>
            <a:br>
              <a:rPr lang="fr-FR" sz="1600" dirty="0">
                <a:latin typeface="Arial" panose="020B0604020202020204" pitchFamily="34" charset="0"/>
                <a:cs typeface="Arial" panose="020B0604020202020204" pitchFamily="34" charset="0"/>
              </a:rPr>
            </a:b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168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E3132D8-A97E-6968-CE5B-3683B977F79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6F07D502-AD5D-4BA8-44D3-17FE891ECA85}"/>
              </a:ext>
            </a:extLst>
          </p:cNvPr>
          <p:cNvSpPr>
            <a:spLocks noGrp="1"/>
          </p:cNvSpPr>
          <p:nvPr>
            <p:ph type="sldNum" sz="quarter" idx="12"/>
          </p:nvPr>
        </p:nvSpPr>
        <p:spPr/>
        <p:txBody>
          <a:bodyPr/>
          <a:lstStyle/>
          <a:p>
            <a:pPr rtl="0"/>
            <a:fld id="{31FEFF75-79D2-EE46-877B-299D1510E681}" type="slidenum">
              <a:rPr lang="fr-FR" noProof="0" smtClean="0"/>
              <a:t>10</a:t>
            </a:fld>
            <a:endParaRPr lang="fr-FR" noProof="0"/>
          </a:p>
        </p:txBody>
      </p:sp>
      <p:sp>
        <p:nvSpPr>
          <p:cNvPr id="4" name="Titre 3">
            <a:extLst>
              <a:ext uri="{FF2B5EF4-FFF2-40B4-BE49-F238E27FC236}">
                <a16:creationId xmlns:a16="http://schemas.microsoft.com/office/drawing/2014/main" id="{A38C6363-A39D-FC42-7ADD-ABB5BE44DD00}"/>
              </a:ext>
            </a:extLst>
          </p:cNvPr>
          <p:cNvSpPr>
            <a:spLocks noGrp="1"/>
          </p:cNvSpPr>
          <p:nvPr>
            <p:ph type="ctrTitle"/>
          </p:nvPr>
        </p:nvSpPr>
        <p:spPr/>
        <p:txBody>
          <a:bodyPr/>
          <a:lstStyle/>
          <a:p>
            <a:r>
              <a:rPr lang="fr-FR" dirty="0">
                <a:latin typeface="+mj-lt"/>
              </a:rPr>
              <a:t>FONCTIONNALITÉ</a:t>
            </a:r>
            <a:r>
              <a:rPr lang="fr-FR" dirty="0"/>
              <a:t> DU PROJET</a:t>
            </a:r>
          </a:p>
        </p:txBody>
      </p:sp>
      <p:sp>
        <p:nvSpPr>
          <p:cNvPr id="5" name="Espace réservé du texte 4">
            <a:extLst>
              <a:ext uri="{FF2B5EF4-FFF2-40B4-BE49-F238E27FC236}">
                <a16:creationId xmlns:a16="http://schemas.microsoft.com/office/drawing/2014/main" id="{1D61DCBF-E9A3-3D66-C040-CB492C76B591}"/>
              </a:ext>
            </a:extLst>
          </p:cNvPr>
          <p:cNvSpPr>
            <a:spLocks noGrp="1"/>
          </p:cNvSpPr>
          <p:nvPr>
            <p:ph type="body" sz="quarter" idx="14"/>
          </p:nvPr>
        </p:nvSpPr>
        <p:spPr/>
        <p:txBody>
          <a:bodyPr>
            <a:normAutofit/>
          </a:bodyPr>
          <a:lstStyle/>
          <a:p>
            <a:r>
              <a:rPr lang="fr-FR" sz="1800" b="0" i="0" u="none" strike="noStrike" baseline="0" dirty="0">
                <a:solidFill>
                  <a:srgbClr val="000000"/>
                </a:solidFill>
              </a:rPr>
              <a:t>Une des </a:t>
            </a:r>
            <a:r>
              <a:rPr lang="fr-FR" sz="1800" b="0" i="0" u="none" strike="noStrike" baseline="0" dirty="0" err="1">
                <a:solidFill>
                  <a:srgbClr val="000000"/>
                </a:solidFill>
              </a:rPr>
              <a:t>fonc</a:t>
            </a:r>
            <a:r>
              <a:rPr lang="fr-FR" sz="1800" b="0" i="0" u="none" strike="noStrike" baseline="0" dirty="0">
                <a:solidFill>
                  <a:srgbClr val="000000"/>
                </a:solidFill>
              </a:rPr>
              <a:t>􀆟</a:t>
            </a:r>
            <a:r>
              <a:rPr lang="fr-FR" sz="1800" b="0" i="0" u="none" strike="noStrike" baseline="0" dirty="0" err="1">
                <a:solidFill>
                  <a:srgbClr val="000000"/>
                </a:solidFill>
              </a:rPr>
              <a:t>onnalités</a:t>
            </a:r>
            <a:r>
              <a:rPr lang="fr-FR" sz="1800" b="0" i="0" u="none" strike="noStrike" baseline="0" dirty="0">
                <a:solidFill>
                  <a:srgbClr val="000000"/>
                </a:solidFill>
              </a:rPr>
              <a:t> les plus importantes de mon site e-commerce est la possibilité pour les clients de commander des presta􀆟</a:t>
            </a:r>
            <a:r>
              <a:rPr lang="fr-FR" sz="1800" b="0" i="0" u="none" strike="noStrike" baseline="0" dirty="0" err="1">
                <a:solidFill>
                  <a:srgbClr val="000000"/>
                </a:solidFill>
              </a:rPr>
              <a:t>ons</a:t>
            </a:r>
            <a:r>
              <a:rPr lang="fr-FR" sz="1800" b="0" i="0" u="none" strike="noStrike" baseline="0" dirty="0">
                <a:solidFill>
                  <a:srgbClr val="000000"/>
                </a:solidFill>
              </a:rPr>
              <a:t> de beauté en ligne et de les ajouter à leur panier. </a:t>
            </a:r>
            <a:r>
              <a:rPr lang="fr-FR" sz="1800" b="0" i="0" u="none" strike="noStrike" baseline="0" dirty="0" err="1">
                <a:solidFill>
                  <a:srgbClr val="000000"/>
                </a:solidFill>
              </a:rPr>
              <a:t>Cete</a:t>
            </a:r>
            <a:r>
              <a:rPr lang="fr-FR" sz="1800" b="0" i="0" u="none" strike="noStrike" baseline="0" dirty="0">
                <a:solidFill>
                  <a:srgbClr val="000000"/>
                </a:solidFill>
              </a:rPr>
              <a:t> </a:t>
            </a:r>
            <a:r>
              <a:rPr lang="fr-FR" sz="1800" b="0" i="0" u="none" strike="noStrike" baseline="0" dirty="0" err="1">
                <a:solidFill>
                  <a:srgbClr val="000000"/>
                </a:solidFill>
              </a:rPr>
              <a:t>fonc</a:t>
            </a:r>
            <a:r>
              <a:rPr lang="fr-FR" sz="1800" b="0" i="0" u="none" strike="noStrike" baseline="0" dirty="0">
                <a:solidFill>
                  <a:srgbClr val="000000"/>
                </a:solidFill>
              </a:rPr>
              <a:t>􀆟</a:t>
            </a:r>
            <a:r>
              <a:rPr lang="fr-FR" sz="1800" b="0" i="0" u="none" strike="noStrike" baseline="0" dirty="0" err="1">
                <a:solidFill>
                  <a:srgbClr val="000000"/>
                </a:solidFill>
              </a:rPr>
              <a:t>onnalité</a:t>
            </a:r>
            <a:r>
              <a:rPr lang="fr-FR" sz="1800" b="0" i="0" u="none" strike="noStrike" baseline="0" dirty="0">
                <a:solidFill>
                  <a:srgbClr val="000000"/>
                </a:solidFill>
              </a:rPr>
              <a:t> permet aux clients de parcourir facilement les différentes presta􀆟</a:t>
            </a:r>
            <a:r>
              <a:rPr lang="fr-FR" sz="1800" b="0" i="0" u="none" strike="noStrike" baseline="0" dirty="0" err="1">
                <a:solidFill>
                  <a:srgbClr val="000000"/>
                </a:solidFill>
              </a:rPr>
              <a:t>ons</a:t>
            </a:r>
            <a:r>
              <a:rPr lang="fr-FR" sz="1800" b="0" i="0" u="none" strike="noStrike" baseline="0" dirty="0">
                <a:solidFill>
                  <a:srgbClr val="000000"/>
                </a:solidFill>
              </a:rPr>
              <a:t> proposées sur notre site et de les ajouter à leur panier en quelques clics. Cela facilite grandement la commande de presta􀆟</a:t>
            </a:r>
            <a:r>
              <a:rPr lang="fr-FR" sz="1800" b="0" i="0" u="none" strike="noStrike" baseline="0" dirty="0" err="1">
                <a:solidFill>
                  <a:srgbClr val="000000"/>
                </a:solidFill>
              </a:rPr>
              <a:t>ons</a:t>
            </a:r>
            <a:r>
              <a:rPr lang="fr-FR" sz="1800" b="0" i="0" u="none" strike="noStrike" baseline="0" dirty="0">
                <a:solidFill>
                  <a:srgbClr val="000000"/>
                </a:solidFill>
              </a:rPr>
              <a:t> de beauté pour nos clients, tout en offrant une expérience u􀆟</a:t>
            </a:r>
            <a:r>
              <a:rPr lang="fr-FR" sz="1800" b="0" i="0" u="none" strike="noStrike" baseline="0" dirty="0" err="1">
                <a:solidFill>
                  <a:srgbClr val="000000"/>
                </a:solidFill>
              </a:rPr>
              <a:t>lisateur</a:t>
            </a:r>
            <a:r>
              <a:rPr lang="fr-FR" sz="1800" b="0" i="0" u="none" strike="noStrike" baseline="0" dirty="0">
                <a:solidFill>
                  <a:srgbClr val="000000"/>
                </a:solidFill>
              </a:rPr>
              <a:t> </a:t>
            </a:r>
            <a:r>
              <a:rPr lang="fr-FR" sz="1800" b="0" i="0" u="none" strike="noStrike" baseline="0" dirty="0" err="1">
                <a:solidFill>
                  <a:srgbClr val="000000"/>
                </a:solidFill>
              </a:rPr>
              <a:t>intui</a:t>
            </a:r>
            <a:r>
              <a:rPr lang="fr-FR" sz="1800" b="0" i="0" u="none" strike="noStrike" baseline="0" dirty="0">
                <a:solidFill>
                  <a:srgbClr val="000000"/>
                </a:solidFill>
              </a:rPr>
              <a:t>􀆟</a:t>
            </a:r>
            <a:r>
              <a:rPr lang="fr-FR" sz="1800" b="0" i="0" u="none" strike="noStrike" baseline="0" dirty="0" err="1">
                <a:solidFill>
                  <a:srgbClr val="000000"/>
                </a:solidFill>
              </a:rPr>
              <a:t>ve</a:t>
            </a:r>
            <a:r>
              <a:rPr lang="fr-FR" sz="1800" b="0" i="0" u="none" strike="noStrike" baseline="0" dirty="0">
                <a:solidFill>
                  <a:srgbClr val="000000"/>
                </a:solidFill>
              </a:rPr>
              <a:t> et agréable. </a:t>
            </a:r>
          </a:p>
          <a:p>
            <a:r>
              <a:rPr lang="fr-FR" sz="1800" b="0" i="0" u="none" strike="noStrike" baseline="0" dirty="0">
                <a:solidFill>
                  <a:srgbClr val="000000"/>
                </a:solidFill>
              </a:rPr>
              <a:t>La </a:t>
            </a:r>
            <a:r>
              <a:rPr lang="fr-FR" sz="1800" b="0" i="0" u="none" strike="noStrike" baseline="0" dirty="0" err="1">
                <a:solidFill>
                  <a:srgbClr val="000000"/>
                </a:solidFill>
              </a:rPr>
              <a:t>fonc</a:t>
            </a:r>
            <a:r>
              <a:rPr lang="fr-FR" sz="1800" b="0" i="0" u="none" strike="noStrike" baseline="0" dirty="0">
                <a:solidFill>
                  <a:srgbClr val="000000"/>
                </a:solidFill>
              </a:rPr>
              <a:t>􀆟</a:t>
            </a:r>
            <a:r>
              <a:rPr lang="fr-FR" sz="1800" b="0" i="0" u="none" strike="noStrike" baseline="0" dirty="0" err="1">
                <a:solidFill>
                  <a:srgbClr val="000000"/>
                </a:solidFill>
              </a:rPr>
              <a:t>onnalité</a:t>
            </a:r>
            <a:r>
              <a:rPr lang="fr-FR" sz="1800" b="0" i="0" u="none" strike="noStrike" baseline="0" dirty="0">
                <a:solidFill>
                  <a:srgbClr val="000000"/>
                </a:solidFill>
              </a:rPr>
              <a:t> de commande de presta􀆟</a:t>
            </a:r>
            <a:r>
              <a:rPr lang="fr-FR" sz="1800" b="0" i="0" u="none" strike="noStrike" baseline="0" dirty="0" err="1">
                <a:solidFill>
                  <a:srgbClr val="000000"/>
                </a:solidFill>
              </a:rPr>
              <a:t>ons</a:t>
            </a:r>
            <a:r>
              <a:rPr lang="fr-FR" sz="1800" b="0" i="0" u="none" strike="noStrike" baseline="0" dirty="0">
                <a:solidFill>
                  <a:srgbClr val="000000"/>
                </a:solidFill>
              </a:rPr>
              <a:t> de beauté en ligne sur notre site est également accompagnée de la possibilité de visualiser les produits dans leur panier. Les clients peuvent facilement voir les produits qu'ils ont choisis, les </a:t>
            </a:r>
            <a:r>
              <a:rPr lang="fr-FR" sz="1800" b="0" i="0" u="none" strike="noStrike" baseline="0" dirty="0" err="1">
                <a:solidFill>
                  <a:srgbClr val="000000"/>
                </a:solidFill>
              </a:rPr>
              <a:t>quan</a:t>
            </a:r>
            <a:r>
              <a:rPr lang="fr-FR" sz="1800" b="0" i="0" u="none" strike="noStrike" baseline="0" dirty="0">
                <a:solidFill>
                  <a:srgbClr val="000000"/>
                </a:solidFill>
              </a:rPr>
              <a:t>􀆟tés, les prix et le montant total de leur commande. Cela offre une transparence totale sur les produits choisis et le coût total, ce qui contribue à instaurer un climat de confiance avec nos clients. </a:t>
            </a:r>
          </a:p>
          <a:p>
            <a:r>
              <a:rPr lang="fr-FR" sz="1800" b="0" i="0" u="none" strike="noStrike" baseline="0" dirty="0">
                <a:solidFill>
                  <a:srgbClr val="000000"/>
                </a:solidFill>
              </a:rPr>
              <a:t>Une autre </a:t>
            </a:r>
            <a:r>
              <a:rPr lang="fr-FR" sz="1800" b="0" i="0" u="none" strike="noStrike" baseline="0" dirty="0" err="1">
                <a:solidFill>
                  <a:srgbClr val="000000"/>
                </a:solidFill>
              </a:rPr>
              <a:t>fonc</a:t>
            </a:r>
            <a:r>
              <a:rPr lang="fr-FR" sz="1800" b="0" i="0" u="none" strike="noStrike" baseline="0" dirty="0">
                <a:solidFill>
                  <a:srgbClr val="000000"/>
                </a:solidFill>
              </a:rPr>
              <a:t>􀆟</a:t>
            </a:r>
            <a:r>
              <a:rPr lang="fr-FR" sz="1800" b="0" i="0" u="none" strike="noStrike" baseline="0" dirty="0" err="1">
                <a:solidFill>
                  <a:srgbClr val="000000"/>
                </a:solidFill>
              </a:rPr>
              <a:t>onnalité</a:t>
            </a:r>
            <a:r>
              <a:rPr lang="fr-FR" sz="1800" b="0" i="0" u="none" strike="noStrike" baseline="0" dirty="0">
                <a:solidFill>
                  <a:srgbClr val="000000"/>
                </a:solidFill>
              </a:rPr>
              <a:t> importante de notre site est la possibilité de payer en ligne grâce à </a:t>
            </a:r>
            <a:r>
              <a:rPr lang="fr-FR" sz="1800" b="0" i="0" u="none" strike="noStrike" baseline="0" dirty="0" err="1">
                <a:solidFill>
                  <a:srgbClr val="000000"/>
                </a:solidFill>
              </a:rPr>
              <a:t>Stripe</a:t>
            </a:r>
            <a:r>
              <a:rPr lang="fr-FR" sz="1800" b="0" i="0" u="none" strike="noStrike" baseline="0" dirty="0">
                <a:solidFill>
                  <a:srgbClr val="000000"/>
                </a:solidFill>
              </a:rPr>
              <a:t>. Les clients peuvent choisir leur mode de paiement préféré et entrer leurs informa􀆟</a:t>
            </a:r>
            <a:r>
              <a:rPr lang="fr-FR" sz="1800" b="0" i="0" u="none" strike="noStrike" baseline="0" dirty="0" err="1">
                <a:solidFill>
                  <a:srgbClr val="000000"/>
                </a:solidFill>
              </a:rPr>
              <a:t>ons</a:t>
            </a:r>
            <a:r>
              <a:rPr lang="fr-FR" sz="1800" b="0" i="0" u="none" strike="noStrike" baseline="0" dirty="0">
                <a:solidFill>
                  <a:srgbClr val="000000"/>
                </a:solidFill>
              </a:rPr>
              <a:t> de carte bancaire pour finaliser leur commande en toute sécurité. Nous u􀆟lisons la technologie de sécurité SSL pour </a:t>
            </a:r>
            <a:r>
              <a:rPr lang="fr-FR" sz="1800" b="0" i="0" u="none" strike="noStrike" baseline="0" dirty="0" err="1">
                <a:solidFill>
                  <a:srgbClr val="000000"/>
                </a:solidFill>
              </a:rPr>
              <a:t>garan</a:t>
            </a:r>
            <a:r>
              <a:rPr lang="fr-FR" sz="1800" b="0" i="0" u="none" strike="noStrike" baseline="0" dirty="0">
                <a:solidFill>
                  <a:srgbClr val="000000"/>
                </a:solidFill>
              </a:rPr>
              <a:t>􀆟r que les informa􀆟</a:t>
            </a:r>
            <a:r>
              <a:rPr lang="fr-FR" sz="1800" b="0" i="0" u="none" strike="noStrike" baseline="0" dirty="0" err="1">
                <a:solidFill>
                  <a:srgbClr val="000000"/>
                </a:solidFill>
              </a:rPr>
              <a:t>ons</a:t>
            </a:r>
            <a:r>
              <a:rPr lang="fr-FR" sz="1800" b="0" i="0" u="none" strike="noStrike" baseline="0" dirty="0">
                <a:solidFill>
                  <a:srgbClr val="000000"/>
                </a:solidFill>
              </a:rPr>
              <a:t> de paiement des clients sont protégées et sécurisées, offrant ainsi une expérience u􀆟</a:t>
            </a:r>
            <a:r>
              <a:rPr lang="fr-FR" sz="1800" b="0" i="0" u="none" strike="noStrike" baseline="0" dirty="0" err="1">
                <a:solidFill>
                  <a:srgbClr val="000000"/>
                </a:solidFill>
              </a:rPr>
              <a:t>lisateur</a:t>
            </a:r>
            <a:r>
              <a:rPr lang="fr-FR" sz="1800" b="0" i="0" u="none" strike="noStrike" baseline="0" dirty="0">
                <a:solidFill>
                  <a:srgbClr val="000000"/>
                </a:solidFill>
              </a:rPr>
              <a:t> sans souci et sans risque. </a:t>
            </a:r>
            <a:endParaRPr lang="fr-FR" dirty="0"/>
          </a:p>
        </p:txBody>
      </p:sp>
      <p:cxnSp>
        <p:nvCxnSpPr>
          <p:cNvPr id="6" name="Connecteur droit 5">
            <a:extLst>
              <a:ext uri="{FF2B5EF4-FFF2-40B4-BE49-F238E27FC236}">
                <a16:creationId xmlns:a16="http://schemas.microsoft.com/office/drawing/2014/main" id="{E52CF123-CA53-21AE-F0FE-29965901838E}"/>
              </a:ext>
            </a:extLst>
          </p:cNvPr>
          <p:cNvCxnSpPr>
            <a:cxnSpLocks/>
          </p:cNvCxnSpPr>
          <p:nvPr/>
        </p:nvCxnSpPr>
        <p:spPr>
          <a:xfrm>
            <a:off x="1627322" y="1328294"/>
            <a:ext cx="8431078" cy="1390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054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21EF3B6-0E51-CB4C-A87A-BA61D7A72B4B}"/>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4C2D7D3E-25BA-1449-1B30-B50F2D14476F}"/>
              </a:ext>
            </a:extLst>
          </p:cNvPr>
          <p:cNvSpPr>
            <a:spLocks noGrp="1"/>
          </p:cNvSpPr>
          <p:nvPr>
            <p:ph type="sldNum" sz="quarter" idx="12"/>
          </p:nvPr>
        </p:nvSpPr>
        <p:spPr/>
        <p:txBody>
          <a:bodyPr/>
          <a:lstStyle/>
          <a:p>
            <a:pPr rtl="0"/>
            <a:fld id="{31FEFF75-79D2-EE46-877B-299D1510E681}" type="slidenum">
              <a:rPr lang="fr-FR" noProof="0" smtClean="0"/>
              <a:t>11</a:t>
            </a:fld>
            <a:endParaRPr lang="fr-FR" noProof="0"/>
          </a:p>
        </p:txBody>
      </p:sp>
      <p:sp>
        <p:nvSpPr>
          <p:cNvPr id="4" name="Titre 3">
            <a:extLst>
              <a:ext uri="{FF2B5EF4-FFF2-40B4-BE49-F238E27FC236}">
                <a16:creationId xmlns:a16="http://schemas.microsoft.com/office/drawing/2014/main" id="{C384BB20-638C-B828-CAFB-32612FA5958E}"/>
              </a:ext>
            </a:extLst>
          </p:cNvPr>
          <p:cNvSpPr>
            <a:spLocks noGrp="1"/>
          </p:cNvSpPr>
          <p:nvPr>
            <p:ph type="ctrTitle"/>
          </p:nvPr>
        </p:nvSpPr>
        <p:spPr/>
        <p:txBody>
          <a:bodyPr/>
          <a:lstStyle/>
          <a:p>
            <a:br>
              <a:rPr lang="fr-FR" dirty="0"/>
            </a:br>
            <a:br>
              <a:rPr lang="fr-FR" dirty="0"/>
            </a:br>
            <a:r>
              <a:rPr lang="fr-FR" dirty="0"/>
              <a:t>4. </a:t>
            </a:r>
            <a:r>
              <a:rPr lang="fr-FR" dirty="0">
                <a:latin typeface="+mj-lt"/>
              </a:rPr>
              <a:t>PLANNIG</a:t>
            </a:r>
            <a:r>
              <a:rPr lang="fr-FR" dirty="0"/>
              <a:t> ET SUIVI DE PROJET</a:t>
            </a:r>
          </a:p>
        </p:txBody>
      </p:sp>
      <p:sp>
        <p:nvSpPr>
          <p:cNvPr id="5" name="Espace réservé du texte 4">
            <a:extLst>
              <a:ext uri="{FF2B5EF4-FFF2-40B4-BE49-F238E27FC236}">
                <a16:creationId xmlns:a16="http://schemas.microsoft.com/office/drawing/2014/main" id="{DDA1643A-AAE8-541A-4556-8047C7CA8DFE}"/>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B18E2939-0A4A-DEE7-817B-EF1B9AF55661}"/>
              </a:ext>
            </a:extLst>
          </p:cNvPr>
          <p:cNvCxnSpPr>
            <a:cxnSpLocks/>
          </p:cNvCxnSpPr>
          <p:nvPr/>
        </p:nvCxnSpPr>
        <p:spPr>
          <a:xfrm>
            <a:off x="1627322" y="1328294"/>
            <a:ext cx="892239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74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mj-lt"/>
                <a:cs typeface="Arial" panose="020B0604020202020204" pitchFamily="34" charset="0"/>
              </a:rPr>
              <a:t>Gestion de projet (1/3)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r>
              <a:rPr lang="fr-FR" dirty="0" err="1"/>
              <a:t>Diagrame</a:t>
            </a:r>
            <a:r>
              <a:rPr lang="fr-FR" dirty="0"/>
              <a:t> de Grant </a:t>
            </a:r>
          </a:p>
          <a:p>
            <a:r>
              <a:rPr lang="fr-FR" dirty="0"/>
              <a:t>TRELLO</a:t>
            </a:r>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mj-lt"/>
                <a:cs typeface="Arial" panose="020B0604020202020204" pitchFamily="34" charset="0"/>
              </a:rPr>
              <a:t>Planning et suivi</a:t>
            </a:r>
          </a:p>
        </p:txBody>
      </p:sp>
      <p:cxnSp>
        <p:nvCxnSpPr>
          <p:cNvPr id="9" name="Connecteur droit 8">
            <a:extLst>
              <a:ext uri="{FF2B5EF4-FFF2-40B4-BE49-F238E27FC236}">
                <a16:creationId xmlns:a16="http://schemas.microsoft.com/office/drawing/2014/main" id="{F6BF0E2F-2969-49FF-B09B-25DC5038425D}"/>
              </a:ext>
            </a:extLst>
          </p:cNvPr>
          <p:cNvCxnSpPr>
            <a:cxnSpLocks/>
          </p:cNvCxnSpPr>
          <p:nvPr/>
        </p:nvCxnSpPr>
        <p:spPr>
          <a:xfrm>
            <a:off x="1627321" y="781101"/>
            <a:ext cx="383178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12</a:t>
            </a:fld>
            <a:endParaRPr lang="fr-FR" noProof="0"/>
          </a:p>
        </p:txBody>
      </p:sp>
    </p:spTree>
    <p:extLst>
      <p:ext uri="{BB962C8B-B14F-4D97-AF65-F5344CB8AC3E}">
        <p14:creationId xmlns:p14="http://schemas.microsoft.com/office/powerpoint/2010/main" val="108404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mj-lt"/>
                <a:cs typeface="Arial" panose="020B0604020202020204" pitchFamily="34" charset="0"/>
              </a:rPr>
              <a:t>Gestion de projet (2/3)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r>
              <a:rPr lang="fr-FR" b="1" dirty="0" err="1"/>
              <a:t>Front-end</a:t>
            </a:r>
            <a:r>
              <a:rPr lang="fr-FR" b="1" dirty="0"/>
              <a:t> : </a:t>
            </a:r>
          </a:p>
          <a:p>
            <a:r>
              <a:rPr lang="fr-FR" dirty="0"/>
              <a:t>Maquettage =&gt; </a:t>
            </a:r>
            <a:r>
              <a:rPr lang="fr-FR" dirty="0" err="1"/>
              <a:t>Balsamiq</a:t>
            </a:r>
            <a:endParaRPr lang="fr-FR" dirty="0"/>
          </a:p>
          <a:p>
            <a:r>
              <a:rPr lang="fr-FR" dirty="0"/>
              <a:t>Css(Bootstrap)</a:t>
            </a:r>
          </a:p>
          <a:p>
            <a:r>
              <a:rPr lang="fr-FR" b="1" dirty="0" err="1"/>
              <a:t>Back-end</a:t>
            </a:r>
            <a:r>
              <a:rPr lang="fr-FR" b="1" dirty="0"/>
              <a:t>:</a:t>
            </a:r>
          </a:p>
          <a:p>
            <a:r>
              <a:rPr lang="fr-FR" dirty="0"/>
              <a:t>Php:8.0.2</a:t>
            </a:r>
          </a:p>
          <a:p>
            <a:r>
              <a:rPr lang="fr-FR" dirty="0"/>
              <a:t>Symfony:6.2</a:t>
            </a:r>
          </a:p>
          <a:p>
            <a:r>
              <a:rPr lang="fr-FR" b="1" dirty="0"/>
              <a:t>BDD:</a:t>
            </a:r>
          </a:p>
          <a:p>
            <a:r>
              <a:rPr lang="fr-FR" dirty="0" err="1"/>
              <a:t>MySql</a:t>
            </a:r>
            <a:r>
              <a:rPr lang="fr-FR" dirty="0"/>
              <a:t> (phpMyAdmin)</a:t>
            </a:r>
          </a:p>
          <a:p>
            <a:r>
              <a:rPr lang="fr-FR" dirty="0"/>
              <a:t>Serveur local)=&gt;</a:t>
            </a:r>
          </a:p>
          <a:p>
            <a:r>
              <a:rPr lang="fr-FR" dirty="0"/>
              <a:t> WampServer, SQL.</a:t>
            </a:r>
          </a:p>
          <a:p>
            <a:r>
              <a:rPr lang="fr-FR" b="0" i="0" u="none" strike="noStrike" baseline="0" dirty="0"/>
              <a:t>Start UML :Pour modéliser les Cas d’utilisation et les diagrammes de séquences UML</a:t>
            </a:r>
          </a:p>
          <a:p>
            <a:pPr algn="l"/>
            <a:r>
              <a:rPr lang="fr-FR" sz="1400" b="0" i="0" u="none" strike="noStrike" baseline="0" dirty="0" err="1">
                <a:solidFill>
                  <a:srgbClr val="000000"/>
                </a:solidFill>
              </a:rPr>
              <a:t>JMerise</a:t>
            </a:r>
            <a:r>
              <a:rPr lang="fr-FR" sz="1400" b="0" i="0" u="none" strike="noStrike" baseline="0" dirty="0">
                <a:solidFill>
                  <a:srgbClr val="000000"/>
                </a:solidFill>
              </a:rPr>
              <a:t> (</a:t>
            </a:r>
            <a:r>
              <a:rPr lang="fr-FR" sz="1400" b="0" i="0" u="none" strike="noStrike" baseline="0" dirty="0">
                <a:solidFill>
                  <a:srgbClr val="0000FF"/>
                </a:solidFill>
              </a:rPr>
              <a:t>http://www.jfreesoft.com/index.html</a:t>
            </a:r>
            <a:r>
              <a:rPr lang="fr-FR" sz="1400" b="0" i="0" u="none" strike="noStrike" baseline="0" dirty="0">
                <a:solidFill>
                  <a:srgbClr val="000000"/>
                </a:solidFill>
              </a:rPr>
              <a:t>)</a:t>
            </a:r>
          </a:p>
          <a:p>
            <a:pPr algn="l"/>
            <a:r>
              <a:rPr lang="fr-FR" sz="1400" b="0" i="0" u="none" strike="noStrike" baseline="0" dirty="0">
                <a:solidFill>
                  <a:srgbClr val="000000"/>
                </a:solidFill>
              </a:rPr>
              <a:t>Outil de modélisation de la base de données avec la méthode Merise.</a:t>
            </a:r>
            <a:endParaRPr lang="fr-FR" sz="1400"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Arial" panose="020B0604020202020204" pitchFamily="34" charset="0"/>
                <a:cs typeface="Arial" panose="020B0604020202020204" pitchFamily="34" charset="0"/>
              </a:rPr>
              <a:t>Environnement humain et technique</a:t>
            </a:r>
          </a:p>
        </p:txBody>
      </p:sp>
      <p:cxnSp>
        <p:nvCxnSpPr>
          <p:cNvPr id="9" name="Connecteur droit 8">
            <a:extLst>
              <a:ext uri="{FF2B5EF4-FFF2-40B4-BE49-F238E27FC236}">
                <a16:creationId xmlns:a16="http://schemas.microsoft.com/office/drawing/2014/main" id="{F6BF0E2F-2969-49FF-B09B-25DC5038425D}"/>
              </a:ext>
            </a:extLst>
          </p:cNvPr>
          <p:cNvCxnSpPr>
            <a:cxnSpLocks/>
          </p:cNvCxnSpPr>
          <p:nvPr/>
        </p:nvCxnSpPr>
        <p:spPr>
          <a:xfrm>
            <a:off x="1630590" y="833428"/>
            <a:ext cx="37739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13</a:t>
            </a:fld>
            <a:endParaRPr lang="fr-FR" noProof="0"/>
          </a:p>
        </p:txBody>
      </p:sp>
    </p:spTree>
    <p:extLst>
      <p:ext uri="{BB962C8B-B14F-4D97-AF65-F5344CB8AC3E}">
        <p14:creationId xmlns:p14="http://schemas.microsoft.com/office/powerpoint/2010/main" val="966063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93783"/>
          </a:xfrm>
        </p:spPr>
        <p:txBody>
          <a:bodyPr anchor="t"/>
          <a:lstStyle/>
          <a:p>
            <a:r>
              <a:rPr lang="fr-FR" sz="2400" dirty="0">
                <a:latin typeface="Arial" panose="020B0604020202020204" pitchFamily="34" charset="0"/>
                <a:cs typeface="Arial" panose="020B0604020202020204" pitchFamily="34" charset="0"/>
              </a:rPr>
              <a:t>Gestion de </a:t>
            </a:r>
            <a:r>
              <a:rPr lang="fr-FR" sz="2400" dirty="0">
                <a:latin typeface="+mj-lt"/>
                <a:cs typeface="Arial" panose="020B0604020202020204" pitchFamily="34" charset="0"/>
              </a:rPr>
              <a:t>projet</a:t>
            </a:r>
            <a:r>
              <a:rPr lang="fr-FR" sz="2400" dirty="0">
                <a:latin typeface="Arial" panose="020B0604020202020204" pitchFamily="34" charset="0"/>
                <a:cs typeface="Arial" panose="020B0604020202020204" pitchFamily="34" charset="0"/>
              </a:rPr>
              <a:t> (3/3)</a:t>
            </a:r>
          </a:p>
        </p:txBody>
      </p:sp>
      <p:sp>
        <p:nvSpPr>
          <p:cNvPr id="4" name="Espace réservé du contenu 3">
            <a:extLst>
              <a:ext uri="{FF2B5EF4-FFF2-40B4-BE49-F238E27FC236}">
                <a16:creationId xmlns:a16="http://schemas.microsoft.com/office/drawing/2014/main" id="{44440459-A18C-4321-B9FC-B02E0578666E}"/>
              </a:ext>
            </a:extLst>
          </p:cNvPr>
          <p:cNvSpPr>
            <a:spLocks noGrp="1"/>
          </p:cNvSpPr>
          <p:nvPr>
            <p:ph sz="half" idx="1"/>
          </p:nvPr>
        </p:nvSpPr>
        <p:spPr>
          <a:xfrm>
            <a:off x="1541864" y="1378254"/>
            <a:ext cx="10219826" cy="5063629"/>
          </a:xfrm>
        </p:spPr>
        <p:txBody>
          <a:bodyPr/>
          <a:lstStyle/>
          <a:p>
            <a:endParaRPr lang="fr-FR" dirty="0"/>
          </a:p>
        </p:txBody>
      </p:sp>
      <p:sp>
        <p:nvSpPr>
          <p:cNvPr id="6" name="Espace réservé du texte 5">
            <a:extLst>
              <a:ext uri="{FF2B5EF4-FFF2-40B4-BE49-F238E27FC236}">
                <a16:creationId xmlns:a16="http://schemas.microsoft.com/office/drawing/2014/main" id="{91ED68E1-B943-4EEF-AC47-96B672651994}"/>
              </a:ext>
            </a:extLst>
          </p:cNvPr>
          <p:cNvSpPr>
            <a:spLocks noGrp="1"/>
          </p:cNvSpPr>
          <p:nvPr>
            <p:ph type="body" idx="13"/>
          </p:nvPr>
        </p:nvSpPr>
        <p:spPr>
          <a:xfrm>
            <a:off x="1541864" y="833428"/>
            <a:ext cx="10219826" cy="544826"/>
          </a:xfrm>
        </p:spPr>
        <p:txBody>
          <a:bodyPr anchor="ctr"/>
          <a:lstStyle/>
          <a:p>
            <a:r>
              <a:rPr lang="fr-FR" dirty="0">
                <a:latin typeface="+mj-lt"/>
                <a:cs typeface="Arial" panose="020B0604020202020204" pitchFamily="34" charset="0"/>
              </a:rPr>
              <a:t>Objectifs de qualité</a:t>
            </a:r>
          </a:p>
        </p:txBody>
      </p:sp>
      <p:cxnSp>
        <p:nvCxnSpPr>
          <p:cNvPr id="9" name="Connecteur droit 8">
            <a:extLst>
              <a:ext uri="{FF2B5EF4-FFF2-40B4-BE49-F238E27FC236}">
                <a16:creationId xmlns:a16="http://schemas.microsoft.com/office/drawing/2014/main" id="{F6BF0E2F-2969-49FF-B09B-25DC5038425D}"/>
              </a:ext>
            </a:extLst>
          </p:cNvPr>
          <p:cNvCxnSpPr>
            <a:cxnSpLocks/>
          </p:cNvCxnSpPr>
          <p:nvPr/>
        </p:nvCxnSpPr>
        <p:spPr>
          <a:xfrm>
            <a:off x="1627321" y="781101"/>
            <a:ext cx="379084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919B507A-7B28-43CA-8861-5FB08705FBE8}"/>
              </a:ext>
            </a:extLst>
          </p:cNvPr>
          <p:cNvSpPr>
            <a:spLocks noGrp="1"/>
          </p:cNvSpPr>
          <p:nvPr>
            <p:ph type="ftr" sz="quarter" idx="11"/>
          </p:nvPr>
        </p:nvSpPr>
        <p:spPr/>
        <p:txBody>
          <a:bodyPr/>
          <a:lstStyle/>
          <a:p>
            <a:pPr rtl="0"/>
            <a:r>
              <a:rPr lang="fr-FR" noProof="0"/>
              <a:t>Dossier de projet - Concepteur développeur d'applications</a:t>
            </a:r>
          </a:p>
        </p:txBody>
      </p:sp>
      <p:sp>
        <p:nvSpPr>
          <p:cNvPr id="11" name="Espace réservé du numéro de diapositive 10">
            <a:extLst>
              <a:ext uri="{FF2B5EF4-FFF2-40B4-BE49-F238E27FC236}">
                <a16:creationId xmlns:a16="http://schemas.microsoft.com/office/drawing/2014/main" id="{06203CF0-FF4D-4EC6-9F31-99A84CA65696}"/>
              </a:ext>
            </a:extLst>
          </p:cNvPr>
          <p:cNvSpPr>
            <a:spLocks noGrp="1"/>
          </p:cNvSpPr>
          <p:nvPr>
            <p:ph type="sldNum" sz="quarter" idx="12"/>
          </p:nvPr>
        </p:nvSpPr>
        <p:spPr/>
        <p:txBody>
          <a:bodyPr/>
          <a:lstStyle/>
          <a:p>
            <a:pPr rtl="0"/>
            <a:fld id="{31FEFF75-79D2-EE46-877B-299D1510E681}" type="slidenum">
              <a:rPr lang="fr-FR" noProof="0" smtClean="0"/>
              <a:t>14</a:t>
            </a:fld>
            <a:endParaRPr lang="fr-FR" noProof="0"/>
          </a:p>
        </p:txBody>
      </p:sp>
    </p:spTree>
    <p:extLst>
      <p:ext uri="{BB962C8B-B14F-4D97-AF65-F5344CB8AC3E}">
        <p14:creationId xmlns:p14="http://schemas.microsoft.com/office/powerpoint/2010/main" val="18495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6992D5B-D3D8-F762-D9DA-A52288CB4CBF}"/>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CA15F119-716F-88A0-9933-731AE2CAECFB}"/>
              </a:ext>
            </a:extLst>
          </p:cNvPr>
          <p:cNvSpPr>
            <a:spLocks noGrp="1"/>
          </p:cNvSpPr>
          <p:nvPr>
            <p:ph type="sldNum" sz="quarter" idx="12"/>
          </p:nvPr>
        </p:nvSpPr>
        <p:spPr/>
        <p:txBody>
          <a:bodyPr/>
          <a:lstStyle/>
          <a:p>
            <a:pPr rtl="0"/>
            <a:fld id="{31FEFF75-79D2-EE46-877B-299D1510E681}" type="slidenum">
              <a:rPr lang="fr-FR" noProof="0" smtClean="0"/>
              <a:t>15</a:t>
            </a:fld>
            <a:endParaRPr lang="fr-FR" noProof="0"/>
          </a:p>
        </p:txBody>
      </p:sp>
      <p:sp>
        <p:nvSpPr>
          <p:cNvPr id="4" name="Titre 3">
            <a:extLst>
              <a:ext uri="{FF2B5EF4-FFF2-40B4-BE49-F238E27FC236}">
                <a16:creationId xmlns:a16="http://schemas.microsoft.com/office/drawing/2014/main" id="{5BA61E77-EB65-C066-7F71-DBB4BE8C6562}"/>
              </a:ext>
            </a:extLst>
          </p:cNvPr>
          <p:cNvSpPr>
            <a:spLocks noGrp="1"/>
          </p:cNvSpPr>
          <p:nvPr>
            <p:ph type="ctrTitle"/>
          </p:nvPr>
        </p:nvSpPr>
        <p:spPr/>
        <p:txBody>
          <a:bodyPr/>
          <a:lstStyle/>
          <a:p>
            <a:r>
              <a:rPr lang="fr-FR" dirty="0"/>
              <a:t>5. UI/</a:t>
            </a:r>
            <a:r>
              <a:rPr lang="fr-FR" dirty="0">
                <a:latin typeface="+mj-lt"/>
              </a:rPr>
              <a:t>UX</a:t>
            </a:r>
          </a:p>
        </p:txBody>
      </p:sp>
      <p:sp>
        <p:nvSpPr>
          <p:cNvPr id="5" name="Espace réservé du texte 4">
            <a:extLst>
              <a:ext uri="{FF2B5EF4-FFF2-40B4-BE49-F238E27FC236}">
                <a16:creationId xmlns:a16="http://schemas.microsoft.com/office/drawing/2014/main" id="{8F10436C-7A78-A652-DF94-794983D2E581}"/>
              </a:ext>
            </a:extLst>
          </p:cNvPr>
          <p:cNvSpPr>
            <a:spLocks noGrp="1"/>
          </p:cNvSpPr>
          <p:nvPr>
            <p:ph type="body" sz="quarter" idx="14"/>
          </p:nvPr>
        </p:nvSpPr>
        <p:spPr/>
        <p:txBody>
          <a:bodyPr/>
          <a:lstStyle/>
          <a:p>
            <a:r>
              <a:rPr lang="fr-FR" dirty="0"/>
              <a:t>Utilisation de </a:t>
            </a:r>
            <a:r>
              <a:rPr lang="fr-FR" dirty="0" err="1"/>
              <a:t>bootstrap</a:t>
            </a:r>
            <a:r>
              <a:rPr lang="fr-FR" dirty="0"/>
              <a:t> pour </a:t>
            </a:r>
            <a:r>
              <a:rPr lang="fr-FR" dirty="0" err="1"/>
              <a:t>generer</a:t>
            </a:r>
            <a:r>
              <a:rPr lang="fr-FR" dirty="0"/>
              <a:t> le design du site</a:t>
            </a:r>
          </a:p>
          <a:p>
            <a:pPr marL="285750" indent="-285750">
              <a:buFont typeface="Arial" panose="020B0604020202020204" pitchFamily="34" charset="0"/>
              <a:buChar char="•"/>
            </a:pPr>
            <a:r>
              <a:rPr lang="fr-FR" dirty="0"/>
              <a:t>Barre de navigation</a:t>
            </a:r>
          </a:p>
          <a:p>
            <a:pPr marL="285750" indent="-285750">
              <a:buFont typeface="Arial" panose="020B0604020202020204" pitchFamily="34" charset="0"/>
              <a:buChar char="•"/>
            </a:pPr>
            <a:r>
              <a:rPr lang="fr-FR" dirty="0"/>
              <a:t>Page d’accueil : design-&gt;code</a:t>
            </a:r>
          </a:p>
          <a:p>
            <a:pPr marL="285750" indent="-285750">
              <a:buFont typeface="Arial" panose="020B0604020202020204" pitchFamily="34" charset="0"/>
              <a:buChar char="•"/>
            </a:pPr>
            <a:r>
              <a:rPr lang="fr-FR" dirty="0"/>
              <a:t>Page de contact : design -&gt; code du formulaire</a:t>
            </a:r>
          </a:p>
          <a:p>
            <a:pPr marL="285750" indent="-285750">
              <a:buFont typeface="Arial" panose="020B0604020202020204" pitchFamily="34" charset="0"/>
              <a:buChar char="•"/>
            </a:pPr>
            <a:r>
              <a:rPr lang="fr-FR" dirty="0"/>
              <a:t>Utilisation de mailer pour l’envoie de message par mail avec le formulaire</a:t>
            </a:r>
          </a:p>
          <a:p>
            <a:endParaRPr lang="fr-FR" dirty="0"/>
          </a:p>
        </p:txBody>
      </p:sp>
    </p:spTree>
    <p:extLst>
      <p:ext uri="{BB962C8B-B14F-4D97-AF65-F5344CB8AC3E}">
        <p14:creationId xmlns:p14="http://schemas.microsoft.com/office/powerpoint/2010/main" val="2504165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mj-lt"/>
                <a:cs typeface="Arial" panose="020B0604020202020204" pitchFamily="34" charset="0"/>
              </a:rPr>
              <a:t>ZOONIG</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a:cxnSpLocks/>
          </p:cNvCxnSpPr>
          <p:nvPr/>
        </p:nvCxnSpPr>
        <p:spPr>
          <a:xfrm>
            <a:off x="1627322" y="777667"/>
            <a:ext cx="12387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16</a:t>
            </a:fld>
            <a:endParaRPr lang="fr-FR" noProof="0"/>
          </a:p>
        </p:txBody>
      </p:sp>
    </p:spTree>
    <p:extLst>
      <p:ext uri="{BB962C8B-B14F-4D97-AF65-F5344CB8AC3E}">
        <p14:creationId xmlns:p14="http://schemas.microsoft.com/office/powerpoint/2010/main" val="618388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mj-lt"/>
                <a:cs typeface="Arial" panose="020B0604020202020204" pitchFamily="34" charset="0"/>
              </a:rPr>
              <a:t>WIREFRAME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Organigramme de navigation: shema   des pages </a:t>
            </a:r>
          </a:p>
          <a:p>
            <a:pPr marL="285750" indent="-285750">
              <a:buFont typeface="Arial" panose="020B0604020202020204" pitchFamily="34" charset="0"/>
              <a:buChar char="•"/>
            </a:pPr>
            <a:r>
              <a:rPr lang="fr-FR" dirty="0"/>
              <a:t>UML:</a:t>
            </a:r>
          </a:p>
          <a:p>
            <a:r>
              <a:rPr lang="fr-FR" dirty="0"/>
              <a:t>                  =&gt; Use case</a:t>
            </a:r>
          </a:p>
          <a:p>
            <a:r>
              <a:rPr lang="fr-FR" dirty="0"/>
              <a:t>                  =&gt;</a:t>
            </a:r>
            <a:r>
              <a:rPr lang="fr-FR" dirty="0" err="1"/>
              <a:t>Diagrame</a:t>
            </a:r>
            <a:r>
              <a:rPr lang="fr-FR" dirty="0"/>
              <a:t> de classe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a:cxnSpLocks/>
          </p:cNvCxnSpPr>
          <p:nvPr/>
        </p:nvCxnSpPr>
        <p:spPr>
          <a:xfrm>
            <a:off x="1627322" y="777667"/>
            <a:ext cx="17982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17</a:t>
            </a:fld>
            <a:endParaRPr lang="fr-FR" noProof="0"/>
          </a:p>
        </p:txBody>
      </p:sp>
    </p:spTree>
    <p:extLst>
      <p:ext uri="{BB962C8B-B14F-4D97-AF65-F5344CB8AC3E}">
        <p14:creationId xmlns:p14="http://schemas.microsoft.com/office/powerpoint/2010/main" val="276159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mj-lt"/>
                <a:cs typeface="Arial" panose="020B0604020202020204" pitchFamily="34" charset="0"/>
              </a:rPr>
              <a:t>MAQUETTE</a:t>
            </a:r>
            <a:r>
              <a:rPr lang="fr-FR" sz="2400" dirty="0">
                <a:latin typeface="Arial" panose="020B0604020202020204" pitchFamily="34" charset="0"/>
                <a:cs typeface="Arial" panose="020B0604020202020204" pitchFamily="34" charset="0"/>
              </a:rPr>
              <a:t> </a:t>
            </a:r>
            <a:r>
              <a:rPr lang="fr-FR" sz="2400" dirty="0">
                <a:latin typeface="+mj-lt"/>
                <a:cs typeface="Arial" panose="020B0604020202020204" pitchFamily="34" charset="0"/>
              </a:rPr>
              <a:t>FONCTIONELLE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a:cxnSpLocks/>
          </p:cNvCxnSpPr>
          <p:nvPr/>
        </p:nvCxnSpPr>
        <p:spPr>
          <a:xfrm>
            <a:off x="1627322" y="777667"/>
            <a:ext cx="415932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18</a:t>
            </a:fld>
            <a:endParaRPr lang="fr-FR" noProof="0"/>
          </a:p>
        </p:txBody>
      </p:sp>
    </p:spTree>
    <p:extLst>
      <p:ext uri="{BB962C8B-B14F-4D97-AF65-F5344CB8AC3E}">
        <p14:creationId xmlns:p14="http://schemas.microsoft.com/office/powerpoint/2010/main" val="289198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0DC2A8D-F967-DA69-C0DB-920447512860}"/>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F3CE4C7-FDF0-AAC4-7069-4276104318A8}"/>
              </a:ext>
            </a:extLst>
          </p:cNvPr>
          <p:cNvSpPr>
            <a:spLocks noGrp="1"/>
          </p:cNvSpPr>
          <p:nvPr>
            <p:ph type="sldNum" sz="quarter" idx="12"/>
          </p:nvPr>
        </p:nvSpPr>
        <p:spPr/>
        <p:txBody>
          <a:bodyPr/>
          <a:lstStyle/>
          <a:p>
            <a:pPr rtl="0"/>
            <a:fld id="{31FEFF75-79D2-EE46-877B-299D1510E681}" type="slidenum">
              <a:rPr lang="fr-FR" noProof="0" smtClean="0"/>
              <a:t>19</a:t>
            </a:fld>
            <a:endParaRPr lang="fr-FR" noProof="0"/>
          </a:p>
        </p:txBody>
      </p:sp>
      <p:sp>
        <p:nvSpPr>
          <p:cNvPr id="4" name="Titre 3">
            <a:extLst>
              <a:ext uri="{FF2B5EF4-FFF2-40B4-BE49-F238E27FC236}">
                <a16:creationId xmlns:a16="http://schemas.microsoft.com/office/drawing/2014/main" id="{14E47290-C9AA-8B25-A4AA-0B3C5627216F}"/>
              </a:ext>
            </a:extLst>
          </p:cNvPr>
          <p:cNvSpPr>
            <a:spLocks noGrp="1"/>
          </p:cNvSpPr>
          <p:nvPr>
            <p:ph type="ctrTitle"/>
          </p:nvPr>
        </p:nvSpPr>
        <p:spPr/>
        <p:txBody>
          <a:bodyPr/>
          <a:lstStyle/>
          <a:p>
            <a:r>
              <a:rPr lang="fr-FR" dirty="0">
                <a:latin typeface="+mj-lt"/>
              </a:rPr>
              <a:t>MAQUETTE</a:t>
            </a:r>
            <a:r>
              <a:rPr lang="fr-FR" dirty="0"/>
              <a:t> GRAPHIQUE</a:t>
            </a:r>
          </a:p>
        </p:txBody>
      </p:sp>
      <p:sp>
        <p:nvSpPr>
          <p:cNvPr id="5" name="Espace réservé du texte 4">
            <a:extLst>
              <a:ext uri="{FF2B5EF4-FFF2-40B4-BE49-F238E27FC236}">
                <a16:creationId xmlns:a16="http://schemas.microsoft.com/office/drawing/2014/main" id="{2C84DA8A-E5BC-4A06-76D5-1244F49B62D7}"/>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355DCE06-E935-3360-4E76-9EE01C9685C4}"/>
              </a:ext>
            </a:extLst>
          </p:cNvPr>
          <p:cNvCxnSpPr>
            <a:cxnSpLocks/>
          </p:cNvCxnSpPr>
          <p:nvPr/>
        </p:nvCxnSpPr>
        <p:spPr>
          <a:xfrm>
            <a:off x="1627322" y="1328294"/>
            <a:ext cx="6820642" cy="1390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64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0205B6C-6FFA-7D0D-952F-D17516391626}"/>
              </a:ext>
            </a:extLst>
          </p:cNvPr>
          <p:cNvSpPr>
            <a:spLocks noGrp="1"/>
          </p:cNvSpPr>
          <p:nvPr>
            <p:ph type="body" idx="13"/>
          </p:nvPr>
        </p:nvSpPr>
        <p:spPr>
          <a:xfrm>
            <a:off x="1262743" y="232229"/>
            <a:ext cx="10595428" cy="6328228"/>
          </a:xfrm>
        </p:spPr>
        <p:txBody>
          <a:bodyPr>
            <a:noAutofit/>
          </a:bodyPr>
          <a:lstStyle/>
          <a:p>
            <a:r>
              <a:rPr lang="fr-FR" sz="1400" b="0" dirty="0">
                <a:latin typeface="+mn-lt"/>
              </a:rPr>
              <a:t>9.ATTAQUE CSRF/INJECTION SQL/INJECTION SCC /</a:t>
            </a:r>
            <a:r>
              <a:rPr lang="fr-FR" sz="1400" b="0" dirty="0" err="1">
                <a:latin typeface="+mn-lt"/>
              </a:rPr>
              <a:t>POLITiQuE</a:t>
            </a:r>
            <a:r>
              <a:rPr lang="fr-FR" sz="1400" b="0" dirty="0">
                <a:latin typeface="+mn-lt"/>
              </a:rPr>
              <a:t> DE MOT DE PASSE/ RECOMMANDATION CNIL</a:t>
            </a:r>
          </a:p>
          <a:p>
            <a:r>
              <a:rPr lang="fr-FR" sz="1400" b="0" dirty="0">
                <a:latin typeface="+mn-lt"/>
              </a:rPr>
              <a:t>10.DEMONSTRATION DE L’APPLICATION</a:t>
            </a:r>
          </a:p>
          <a:p>
            <a:r>
              <a:rPr lang="fr-FR" sz="1400" b="0" dirty="0">
                <a:latin typeface="+mn-lt"/>
              </a:rPr>
              <a:t>11.POLITIQUE DE TEST/PLAN DE TEST UNITAIRE ET FONCTIONELLE/PLAN DE DEPLOIEMENT</a:t>
            </a:r>
          </a:p>
          <a:p>
            <a:r>
              <a:rPr lang="fr-FR" sz="1400" b="0" dirty="0">
                <a:latin typeface="+mn-lt"/>
              </a:rPr>
              <a:t>12.VEILLE TECHNOLOGIQUE : PAS DE YOUTUB ET STACKOVERFLOW</a:t>
            </a:r>
          </a:p>
          <a:p>
            <a:r>
              <a:rPr lang="fr-FR" sz="1400" b="0" dirty="0">
                <a:latin typeface="+mn-lt"/>
              </a:rPr>
              <a:t>-&gt;</a:t>
            </a:r>
            <a:r>
              <a:rPr lang="fr-FR" sz="1400" b="0" dirty="0" err="1">
                <a:latin typeface="+mn-lt"/>
              </a:rPr>
              <a:t>owasp</a:t>
            </a:r>
            <a:endParaRPr lang="fr-FR" sz="1400" b="0" dirty="0">
              <a:latin typeface="+mn-lt"/>
            </a:endParaRPr>
          </a:p>
          <a:p>
            <a:r>
              <a:rPr lang="fr-FR" sz="1400" b="0" dirty="0">
                <a:latin typeface="+mn-lt"/>
              </a:rPr>
              <a:t>13.DIFFICULTEES RENCONTRER:</a:t>
            </a:r>
          </a:p>
          <a:p>
            <a:r>
              <a:rPr lang="fr-FR" sz="1400" b="0" dirty="0">
                <a:latin typeface="+mn-lt"/>
              </a:rPr>
              <a:t>14.CONSCLUSION</a:t>
            </a:r>
          </a:p>
        </p:txBody>
      </p:sp>
    </p:spTree>
    <p:extLst>
      <p:ext uri="{BB962C8B-B14F-4D97-AF65-F5344CB8AC3E}">
        <p14:creationId xmlns:p14="http://schemas.microsoft.com/office/powerpoint/2010/main" val="1483922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193A82E-03BA-C39C-7F95-A40A59B21DEB}"/>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F03FC30-F1C4-9B6C-6CFB-7ED8153FF604}"/>
              </a:ext>
            </a:extLst>
          </p:cNvPr>
          <p:cNvSpPr>
            <a:spLocks noGrp="1"/>
          </p:cNvSpPr>
          <p:nvPr>
            <p:ph type="sldNum" sz="quarter" idx="12"/>
          </p:nvPr>
        </p:nvSpPr>
        <p:spPr/>
        <p:txBody>
          <a:bodyPr/>
          <a:lstStyle/>
          <a:p>
            <a:pPr rtl="0"/>
            <a:fld id="{31FEFF75-79D2-EE46-877B-299D1510E681}" type="slidenum">
              <a:rPr lang="fr-FR" noProof="0" smtClean="0"/>
              <a:t>20</a:t>
            </a:fld>
            <a:endParaRPr lang="fr-FR" noProof="0"/>
          </a:p>
        </p:txBody>
      </p:sp>
      <p:sp>
        <p:nvSpPr>
          <p:cNvPr id="4" name="Titre 3">
            <a:extLst>
              <a:ext uri="{FF2B5EF4-FFF2-40B4-BE49-F238E27FC236}">
                <a16:creationId xmlns:a16="http://schemas.microsoft.com/office/drawing/2014/main" id="{D4A47351-F19D-7404-BCD2-52019E579943}"/>
              </a:ext>
            </a:extLst>
          </p:cNvPr>
          <p:cNvSpPr>
            <a:spLocks noGrp="1"/>
          </p:cNvSpPr>
          <p:nvPr>
            <p:ph type="ctrTitle"/>
          </p:nvPr>
        </p:nvSpPr>
        <p:spPr/>
        <p:txBody>
          <a:bodyPr/>
          <a:lstStyle/>
          <a:p>
            <a:r>
              <a:rPr lang="fr-FR" sz="4800" dirty="0">
                <a:latin typeface="+mn-lt"/>
                <a:cs typeface="Arial" panose="020B0604020202020204" pitchFamily="34" charset="0"/>
              </a:rPr>
              <a:t>RESPONSIVE DESIGNE -&gt; media </a:t>
            </a:r>
            <a:r>
              <a:rPr lang="fr-FR" sz="4800" dirty="0" err="1">
                <a:latin typeface="+mn-lt"/>
                <a:cs typeface="Arial" panose="020B0604020202020204" pitchFamily="34" charset="0"/>
              </a:rPr>
              <a:t>query</a:t>
            </a:r>
            <a:endParaRPr lang="fr-FR" dirty="0"/>
          </a:p>
        </p:txBody>
      </p:sp>
      <p:sp>
        <p:nvSpPr>
          <p:cNvPr id="5" name="Espace réservé du texte 4">
            <a:extLst>
              <a:ext uri="{FF2B5EF4-FFF2-40B4-BE49-F238E27FC236}">
                <a16:creationId xmlns:a16="http://schemas.microsoft.com/office/drawing/2014/main" id="{4B514904-27AA-144F-3CD9-6B525A3B6050}"/>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F59A67AF-2E33-7C3B-40D4-B8EE82D93170}"/>
              </a:ext>
            </a:extLst>
          </p:cNvPr>
          <p:cNvCxnSpPr>
            <a:cxnSpLocks/>
          </p:cNvCxnSpPr>
          <p:nvPr/>
        </p:nvCxnSpPr>
        <p:spPr>
          <a:xfrm>
            <a:off x="1627322" y="1328294"/>
            <a:ext cx="541492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935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41753C2-1763-1BE8-849C-5E16F329FB6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8EFFF081-50E1-9E9B-01DE-EE1F638B505C}"/>
              </a:ext>
            </a:extLst>
          </p:cNvPr>
          <p:cNvSpPr>
            <a:spLocks noGrp="1"/>
          </p:cNvSpPr>
          <p:nvPr>
            <p:ph type="sldNum" sz="quarter" idx="12"/>
          </p:nvPr>
        </p:nvSpPr>
        <p:spPr/>
        <p:txBody>
          <a:bodyPr/>
          <a:lstStyle/>
          <a:p>
            <a:pPr rtl="0"/>
            <a:fld id="{31FEFF75-79D2-EE46-877B-299D1510E681}" type="slidenum">
              <a:rPr lang="fr-FR" noProof="0" smtClean="0"/>
              <a:t>21</a:t>
            </a:fld>
            <a:endParaRPr lang="fr-FR" noProof="0"/>
          </a:p>
        </p:txBody>
      </p:sp>
      <p:sp>
        <p:nvSpPr>
          <p:cNvPr id="4" name="Titre 3">
            <a:extLst>
              <a:ext uri="{FF2B5EF4-FFF2-40B4-BE49-F238E27FC236}">
                <a16:creationId xmlns:a16="http://schemas.microsoft.com/office/drawing/2014/main" id="{6938526D-54F7-E651-EC34-E97DB41D16A2}"/>
              </a:ext>
            </a:extLst>
          </p:cNvPr>
          <p:cNvSpPr>
            <a:spLocks noGrp="1"/>
          </p:cNvSpPr>
          <p:nvPr>
            <p:ph type="ctrTitle"/>
          </p:nvPr>
        </p:nvSpPr>
        <p:spPr/>
        <p:txBody>
          <a:bodyPr/>
          <a:lstStyle/>
          <a:p>
            <a:r>
              <a:rPr lang="fr-FR" dirty="0"/>
              <a:t>Design du site</a:t>
            </a:r>
          </a:p>
        </p:txBody>
      </p:sp>
      <p:sp>
        <p:nvSpPr>
          <p:cNvPr id="5" name="Espace réservé du texte 4">
            <a:extLst>
              <a:ext uri="{FF2B5EF4-FFF2-40B4-BE49-F238E27FC236}">
                <a16:creationId xmlns:a16="http://schemas.microsoft.com/office/drawing/2014/main" id="{A6E429DA-8336-795C-3B15-6CF2A1430BBB}"/>
              </a:ext>
            </a:extLst>
          </p:cNvPr>
          <p:cNvSpPr>
            <a:spLocks noGrp="1"/>
          </p:cNvSpPr>
          <p:nvPr>
            <p:ph type="body" sz="quarter" idx="14"/>
          </p:nvPr>
        </p:nvSpPr>
        <p:spPr/>
        <p:txBody>
          <a:bodyPr/>
          <a:lstStyle/>
          <a:p>
            <a:r>
              <a:rPr lang="fr-FR" dirty="0"/>
              <a:t>Utilisation de </a:t>
            </a:r>
            <a:r>
              <a:rPr lang="fr-FR" dirty="0" err="1"/>
              <a:t>bootstrap</a:t>
            </a:r>
            <a:r>
              <a:rPr lang="fr-FR" dirty="0"/>
              <a:t> pour </a:t>
            </a:r>
            <a:r>
              <a:rPr lang="fr-FR" dirty="0" err="1"/>
              <a:t>generer</a:t>
            </a:r>
            <a:r>
              <a:rPr lang="fr-FR" dirty="0"/>
              <a:t> le design du site</a:t>
            </a:r>
          </a:p>
          <a:p>
            <a:pPr marL="285750" indent="-285750">
              <a:buFont typeface="Arial" panose="020B0604020202020204" pitchFamily="34" charset="0"/>
              <a:buChar char="•"/>
            </a:pPr>
            <a:r>
              <a:rPr lang="fr-FR" dirty="0"/>
              <a:t>Barre de navigation</a:t>
            </a:r>
          </a:p>
          <a:p>
            <a:pPr marL="285750" indent="-285750">
              <a:buFont typeface="Arial" panose="020B0604020202020204" pitchFamily="34" charset="0"/>
              <a:buChar char="•"/>
            </a:pPr>
            <a:r>
              <a:rPr lang="fr-FR" dirty="0"/>
              <a:t>Page d’accueil : design-&gt;code</a:t>
            </a:r>
          </a:p>
          <a:p>
            <a:pPr marL="285750" indent="-285750">
              <a:buFont typeface="Arial" panose="020B0604020202020204" pitchFamily="34" charset="0"/>
              <a:buChar char="•"/>
            </a:pPr>
            <a:r>
              <a:rPr lang="fr-FR" dirty="0"/>
              <a:t>Page de contact : design -&gt; code du formulaire</a:t>
            </a:r>
          </a:p>
          <a:p>
            <a:pPr marL="285750" indent="-285750">
              <a:buFont typeface="Arial" panose="020B0604020202020204" pitchFamily="34" charset="0"/>
              <a:buChar char="•"/>
            </a:pPr>
            <a:r>
              <a:rPr lang="fr-FR" dirty="0"/>
              <a:t>Utilisation de mailer pour l’envoie de message par mail avec le formulaire</a:t>
            </a:r>
          </a:p>
        </p:txBody>
      </p:sp>
      <p:cxnSp>
        <p:nvCxnSpPr>
          <p:cNvPr id="6" name="Connecteur droit 5">
            <a:extLst>
              <a:ext uri="{FF2B5EF4-FFF2-40B4-BE49-F238E27FC236}">
                <a16:creationId xmlns:a16="http://schemas.microsoft.com/office/drawing/2014/main" id="{C26D8C84-B173-9D1F-3BA8-10FBC2E21C06}"/>
              </a:ext>
            </a:extLst>
          </p:cNvPr>
          <p:cNvCxnSpPr>
            <a:cxnSpLocks/>
          </p:cNvCxnSpPr>
          <p:nvPr/>
        </p:nvCxnSpPr>
        <p:spPr>
          <a:xfrm>
            <a:off x="1627322" y="1328294"/>
            <a:ext cx="446867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3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B8BEF53-2D6C-A62E-B32B-0656EE4FE46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FDAF8E7A-D3B7-60A2-1CC8-F47CC6CF4652}"/>
              </a:ext>
            </a:extLst>
          </p:cNvPr>
          <p:cNvSpPr>
            <a:spLocks noGrp="1"/>
          </p:cNvSpPr>
          <p:nvPr>
            <p:ph type="sldNum" sz="quarter" idx="12"/>
          </p:nvPr>
        </p:nvSpPr>
        <p:spPr/>
        <p:txBody>
          <a:bodyPr/>
          <a:lstStyle/>
          <a:p>
            <a:pPr rtl="0"/>
            <a:fld id="{31FEFF75-79D2-EE46-877B-299D1510E681}" type="slidenum">
              <a:rPr lang="fr-FR" noProof="0" smtClean="0"/>
              <a:t>22</a:t>
            </a:fld>
            <a:endParaRPr lang="fr-FR" noProof="0"/>
          </a:p>
        </p:txBody>
      </p:sp>
      <p:sp>
        <p:nvSpPr>
          <p:cNvPr id="4" name="Titre 3">
            <a:extLst>
              <a:ext uri="{FF2B5EF4-FFF2-40B4-BE49-F238E27FC236}">
                <a16:creationId xmlns:a16="http://schemas.microsoft.com/office/drawing/2014/main" id="{71F2C3A5-FC5B-2264-6A74-CDFE6D7DD1DA}"/>
              </a:ext>
            </a:extLst>
          </p:cNvPr>
          <p:cNvSpPr>
            <a:spLocks noGrp="1"/>
          </p:cNvSpPr>
          <p:nvPr>
            <p:ph type="ctrTitle"/>
          </p:nvPr>
        </p:nvSpPr>
        <p:spPr/>
        <p:txBody>
          <a:bodyPr/>
          <a:lstStyle/>
          <a:p>
            <a:r>
              <a:rPr lang="fr-FR" sz="2800" dirty="0">
                <a:latin typeface="Arial" panose="020B0604020202020204" pitchFamily="34" charset="0"/>
                <a:cs typeface="Arial" panose="020B0604020202020204" pitchFamily="34" charset="0"/>
              </a:rPr>
              <a:t>Conception BDD et CRUD</a:t>
            </a:r>
            <a:br>
              <a:rPr lang="fr-FR" sz="2800" dirty="0">
                <a:latin typeface="Arial" panose="020B0604020202020204" pitchFamily="34" charset="0"/>
                <a:cs typeface="Arial" panose="020B0604020202020204" pitchFamily="34" charset="0"/>
              </a:rPr>
            </a:br>
            <a:endParaRPr lang="fr-FR" sz="2800" dirty="0"/>
          </a:p>
        </p:txBody>
      </p:sp>
      <p:sp>
        <p:nvSpPr>
          <p:cNvPr id="5" name="Espace réservé du texte 4">
            <a:extLst>
              <a:ext uri="{FF2B5EF4-FFF2-40B4-BE49-F238E27FC236}">
                <a16:creationId xmlns:a16="http://schemas.microsoft.com/office/drawing/2014/main" id="{AA6B8998-40B5-F6EE-D181-5EF839ABD6CC}"/>
              </a:ext>
            </a:extLst>
          </p:cNvPr>
          <p:cNvSpPr>
            <a:spLocks noGrp="1"/>
          </p:cNvSpPr>
          <p:nvPr>
            <p:ph type="body" sz="quarter" idx="14"/>
          </p:nvPr>
        </p:nvSpPr>
        <p:spPr/>
        <p:txBody>
          <a:bodyPr/>
          <a:lstStyle/>
          <a:p>
            <a:pPr marL="285750" indent="-285750">
              <a:buFont typeface="Symbol" panose="05050102010706020507" pitchFamily="18" charset="2"/>
              <a:buChar char="Þ"/>
            </a:pPr>
            <a:r>
              <a:rPr lang="fr-FR" dirty="0"/>
              <a:t>Une photo de la </a:t>
            </a:r>
            <a:r>
              <a:rPr lang="fr-FR" dirty="0" err="1"/>
              <a:t>Bdd</a:t>
            </a:r>
            <a:endParaRPr lang="fr-FR" dirty="0"/>
          </a:p>
          <a:p>
            <a:pPr marL="285750" indent="-285750">
              <a:buFont typeface="Symbol" panose="05050102010706020507" pitchFamily="18" charset="2"/>
              <a:buChar char="Þ"/>
            </a:pPr>
            <a:r>
              <a:rPr lang="fr-FR" dirty="0"/>
              <a:t>Une photo des differentes tables de la BDD</a:t>
            </a:r>
          </a:p>
          <a:p>
            <a:pPr marL="285750" indent="-285750">
              <a:buFont typeface="Symbol" panose="05050102010706020507" pitchFamily="18" charset="2"/>
              <a:buChar char="Þ"/>
            </a:pPr>
            <a:r>
              <a:rPr lang="fr-FR" dirty="0"/>
              <a:t>LE CRUD:</a:t>
            </a:r>
          </a:p>
          <a:p>
            <a:pPr marL="285750" indent="-285750">
              <a:buFont typeface="Symbol" panose="05050102010706020507" pitchFamily="18" charset="2"/>
              <a:buChar char="Þ"/>
            </a:pPr>
            <a:r>
              <a:rPr lang="fr-FR" dirty="0"/>
              <a:t>CREATE</a:t>
            </a:r>
          </a:p>
          <a:p>
            <a:pPr marL="285750" indent="-285750">
              <a:buFont typeface="Symbol" panose="05050102010706020507" pitchFamily="18" charset="2"/>
              <a:buChar char="Þ"/>
            </a:pPr>
            <a:r>
              <a:rPr lang="fr-FR" dirty="0"/>
              <a:t>Design du formulaire d’ajout de recette ex </a:t>
            </a:r>
          </a:p>
          <a:p>
            <a:pPr marL="285750" indent="-285750">
              <a:buFont typeface="Symbol" panose="05050102010706020507" pitchFamily="18" charset="2"/>
              <a:buChar char="Þ"/>
            </a:pPr>
            <a:r>
              <a:rPr lang="fr-FR" dirty="0"/>
              <a:t>Son code(</a:t>
            </a:r>
            <a:r>
              <a:rPr lang="fr-FR" dirty="0" err="1"/>
              <a:t>controller</a:t>
            </a:r>
            <a:r>
              <a:rPr lang="fr-FR" dirty="0"/>
              <a:t>)</a:t>
            </a:r>
          </a:p>
          <a:p>
            <a:pPr marL="285750" indent="-285750">
              <a:buFont typeface="Symbol" panose="05050102010706020507" pitchFamily="18" charset="2"/>
              <a:buChar char="Þ"/>
            </a:pPr>
            <a:r>
              <a:rPr lang="fr-FR" dirty="0"/>
              <a:t>Son Template</a:t>
            </a:r>
          </a:p>
          <a:p>
            <a:pPr marL="285750" indent="-285750">
              <a:buFont typeface="Symbol" panose="05050102010706020507" pitchFamily="18" charset="2"/>
              <a:buChar char="Þ"/>
            </a:pPr>
            <a:r>
              <a:rPr lang="fr-FR" dirty="0"/>
              <a:t>READ</a:t>
            </a:r>
          </a:p>
          <a:p>
            <a:pPr marL="285750" indent="-285750">
              <a:buFont typeface="Symbol" panose="05050102010706020507" pitchFamily="18" charset="2"/>
              <a:buChar char="Þ"/>
            </a:pPr>
            <a:r>
              <a:rPr lang="fr-FR" dirty="0"/>
              <a:t>Des </a:t>
            </a:r>
            <a:r>
              <a:rPr lang="fr-FR" dirty="0" err="1"/>
              <a:t>template</a:t>
            </a:r>
            <a:r>
              <a:rPr lang="fr-FR" dirty="0"/>
              <a:t> de cas de personnes connecté et de non connecté {if app user  }</a:t>
            </a:r>
          </a:p>
          <a:p>
            <a:pPr marL="285750" indent="-285750">
              <a:buFont typeface="Symbol" panose="05050102010706020507" pitchFamily="18" charset="2"/>
              <a:buChar char="Þ"/>
            </a:pPr>
            <a:r>
              <a:rPr lang="fr-FR" dirty="0"/>
              <a:t>UPDATE</a:t>
            </a:r>
          </a:p>
          <a:p>
            <a:pPr marL="285750" indent="-285750">
              <a:buFont typeface="Symbol" panose="05050102010706020507" pitchFamily="18" charset="2"/>
              <a:buChar char="Þ"/>
            </a:pPr>
            <a:r>
              <a:rPr lang="fr-FR" dirty="0"/>
              <a:t>Cas d’utilisateur connecté</a:t>
            </a:r>
          </a:p>
          <a:p>
            <a:pPr marL="285750" indent="-285750">
              <a:buFont typeface="Symbol" panose="05050102010706020507" pitchFamily="18" charset="2"/>
              <a:buChar char="Þ"/>
            </a:pPr>
            <a:r>
              <a:rPr lang="fr-FR" dirty="0"/>
              <a:t>DELETE</a:t>
            </a:r>
          </a:p>
          <a:p>
            <a:pPr marL="285750" indent="-285750">
              <a:buFont typeface="Symbol" panose="05050102010706020507" pitchFamily="18" charset="2"/>
              <a:buChar char="Þ"/>
            </a:pPr>
            <a:r>
              <a:rPr lang="fr-FR" dirty="0"/>
              <a:t>Cas d’utilisateur connecté</a:t>
            </a:r>
          </a:p>
        </p:txBody>
      </p:sp>
      <p:cxnSp>
        <p:nvCxnSpPr>
          <p:cNvPr id="6" name="Connecteur droit 5">
            <a:extLst>
              <a:ext uri="{FF2B5EF4-FFF2-40B4-BE49-F238E27FC236}">
                <a16:creationId xmlns:a16="http://schemas.microsoft.com/office/drawing/2014/main" id="{9FE7FAD6-D8B6-5374-2E83-29CECA6A9E6D}"/>
              </a:ext>
            </a:extLst>
          </p:cNvPr>
          <p:cNvCxnSpPr>
            <a:cxnSpLocks/>
          </p:cNvCxnSpPr>
          <p:nvPr/>
        </p:nvCxnSpPr>
        <p:spPr>
          <a:xfrm>
            <a:off x="1627322" y="968736"/>
            <a:ext cx="489630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8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BE71C37-A060-EF98-B71E-85E8057F29D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6296E5FC-F27D-A5C3-A728-32CB55755722}"/>
              </a:ext>
            </a:extLst>
          </p:cNvPr>
          <p:cNvSpPr>
            <a:spLocks noGrp="1"/>
          </p:cNvSpPr>
          <p:nvPr>
            <p:ph type="sldNum" sz="quarter" idx="12"/>
          </p:nvPr>
        </p:nvSpPr>
        <p:spPr/>
        <p:txBody>
          <a:bodyPr/>
          <a:lstStyle/>
          <a:p>
            <a:pPr rtl="0"/>
            <a:fld id="{31FEFF75-79D2-EE46-877B-299D1510E681}" type="slidenum">
              <a:rPr lang="fr-FR" noProof="0" smtClean="0"/>
              <a:t>23</a:t>
            </a:fld>
            <a:endParaRPr lang="fr-FR" noProof="0"/>
          </a:p>
        </p:txBody>
      </p:sp>
      <p:sp>
        <p:nvSpPr>
          <p:cNvPr id="4" name="Titre 3">
            <a:extLst>
              <a:ext uri="{FF2B5EF4-FFF2-40B4-BE49-F238E27FC236}">
                <a16:creationId xmlns:a16="http://schemas.microsoft.com/office/drawing/2014/main" id="{C8D3EF88-188B-2E3F-CE58-3DE6C6DEAFE4}"/>
              </a:ext>
            </a:extLst>
          </p:cNvPr>
          <p:cNvSpPr>
            <a:spLocks noGrp="1"/>
          </p:cNvSpPr>
          <p:nvPr>
            <p:ph type="ctrTitle"/>
          </p:nvPr>
        </p:nvSpPr>
        <p:spPr/>
        <p:txBody>
          <a:bodyPr/>
          <a:lstStyle/>
          <a:p>
            <a:br>
              <a:rPr lang="fr-FR" sz="4800" dirty="0">
                <a:latin typeface="+mn-lt"/>
                <a:cs typeface="Arial" panose="020B0604020202020204" pitchFamily="34" charset="0"/>
              </a:rPr>
            </a:br>
            <a:r>
              <a:rPr lang="fr-FR" sz="4800" dirty="0">
                <a:latin typeface="+mn-lt"/>
                <a:cs typeface="Arial" panose="020B0604020202020204" pitchFamily="34" charset="0"/>
              </a:rPr>
              <a:t>METHODE MERISE</a:t>
            </a:r>
            <a:endParaRPr lang="fr-FR" dirty="0"/>
          </a:p>
        </p:txBody>
      </p:sp>
      <p:sp>
        <p:nvSpPr>
          <p:cNvPr id="5" name="Espace réservé du texte 4">
            <a:extLst>
              <a:ext uri="{FF2B5EF4-FFF2-40B4-BE49-F238E27FC236}">
                <a16:creationId xmlns:a16="http://schemas.microsoft.com/office/drawing/2014/main" id="{0FB70208-B97E-40E2-6974-047AED88D855}"/>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8AD4776C-0AFC-6176-91FA-B216EA8DC245}"/>
              </a:ext>
            </a:extLst>
          </p:cNvPr>
          <p:cNvCxnSpPr>
            <a:cxnSpLocks/>
          </p:cNvCxnSpPr>
          <p:nvPr/>
        </p:nvCxnSpPr>
        <p:spPr>
          <a:xfrm>
            <a:off x="1627322" y="1341942"/>
            <a:ext cx="4596057" cy="25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115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AB5C4ED-8D50-7067-8DBA-305D3C2B7571}"/>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ECD9E2D5-8E5B-25C8-5380-A795EF959E03}"/>
              </a:ext>
            </a:extLst>
          </p:cNvPr>
          <p:cNvSpPr>
            <a:spLocks noGrp="1"/>
          </p:cNvSpPr>
          <p:nvPr>
            <p:ph type="sldNum" sz="quarter" idx="12"/>
          </p:nvPr>
        </p:nvSpPr>
        <p:spPr/>
        <p:txBody>
          <a:bodyPr/>
          <a:lstStyle/>
          <a:p>
            <a:pPr rtl="0"/>
            <a:fld id="{31FEFF75-79D2-EE46-877B-299D1510E681}" type="slidenum">
              <a:rPr lang="fr-FR" noProof="0" smtClean="0"/>
              <a:t>24</a:t>
            </a:fld>
            <a:endParaRPr lang="fr-FR" noProof="0"/>
          </a:p>
        </p:txBody>
      </p:sp>
      <p:sp>
        <p:nvSpPr>
          <p:cNvPr id="4" name="Titre 3">
            <a:extLst>
              <a:ext uri="{FF2B5EF4-FFF2-40B4-BE49-F238E27FC236}">
                <a16:creationId xmlns:a16="http://schemas.microsoft.com/office/drawing/2014/main" id="{5E7D3B1D-E836-18C6-474E-CC01B2C0D84D}"/>
              </a:ext>
            </a:extLst>
          </p:cNvPr>
          <p:cNvSpPr>
            <a:spLocks noGrp="1"/>
          </p:cNvSpPr>
          <p:nvPr>
            <p:ph type="ctrTitle"/>
          </p:nvPr>
        </p:nvSpPr>
        <p:spPr/>
        <p:txBody>
          <a:bodyPr/>
          <a:lstStyle/>
          <a:p>
            <a:r>
              <a:rPr lang="fr-FR" dirty="0"/>
              <a:t>MCD</a:t>
            </a:r>
          </a:p>
        </p:txBody>
      </p:sp>
      <p:sp>
        <p:nvSpPr>
          <p:cNvPr id="5" name="Espace réservé du texte 4">
            <a:extLst>
              <a:ext uri="{FF2B5EF4-FFF2-40B4-BE49-F238E27FC236}">
                <a16:creationId xmlns:a16="http://schemas.microsoft.com/office/drawing/2014/main" id="{E53ADFE5-A6F8-198B-7E20-ABD7C06346D8}"/>
              </a:ext>
            </a:extLst>
          </p:cNvPr>
          <p:cNvSpPr>
            <a:spLocks noGrp="1"/>
          </p:cNvSpPr>
          <p:nvPr>
            <p:ph type="body" sz="quarter" idx="14"/>
          </p:nvPr>
        </p:nvSpPr>
        <p:spPr/>
        <p:txBody>
          <a:bodyPr/>
          <a:lstStyle/>
          <a:p>
            <a:r>
              <a:rPr lang="fr-FR" dirty="0"/>
              <a:t>Schéma</a:t>
            </a:r>
          </a:p>
          <a:p>
            <a:r>
              <a:rPr lang="fr-FR" dirty="0"/>
              <a:t>Exemple de requête: </a:t>
            </a:r>
            <a:r>
              <a:rPr lang="fr-FR" dirty="0" err="1"/>
              <a:t>select:insert</a:t>
            </a:r>
            <a:r>
              <a:rPr lang="fr-FR" dirty="0"/>
              <a:t> delete</a:t>
            </a:r>
          </a:p>
        </p:txBody>
      </p:sp>
      <p:cxnSp>
        <p:nvCxnSpPr>
          <p:cNvPr id="6" name="Connecteur droit 5">
            <a:extLst>
              <a:ext uri="{FF2B5EF4-FFF2-40B4-BE49-F238E27FC236}">
                <a16:creationId xmlns:a16="http://schemas.microsoft.com/office/drawing/2014/main" id="{5045EE27-9148-1D73-2257-7898A25A4658}"/>
              </a:ext>
            </a:extLst>
          </p:cNvPr>
          <p:cNvCxnSpPr>
            <a:cxnSpLocks/>
          </p:cNvCxnSpPr>
          <p:nvPr/>
        </p:nvCxnSpPr>
        <p:spPr>
          <a:xfrm>
            <a:off x="1627321" y="1507066"/>
            <a:ext cx="137518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7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390A631-1B01-2051-F810-D0EDFB5FCE34}"/>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84ED36F1-440E-1FF2-F50F-B0C57236379B}"/>
              </a:ext>
            </a:extLst>
          </p:cNvPr>
          <p:cNvSpPr>
            <a:spLocks noGrp="1"/>
          </p:cNvSpPr>
          <p:nvPr>
            <p:ph type="sldNum" sz="quarter" idx="12"/>
          </p:nvPr>
        </p:nvSpPr>
        <p:spPr/>
        <p:txBody>
          <a:bodyPr/>
          <a:lstStyle/>
          <a:p>
            <a:pPr rtl="0"/>
            <a:fld id="{31FEFF75-79D2-EE46-877B-299D1510E681}" type="slidenum">
              <a:rPr lang="fr-FR" noProof="0" smtClean="0"/>
              <a:t>25</a:t>
            </a:fld>
            <a:endParaRPr lang="fr-FR" noProof="0"/>
          </a:p>
        </p:txBody>
      </p:sp>
      <p:sp>
        <p:nvSpPr>
          <p:cNvPr id="4" name="Titre 3">
            <a:extLst>
              <a:ext uri="{FF2B5EF4-FFF2-40B4-BE49-F238E27FC236}">
                <a16:creationId xmlns:a16="http://schemas.microsoft.com/office/drawing/2014/main" id="{48EB78DE-D4EB-EAA7-B6FC-DFF689706F8C}"/>
              </a:ext>
            </a:extLst>
          </p:cNvPr>
          <p:cNvSpPr>
            <a:spLocks noGrp="1"/>
          </p:cNvSpPr>
          <p:nvPr>
            <p:ph type="ctrTitle"/>
          </p:nvPr>
        </p:nvSpPr>
        <p:spPr/>
        <p:txBody>
          <a:bodyPr/>
          <a:lstStyle/>
          <a:p>
            <a:r>
              <a:rPr lang="fr-FR" dirty="0"/>
              <a:t>MLD</a:t>
            </a:r>
          </a:p>
        </p:txBody>
      </p:sp>
      <p:sp>
        <p:nvSpPr>
          <p:cNvPr id="5" name="Espace réservé du texte 4">
            <a:extLst>
              <a:ext uri="{FF2B5EF4-FFF2-40B4-BE49-F238E27FC236}">
                <a16:creationId xmlns:a16="http://schemas.microsoft.com/office/drawing/2014/main" id="{A0E80FEB-494F-5ABA-3D99-5361C7B8AD18}"/>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11869F03-16DA-F746-0EAA-8A971DC50C18}"/>
              </a:ext>
            </a:extLst>
          </p:cNvPr>
          <p:cNvCxnSpPr>
            <a:cxnSpLocks/>
          </p:cNvCxnSpPr>
          <p:nvPr/>
        </p:nvCxnSpPr>
        <p:spPr>
          <a:xfrm>
            <a:off x="1627321" y="1342197"/>
            <a:ext cx="132059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2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B66F2C2-87BC-8A98-4070-7FC843F0A9B8}"/>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9551230D-4F71-807E-EE9E-F4CDE51112D0}"/>
              </a:ext>
            </a:extLst>
          </p:cNvPr>
          <p:cNvSpPr>
            <a:spLocks noGrp="1"/>
          </p:cNvSpPr>
          <p:nvPr>
            <p:ph type="sldNum" sz="quarter" idx="12"/>
          </p:nvPr>
        </p:nvSpPr>
        <p:spPr/>
        <p:txBody>
          <a:bodyPr/>
          <a:lstStyle/>
          <a:p>
            <a:pPr rtl="0"/>
            <a:fld id="{31FEFF75-79D2-EE46-877B-299D1510E681}" type="slidenum">
              <a:rPr lang="fr-FR" noProof="0" smtClean="0"/>
              <a:t>26</a:t>
            </a:fld>
            <a:endParaRPr lang="fr-FR" noProof="0"/>
          </a:p>
        </p:txBody>
      </p:sp>
      <p:sp>
        <p:nvSpPr>
          <p:cNvPr id="4" name="Titre 3">
            <a:extLst>
              <a:ext uri="{FF2B5EF4-FFF2-40B4-BE49-F238E27FC236}">
                <a16:creationId xmlns:a16="http://schemas.microsoft.com/office/drawing/2014/main" id="{ACBAB59B-F8C8-DA67-C05B-583D0C98BD9C}"/>
              </a:ext>
            </a:extLst>
          </p:cNvPr>
          <p:cNvSpPr>
            <a:spLocks noGrp="1"/>
          </p:cNvSpPr>
          <p:nvPr>
            <p:ph type="ctrTitle"/>
          </p:nvPr>
        </p:nvSpPr>
        <p:spPr/>
        <p:txBody>
          <a:bodyPr/>
          <a:lstStyle/>
          <a:p>
            <a:br>
              <a:rPr lang="fr-FR" sz="4800" dirty="0">
                <a:latin typeface="+mn-lt"/>
                <a:cs typeface="Arial" panose="020B0604020202020204" pitchFamily="34" charset="0"/>
              </a:rPr>
            </a:br>
            <a:r>
              <a:rPr lang="fr-FR" sz="4800" dirty="0">
                <a:latin typeface="+mn-lt"/>
                <a:cs typeface="Arial" panose="020B0604020202020204" pitchFamily="34" charset="0"/>
              </a:rPr>
              <a:t>7.CONCEPTION DE L’application :</a:t>
            </a:r>
            <a:endParaRPr lang="fr-FR" dirty="0"/>
          </a:p>
        </p:txBody>
      </p:sp>
      <p:sp>
        <p:nvSpPr>
          <p:cNvPr id="5" name="Espace réservé du texte 4">
            <a:extLst>
              <a:ext uri="{FF2B5EF4-FFF2-40B4-BE49-F238E27FC236}">
                <a16:creationId xmlns:a16="http://schemas.microsoft.com/office/drawing/2014/main" id="{BFBA2223-E4D8-985A-3AC3-8730FADBFAC2}"/>
              </a:ext>
            </a:extLst>
          </p:cNvPr>
          <p:cNvSpPr>
            <a:spLocks noGrp="1"/>
          </p:cNvSpPr>
          <p:nvPr>
            <p:ph type="body" sz="quarter" idx="14"/>
          </p:nvPr>
        </p:nvSpPr>
        <p:spPr/>
        <p:txBody>
          <a:bodyPr/>
          <a:lstStyle/>
          <a:p>
            <a:endParaRPr lang="fr-FR"/>
          </a:p>
        </p:txBody>
      </p:sp>
    </p:spTree>
    <p:extLst>
      <p:ext uri="{BB962C8B-B14F-4D97-AF65-F5344CB8AC3E}">
        <p14:creationId xmlns:p14="http://schemas.microsoft.com/office/powerpoint/2010/main" val="3747150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1F2C482-B7B9-CB17-21F6-0C3B3AC76448}"/>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B378B41F-7BE9-29DB-4CFC-9CBE3027C0BC}"/>
              </a:ext>
            </a:extLst>
          </p:cNvPr>
          <p:cNvSpPr>
            <a:spLocks noGrp="1"/>
          </p:cNvSpPr>
          <p:nvPr>
            <p:ph type="sldNum" sz="quarter" idx="12"/>
          </p:nvPr>
        </p:nvSpPr>
        <p:spPr/>
        <p:txBody>
          <a:bodyPr/>
          <a:lstStyle/>
          <a:p>
            <a:pPr rtl="0"/>
            <a:fld id="{31FEFF75-79D2-EE46-877B-299D1510E681}" type="slidenum">
              <a:rPr lang="fr-FR" noProof="0" smtClean="0"/>
              <a:t>27</a:t>
            </a:fld>
            <a:endParaRPr lang="fr-FR" noProof="0"/>
          </a:p>
        </p:txBody>
      </p:sp>
      <p:sp>
        <p:nvSpPr>
          <p:cNvPr id="4" name="Titre 3">
            <a:extLst>
              <a:ext uri="{FF2B5EF4-FFF2-40B4-BE49-F238E27FC236}">
                <a16:creationId xmlns:a16="http://schemas.microsoft.com/office/drawing/2014/main" id="{9B417DA9-BA06-2A03-B82B-DF9C385B3061}"/>
              </a:ext>
            </a:extLst>
          </p:cNvPr>
          <p:cNvSpPr>
            <a:spLocks noGrp="1"/>
          </p:cNvSpPr>
          <p:nvPr>
            <p:ph type="ctrTitle"/>
          </p:nvPr>
        </p:nvSpPr>
        <p:spPr/>
        <p:txBody>
          <a:bodyPr/>
          <a:lstStyle/>
          <a:p>
            <a:r>
              <a:rPr lang="fr-FR" sz="4800" dirty="0">
                <a:latin typeface="+mn-lt"/>
                <a:cs typeface="Arial" panose="020B0604020202020204" pitchFamily="34" charset="0"/>
              </a:rPr>
              <a:t>DIAGRAME CAS D’UTILISATIONS</a:t>
            </a:r>
            <a:endParaRPr lang="fr-FR" dirty="0"/>
          </a:p>
        </p:txBody>
      </p:sp>
      <p:sp>
        <p:nvSpPr>
          <p:cNvPr id="5" name="Espace réservé du texte 4">
            <a:extLst>
              <a:ext uri="{FF2B5EF4-FFF2-40B4-BE49-F238E27FC236}">
                <a16:creationId xmlns:a16="http://schemas.microsoft.com/office/drawing/2014/main" id="{EC9537C0-A75E-44BB-10D7-31D703A67E7F}"/>
              </a:ext>
            </a:extLst>
          </p:cNvPr>
          <p:cNvSpPr>
            <a:spLocks noGrp="1"/>
          </p:cNvSpPr>
          <p:nvPr>
            <p:ph type="body" sz="quarter" idx="14"/>
          </p:nvPr>
        </p:nvSpPr>
        <p:spPr/>
        <p:txBody>
          <a:bodyPr/>
          <a:lstStyle/>
          <a:p>
            <a:endParaRPr lang="fr-FR"/>
          </a:p>
        </p:txBody>
      </p:sp>
      <p:cxnSp>
        <p:nvCxnSpPr>
          <p:cNvPr id="6" name="Connecteur droit 5">
            <a:extLst>
              <a:ext uri="{FF2B5EF4-FFF2-40B4-BE49-F238E27FC236}">
                <a16:creationId xmlns:a16="http://schemas.microsoft.com/office/drawing/2014/main" id="{00A90C69-F586-50EB-A7A4-2B4EAF4C6557}"/>
              </a:ext>
            </a:extLst>
          </p:cNvPr>
          <p:cNvCxnSpPr>
            <a:cxnSpLocks/>
          </p:cNvCxnSpPr>
          <p:nvPr/>
        </p:nvCxnSpPr>
        <p:spPr>
          <a:xfrm>
            <a:off x="1627322" y="1342197"/>
            <a:ext cx="776233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8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6291C56-03AF-EB80-52EA-141AB0768FB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A0A5ABE5-DF72-B1EB-073B-87BD5A763E72}"/>
              </a:ext>
            </a:extLst>
          </p:cNvPr>
          <p:cNvSpPr>
            <a:spLocks noGrp="1"/>
          </p:cNvSpPr>
          <p:nvPr>
            <p:ph type="sldNum" sz="quarter" idx="12"/>
          </p:nvPr>
        </p:nvSpPr>
        <p:spPr/>
        <p:txBody>
          <a:bodyPr/>
          <a:lstStyle/>
          <a:p>
            <a:pPr rtl="0"/>
            <a:fld id="{31FEFF75-79D2-EE46-877B-299D1510E681}" type="slidenum">
              <a:rPr lang="fr-FR" noProof="0" smtClean="0"/>
              <a:t>28</a:t>
            </a:fld>
            <a:endParaRPr lang="fr-FR" noProof="0"/>
          </a:p>
        </p:txBody>
      </p:sp>
      <p:sp>
        <p:nvSpPr>
          <p:cNvPr id="4" name="Titre 3">
            <a:extLst>
              <a:ext uri="{FF2B5EF4-FFF2-40B4-BE49-F238E27FC236}">
                <a16:creationId xmlns:a16="http://schemas.microsoft.com/office/drawing/2014/main" id="{1091DE8A-269D-4218-8DA0-86E8E93F1DA4}"/>
              </a:ext>
            </a:extLst>
          </p:cNvPr>
          <p:cNvSpPr>
            <a:spLocks noGrp="1"/>
          </p:cNvSpPr>
          <p:nvPr>
            <p:ph type="ctrTitle"/>
          </p:nvPr>
        </p:nvSpPr>
        <p:spPr/>
        <p:txBody>
          <a:bodyPr/>
          <a:lstStyle/>
          <a:p>
            <a:r>
              <a:rPr lang="fr-FR" dirty="0"/>
              <a:t>DIAGRAMME DE CLASSE</a:t>
            </a:r>
          </a:p>
        </p:txBody>
      </p:sp>
      <p:sp>
        <p:nvSpPr>
          <p:cNvPr id="5" name="Espace réservé du texte 4">
            <a:extLst>
              <a:ext uri="{FF2B5EF4-FFF2-40B4-BE49-F238E27FC236}">
                <a16:creationId xmlns:a16="http://schemas.microsoft.com/office/drawing/2014/main" id="{15CB34A7-208A-8DAF-6426-3C9EB32E674F}"/>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CF21AC3A-ADD6-9267-B4F1-61EB427BB447}"/>
              </a:ext>
            </a:extLst>
          </p:cNvPr>
          <p:cNvCxnSpPr>
            <a:cxnSpLocks/>
          </p:cNvCxnSpPr>
          <p:nvPr/>
        </p:nvCxnSpPr>
        <p:spPr>
          <a:xfrm>
            <a:off x="1627321" y="1369237"/>
            <a:ext cx="683429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3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DAC5FD9-8022-62CE-77FA-3E143153AD50}"/>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B35EB9E-C625-A514-A5AF-C6CC6CEB16AC}"/>
              </a:ext>
            </a:extLst>
          </p:cNvPr>
          <p:cNvSpPr>
            <a:spLocks noGrp="1"/>
          </p:cNvSpPr>
          <p:nvPr>
            <p:ph type="sldNum" sz="quarter" idx="12"/>
          </p:nvPr>
        </p:nvSpPr>
        <p:spPr/>
        <p:txBody>
          <a:bodyPr/>
          <a:lstStyle/>
          <a:p>
            <a:pPr rtl="0"/>
            <a:fld id="{31FEFF75-79D2-EE46-877B-299D1510E681}" type="slidenum">
              <a:rPr lang="fr-FR" noProof="0" smtClean="0"/>
              <a:t>29</a:t>
            </a:fld>
            <a:endParaRPr lang="fr-FR" noProof="0"/>
          </a:p>
        </p:txBody>
      </p:sp>
      <p:sp>
        <p:nvSpPr>
          <p:cNvPr id="4" name="Titre 3">
            <a:extLst>
              <a:ext uri="{FF2B5EF4-FFF2-40B4-BE49-F238E27FC236}">
                <a16:creationId xmlns:a16="http://schemas.microsoft.com/office/drawing/2014/main" id="{B398C0FC-2A2C-B9DC-126D-91FFC3EB27FD}"/>
              </a:ext>
            </a:extLst>
          </p:cNvPr>
          <p:cNvSpPr>
            <a:spLocks noGrp="1"/>
          </p:cNvSpPr>
          <p:nvPr>
            <p:ph type="ctrTitle"/>
          </p:nvPr>
        </p:nvSpPr>
        <p:spPr/>
        <p:txBody>
          <a:bodyPr/>
          <a:lstStyle/>
          <a:p>
            <a:br>
              <a:rPr lang="fr-FR" sz="4800" dirty="0">
                <a:latin typeface="Arial" panose="020B0604020202020204" pitchFamily="34" charset="0"/>
                <a:cs typeface="Arial" panose="020B0604020202020204" pitchFamily="34" charset="0"/>
              </a:rPr>
            </a:br>
            <a:r>
              <a:rPr lang="fr-FR" sz="4800" dirty="0">
                <a:latin typeface="Arial" panose="020B0604020202020204" pitchFamily="34" charset="0"/>
                <a:cs typeface="Arial" panose="020B0604020202020204" pitchFamily="34" charset="0"/>
              </a:rPr>
              <a:t>8-CONCEPTION MULTI COUCHE :</a:t>
            </a:r>
            <a:endParaRPr lang="fr-FR" dirty="0"/>
          </a:p>
        </p:txBody>
      </p:sp>
      <p:sp>
        <p:nvSpPr>
          <p:cNvPr id="5" name="Espace réservé du texte 4">
            <a:extLst>
              <a:ext uri="{FF2B5EF4-FFF2-40B4-BE49-F238E27FC236}">
                <a16:creationId xmlns:a16="http://schemas.microsoft.com/office/drawing/2014/main" id="{8CF19DDA-87B2-7A30-1B2D-C6429B832FF6}"/>
              </a:ext>
            </a:extLst>
          </p:cNvPr>
          <p:cNvSpPr>
            <a:spLocks noGrp="1"/>
          </p:cNvSpPr>
          <p:nvPr>
            <p:ph type="body" sz="quarter" idx="14"/>
          </p:nvPr>
        </p:nvSpPr>
        <p:spPr/>
        <p:txBody>
          <a:bodyPr/>
          <a:lstStyle/>
          <a:p>
            <a:endParaRPr lang="fr-FR"/>
          </a:p>
        </p:txBody>
      </p:sp>
    </p:spTree>
    <p:extLst>
      <p:ext uri="{BB962C8B-B14F-4D97-AF65-F5344CB8AC3E}">
        <p14:creationId xmlns:p14="http://schemas.microsoft.com/office/powerpoint/2010/main" val="693656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a:extLst>
              <a:ext uri="{FF2B5EF4-FFF2-40B4-BE49-F238E27FC236}">
                <a16:creationId xmlns:a16="http://schemas.microsoft.com/office/drawing/2014/main" id="{64BAC3A0-48AB-490B-8BF4-53CA27796C91}"/>
              </a:ext>
            </a:extLst>
          </p:cNvPr>
          <p:cNvPicPr>
            <a:picLocks noGrp="1" noChangeAspect="1"/>
          </p:cNvPicPr>
          <p:nvPr>
            <p:ph type="pic" sz="quarter" idx="10"/>
          </p:nvPr>
        </p:nvPicPr>
        <p:blipFill>
          <a:blip r:embed="rId3">
            <a:alphaModFix amt="35000"/>
          </a:blip>
          <a:srcRect t="4760" b="4760"/>
          <a:stretch>
            <a:fillRect/>
          </a:stretch>
        </p:blipFill>
        <p:spPr/>
      </p:pic>
      <p:sp>
        <p:nvSpPr>
          <p:cNvPr id="6" name="Espace réservé du texte 5">
            <a:extLst>
              <a:ext uri="{FF2B5EF4-FFF2-40B4-BE49-F238E27FC236}">
                <a16:creationId xmlns:a16="http://schemas.microsoft.com/office/drawing/2014/main" id="{348362CB-F41D-164B-BAC7-F91A6E68A2AC}"/>
              </a:ext>
            </a:extLst>
          </p:cNvPr>
          <p:cNvSpPr>
            <a:spLocks noGrp="1"/>
          </p:cNvSpPr>
          <p:nvPr>
            <p:ph type="body" idx="13"/>
          </p:nvPr>
        </p:nvSpPr>
        <p:spPr>
          <a:xfrm>
            <a:off x="1376539" y="5426959"/>
            <a:ext cx="8869867" cy="1088101"/>
          </a:xfrm>
        </p:spPr>
        <p:txBody>
          <a:bodyPr rtlCol="0" anchor="ctr">
            <a:noAutofit/>
          </a:bodyPr>
          <a:lstStyle/>
          <a:p>
            <a:pPr>
              <a:lnSpc>
                <a:spcPct val="150000"/>
              </a:lnSpc>
            </a:pPr>
            <a:r>
              <a:rPr lang="fr-FR" sz="2400" dirty="0">
                <a:latin typeface="Arial" panose="020B0604020202020204" pitchFamily="34" charset="0"/>
                <a:cs typeface="Arial" panose="020B0604020202020204" pitchFamily="34" charset="0"/>
              </a:rPr>
              <a:t>Dossier de projet – Présentation orale  Concepteur développeur d’applications</a:t>
            </a:r>
          </a:p>
        </p:txBody>
      </p:sp>
      <p:sp>
        <p:nvSpPr>
          <p:cNvPr id="5" name="Titre 4">
            <a:extLst>
              <a:ext uri="{FF2B5EF4-FFF2-40B4-BE49-F238E27FC236}">
                <a16:creationId xmlns:a16="http://schemas.microsoft.com/office/drawing/2014/main" id="{99516ACA-375D-1140-8EDA-CE04AAC75809}"/>
              </a:ext>
            </a:extLst>
          </p:cNvPr>
          <p:cNvSpPr>
            <a:spLocks noGrp="1"/>
          </p:cNvSpPr>
          <p:nvPr>
            <p:ph type="ctrTitle"/>
          </p:nvPr>
        </p:nvSpPr>
        <p:spPr>
          <a:xfrm>
            <a:off x="1376540" y="886990"/>
            <a:ext cx="8653670" cy="1907485"/>
          </a:xfrm>
        </p:spPr>
        <p:txBody>
          <a:bodyPr rtlCol="0" anchor="t">
            <a:normAutofit/>
          </a:bodyPr>
          <a:lstStyle/>
          <a:p>
            <a:r>
              <a:rPr lang="fr-FR" b="1" dirty="0" err="1">
                <a:latin typeface="Arial" panose="020B0604020202020204" pitchFamily="34" charset="0"/>
                <a:cs typeface="Arial" panose="020B0604020202020204" pitchFamily="34" charset="0"/>
              </a:rPr>
              <a:t>Manel’s</a:t>
            </a:r>
            <a:r>
              <a:rPr lang="fr-FR" b="1" dirty="0">
                <a:latin typeface="Arial" panose="020B0604020202020204" pitchFamily="34" charset="0"/>
                <a:cs typeface="Arial" panose="020B0604020202020204" pitchFamily="34" charset="0"/>
              </a:rPr>
              <a:t> beauty</a:t>
            </a:r>
          </a:p>
        </p:txBody>
      </p:sp>
      <p:sp>
        <p:nvSpPr>
          <p:cNvPr id="2" name="ZoneTexte 1">
            <a:extLst>
              <a:ext uri="{FF2B5EF4-FFF2-40B4-BE49-F238E27FC236}">
                <a16:creationId xmlns:a16="http://schemas.microsoft.com/office/drawing/2014/main" id="{2C43CF2A-6390-4484-9057-FA03FB9ABAB3}"/>
              </a:ext>
            </a:extLst>
          </p:cNvPr>
          <p:cNvSpPr txBox="1"/>
          <p:nvPr/>
        </p:nvSpPr>
        <p:spPr>
          <a:xfrm>
            <a:off x="1376540" y="3429000"/>
            <a:ext cx="5076201" cy="369332"/>
          </a:xfrm>
          <a:prstGeom prst="rect">
            <a:avLst/>
          </a:prstGeom>
          <a:noFill/>
        </p:spPr>
        <p:txBody>
          <a:bodyPr wrap="square" rtlCol="0">
            <a:spAutoFit/>
          </a:bodyPr>
          <a:lstStyle/>
          <a:p>
            <a:r>
              <a:rPr lang="fr-FR" dirty="0">
                <a:solidFill>
                  <a:schemeClr val="bg1"/>
                </a:solidFill>
                <a:latin typeface="Arial" panose="020B0604020202020204" pitchFamily="34" charset="0"/>
                <a:cs typeface="Arial" panose="020B0604020202020204" pitchFamily="34" charset="0"/>
              </a:rPr>
              <a:t>BENALI – Manel </a:t>
            </a:r>
          </a:p>
        </p:txBody>
      </p:sp>
    </p:spTree>
    <p:extLst>
      <p:ext uri="{BB962C8B-B14F-4D97-AF65-F5344CB8AC3E}">
        <p14:creationId xmlns:p14="http://schemas.microsoft.com/office/powerpoint/2010/main" val="4285847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E8534BD-D029-5679-C13C-E53BC9B8D3F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D5247E9-2647-A5C6-46EB-56CC7058E427}"/>
              </a:ext>
            </a:extLst>
          </p:cNvPr>
          <p:cNvSpPr>
            <a:spLocks noGrp="1"/>
          </p:cNvSpPr>
          <p:nvPr>
            <p:ph type="sldNum" sz="quarter" idx="12"/>
          </p:nvPr>
        </p:nvSpPr>
        <p:spPr/>
        <p:txBody>
          <a:bodyPr/>
          <a:lstStyle/>
          <a:p>
            <a:pPr rtl="0"/>
            <a:fld id="{31FEFF75-79D2-EE46-877B-299D1510E681}" type="slidenum">
              <a:rPr lang="fr-FR" noProof="0" smtClean="0"/>
              <a:t>30</a:t>
            </a:fld>
            <a:endParaRPr lang="fr-FR" noProof="0"/>
          </a:p>
        </p:txBody>
      </p:sp>
      <p:sp>
        <p:nvSpPr>
          <p:cNvPr id="4" name="Titre 3">
            <a:extLst>
              <a:ext uri="{FF2B5EF4-FFF2-40B4-BE49-F238E27FC236}">
                <a16:creationId xmlns:a16="http://schemas.microsoft.com/office/drawing/2014/main" id="{3259796C-CB73-381A-0CE5-010453CF29C2}"/>
              </a:ext>
            </a:extLst>
          </p:cNvPr>
          <p:cNvSpPr>
            <a:spLocks noGrp="1"/>
          </p:cNvSpPr>
          <p:nvPr>
            <p:ph type="ctrTitle"/>
          </p:nvPr>
        </p:nvSpPr>
        <p:spPr/>
        <p:txBody>
          <a:bodyPr/>
          <a:lstStyle/>
          <a:p>
            <a:br>
              <a:rPr lang="fr-FR" sz="4800" dirty="0">
                <a:latin typeface="Arial" panose="020B0604020202020204" pitchFamily="34" charset="0"/>
                <a:cs typeface="Arial" panose="020B0604020202020204" pitchFamily="34" charset="0"/>
              </a:rPr>
            </a:br>
            <a:r>
              <a:rPr lang="fr-FR" sz="4800" dirty="0">
                <a:latin typeface="Arial" panose="020B0604020202020204" pitchFamily="34" charset="0"/>
                <a:cs typeface="Arial" panose="020B0604020202020204" pitchFamily="34" charset="0"/>
              </a:rPr>
              <a:t>ARCHITECTURE MVC </a:t>
            </a:r>
            <a:endParaRPr lang="fr-FR" dirty="0"/>
          </a:p>
        </p:txBody>
      </p:sp>
      <p:sp>
        <p:nvSpPr>
          <p:cNvPr id="5" name="Espace réservé du texte 4">
            <a:extLst>
              <a:ext uri="{FF2B5EF4-FFF2-40B4-BE49-F238E27FC236}">
                <a16:creationId xmlns:a16="http://schemas.microsoft.com/office/drawing/2014/main" id="{30B2AFD5-8640-66DA-7563-3D57385C8A9D}"/>
              </a:ext>
            </a:extLst>
          </p:cNvPr>
          <p:cNvSpPr>
            <a:spLocks noGrp="1"/>
          </p:cNvSpPr>
          <p:nvPr>
            <p:ph type="body" sz="quarter" idx="14"/>
          </p:nvPr>
        </p:nvSpPr>
        <p:spPr/>
        <p:txBody>
          <a:bodyPr/>
          <a:lstStyle/>
          <a:p>
            <a:r>
              <a:rPr lang="fr-FR" sz="1600" dirty="0">
                <a:latin typeface="Arial" panose="020B0604020202020204" pitchFamily="34" charset="0"/>
                <a:cs typeface="Arial" panose="020B0604020202020204" pitchFamily="34" charset="0"/>
              </a:rPr>
              <a:t>-&gt; capture de code</a:t>
            </a:r>
            <a:endParaRPr lang="fr-FR" dirty="0"/>
          </a:p>
        </p:txBody>
      </p:sp>
      <p:cxnSp>
        <p:nvCxnSpPr>
          <p:cNvPr id="6" name="Connecteur droit 5">
            <a:extLst>
              <a:ext uri="{FF2B5EF4-FFF2-40B4-BE49-F238E27FC236}">
                <a16:creationId xmlns:a16="http://schemas.microsoft.com/office/drawing/2014/main" id="{AA427394-8BE7-DC34-B621-A2F0A8EDC3D8}"/>
              </a:ext>
            </a:extLst>
          </p:cNvPr>
          <p:cNvCxnSpPr>
            <a:cxnSpLocks/>
          </p:cNvCxnSpPr>
          <p:nvPr/>
        </p:nvCxnSpPr>
        <p:spPr>
          <a:xfrm>
            <a:off x="1627322" y="1507066"/>
            <a:ext cx="619284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08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74A1F8A-266F-CBD3-B6C0-F2A147C81F77}"/>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6E7A4A94-DEE5-E090-7A88-C8CAFBBFDF21}"/>
              </a:ext>
            </a:extLst>
          </p:cNvPr>
          <p:cNvSpPr>
            <a:spLocks noGrp="1"/>
          </p:cNvSpPr>
          <p:nvPr>
            <p:ph type="sldNum" sz="quarter" idx="12"/>
          </p:nvPr>
        </p:nvSpPr>
        <p:spPr/>
        <p:txBody>
          <a:bodyPr/>
          <a:lstStyle/>
          <a:p>
            <a:pPr rtl="0"/>
            <a:fld id="{31FEFF75-79D2-EE46-877B-299D1510E681}" type="slidenum">
              <a:rPr lang="fr-FR" noProof="0" smtClean="0"/>
              <a:t>31</a:t>
            </a:fld>
            <a:endParaRPr lang="fr-FR" noProof="0"/>
          </a:p>
        </p:txBody>
      </p:sp>
      <p:sp>
        <p:nvSpPr>
          <p:cNvPr id="4" name="Titre 3">
            <a:extLst>
              <a:ext uri="{FF2B5EF4-FFF2-40B4-BE49-F238E27FC236}">
                <a16:creationId xmlns:a16="http://schemas.microsoft.com/office/drawing/2014/main" id="{9DB19980-5692-DFA1-E688-ADF2C244F6AD}"/>
              </a:ext>
            </a:extLst>
          </p:cNvPr>
          <p:cNvSpPr>
            <a:spLocks noGrp="1"/>
          </p:cNvSpPr>
          <p:nvPr>
            <p:ph type="ctrTitle"/>
          </p:nvPr>
        </p:nvSpPr>
        <p:spPr/>
        <p:txBody>
          <a:bodyPr/>
          <a:lstStyle/>
          <a:p>
            <a:r>
              <a:rPr lang="fr-FR" sz="4800" dirty="0">
                <a:latin typeface="Arial" panose="020B0604020202020204" pitchFamily="34" charset="0"/>
                <a:cs typeface="Arial" panose="020B0604020202020204" pitchFamily="34" charset="0"/>
              </a:rPr>
              <a:t>ARCHITETURE 3 TIERS</a:t>
            </a:r>
            <a:endParaRPr lang="fr-FR" dirty="0"/>
          </a:p>
        </p:txBody>
      </p:sp>
      <p:sp>
        <p:nvSpPr>
          <p:cNvPr id="5" name="Espace réservé du texte 4">
            <a:extLst>
              <a:ext uri="{FF2B5EF4-FFF2-40B4-BE49-F238E27FC236}">
                <a16:creationId xmlns:a16="http://schemas.microsoft.com/office/drawing/2014/main" id="{F567BBA1-FFDD-5D5A-EB96-C4363C0F2A5B}"/>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30EB3000-38D6-C41F-B7B3-CEC845763B57}"/>
              </a:ext>
            </a:extLst>
          </p:cNvPr>
          <p:cNvCxnSpPr>
            <a:cxnSpLocks/>
          </p:cNvCxnSpPr>
          <p:nvPr/>
        </p:nvCxnSpPr>
        <p:spPr>
          <a:xfrm>
            <a:off x="1627322" y="1342197"/>
            <a:ext cx="664322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50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600D687-B147-46BB-52D2-52DEF76BB81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BC7F9632-2632-FCBD-5A5D-575C48B9E61C}"/>
              </a:ext>
            </a:extLst>
          </p:cNvPr>
          <p:cNvSpPr>
            <a:spLocks noGrp="1"/>
          </p:cNvSpPr>
          <p:nvPr>
            <p:ph type="sldNum" sz="quarter" idx="12"/>
          </p:nvPr>
        </p:nvSpPr>
        <p:spPr/>
        <p:txBody>
          <a:bodyPr/>
          <a:lstStyle/>
          <a:p>
            <a:pPr rtl="0"/>
            <a:fld id="{31FEFF75-79D2-EE46-877B-299D1510E681}" type="slidenum">
              <a:rPr lang="fr-FR" noProof="0" smtClean="0"/>
              <a:t>32</a:t>
            </a:fld>
            <a:endParaRPr lang="fr-FR" noProof="0"/>
          </a:p>
        </p:txBody>
      </p:sp>
      <p:sp>
        <p:nvSpPr>
          <p:cNvPr id="4" name="Titre 3">
            <a:extLst>
              <a:ext uri="{FF2B5EF4-FFF2-40B4-BE49-F238E27FC236}">
                <a16:creationId xmlns:a16="http://schemas.microsoft.com/office/drawing/2014/main" id="{9C69377A-216F-EBB8-47BB-7FADEE8ECBF7}"/>
              </a:ext>
            </a:extLst>
          </p:cNvPr>
          <p:cNvSpPr>
            <a:spLocks noGrp="1"/>
          </p:cNvSpPr>
          <p:nvPr>
            <p:ph type="ctrTitle"/>
          </p:nvPr>
        </p:nvSpPr>
        <p:spPr/>
        <p:txBody>
          <a:bodyPr/>
          <a:lstStyle/>
          <a:p>
            <a:r>
              <a:rPr lang="fr-FR" sz="4400" dirty="0">
                <a:latin typeface="Arial" panose="020B0604020202020204" pitchFamily="34" charset="0"/>
                <a:cs typeface="Arial" panose="020B0604020202020204" pitchFamily="34" charset="0"/>
              </a:rPr>
              <a:t>ARCHITECTURE MVV</a:t>
            </a:r>
            <a:endParaRPr lang="fr-FR" dirty="0"/>
          </a:p>
        </p:txBody>
      </p:sp>
      <p:sp>
        <p:nvSpPr>
          <p:cNvPr id="5" name="Espace réservé du texte 4">
            <a:extLst>
              <a:ext uri="{FF2B5EF4-FFF2-40B4-BE49-F238E27FC236}">
                <a16:creationId xmlns:a16="http://schemas.microsoft.com/office/drawing/2014/main" id="{AED4C840-7101-B099-C821-60BA7691B738}"/>
              </a:ext>
            </a:extLst>
          </p:cNvPr>
          <p:cNvSpPr>
            <a:spLocks noGrp="1"/>
          </p:cNvSpPr>
          <p:nvPr>
            <p:ph type="body" sz="quarter" idx="14"/>
          </p:nvPr>
        </p:nvSpPr>
        <p:spPr/>
        <p:txBody>
          <a:bodyPr/>
          <a:lstStyle/>
          <a:p>
            <a:r>
              <a:rPr lang="fr-FR" sz="1600" dirty="0">
                <a:latin typeface="Arial" panose="020B0604020202020204" pitchFamily="34" charset="0"/>
                <a:cs typeface="Arial" panose="020B0604020202020204" pitchFamily="34" charset="0"/>
              </a:rPr>
              <a:t>si je fais ANGULAR</a:t>
            </a:r>
            <a:endParaRPr lang="fr-FR" dirty="0"/>
          </a:p>
        </p:txBody>
      </p:sp>
      <p:cxnSp>
        <p:nvCxnSpPr>
          <p:cNvPr id="6" name="Connecteur droit 5">
            <a:extLst>
              <a:ext uri="{FF2B5EF4-FFF2-40B4-BE49-F238E27FC236}">
                <a16:creationId xmlns:a16="http://schemas.microsoft.com/office/drawing/2014/main" id="{AA3342F4-C02C-E18C-EDB8-2FD8FC67527A}"/>
              </a:ext>
            </a:extLst>
          </p:cNvPr>
          <p:cNvCxnSpPr>
            <a:cxnSpLocks/>
          </p:cNvCxnSpPr>
          <p:nvPr/>
        </p:nvCxnSpPr>
        <p:spPr>
          <a:xfrm>
            <a:off x="1627322" y="1342197"/>
            <a:ext cx="563328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29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A2D6CB6-2980-7CB3-783E-243AF4A6837B}"/>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80CC396A-A2C3-3C3C-49D5-498322E3165E}"/>
              </a:ext>
            </a:extLst>
          </p:cNvPr>
          <p:cNvSpPr>
            <a:spLocks noGrp="1"/>
          </p:cNvSpPr>
          <p:nvPr>
            <p:ph type="sldNum" sz="quarter" idx="12"/>
          </p:nvPr>
        </p:nvSpPr>
        <p:spPr/>
        <p:txBody>
          <a:bodyPr/>
          <a:lstStyle/>
          <a:p>
            <a:pPr rtl="0"/>
            <a:fld id="{31FEFF75-79D2-EE46-877B-299D1510E681}" type="slidenum">
              <a:rPr lang="fr-FR" noProof="0" smtClean="0"/>
              <a:t>33</a:t>
            </a:fld>
            <a:endParaRPr lang="fr-FR" noProof="0"/>
          </a:p>
        </p:txBody>
      </p:sp>
      <p:sp>
        <p:nvSpPr>
          <p:cNvPr id="4" name="Titre 3">
            <a:extLst>
              <a:ext uri="{FF2B5EF4-FFF2-40B4-BE49-F238E27FC236}">
                <a16:creationId xmlns:a16="http://schemas.microsoft.com/office/drawing/2014/main" id="{57C02A1F-ED14-F279-DEC2-D267170687A0}"/>
              </a:ext>
            </a:extLst>
          </p:cNvPr>
          <p:cNvSpPr>
            <a:spLocks noGrp="1"/>
          </p:cNvSpPr>
          <p:nvPr>
            <p:ph type="ctrTitle"/>
          </p:nvPr>
        </p:nvSpPr>
        <p:spPr/>
        <p:txBody>
          <a:bodyPr/>
          <a:lstStyle/>
          <a:p>
            <a:r>
              <a:rPr lang="fr-FR" sz="4800" b="0" dirty="0">
                <a:latin typeface="+mn-lt"/>
              </a:rPr>
              <a:t>9.SECURITE</a:t>
            </a:r>
            <a:endParaRPr lang="fr-FR" dirty="0"/>
          </a:p>
        </p:txBody>
      </p:sp>
      <p:sp>
        <p:nvSpPr>
          <p:cNvPr id="5" name="Espace réservé du texte 4">
            <a:extLst>
              <a:ext uri="{FF2B5EF4-FFF2-40B4-BE49-F238E27FC236}">
                <a16:creationId xmlns:a16="http://schemas.microsoft.com/office/drawing/2014/main" id="{13A150D0-4FE0-8230-F7D8-CD190740C825}"/>
              </a:ext>
            </a:extLst>
          </p:cNvPr>
          <p:cNvSpPr>
            <a:spLocks noGrp="1"/>
          </p:cNvSpPr>
          <p:nvPr>
            <p:ph type="body" sz="quarter" idx="14"/>
          </p:nvPr>
        </p:nvSpPr>
        <p:spPr/>
        <p:txBody>
          <a:bodyPr/>
          <a:lstStyle/>
          <a:p>
            <a:endParaRPr lang="fr-FR" sz="1600" b="0" dirty="0">
              <a:latin typeface="+mn-lt"/>
            </a:endParaRPr>
          </a:p>
        </p:txBody>
      </p:sp>
    </p:spTree>
    <p:extLst>
      <p:ext uri="{BB962C8B-B14F-4D97-AF65-F5344CB8AC3E}">
        <p14:creationId xmlns:p14="http://schemas.microsoft.com/office/powerpoint/2010/main" val="478644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CA27125-0DDC-CE40-5AD1-B3953A80F0EC}"/>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C978E0C2-CB55-FF1D-8D6C-8A10AF3E6DA1}"/>
              </a:ext>
            </a:extLst>
          </p:cNvPr>
          <p:cNvSpPr>
            <a:spLocks noGrp="1"/>
          </p:cNvSpPr>
          <p:nvPr>
            <p:ph type="sldNum" sz="quarter" idx="12"/>
          </p:nvPr>
        </p:nvSpPr>
        <p:spPr/>
        <p:txBody>
          <a:bodyPr/>
          <a:lstStyle/>
          <a:p>
            <a:pPr rtl="0"/>
            <a:fld id="{31FEFF75-79D2-EE46-877B-299D1510E681}" type="slidenum">
              <a:rPr lang="fr-FR" noProof="0" smtClean="0"/>
              <a:t>34</a:t>
            </a:fld>
            <a:endParaRPr lang="fr-FR" noProof="0"/>
          </a:p>
        </p:txBody>
      </p:sp>
      <p:sp>
        <p:nvSpPr>
          <p:cNvPr id="4" name="Titre 3">
            <a:extLst>
              <a:ext uri="{FF2B5EF4-FFF2-40B4-BE49-F238E27FC236}">
                <a16:creationId xmlns:a16="http://schemas.microsoft.com/office/drawing/2014/main" id="{98BE258A-78B4-A4C8-B7A3-99A0F5E50619}"/>
              </a:ext>
            </a:extLst>
          </p:cNvPr>
          <p:cNvSpPr>
            <a:spLocks noGrp="1"/>
          </p:cNvSpPr>
          <p:nvPr>
            <p:ph type="ctrTitle"/>
          </p:nvPr>
        </p:nvSpPr>
        <p:spPr/>
        <p:txBody>
          <a:bodyPr/>
          <a:lstStyle/>
          <a:p>
            <a:r>
              <a:rPr lang="fr-FR" sz="4800" b="0" dirty="0">
                <a:latin typeface="+mn-lt"/>
              </a:rPr>
              <a:t>ATTAQUE CSRF</a:t>
            </a:r>
            <a:endParaRPr lang="fr-FR" dirty="0"/>
          </a:p>
        </p:txBody>
      </p:sp>
      <p:sp>
        <p:nvSpPr>
          <p:cNvPr id="5" name="Espace réservé du texte 4">
            <a:extLst>
              <a:ext uri="{FF2B5EF4-FFF2-40B4-BE49-F238E27FC236}">
                <a16:creationId xmlns:a16="http://schemas.microsoft.com/office/drawing/2014/main" id="{F6D8977E-14A0-22DE-4391-035A419D3B6C}"/>
              </a:ext>
            </a:extLst>
          </p:cNvPr>
          <p:cNvSpPr>
            <a:spLocks noGrp="1"/>
          </p:cNvSpPr>
          <p:nvPr>
            <p:ph type="body" sz="quarter" idx="14"/>
          </p:nvPr>
        </p:nvSpPr>
        <p:spPr/>
        <p:txBody>
          <a:bodyPr/>
          <a:lstStyle/>
          <a:p>
            <a:endParaRPr lang="fr-FR"/>
          </a:p>
        </p:txBody>
      </p:sp>
      <p:cxnSp>
        <p:nvCxnSpPr>
          <p:cNvPr id="6" name="Connecteur droit 5">
            <a:extLst>
              <a:ext uri="{FF2B5EF4-FFF2-40B4-BE49-F238E27FC236}">
                <a16:creationId xmlns:a16="http://schemas.microsoft.com/office/drawing/2014/main" id="{8768559C-B40B-7397-82EB-A27FEBEB47B5}"/>
              </a:ext>
            </a:extLst>
          </p:cNvPr>
          <p:cNvCxnSpPr>
            <a:cxnSpLocks/>
          </p:cNvCxnSpPr>
          <p:nvPr/>
        </p:nvCxnSpPr>
        <p:spPr>
          <a:xfrm>
            <a:off x="1627322" y="1342197"/>
            <a:ext cx="364071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701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AC377E3-4717-0767-29CF-DC525832F15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4546FB6-6B46-7E4E-F6A5-2BF584F16A2B}"/>
              </a:ext>
            </a:extLst>
          </p:cNvPr>
          <p:cNvSpPr>
            <a:spLocks noGrp="1"/>
          </p:cNvSpPr>
          <p:nvPr>
            <p:ph type="sldNum" sz="quarter" idx="12"/>
          </p:nvPr>
        </p:nvSpPr>
        <p:spPr/>
        <p:txBody>
          <a:bodyPr/>
          <a:lstStyle/>
          <a:p>
            <a:pPr rtl="0"/>
            <a:fld id="{31FEFF75-79D2-EE46-877B-299D1510E681}" type="slidenum">
              <a:rPr lang="fr-FR" noProof="0" smtClean="0"/>
              <a:t>35</a:t>
            </a:fld>
            <a:endParaRPr lang="fr-FR" noProof="0"/>
          </a:p>
        </p:txBody>
      </p:sp>
      <p:sp>
        <p:nvSpPr>
          <p:cNvPr id="4" name="Titre 3">
            <a:extLst>
              <a:ext uri="{FF2B5EF4-FFF2-40B4-BE49-F238E27FC236}">
                <a16:creationId xmlns:a16="http://schemas.microsoft.com/office/drawing/2014/main" id="{1134C882-F656-18CF-F149-65AB4349B250}"/>
              </a:ext>
            </a:extLst>
          </p:cNvPr>
          <p:cNvSpPr>
            <a:spLocks noGrp="1"/>
          </p:cNvSpPr>
          <p:nvPr>
            <p:ph type="ctrTitle"/>
          </p:nvPr>
        </p:nvSpPr>
        <p:spPr/>
        <p:txBody>
          <a:bodyPr/>
          <a:lstStyle/>
          <a:p>
            <a:r>
              <a:rPr lang="fr-FR" sz="4800" b="0" dirty="0">
                <a:latin typeface="+mn-lt"/>
              </a:rPr>
              <a:t>INJECTION SQL</a:t>
            </a:r>
            <a:endParaRPr lang="fr-FR" dirty="0"/>
          </a:p>
        </p:txBody>
      </p:sp>
      <p:sp>
        <p:nvSpPr>
          <p:cNvPr id="5" name="Espace réservé du texte 4">
            <a:extLst>
              <a:ext uri="{FF2B5EF4-FFF2-40B4-BE49-F238E27FC236}">
                <a16:creationId xmlns:a16="http://schemas.microsoft.com/office/drawing/2014/main" id="{35012C2A-AA52-A2D8-FF0C-6EA6887B28E0}"/>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DE1E3A8F-B1DD-3683-C6AE-8ACD60291E9E}"/>
              </a:ext>
            </a:extLst>
          </p:cNvPr>
          <p:cNvCxnSpPr>
            <a:cxnSpLocks/>
          </p:cNvCxnSpPr>
          <p:nvPr/>
        </p:nvCxnSpPr>
        <p:spPr>
          <a:xfrm>
            <a:off x="1627321" y="1342197"/>
            <a:ext cx="379084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085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CA3A917-D768-9F24-7B9A-50A66D888A9F}"/>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D026C699-42B5-8CEA-853A-6BA7E22A2DA3}"/>
              </a:ext>
            </a:extLst>
          </p:cNvPr>
          <p:cNvSpPr>
            <a:spLocks noGrp="1"/>
          </p:cNvSpPr>
          <p:nvPr>
            <p:ph type="sldNum" sz="quarter" idx="12"/>
          </p:nvPr>
        </p:nvSpPr>
        <p:spPr/>
        <p:txBody>
          <a:bodyPr/>
          <a:lstStyle/>
          <a:p>
            <a:pPr rtl="0"/>
            <a:fld id="{31FEFF75-79D2-EE46-877B-299D1510E681}" type="slidenum">
              <a:rPr lang="fr-FR" noProof="0" smtClean="0"/>
              <a:t>36</a:t>
            </a:fld>
            <a:endParaRPr lang="fr-FR" noProof="0"/>
          </a:p>
        </p:txBody>
      </p:sp>
      <p:sp>
        <p:nvSpPr>
          <p:cNvPr id="4" name="Titre 3">
            <a:extLst>
              <a:ext uri="{FF2B5EF4-FFF2-40B4-BE49-F238E27FC236}">
                <a16:creationId xmlns:a16="http://schemas.microsoft.com/office/drawing/2014/main" id="{B3E2E1C2-A53B-6EEB-3B68-615D9A18D508}"/>
              </a:ext>
            </a:extLst>
          </p:cNvPr>
          <p:cNvSpPr>
            <a:spLocks noGrp="1"/>
          </p:cNvSpPr>
          <p:nvPr>
            <p:ph type="ctrTitle"/>
          </p:nvPr>
        </p:nvSpPr>
        <p:spPr/>
        <p:txBody>
          <a:bodyPr/>
          <a:lstStyle/>
          <a:p>
            <a:r>
              <a:rPr lang="fr-FR" sz="4800" b="0" dirty="0">
                <a:latin typeface="+mn-lt"/>
              </a:rPr>
              <a:t>INJECTION SCC</a:t>
            </a:r>
            <a:endParaRPr lang="fr-FR" dirty="0"/>
          </a:p>
        </p:txBody>
      </p:sp>
      <p:sp>
        <p:nvSpPr>
          <p:cNvPr id="5" name="Espace réservé du texte 4">
            <a:extLst>
              <a:ext uri="{FF2B5EF4-FFF2-40B4-BE49-F238E27FC236}">
                <a16:creationId xmlns:a16="http://schemas.microsoft.com/office/drawing/2014/main" id="{83BA4A7D-F6F7-069D-2E6E-C63760D860A3}"/>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279ACBFA-3BE7-7D3C-776A-23834E24B22D}"/>
              </a:ext>
            </a:extLst>
          </p:cNvPr>
          <p:cNvCxnSpPr>
            <a:cxnSpLocks/>
          </p:cNvCxnSpPr>
          <p:nvPr/>
        </p:nvCxnSpPr>
        <p:spPr>
          <a:xfrm>
            <a:off x="1627322" y="1342197"/>
            <a:ext cx="3722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301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45C5DCB-6050-79CC-98D7-9E89D9B73C98}"/>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33016075-ACD9-168D-230E-03A3E8FB961F}"/>
              </a:ext>
            </a:extLst>
          </p:cNvPr>
          <p:cNvSpPr>
            <a:spLocks noGrp="1"/>
          </p:cNvSpPr>
          <p:nvPr>
            <p:ph type="sldNum" sz="quarter" idx="12"/>
          </p:nvPr>
        </p:nvSpPr>
        <p:spPr/>
        <p:txBody>
          <a:bodyPr/>
          <a:lstStyle/>
          <a:p>
            <a:pPr rtl="0"/>
            <a:fld id="{31FEFF75-79D2-EE46-877B-299D1510E681}" type="slidenum">
              <a:rPr lang="fr-FR" noProof="0" smtClean="0"/>
              <a:t>37</a:t>
            </a:fld>
            <a:endParaRPr lang="fr-FR" noProof="0"/>
          </a:p>
        </p:txBody>
      </p:sp>
      <p:sp>
        <p:nvSpPr>
          <p:cNvPr id="4" name="Titre 3">
            <a:extLst>
              <a:ext uri="{FF2B5EF4-FFF2-40B4-BE49-F238E27FC236}">
                <a16:creationId xmlns:a16="http://schemas.microsoft.com/office/drawing/2014/main" id="{083F928F-A0F2-DD89-C718-30DFD1F0F7B5}"/>
              </a:ext>
            </a:extLst>
          </p:cNvPr>
          <p:cNvSpPr>
            <a:spLocks noGrp="1"/>
          </p:cNvSpPr>
          <p:nvPr>
            <p:ph type="ctrTitle"/>
          </p:nvPr>
        </p:nvSpPr>
        <p:spPr/>
        <p:txBody>
          <a:bodyPr/>
          <a:lstStyle/>
          <a:p>
            <a:r>
              <a:rPr lang="fr-FR" sz="4800" b="0" dirty="0" err="1">
                <a:latin typeface="+mn-lt"/>
              </a:rPr>
              <a:t>POLITiQuE</a:t>
            </a:r>
            <a:r>
              <a:rPr lang="fr-FR" sz="4800" b="0" dirty="0">
                <a:latin typeface="+mn-lt"/>
              </a:rPr>
              <a:t> DE MOT DE PASSE</a:t>
            </a:r>
            <a:endParaRPr lang="fr-FR" dirty="0"/>
          </a:p>
        </p:txBody>
      </p:sp>
      <p:sp>
        <p:nvSpPr>
          <p:cNvPr id="5" name="Espace réservé du texte 4">
            <a:extLst>
              <a:ext uri="{FF2B5EF4-FFF2-40B4-BE49-F238E27FC236}">
                <a16:creationId xmlns:a16="http://schemas.microsoft.com/office/drawing/2014/main" id="{3797B869-DB71-26EE-DA57-1FE575EA30A2}"/>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CFC3436E-CCDB-34FD-1FF7-5A8E30C57D4C}"/>
              </a:ext>
            </a:extLst>
          </p:cNvPr>
          <p:cNvCxnSpPr>
            <a:cxnSpLocks/>
          </p:cNvCxnSpPr>
          <p:nvPr/>
        </p:nvCxnSpPr>
        <p:spPr>
          <a:xfrm>
            <a:off x="1627321" y="1342197"/>
            <a:ext cx="720278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7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BBE3643-786D-D85E-2B7B-341ADAA43FB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D2DB32F8-299A-0943-C600-7FBB11D214B6}"/>
              </a:ext>
            </a:extLst>
          </p:cNvPr>
          <p:cNvSpPr>
            <a:spLocks noGrp="1"/>
          </p:cNvSpPr>
          <p:nvPr>
            <p:ph type="sldNum" sz="quarter" idx="12"/>
          </p:nvPr>
        </p:nvSpPr>
        <p:spPr/>
        <p:txBody>
          <a:bodyPr/>
          <a:lstStyle/>
          <a:p>
            <a:pPr rtl="0"/>
            <a:fld id="{31FEFF75-79D2-EE46-877B-299D1510E681}" type="slidenum">
              <a:rPr lang="fr-FR" noProof="0" smtClean="0"/>
              <a:t>38</a:t>
            </a:fld>
            <a:endParaRPr lang="fr-FR" noProof="0"/>
          </a:p>
        </p:txBody>
      </p:sp>
      <p:sp>
        <p:nvSpPr>
          <p:cNvPr id="4" name="Titre 3">
            <a:extLst>
              <a:ext uri="{FF2B5EF4-FFF2-40B4-BE49-F238E27FC236}">
                <a16:creationId xmlns:a16="http://schemas.microsoft.com/office/drawing/2014/main" id="{48DA04AE-B9CE-6FDA-7B71-C5DEFAC4C0F8}"/>
              </a:ext>
            </a:extLst>
          </p:cNvPr>
          <p:cNvSpPr>
            <a:spLocks noGrp="1"/>
          </p:cNvSpPr>
          <p:nvPr>
            <p:ph type="ctrTitle"/>
          </p:nvPr>
        </p:nvSpPr>
        <p:spPr/>
        <p:txBody>
          <a:bodyPr/>
          <a:lstStyle/>
          <a:p>
            <a:r>
              <a:rPr lang="fr-FR" sz="4800" b="0" dirty="0">
                <a:latin typeface="+mn-lt"/>
              </a:rPr>
              <a:t>RECOMMANDATION CNIL</a:t>
            </a:r>
            <a:endParaRPr lang="fr-FR" dirty="0"/>
          </a:p>
        </p:txBody>
      </p:sp>
      <p:sp>
        <p:nvSpPr>
          <p:cNvPr id="5" name="Espace réservé du texte 4">
            <a:extLst>
              <a:ext uri="{FF2B5EF4-FFF2-40B4-BE49-F238E27FC236}">
                <a16:creationId xmlns:a16="http://schemas.microsoft.com/office/drawing/2014/main" id="{555A0736-1992-FB5D-2560-7FECC88BA1A6}"/>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4D9049D4-D7B3-13F2-C094-D9F43843FF95}"/>
              </a:ext>
            </a:extLst>
          </p:cNvPr>
          <p:cNvCxnSpPr>
            <a:cxnSpLocks/>
          </p:cNvCxnSpPr>
          <p:nvPr/>
        </p:nvCxnSpPr>
        <p:spPr>
          <a:xfrm>
            <a:off x="1627322" y="1342197"/>
            <a:ext cx="635661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375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2BA8056-8820-B35E-8C04-78232BD9C6E7}"/>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8D9BC78-756F-8FEA-DA3B-681E4CEF4BF8}"/>
              </a:ext>
            </a:extLst>
          </p:cNvPr>
          <p:cNvSpPr>
            <a:spLocks noGrp="1"/>
          </p:cNvSpPr>
          <p:nvPr>
            <p:ph type="sldNum" sz="quarter" idx="12"/>
          </p:nvPr>
        </p:nvSpPr>
        <p:spPr/>
        <p:txBody>
          <a:bodyPr/>
          <a:lstStyle/>
          <a:p>
            <a:pPr rtl="0"/>
            <a:fld id="{31FEFF75-79D2-EE46-877B-299D1510E681}" type="slidenum">
              <a:rPr lang="fr-FR" noProof="0" smtClean="0"/>
              <a:t>39</a:t>
            </a:fld>
            <a:endParaRPr lang="fr-FR" noProof="0"/>
          </a:p>
        </p:txBody>
      </p:sp>
      <p:sp>
        <p:nvSpPr>
          <p:cNvPr id="4" name="Titre 3">
            <a:extLst>
              <a:ext uri="{FF2B5EF4-FFF2-40B4-BE49-F238E27FC236}">
                <a16:creationId xmlns:a16="http://schemas.microsoft.com/office/drawing/2014/main" id="{4FE02673-9F48-2A42-8EB6-15E81292670A}"/>
              </a:ext>
            </a:extLst>
          </p:cNvPr>
          <p:cNvSpPr>
            <a:spLocks noGrp="1"/>
          </p:cNvSpPr>
          <p:nvPr>
            <p:ph type="ctrTitle"/>
          </p:nvPr>
        </p:nvSpPr>
        <p:spPr/>
        <p:txBody>
          <a:bodyPr/>
          <a:lstStyle/>
          <a:p>
            <a:r>
              <a:rPr lang="fr-FR" sz="4800" b="0" dirty="0">
                <a:latin typeface="+mn-lt"/>
              </a:rPr>
              <a:t>10.DEMONSTRATION DE L’APPLICATION</a:t>
            </a:r>
            <a:endParaRPr lang="fr-FR" dirty="0"/>
          </a:p>
        </p:txBody>
      </p:sp>
      <p:sp>
        <p:nvSpPr>
          <p:cNvPr id="5" name="Espace réservé du texte 4">
            <a:extLst>
              <a:ext uri="{FF2B5EF4-FFF2-40B4-BE49-F238E27FC236}">
                <a16:creationId xmlns:a16="http://schemas.microsoft.com/office/drawing/2014/main" id="{A4022CBD-EFDE-5E23-AB66-E0A5E43D0EC9}"/>
              </a:ext>
            </a:extLst>
          </p:cNvPr>
          <p:cNvSpPr>
            <a:spLocks noGrp="1"/>
          </p:cNvSpPr>
          <p:nvPr>
            <p:ph type="body" sz="quarter" idx="14"/>
          </p:nvPr>
        </p:nvSpPr>
        <p:spPr/>
        <p:txBody>
          <a:bodyPr/>
          <a:lstStyle/>
          <a:p>
            <a:r>
              <a:rPr lang="fr-FR" sz="1600" b="0" dirty="0">
                <a:latin typeface="+mn-lt"/>
              </a:rPr>
              <a:t>11.POLITIQUE DE TEST/PLAN DE TEST UNITAIRE ET FONCTIONELLE/PLAN DE DEPLOIEMENT</a:t>
            </a:r>
          </a:p>
          <a:p>
            <a:r>
              <a:rPr lang="fr-FR" sz="1600" b="0" dirty="0">
                <a:latin typeface="+mn-lt"/>
              </a:rPr>
              <a:t>12.VEILLE TECHNOLOGIQUE : PAS DE YOUTUB ET STACKOVERFLOW</a:t>
            </a:r>
          </a:p>
          <a:p>
            <a:r>
              <a:rPr lang="fr-FR" sz="1600" b="0" dirty="0">
                <a:latin typeface="+mn-lt"/>
              </a:rPr>
              <a:t>-&gt;</a:t>
            </a:r>
            <a:r>
              <a:rPr lang="fr-FR" sz="1600" b="0" dirty="0" err="1">
                <a:latin typeface="+mn-lt"/>
              </a:rPr>
              <a:t>owasp</a:t>
            </a:r>
            <a:endParaRPr lang="fr-FR" sz="1600" b="0" dirty="0">
              <a:latin typeface="+mn-lt"/>
            </a:endParaRPr>
          </a:p>
          <a:p>
            <a:r>
              <a:rPr lang="fr-FR" sz="1600" b="0" dirty="0">
                <a:latin typeface="+mn-lt"/>
              </a:rPr>
              <a:t>13.DIFFICULTEES RENCONTRER:</a:t>
            </a:r>
          </a:p>
          <a:p>
            <a:r>
              <a:rPr lang="fr-FR" sz="1600" b="0" dirty="0">
                <a:latin typeface="+mn-lt"/>
              </a:rPr>
              <a:t>14.CONSCLUSION</a:t>
            </a:r>
          </a:p>
          <a:p>
            <a:endParaRPr lang="fr-FR" dirty="0"/>
          </a:p>
        </p:txBody>
      </p:sp>
    </p:spTree>
    <p:extLst>
      <p:ext uri="{BB962C8B-B14F-4D97-AF65-F5344CB8AC3E}">
        <p14:creationId xmlns:p14="http://schemas.microsoft.com/office/powerpoint/2010/main" val="3371060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B178B4-CDED-454C-BED2-2E2B10ADA703}"/>
              </a:ext>
            </a:extLst>
          </p:cNvPr>
          <p:cNvSpPr>
            <a:spLocks noGrp="1"/>
          </p:cNvSpPr>
          <p:nvPr>
            <p:ph type="ctrTitle"/>
          </p:nvPr>
        </p:nvSpPr>
        <p:spPr/>
        <p:txBody>
          <a:bodyPr rtlCol="0" anchor="ctr"/>
          <a:lstStyle/>
          <a:p>
            <a:pPr rtl="0"/>
            <a:r>
              <a:rPr lang="fr-FR" dirty="0">
                <a:latin typeface="+mj-lt"/>
                <a:cs typeface="Arial" panose="020B0604020202020204" pitchFamily="34" charset="0"/>
              </a:rPr>
              <a:t>Sommaire</a:t>
            </a:r>
          </a:p>
        </p:txBody>
      </p:sp>
      <p:sp>
        <p:nvSpPr>
          <p:cNvPr id="7" name="Espace réservé du texte 6">
            <a:extLst>
              <a:ext uri="{FF2B5EF4-FFF2-40B4-BE49-F238E27FC236}">
                <a16:creationId xmlns:a16="http://schemas.microsoft.com/office/drawing/2014/main" id="{54E9E228-B02C-3941-B458-23CB2D67B476}"/>
              </a:ext>
            </a:extLst>
          </p:cNvPr>
          <p:cNvSpPr>
            <a:spLocks noGrp="1"/>
          </p:cNvSpPr>
          <p:nvPr>
            <p:ph type="body" sz="quarter" idx="14"/>
          </p:nvPr>
        </p:nvSpPr>
        <p:spPr/>
        <p:txBody>
          <a:bodyPr rtlCol="0">
            <a:normAutofit/>
          </a:bodyPr>
          <a:lstStyle/>
          <a:p>
            <a:pPr marL="342900" indent="-342900" rtl="0">
              <a:buFont typeface="+mj-lt"/>
              <a:buAutoNum type="arabicPeriod"/>
            </a:pPr>
            <a:r>
              <a:rPr lang="fr-FR" dirty="0">
                <a:cs typeface="Arial" panose="020B0604020202020204" pitchFamily="34" charset="0"/>
              </a:rPr>
              <a:t>Présentation personnelle .</a:t>
            </a:r>
          </a:p>
          <a:p>
            <a:pPr marL="342900" indent="-342900" rtl="0">
              <a:buFont typeface="+mj-lt"/>
              <a:buAutoNum type="arabicPeriod"/>
            </a:pPr>
            <a:r>
              <a:rPr lang="fr-FR" dirty="0">
                <a:cs typeface="Arial" panose="020B0604020202020204" pitchFamily="34" charset="0"/>
              </a:rPr>
              <a:t>Présentation du projet.</a:t>
            </a:r>
          </a:p>
          <a:p>
            <a:pPr marL="342900" indent="-342900" rtl="0">
              <a:buFont typeface="+mj-lt"/>
              <a:buAutoNum type="arabicPeriod"/>
            </a:pPr>
            <a:r>
              <a:rPr lang="fr-FR" dirty="0">
                <a:cs typeface="Arial" panose="020B0604020202020204" pitchFamily="34" charset="0"/>
              </a:rPr>
              <a:t>Cahier de charge.</a:t>
            </a:r>
          </a:p>
          <a:p>
            <a:pPr marL="342900" indent="-342900" rtl="0">
              <a:buFont typeface="+mj-lt"/>
              <a:buAutoNum type="arabicPeriod"/>
            </a:pPr>
            <a:r>
              <a:rPr lang="fr-FR" dirty="0">
                <a:cs typeface="Arial" panose="020B0604020202020204" pitchFamily="34" charset="0"/>
              </a:rPr>
              <a:t>Planning et suivie du projet.</a:t>
            </a:r>
          </a:p>
          <a:p>
            <a:pPr marL="342900" indent="-342900" rtl="0">
              <a:buFont typeface="+mj-lt"/>
              <a:buAutoNum type="arabicPeriod"/>
            </a:pPr>
            <a:r>
              <a:rPr lang="fr-FR" dirty="0">
                <a:cs typeface="Arial" panose="020B0604020202020204" pitchFamily="34" charset="0"/>
              </a:rPr>
              <a:t>UI/UX.</a:t>
            </a:r>
          </a:p>
          <a:p>
            <a:pPr marL="342900" indent="-342900" rtl="0">
              <a:buFont typeface="+mj-lt"/>
              <a:buAutoNum type="arabicPeriod"/>
            </a:pPr>
            <a:r>
              <a:rPr lang="fr-FR" dirty="0">
                <a:cs typeface="Arial" panose="020B0604020202020204" pitchFamily="34" charset="0"/>
              </a:rPr>
              <a:t>Conception de la base de données.</a:t>
            </a:r>
          </a:p>
          <a:p>
            <a:pPr marL="342900" indent="-342900" rtl="0">
              <a:buFont typeface="+mj-lt"/>
              <a:buAutoNum type="arabicPeriod"/>
            </a:pPr>
            <a:r>
              <a:rPr lang="fr-FR" dirty="0">
                <a:cs typeface="Arial" panose="020B0604020202020204" pitchFamily="34" charset="0"/>
              </a:rPr>
              <a:t>Conception de l’application.</a:t>
            </a:r>
          </a:p>
          <a:p>
            <a:pPr marL="342900" indent="-342900" rtl="0">
              <a:buFont typeface="+mj-lt"/>
              <a:buAutoNum type="arabicPeriod"/>
            </a:pPr>
            <a:r>
              <a:rPr lang="fr-FR" dirty="0">
                <a:cs typeface="Arial" panose="020B0604020202020204" pitchFamily="34" charset="0"/>
              </a:rPr>
              <a:t>Conception Multitouche.</a:t>
            </a:r>
          </a:p>
          <a:p>
            <a:pPr marL="342900" indent="-342900" rtl="0">
              <a:buFont typeface="+mj-lt"/>
              <a:buAutoNum type="arabicPeriod"/>
            </a:pPr>
            <a:r>
              <a:rPr lang="fr-FR" dirty="0">
                <a:cs typeface="Arial" panose="020B0604020202020204" pitchFamily="34" charset="0"/>
              </a:rPr>
              <a:t>Sécurité de l’application.</a:t>
            </a:r>
          </a:p>
          <a:p>
            <a:pPr marL="342900" indent="-342900" rtl="0">
              <a:buFont typeface="+mj-lt"/>
              <a:buAutoNum type="arabicPeriod"/>
            </a:pPr>
            <a:r>
              <a:rPr lang="fr-FR" dirty="0">
                <a:cs typeface="Arial" panose="020B0604020202020204" pitchFamily="34" charset="0"/>
              </a:rPr>
              <a:t>Démonstration de l’application.</a:t>
            </a:r>
          </a:p>
          <a:p>
            <a:pPr marL="342900" indent="-342900" rtl="0">
              <a:buFont typeface="+mj-lt"/>
              <a:buAutoNum type="arabicPeriod"/>
            </a:pPr>
            <a:r>
              <a:rPr lang="fr-FR" dirty="0">
                <a:cs typeface="Arial" panose="020B0604020202020204" pitchFamily="34" charset="0"/>
              </a:rPr>
              <a:t>Test Unitaires et Test Fonctionnelle</a:t>
            </a:r>
          </a:p>
          <a:p>
            <a:pPr marL="342900" indent="-342900" rtl="0">
              <a:buFont typeface="+mj-lt"/>
              <a:buAutoNum type="arabicPeriod"/>
            </a:pPr>
            <a:r>
              <a:rPr lang="fr-FR" dirty="0">
                <a:cs typeface="Arial" panose="020B0604020202020204" pitchFamily="34" charset="0"/>
              </a:rPr>
              <a:t>Veille technologique </a:t>
            </a:r>
          </a:p>
          <a:p>
            <a:pPr marL="342900" indent="-342900" rtl="0">
              <a:buFont typeface="+mj-lt"/>
              <a:buAutoNum type="arabicPeriod"/>
            </a:pPr>
            <a:r>
              <a:rPr lang="fr-FR" dirty="0">
                <a:cs typeface="Arial" panose="020B0604020202020204" pitchFamily="34" charset="0"/>
              </a:rPr>
              <a:t>Difficultés rencontrées </a:t>
            </a:r>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a:p>
            <a:pPr marL="342900" indent="-342900" rtl="0">
              <a:buFont typeface="+mj-lt"/>
              <a:buAutoNum type="arabicPeriod"/>
            </a:pPr>
            <a:endParaRPr lang="fr-FR" dirty="0"/>
          </a:p>
        </p:txBody>
      </p:sp>
      <p:cxnSp>
        <p:nvCxnSpPr>
          <p:cNvPr id="4" name="Connecteur droit 3">
            <a:extLst>
              <a:ext uri="{FF2B5EF4-FFF2-40B4-BE49-F238E27FC236}">
                <a16:creationId xmlns:a16="http://schemas.microsoft.com/office/drawing/2014/main" id="{7202DA00-E445-48FC-AFCA-1DC82502BA04}"/>
              </a:ext>
            </a:extLst>
          </p:cNvPr>
          <p:cNvCxnSpPr>
            <a:cxnSpLocks/>
          </p:cNvCxnSpPr>
          <p:nvPr/>
        </p:nvCxnSpPr>
        <p:spPr>
          <a:xfrm>
            <a:off x="1627321" y="1201091"/>
            <a:ext cx="308115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Espace réservé du pied de page 1">
            <a:extLst>
              <a:ext uri="{FF2B5EF4-FFF2-40B4-BE49-F238E27FC236}">
                <a16:creationId xmlns:a16="http://schemas.microsoft.com/office/drawing/2014/main" id="{C6C1B53E-AE36-48EC-90EB-F18565BA667A}"/>
              </a:ext>
            </a:extLst>
          </p:cNvPr>
          <p:cNvSpPr>
            <a:spLocks noGrp="1"/>
          </p:cNvSpPr>
          <p:nvPr>
            <p:ph type="ftr" sz="quarter" idx="11"/>
          </p:nvPr>
        </p:nvSpPr>
        <p:spPr/>
        <p:txBody>
          <a:bodyPr/>
          <a:lstStyle/>
          <a:p>
            <a:pPr rtl="0"/>
            <a:r>
              <a:rPr lang="fr-FR" noProof="0" dirty="0"/>
              <a:t>Dossier de projet - Concepteur développeur d'applications</a:t>
            </a:r>
          </a:p>
        </p:txBody>
      </p:sp>
      <p:sp>
        <p:nvSpPr>
          <p:cNvPr id="5" name="Espace réservé du numéro de diapositive 4">
            <a:extLst>
              <a:ext uri="{FF2B5EF4-FFF2-40B4-BE49-F238E27FC236}">
                <a16:creationId xmlns:a16="http://schemas.microsoft.com/office/drawing/2014/main" id="{BD108DA3-C02F-4ACB-880F-3EACA2974BDF}"/>
              </a:ext>
            </a:extLst>
          </p:cNvPr>
          <p:cNvSpPr>
            <a:spLocks noGrp="1"/>
          </p:cNvSpPr>
          <p:nvPr>
            <p:ph type="sldNum" sz="quarter" idx="12"/>
          </p:nvPr>
        </p:nvSpPr>
        <p:spPr/>
        <p:txBody>
          <a:bodyPr/>
          <a:lstStyle/>
          <a:p>
            <a:pPr rtl="0"/>
            <a:fld id="{31FEFF75-79D2-EE46-877B-299D1510E681}" type="slidenum">
              <a:rPr lang="fr-FR" noProof="0" smtClean="0"/>
              <a:t>4</a:t>
            </a:fld>
            <a:endParaRPr lang="fr-FR" noProof="0" dirty="0"/>
          </a:p>
        </p:txBody>
      </p:sp>
    </p:spTree>
    <p:extLst>
      <p:ext uri="{BB962C8B-B14F-4D97-AF65-F5344CB8AC3E}">
        <p14:creationId xmlns:p14="http://schemas.microsoft.com/office/powerpoint/2010/main" val="570527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A615523-C5B9-10E7-D9B0-5C9F1F73D7CA}"/>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C52BD8C9-A5F1-0624-D318-CA2CB7135402}"/>
              </a:ext>
            </a:extLst>
          </p:cNvPr>
          <p:cNvSpPr>
            <a:spLocks noGrp="1"/>
          </p:cNvSpPr>
          <p:nvPr>
            <p:ph type="sldNum" sz="quarter" idx="12"/>
          </p:nvPr>
        </p:nvSpPr>
        <p:spPr/>
        <p:txBody>
          <a:bodyPr/>
          <a:lstStyle/>
          <a:p>
            <a:pPr rtl="0"/>
            <a:fld id="{31FEFF75-79D2-EE46-877B-299D1510E681}" type="slidenum">
              <a:rPr lang="fr-FR" noProof="0" smtClean="0"/>
              <a:t>40</a:t>
            </a:fld>
            <a:endParaRPr lang="fr-FR" noProof="0"/>
          </a:p>
        </p:txBody>
      </p:sp>
      <p:sp>
        <p:nvSpPr>
          <p:cNvPr id="4" name="Titre 3">
            <a:extLst>
              <a:ext uri="{FF2B5EF4-FFF2-40B4-BE49-F238E27FC236}">
                <a16:creationId xmlns:a16="http://schemas.microsoft.com/office/drawing/2014/main" id="{2BFC3F8B-9C45-264B-F6F0-0D1922407491}"/>
              </a:ext>
            </a:extLst>
          </p:cNvPr>
          <p:cNvSpPr>
            <a:spLocks noGrp="1"/>
          </p:cNvSpPr>
          <p:nvPr>
            <p:ph type="ctrTitle"/>
          </p:nvPr>
        </p:nvSpPr>
        <p:spPr/>
        <p:txBody>
          <a:bodyPr/>
          <a:lstStyle/>
          <a:p>
            <a:r>
              <a:rPr lang="fr-FR" sz="4800" b="0" dirty="0">
                <a:latin typeface="+mn-lt"/>
              </a:rPr>
              <a:t>11.POLITIQUE DE TEST</a:t>
            </a:r>
            <a:endParaRPr lang="fr-FR" dirty="0"/>
          </a:p>
        </p:txBody>
      </p:sp>
      <p:sp>
        <p:nvSpPr>
          <p:cNvPr id="5" name="Espace réservé du texte 4">
            <a:extLst>
              <a:ext uri="{FF2B5EF4-FFF2-40B4-BE49-F238E27FC236}">
                <a16:creationId xmlns:a16="http://schemas.microsoft.com/office/drawing/2014/main" id="{CB1BBEF6-91DC-9289-D022-1A0485182CF3}"/>
              </a:ext>
            </a:extLst>
          </p:cNvPr>
          <p:cNvSpPr>
            <a:spLocks noGrp="1"/>
          </p:cNvSpPr>
          <p:nvPr>
            <p:ph type="body" sz="quarter" idx="14"/>
          </p:nvPr>
        </p:nvSpPr>
        <p:spPr/>
        <p:txBody>
          <a:bodyPr/>
          <a:lstStyle/>
          <a:p>
            <a:endParaRPr lang="fr-FR" dirty="0"/>
          </a:p>
        </p:txBody>
      </p:sp>
    </p:spTree>
    <p:extLst>
      <p:ext uri="{BB962C8B-B14F-4D97-AF65-F5344CB8AC3E}">
        <p14:creationId xmlns:p14="http://schemas.microsoft.com/office/powerpoint/2010/main" val="3035200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4C08FCF-E39A-83BC-451E-9BBDD1EE841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BD9015C-EFE4-1419-1536-3194FA279A4E}"/>
              </a:ext>
            </a:extLst>
          </p:cNvPr>
          <p:cNvSpPr>
            <a:spLocks noGrp="1"/>
          </p:cNvSpPr>
          <p:nvPr>
            <p:ph type="sldNum" sz="quarter" idx="12"/>
          </p:nvPr>
        </p:nvSpPr>
        <p:spPr/>
        <p:txBody>
          <a:bodyPr/>
          <a:lstStyle/>
          <a:p>
            <a:pPr rtl="0"/>
            <a:fld id="{31FEFF75-79D2-EE46-877B-299D1510E681}" type="slidenum">
              <a:rPr lang="fr-FR" noProof="0" smtClean="0"/>
              <a:t>41</a:t>
            </a:fld>
            <a:endParaRPr lang="fr-FR" noProof="0"/>
          </a:p>
        </p:txBody>
      </p:sp>
      <p:sp>
        <p:nvSpPr>
          <p:cNvPr id="4" name="Titre 3">
            <a:extLst>
              <a:ext uri="{FF2B5EF4-FFF2-40B4-BE49-F238E27FC236}">
                <a16:creationId xmlns:a16="http://schemas.microsoft.com/office/drawing/2014/main" id="{543EA8EA-F58F-2F35-1765-BA0D20307DCB}"/>
              </a:ext>
            </a:extLst>
          </p:cNvPr>
          <p:cNvSpPr>
            <a:spLocks noGrp="1"/>
          </p:cNvSpPr>
          <p:nvPr>
            <p:ph type="ctrTitle"/>
          </p:nvPr>
        </p:nvSpPr>
        <p:spPr/>
        <p:txBody>
          <a:bodyPr/>
          <a:lstStyle/>
          <a:p>
            <a:r>
              <a:rPr lang="fr-FR" sz="4800" b="0" dirty="0">
                <a:latin typeface="+mn-lt"/>
              </a:rPr>
              <a:t>PLAN DE TEST UNITAIRE</a:t>
            </a:r>
            <a:endParaRPr lang="fr-FR" dirty="0"/>
          </a:p>
        </p:txBody>
      </p:sp>
      <p:sp>
        <p:nvSpPr>
          <p:cNvPr id="5" name="Espace réservé du texte 4">
            <a:extLst>
              <a:ext uri="{FF2B5EF4-FFF2-40B4-BE49-F238E27FC236}">
                <a16:creationId xmlns:a16="http://schemas.microsoft.com/office/drawing/2014/main" id="{1C56E990-1564-5523-C2CF-297A3E1B1F95}"/>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902D54F8-ACAD-AC58-7D53-6F7F3B6995DD}"/>
              </a:ext>
            </a:extLst>
          </p:cNvPr>
          <p:cNvCxnSpPr>
            <a:cxnSpLocks/>
          </p:cNvCxnSpPr>
          <p:nvPr/>
        </p:nvCxnSpPr>
        <p:spPr>
          <a:xfrm>
            <a:off x="1627322" y="1328294"/>
            <a:ext cx="5892594" cy="1390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50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412C448-D891-1292-71F4-095A1E32C4CA}"/>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A386D7A0-3131-7CA3-323A-A6768906AD7B}"/>
              </a:ext>
            </a:extLst>
          </p:cNvPr>
          <p:cNvSpPr>
            <a:spLocks noGrp="1"/>
          </p:cNvSpPr>
          <p:nvPr>
            <p:ph type="sldNum" sz="quarter" idx="12"/>
          </p:nvPr>
        </p:nvSpPr>
        <p:spPr/>
        <p:txBody>
          <a:bodyPr/>
          <a:lstStyle/>
          <a:p>
            <a:pPr rtl="0"/>
            <a:fld id="{31FEFF75-79D2-EE46-877B-299D1510E681}" type="slidenum">
              <a:rPr lang="fr-FR" noProof="0" smtClean="0"/>
              <a:t>42</a:t>
            </a:fld>
            <a:endParaRPr lang="fr-FR" noProof="0"/>
          </a:p>
        </p:txBody>
      </p:sp>
      <p:sp>
        <p:nvSpPr>
          <p:cNvPr id="4" name="Titre 3">
            <a:extLst>
              <a:ext uri="{FF2B5EF4-FFF2-40B4-BE49-F238E27FC236}">
                <a16:creationId xmlns:a16="http://schemas.microsoft.com/office/drawing/2014/main" id="{B5A9EEE5-6297-977D-CBBD-21CEC552F756}"/>
              </a:ext>
            </a:extLst>
          </p:cNvPr>
          <p:cNvSpPr>
            <a:spLocks noGrp="1"/>
          </p:cNvSpPr>
          <p:nvPr>
            <p:ph type="ctrTitle"/>
          </p:nvPr>
        </p:nvSpPr>
        <p:spPr/>
        <p:txBody>
          <a:bodyPr/>
          <a:lstStyle/>
          <a:p>
            <a:r>
              <a:rPr lang="fr-FR" sz="4400" b="0" dirty="0">
                <a:latin typeface="+mn-lt"/>
              </a:rPr>
              <a:t>PLAN DE TEST FONCTIONNELLE</a:t>
            </a:r>
            <a:endParaRPr lang="fr-FR" dirty="0"/>
          </a:p>
        </p:txBody>
      </p:sp>
      <p:sp>
        <p:nvSpPr>
          <p:cNvPr id="5" name="Espace réservé du texte 4">
            <a:extLst>
              <a:ext uri="{FF2B5EF4-FFF2-40B4-BE49-F238E27FC236}">
                <a16:creationId xmlns:a16="http://schemas.microsoft.com/office/drawing/2014/main" id="{D0DF0004-F8B1-50E7-5A84-818348A95386}"/>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8DF29504-D0D6-EE2D-2D4C-A55A089F9849}"/>
              </a:ext>
            </a:extLst>
          </p:cNvPr>
          <p:cNvCxnSpPr>
            <a:cxnSpLocks/>
          </p:cNvCxnSpPr>
          <p:nvPr/>
        </p:nvCxnSpPr>
        <p:spPr>
          <a:xfrm>
            <a:off x="1627322" y="1328294"/>
            <a:ext cx="710724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213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41BD926-C8AA-77FC-94DC-31234F492600}"/>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BCFA3DC-659C-724D-1799-CE6DA1BD6C8D}"/>
              </a:ext>
            </a:extLst>
          </p:cNvPr>
          <p:cNvSpPr>
            <a:spLocks noGrp="1"/>
          </p:cNvSpPr>
          <p:nvPr>
            <p:ph type="sldNum" sz="quarter" idx="12"/>
          </p:nvPr>
        </p:nvSpPr>
        <p:spPr/>
        <p:txBody>
          <a:bodyPr/>
          <a:lstStyle/>
          <a:p>
            <a:pPr rtl="0"/>
            <a:fld id="{31FEFF75-79D2-EE46-877B-299D1510E681}" type="slidenum">
              <a:rPr lang="fr-FR" noProof="0" smtClean="0"/>
              <a:t>43</a:t>
            </a:fld>
            <a:endParaRPr lang="fr-FR" noProof="0"/>
          </a:p>
        </p:txBody>
      </p:sp>
      <p:sp>
        <p:nvSpPr>
          <p:cNvPr id="4" name="Titre 3">
            <a:extLst>
              <a:ext uri="{FF2B5EF4-FFF2-40B4-BE49-F238E27FC236}">
                <a16:creationId xmlns:a16="http://schemas.microsoft.com/office/drawing/2014/main" id="{5A7FB792-EADC-A54D-D3A3-F809B618DBCF}"/>
              </a:ext>
            </a:extLst>
          </p:cNvPr>
          <p:cNvSpPr>
            <a:spLocks noGrp="1"/>
          </p:cNvSpPr>
          <p:nvPr>
            <p:ph type="ctrTitle"/>
          </p:nvPr>
        </p:nvSpPr>
        <p:spPr/>
        <p:txBody>
          <a:bodyPr/>
          <a:lstStyle/>
          <a:p>
            <a:r>
              <a:rPr lang="fr-FR" sz="4800" b="0" dirty="0">
                <a:latin typeface="+mn-lt"/>
              </a:rPr>
              <a:t>PLAN DE DEPLOIEMENT</a:t>
            </a:r>
            <a:endParaRPr lang="fr-FR" dirty="0"/>
          </a:p>
        </p:txBody>
      </p:sp>
      <p:sp>
        <p:nvSpPr>
          <p:cNvPr id="5" name="Espace réservé du texte 4">
            <a:extLst>
              <a:ext uri="{FF2B5EF4-FFF2-40B4-BE49-F238E27FC236}">
                <a16:creationId xmlns:a16="http://schemas.microsoft.com/office/drawing/2014/main" id="{878F83BE-4C54-F2A8-5135-50DF66FA07A2}"/>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7FF7FB63-A40A-EEB9-664F-054ADE9FF1A3}"/>
              </a:ext>
            </a:extLst>
          </p:cNvPr>
          <p:cNvCxnSpPr>
            <a:cxnSpLocks/>
          </p:cNvCxnSpPr>
          <p:nvPr/>
        </p:nvCxnSpPr>
        <p:spPr>
          <a:xfrm>
            <a:off x="1627322" y="1328294"/>
            <a:ext cx="57697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787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5FFB9C9-2EE9-884F-CB3D-05A390767326}"/>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4F5F0D3A-ED0E-94AE-5ADA-04853A599D55}"/>
              </a:ext>
            </a:extLst>
          </p:cNvPr>
          <p:cNvSpPr>
            <a:spLocks noGrp="1"/>
          </p:cNvSpPr>
          <p:nvPr>
            <p:ph type="sldNum" sz="quarter" idx="12"/>
          </p:nvPr>
        </p:nvSpPr>
        <p:spPr/>
        <p:txBody>
          <a:bodyPr/>
          <a:lstStyle/>
          <a:p>
            <a:pPr rtl="0"/>
            <a:fld id="{31FEFF75-79D2-EE46-877B-299D1510E681}" type="slidenum">
              <a:rPr lang="fr-FR" noProof="0" smtClean="0"/>
              <a:t>44</a:t>
            </a:fld>
            <a:endParaRPr lang="fr-FR" noProof="0"/>
          </a:p>
        </p:txBody>
      </p:sp>
      <p:sp>
        <p:nvSpPr>
          <p:cNvPr id="4" name="Titre 3">
            <a:extLst>
              <a:ext uri="{FF2B5EF4-FFF2-40B4-BE49-F238E27FC236}">
                <a16:creationId xmlns:a16="http://schemas.microsoft.com/office/drawing/2014/main" id="{64D84BD5-8C69-BB03-188E-B9C16B92FF60}"/>
              </a:ext>
            </a:extLst>
          </p:cNvPr>
          <p:cNvSpPr>
            <a:spLocks noGrp="1"/>
          </p:cNvSpPr>
          <p:nvPr>
            <p:ph type="ctrTitle"/>
          </p:nvPr>
        </p:nvSpPr>
        <p:spPr/>
        <p:txBody>
          <a:bodyPr/>
          <a:lstStyle/>
          <a:p>
            <a:r>
              <a:rPr lang="fr-FR" sz="4800" b="0" dirty="0">
                <a:latin typeface="+mn-lt"/>
              </a:rPr>
              <a:t>12.VEILLE TECHNOLOGIQUE</a:t>
            </a:r>
            <a:endParaRPr lang="fr-FR" dirty="0"/>
          </a:p>
        </p:txBody>
      </p:sp>
      <p:sp>
        <p:nvSpPr>
          <p:cNvPr id="5" name="Espace réservé du texte 4">
            <a:extLst>
              <a:ext uri="{FF2B5EF4-FFF2-40B4-BE49-F238E27FC236}">
                <a16:creationId xmlns:a16="http://schemas.microsoft.com/office/drawing/2014/main" id="{57955027-8129-6212-6CA5-074368DD13C8}"/>
              </a:ext>
            </a:extLst>
          </p:cNvPr>
          <p:cNvSpPr>
            <a:spLocks noGrp="1"/>
          </p:cNvSpPr>
          <p:nvPr>
            <p:ph type="body" sz="quarter" idx="14"/>
          </p:nvPr>
        </p:nvSpPr>
        <p:spPr/>
        <p:txBody>
          <a:bodyPr/>
          <a:lstStyle/>
          <a:p>
            <a:r>
              <a:rPr lang="fr-FR" sz="1600" b="0" dirty="0">
                <a:latin typeface="+mn-lt"/>
              </a:rPr>
              <a:t>: PAS DE YOUTUB ET STACKOVERFLOW</a:t>
            </a:r>
            <a:br>
              <a:rPr lang="fr-FR" sz="1600" b="0" dirty="0">
                <a:latin typeface="+mn-lt"/>
              </a:rPr>
            </a:br>
            <a:r>
              <a:rPr lang="fr-FR" sz="1600" b="0" dirty="0">
                <a:latin typeface="+mn-lt"/>
              </a:rPr>
              <a:t>-&gt;</a:t>
            </a:r>
            <a:r>
              <a:rPr lang="fr-FR" sz="1600" b="0" dirty="0" err="1">
                <a:latin typeface="+mn-lt"/>
              </a:rPr>
              <a:t>owasp</a:t>
            </a:r>
            <a:endParaRPr lang="fr-FR" dirty="0"/>
          </a:p>
        </p:txBody>
      </p:sp>
    </p:spTree>
    <p:extLst>
      <p:ext uri="{BB962C8B-B14F-4D97-AF65-F5344CB8AC3E}">
        <p14:creationId xmlns:p14="http://schemas.microsoft.com/office/powerpoint/2010/main" val="196868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2925CA6-C621-73DB-1068-7CE5DEAE1DF5}"/>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DDB4CE66-AF87-C33C-4A82-50555647BBE5}"/>
              </a:ext>
            </a:extLst>
          </p:cNvPr>
          <p:cNvSpPr>
            <a:spLocks noGrp="1"/>
          </p:cNvSpPr>
          <p:nvPr>
            <p:ph type="sldNum" sz="quarter" idx="12"/>
          </p:nvPr>
        </p:nvSpPr>
        <p:spPr/>
        <p:txBody>
          <a:bodyPr/>
          <a:lstStyle/>
          <a:p>
            <a:pPr rtl="0"/>
            <a:fld id="{31FEFF75-79D2-EE46-877B-299D1510E681}" type="slidenum">
              <a:rPr lang="fr-FR" noProof="0" smtClean="0"/>
              <a:t>45</a:t>
            </a:fld>
            <a:endParaRPr lang="fr-FR" noProof="0"/>
          </a:p>
        </p:txBody>
      </p:sp>
      <p:sp>
        <p:nvSpPr>
          <p:cNvPr id="4" name="Titre 3">
            <a:extLst>
              <a:ext uri="{FF2B5EF4-FFF2-40B4-BE49-F238E27FC236}">
                <a16:creationId xmlns:a16="http://schemas.microsoft.com/office/drawing/2014/main" id="{823DED3E-8A57-944C-6B38-FF6D58533916}"/>
              </a:ext>
            </a:extLst>
          </p:cNvPr>
          <p:cNvSpPr>
            <a:spLocks noGrp="1"/>
          </p:cNvSpPr>
          <p:nvPr>
            <p:ph type="ctrTitle"/>
          </p:nvPr>
        </p:nvSpPr>
        <p:spPr/>
        <p:txBody>
          <a:bodyPr/>
          <a:lstStyle/>
          <a:p>
            <a:r>
              <a:rPr lang="fr-FR" sz="2400" b="0" dirty="0">
                <a:latin typeface="+mn-lt"/>
              </a:rPr>
              <a:t>13.</a:t>
            </a:r>
            <a:r>
              <a:rPr lang="fr-FR" sz="2400" b="0" dirty="0">
                <a:latin typeface="Arial" panose="020B0604020202020204" pitchFamily="34" charset="0"/>
                <a:cs typeface="Arial" panose="020B0604020202020204" pitchFamily="34" charset="0"/>
              </a:rPr>
              <a:t>DIFFICULTEES</a:t>
            </a:r>
            <a:r>
              <a:rPr lang="fr-FR" sz="2400" b="0" dirty="0">
                <a:latin typeface="+mn-lt"/>
              </a:rPr>
              <a:t> </a:t>
            </a:r>
            <a:r>
              <a:rPr lang="fr-FR" sz="2400" b="0" dirty="0">
                <a:latin typeface="Arial" panose="020B0604020202020204" pitchFamily="34" charset="0"/>
                <a:cs typeface="Arial" panose="020B0604020202020204" pitchFamily="34" charset="0"/>
              </a:rPr>
              <a:t>RENCONTRER</a:t>
            </a:r>
            <a:r>
              <a:rPr lang="fr-FR" sz="2400" b="0" dirty="0">
                <a:latin typeface="+mn-lt"/>
              </a:rPr>
              <a:t>:</a:t>
            </a:r>
            <a:endParaRPr lang="fr-FR" sz="2400" dirty="0"/>
          </a:p>
        </p:txBody>
      </p:sp>
      <p:sp>
        <p:nvSpPr>
          <p:cNvPr id="5" name="Espace réservé du texte 4">
            <a:extLst>
              <a:ext uri="{FF2B5EF4-FFF2-40B4-BE49-F238E27FC236}">
                <a16:creationId xmlns:a16="http://schemas.microsoft.com/office/drawing/2014/main" id="{7C844033-AF61-B9EA-9553-A33CCB694AAE}"/>
              </a:ext>
            </a:extLst>
          </p:cNvPr>
          <p:cNvSpPr>
            <a:spLocks noGrp="1"/>
          </p:cNvSpPr>
          <p:nvPr>
            <p:ph type="body" sz="quarter" idx="14"/>
          </p:nvPr>
        </p:nvSpPr>
        <p:spPr/>
        <p:txBody>
          <a:bodyPr/>
          <a:lstStyle/>
          <a:p>
            <a:endParaRPr lang="fr-FR" dirty="0"/>
          </a:p>
        </p:txBody>
      </p:sp>
      <p:cxnSp>
        <p:nvCxnSpPr>
          <p:cNvPr id="6" name="Connecteur droit 5">
            <a:extLst>
              <a:ext uri="{FF2B5EF4-FFF2-40B4-BE49-F238E27FC236}">
                <a16:creationId xmlns:a16="http://schemas.microsoft.com/office/drawing/2014/main" id="{1DD8E637-F69F-C283-F803-B16B29E641A4}"/>
              </a:ext>
            </a:extLst>
          </p:cNvPr>
          <p:cNvCxnSpPr>
            <a:cxnSpLocks/>
          </p:cNvCxnSpPr>
          <p:nvPr/>
        </p:nvCxnSpPr>
        <p:spPr>
          <a:xfrm flipV="1">
            <a:off x="1627322" y="1335246"/>
            <a:ext cx="4773478" cy="1141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2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4"/>
            <a:ext cx="10134369" cy="745663"/>
          </a:xfrm>
        </p:spPr>
        <p:txBody>
          <a:bodyPr anchor="t"/>
          <a:lstStyle/>
          <a:p>
            <a:r>
              <a:rPr lang="fr-FR" sz="2400" dirty="0">
                <a:latin typeface="Arial" panose="020B0604020202020204" pitchFamily="34" charset="0"/>
                <a:cs typeface="Arial" panose="020B0604020202020204" pitchFamily="34" charset="0"/>
              </a:rPr>
              <a:t>Présentation d’un exemple de recherche effectuée à partir de site anglophone</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Recherche effectuer pour  l’utilisation de MAILER</a:t>
            </a:r>
          </a:p>
          <a:p>
            <a:pPr marL="285750" indent="-285750">
              <a:buFont typeface="Arial" panose="020B0604020202020204" pitchFamily="34" charset="0"/>
              <a:buChar char="•"/>
            </a:pPr>
            <a:r>
              <a:rPr lang="fr-FR" dirty="0" err="1"/>
              <a:t>Sending</a:t>
            </a:r>
            <a:r>
              <a:rPr lang="fr-FR" dirty="0"/>
              <a:t> EMAIL with mailer</a:t>
            </a:r>
          </a:p>
          <a:p>
            <a:pPr marL="285750" indent="-285750">
              <a:buFont typeface="Arial" panose="020B0604020202020204" pitchFamily="34" charset="0"/>
              <a:buChar char="•"/>
            </a:pPr>
            <a:r>
              <a:rPr lang="fr-FR" dirty="0" err="1"/>
              <a:t>Creating</a:t>
            </a:r>
            <a:r>
              <a:rPr lang="fr-FR" dirty="0"/>
              <a:t> and </a:t>
            </a:r>
            <a:r>
              <a:rPr lang="fr-FR" dirty="0" err="1"/>
              <a:t>Sending</a:t>
            </a:r>
            <a:r>
              <a:rPr lang="fr-FR" dirty="0"/>
              <a:t> Messages</a:t>
            </a:r>
          </a:p>
          <a:p>
            <a:pPr marL="285750" indent="-285750">
              <a:buFont typeface="Arial" panose="020B0604020202020204" pitchFamily="34" charset="0"/>
              <a:buChar char="•"/>
            </a:pPr>
            <a:r>
              <a:rPr lang="fr-FR" dirty="0"/>
              <a:t>Bug </a:t>
            </a:r>
            <a:r>
              <a:rPr lang="fr-FR" dirty="0" err="1"/>
              <a:t>rencntrer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108530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46</a:t>
            </a:fld>
            <a:endParaRPr lang="fr-FR" noProof="0"/>
          </a:p>
        </p:txBody>
      </p:sp>
    </p:spTree>
    <p:extLst>
      <p:ext uri="{BB962C8B-B14F-4D97-AF65-F5344CB8AC3E}">
        <p14:creationId xmlns:p14="http://schemas.microsoft.com/office/powerpoint/2010/main" val="212329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Présentation du jeu d’essai</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Test si vrais</a:t>
            </a:r>
          </a:p>
          <a:p>
            <a:pPr marL="285750" indent="-285750">
              <a:buFont typeface="Arial" panose="020B0604020202020204" pitchFamily="34" charset="0"/>
              <a:buChar char="•"/>
            </a:pPr>
            <a:r>
              <a:rPr lang="fr-FR" dirty="0"/>
              <a:t>Test si faux</a:t>
            </a:r>
          </a:p>
          <a:p>
            <a:pPr marL="285750" indent="-285750">
              <a:buFont typeface="Arial" panose="020B0604020202020204" pitchFamily="34" charset="0"/>
              <a:buChar char="•"/>
            </a:pPr>
            <a:r>
              <a:rPr lang="fr-FR" dirty="0"/>
              <a:t>Test si vide</a:t>
            </a:r>
          </a:p>
          <a:p>
            <a:pPr marL="285750" indent="-285750">
              <a:buFont typeface="Arial" panose="020B0604020202020204" pitchFamily="34" charset="0"/>
              <a:buChar char="•"/>
            </a:pPr>
            <a:r>
              <a:rPr lang="fr-FR" dirty="0"/>
              <a:t>Le resultat</a:t>
            </a:r>
          </a:p>
          <a:p>
            <a:pPr marL="285750" indent="-285750">
              <a:buFont typeface="Arial" panose="020B0604020202020204" pitchFamily="34" charset="0"/>
              <a:buChar char="•"/>
            </a:pPr>
            <a:r>
              <a:rPr lang="fr-FR" b="1" dirty="0"/>
              <a:t>Test fonctionnelles :</a:t>
            </a:r>
          </a:p>
          <a:p>
            <a:pPr marL="285750" indent="-285750">
              <a:buFont typeface="Arial" panose="020B0604020202020204" pitchFamily="34" charset="0"/>
              <a:buChar char="•"/>
            </a:pPr>
            <a:r>
              <a:rPr lang="fr-FR" dirty="0"/>
              <a:t>=&gt;test du formulaire d’ajout ( photo du formulaire d’ajout d’ingredient -&gt;photo du resultat-&gt;photo de l’ingredient en </a:t>
            </a:r>
            <a:r>
              <a:rPr lang="fr-FR" dirty="0" err="1"/>
              <a:t>bdd</a:t>
            </a:r>
            <a:r>
              <a:rPr lang="fr-FR" dirty="0"/>
              <a:t>)</a:t>
            </a:r>
          </a:p>
          <a:p>
            <a:pPr marL="285750" indent="-285750">
              <a:buFont typeface="Arial" panose="020B0604020202020204" pitchFamily="34" charset="0"/>
              <a:buChar char="•"/>
            </a:pPr>
            <a:r>
              <a:rPr lang="fr-FR" dirty="0"/>
              <a:t>=&gt;test du formulaire de contact  (photos contenu du message avant envoi -&gt;contenu du message apres envoi-&gt;message bien réceptionné dans la boite mail)</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47</a:t>
            </a:fld>
            <a:endParaRPr lang="fr-FR" noProof="0"/>
          </a:p>
        </p:txBody>
      </p:sp>
    </p:spTree>
    <p:extLst>
      <p:ext uri="{BB962C8B-B14F-4D97-AF65-F5344CB8AC3E}">
        <p14:creationId xmlns:p14="http://schemas.microsoft.com/office/powerpoint/2010/main" val="100046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75FFE78-71AA-DD7A-3AA8-047C99891C53}"/>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9D0A4C31-D4AB-2759-743B-DCB427EBF41B}"/>
              </a:ext>
            </a:extLst>
          </p:cNvPr>
          <p:cNvSpPr>
            <a:spLocks noGrp="1"/>
          </p:cNvSpPr>
          <p:nvPr>
            <p:ph type="sldNum" sz="quarter" idx="12"/>
          </p:nvPr>
        </p:nvSpPr>
        <p:spPr/>
        <p:txBody>
          <a:bodyPr/>
          <a:lstStyle/>
          <a:p>
            <a:pPr rtl="0"/>
            <a:fld id="{31FEFF75-79D2-EE46-877B-299D1510E681}" type="slidenum">
              <a:rPr lang="fr-FR" noProof="0" smtClean="0"/>
              <a:t>48</a:t>
            </a:fld>
            <a:endParaRPr lang="fr-FR" noProof="0"/>
          </a:p>
        </p:txBody>
      </p:sp>
      <p:sp>
        <p:nvSpPr>
          <p:cNvPr id="4" name="Titre 3">
            <a:extLst>
              <a:ext uri="{FF2B5EF4-FFF2-40B4-BE49-F238E27FC236}">
                <a16:creationId xmlns:a16="http://schemas.microsoft.com/office/drawing/2014/main" id="{E61560E5-37FB-391B-CB71-0FA3D53CF6C1}"/>
              </a:ext>
            </a:extLst>
          </p:cNvPr>
          <p:cNvSpPr>
            <a:spLocks noGrp="1"/>
          </p:cNvSpPr>
          <p:nvPr>
            <p:ph type="ctrTitle"/>
          </p:nvPr>
        </p:nvSpPr>
        <p:spPr/>
        <p:txBody>
          <a:bodyPr/>
          <a:lstStyle/>
          <a:p>
            <a:r>
              <a:rPr lang="fr-FR" dirty="0"/>
              <a:t>La sécurité mise en place</a:t>
            </a:r>
          </a:p>
        </p:txBody>
      </p:sp>
      <p:sp>
        <p:nvSpPr>
          <p:cNvPr id="5" name="Espace réservé du texte 4">
            <a:extLst>
              <a:ext uri="{FF2B5EF4-FFF2-40B4-BE49-F238E27FC236}">
                <a16:creationId xmlns:a16="http://schemas.microsoft.com/office/drawing/2014/main" id="{8D2D6E0F-697C-118E-19E1-3DBD1FACFB82}"/>
              </a:ext>
            </a:extLst>
          </p:cNvPr>
          <p:cNvSpPr>
            <a:spLocks noGrp="1"/>
          </p:cNvSpPr>
          <p:nvPr>
            <p:ph type="body" sz="quarter" idx="14"/>
          </p:nvPr>
        </p:nvSpPr>
        <p:spPr/>
        <p:txBody>
          <a:bodyPr/>
          <a:lstStyle/>
          <a:p>
            <a:r>
              <a:rPr lang="fr-FR" b="1" dirty="0"/>
              <a:t>L’</a:t>
            </a:r>
            <a:r>
              <a:rPr lang="fr-FR" b="1" dirty="0" err="1"/>
              <a:t>acces</a:t>
            </a:r>
            <a:r>
              <a:rPr lang="fr-FR" b="1" dirty="0"/>
              <a:t> control :</a:t>
            </a:r>
          </a:p>
          <a:p>
            <a:r>
              <a:rPr lang="fr-FR" dirty="0"/>
              <a:t>=&gt;Control d’</a:t>
            </a:r>
            <a:r>
              <a:rPr lang="fr-FR" dirty="0" err="1"/>
              <a:t>acces</a:t>
            </a:r>
            <a:r>
              <a:rPr lang="fr-FR" dirty="0"/>
              <a:t> a certaines pages (config-&gt;package) montrer la photo du code</a:t>
            </a:r>
          </a:p>
          <a:p>
            <a:r>
              <a:rPr lang="fr-FR" dirty="0"/>
              <a:t>=&gt;La route, le </a:t>
            </a:r>
            <a:r>
              <a:rPr lang="fr-FR" dirty="0" err="1"/>
              <a:t>path</a:t>
            </a:r>
            <a:r>
              <a:rPr lang="fr-FR" dirty="0"/>
              <a:t> pour atteindre la page admin (ajout recette)</a:t>
            </a:r>
          </a:p>
          <a:p>
            <a:r>
              <a:rPr lang="fr-FR" b="1" dirty="0" err="1"/>
              <a:t>Token</a:t>
            </a:r>
            <a:r>
              <a:rPr lang="fr-FR" b="1" dirty="0"/>
              <a:t> </a:t>
            </a:r>
            <a:r>
              <a:rPr lang="fr-FR" b="1" dirty="0" err="1"/>
              <a:t>csrf</a:t>
            </a:r>
            <a:r>
              <a:rPr lang="fr-FR" b="1" dirty="0"/>
              <a:t>:</a:t>
            </a:r>
          </a:p>
          <a:p>
            <a:r>
              <a:rPr lang="fr-FR" dirty="0"/>
              <a:t>=&gt;Montrer le code : </a:t>
            </a:r>
            <a:r>
              <a:rPr lang="fr-FR" dirty="0" err="1"/>
              <a:t>LoginAuthenticator</a:t>
            </a:r>
            <a:r>
              <a:rPr lang="fr-FR" dirty="0"/>
              <a:t> avec la création du nouveau </a:t>
            </a:r>
            <a:r>
              <a:rPr lang="fr-FR" dirty="0" err="1"/>
              <a:t>token</a:t>
            </a:r>
            <a:r>
              <a:rPr lang="fr-FR" dirty="0"/>
              <a:t>                                                  </a:t>
            </a:r>
          </a:p>
          <a:p>
            <a:r>
              <a:rPr lang="fr-FR" b="1" dirty="0" err="1"/>
              <a:t>Hashage</a:t>
            </a:r>
            <a:r>
              <a:rPr lang="fr-FR" b="1" dirty="0"/>
              <a:t> de mot de passe :</a:t>
            </a:r>
          </a:p>
          <a:p>
            <a:r>
              <a:rPr lang="fr-FR" dirty="0"/>
              <a:t>=&gt;montrer une photo du code : </a:t>
            </a:r>
            <a:r>
              <a:rPr lang="fr-FR" dirty="0" err="1"/>
              <a:t>password_hashers</a:t>
            </a:r>
            <a:endParaRPr lang="fr-FR" dirty="0"/>
          </a:p>
        </p:txBody>
      </p:sp>
    </p:spTree>
    <p:extLst>
      <p:ext uri="{BB962C8B-B14F-4D97-AF65-F5344CB8AC3E}">
        <p14:creationId xmlns:p14="http://schemas.microsoft.com/office/powerpoint/2010/main" val="374425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F86B5-98FD-42B1-91FB-17337583773B}"/>
              </a:ext>
            </a:extLst>
          </p:cNvPr>
          <p:cNvSpPr>
            <a:spLocks noGrp="1"/>
          </p:cNvSpPr>
          <p:nvPr>
            <p:ph type="ctrTitle"/>
          </p:nvPr>
        </p:nvSpPr>
        <p:spPr>
          <a:xfrm>
            <a:off x="1627321" y="339645"/>
            <a:ext cx="10134369" cy="438022"/>
          </a:xfrm>
        </p:spPr>
        <p:txBody>
          <a:bodyPr anchor="t"/>
          <a:lstStyle/>
          <a:p>
            <a:r>
              <a:rPr lang="fr-FR" sz="2400" dirty="0">
                <a:latin typeface="Arial" panose="020B0604020202020204" pitchFamily="34" charset="0"/>
                <a:cs typeface="Arial" panose="020B0604020202020204" pitchFamily="34" charset="0"/>
              </a:rPr>
              <a:t>Conclusion</a:t>
            </a:r>
          </a:p>
        </p:txBody>
      </p:sp>
      <p:sp>
        <p:nvSpPr>
          <p:cNvPr id="3" name="Espace réservé du texte 2">
            <a:extLst>
              <a:ext uri="{FF2B5EF4-FFF2-40B4-BE49-F238E27FC236}">
                <a16:creationId xmlns:a16="http://schemas.microsoft.com/office/drawing/2014/main" id="{73118F0A-C4E5-42B0-8053-3B5AB0E6773B}"/>
              </a:ext>
            </a:extLst>
          </p:cNvPr>
          <p:cNvSpPr>
            <a:spLocks noGrp="1"/>
          </p:cNvSpPr>
          <p:nvPr>
            <p:ph type="body" sz="quarter" idx="14"/>
          </p:nvPr>
        </p:nvSpPr>
        <p:spPr>
          <a:xfrm>
            <a:off x="1627322" y="957130"/>
            <a:ext cx="10134371" cy="5399220"/>
          </a:xfrm>
        </p:spPr>
        <p:txBody>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Ce </a:t>
            </a:r>
            <a:r>
              <a:rPr lang="fr-FR" dirty="0" err="1"/>
              <a:t>quiest</a:t>
            </a:r>
            <a:r>
              <a:rPr lang="fr-FR" dirty="0"/>
              <a:t> fait:</a:t>
            </a:r>
          </a:p>
          <a:p>
            <a:pPr marL="285750" indent="-285750">
              <a:buFont typeface="Arial" panose="020B0604020202020204" pitchFamily="34" charset="0"/>
              <a:buChar char="•"/>
            </a:pPr>
            <a:r>
              <a:rPr lang="fr-FR" dirty="0"/>
              <a:t>Le design/l’architecture</a:t>
            </a:r>
          </a:p>
          <a:p>
            <a:pPr marL="285750" indent="-285750">
              <a:buFont typeface="Arial" panose="020B0604020202020204" pitchFamily="34" charset="0"/>
              <a:buChar char="•"/>
            </a:pPr>
            <a:r>
              <a:rPr lang="fr-FR" dirty="0"/>
              <a:t>Le </a:t>
            </a:r>
            <a:r>
              <a:rPr lang="fr-FR" dirty="0" err="1"/>
              <a:t>crud</a:t>
            </a:r>
            <a:endParaRPr lang="fr-FR" dirty="0"/>
          </a:p>
          <a:p>
            <a:pPr marL="285750" indent="-285750">
              <a:buFont typeface="Arial" panose="020B0604020202020204" pitchFamily="34" charset="0"/>
              <a:buChar char="•"/>
            </a:pPr>
            <a:r>
              <a:rPr lang="fr-FR" dirty="0"/>
              <a:t>Le système de contact(formulaire)</a:t>
            </a:r>
          </a:p>
          <a:p>
            <a:pPr marL="285750" indent="-285750">
              <a:buFont typeface="Arial" panose="020B0604020202020204" pitchFamily="34" charset="0"/>
              <a:buChar char="•"/>
            </a:pPr>
            <a:r>
              <a:rPr lang="fr-FR" dirty="0"/>
              <a:t>Ce qui m’a plu:</a:t>
            </a:r>
          </a:p>
          <a:p>
            <a:pPr marL="285750" indent="-285750">
              <a:buFont typeface="Arial" panose="020B0604020202020204" pitchFamily="34" charset="0"/>
              <a:buChar char="•"/>
            </a:pPr>
            <a:r>
              <a:rPr lang="fr-FR" dirty="0"/>
              <a:t>Voir le RT d’une application</a:t>
            </a:r>
          </a:p>
          <a:p>
            <a:pPr marL="285750" indent="-285750">
              <a:buFont typeface="Arial" panose="020B0604020202020204" pitchFamily="34" charset="0"/>
              <a:buChar char="•"/>
            </a:pPr>
            <a:r>
              <a:rPr lang="fr-FR" dirty="0"/>
              <a:t>Suite du projet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Ce qui reste à faire:</a:t>
            </a:r>
          </a:p>
          <a:p>
            <a:pPr marL="285750" indent="-285750">
              <a:buFont typeface="Arial" panose="020B0604020202020204" pitchFamily="34" charset="0"/>
              <a:buChar char="•"/>
            </a:pPr>
            <a:r>
              <a:rPr lang="fr-FR" dirty="0"/>
              <a:t>Le </a:t>
            </a:r>
            <a:r>
              <a:rPr lang="fr-FR" dirty="0" err="1"/>
              <a:t>deploiement</a:t>
            </a:r>
            <a:endParaRPr lang="fr-FR" dirty="0"/>
          </a:p>
          <a:p>
            <a:pPr marL="285750" indent="-285750">
              <a:buFont typeface="Arial" panose="020B0604020202020204" pitchFamily="34" charset="0"/>
              <a:buChar char="•"/>
            </a:pPr>
            <a:r>
              <a:rPr lang="fr-FR" dirty="0"/>
              <a:t>Le RGPD</a:t>
            </a:r>
          </a:p>
          <a:p>
            <a:pPr marL="285750" indent="-285750">
              <a:buFont typeface="Arial" panose="020B0604020202020204" pitchFamily="34" charset="0"/>
              <a:buChar char="•"/>
            </a:pPr>
            <a:r>
              <a:rPr lang="fr-FR" dirty="0"/>
              <a:t>Le </a:t>
            </a:r>
            <a:r>
              <a:rPr lang="fr-FR" dirty="0" err="1"/>
              <a:t>réferencemet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cxnSp>
        <p:nvCxnSpPr>
          <p:cNvPr id="5" name="Connecteur droit 4">
            <a:extLst>
              <a:ext uri="{FF2B5EF4-FFF2-40B4-BE49-F238E27FC236}">
                <a16:creationId xmlns:a16="http://schemas.microsoft.com/office/drawing/2014/main" id="{E115DCA9-4E43-4B53-9E0B-04EE0CF942B2}"/>
              </a:ext>
            </a:extLst>
          </p:cNvPr>
          <p:cNvCxnSpPr/>
          <p:nvPr/>
        </p:nvCxnSpPr>
        <p:spPr>
          <a:xfrm>
            <a:off x="1627322" y="777667"/>
            <a:ext cx="2306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9BB8C021-0DF4-4255-A0FA-A66E719C53AD}"/>
              </a:ext>
            </a:extLst>
          </p:cNvPr>
          <p:cNvSpPr>
            <a:spLocks noGrp="1"/>
          </p:cNvSpPr>
          <p:nvPr>
            <p:ph type="ftr" sz="quarter" idx="11"/>
          </p:nvPr>
        </p:nvSpPr>
        <p:spPr/>
        <p:txBody>
          <a:bodyPr/>
          <a:lstStyle/>
          <a:p>
            <a:pPr rtl="0"/>
            <a:r>
              <a:rPr lang="fr-FR" noProof="0"/>
              <a:t>Dossier de projet - Concepteur développeur d'applications</a:t>
            </a:r>
          </a:p>
        </p:txBody>
      </p:sp>
      <p:sp>
        <p:nvSpPr>
          <p:cNvPr id="7" name="Espace réservé du numéro de diapositive 6">
            <a:extLst>
              <a:ext uri="{FF2B5EF4-FFF2-40B4-BE49-F238E27FC236}">
                <a16:creationId xmlns:a16="http://schemas.microsoft.com/office/drawing/2014/main" id="{148DB57F-1632-4AC3-9C1B-42F0382314CD}"/>
              </a:ext>
            </a:extLst>
          </p:cNvPr>
          <p:cNvSpPr>
            <a:spLocks noGrp="1"/>
          </p:cNvSpPr>
          <p:nvPr>
            <p:ph type="sldNum" sz="quarter" idx="12"/>
          </p:nvPr>
        </p:nvSpPr>
        <p:spPr/>
        <p:txBody>
          <a:bodyPr/>
          <a:lstStyle/>
          <a:p>
            <a:pPr rtl="0"/>
            <a:fld id="{31FEFF75-79D2-EE46-877B-299D1510E681}" type="slidenum">
              <a:rPr lang="fr-FR" noProof="0" smtClean="0"/>
              <a:t>49</a:t>
            </a:fld>
            <a:endParaRPr lang="fr-FR" noProof="0"/>
          </a:p>
        </p:txBody>
      </p:sp>
    </p:spTree>
    <p:extLst>
      <p:ext uri="{BB962C8B-B14F-4D97-AF65-F5344CB8AC3E}">
        <p14:creationId xmlns:p14="http://schemas.microsoft.com/office/powerpoint/2010/main" val="2838821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D8A067C-7A43-59FE-D9D8-F39B0535BCCA}"/>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CF9684F1-57B1-6EC5-3DC1-AF020AA997FD}"/>
              </a:ext>
            </a:extLst>
          </p:cNvPr>
          <p:cNvSpPr>
            <a:spLocks noGrp="1"/>
          </p:cNvSpPr>
          <p:nvPr>
            <p:ph type="sldNum" sz="quarter" idx="12"/>
          </p:nvPr>
        </p:nvSpPr>
        <p:spPr/>
        <p:txBody>
          <a:bodyPr/>
          <a:lstStyle/>
          <a:p>
            <a:pPr rtl="0"/>
            <a:fld id="{31FEFF75-79D2-EE46-877B-299D1510E681}" type="slidenum">
              <a:rPr lang="fr-FR" noProof="0" smtClean="0"/>
              <a:t>5</a:t>
            </a:fld>
            <a:endParaRPr lang="fr-FR" noProof="0"/>
          </a:p>
        </p:txBody>
      </p:sp>
      <p:sp>
        <p:nvSpPr>
          <p:cNvPr id="4" name="Titre 3">
            <a:extLst>
              <a:ext uri="{FF2B5EF4-FFF2-40B4-BE49-F238E27FC236}">
                <a16:creationId xmlns:a16="http://schemas.microsoft.com/office/drawing/2014/main" id="{BD8113EF-4C17-6022-5754-74D636012A7D}"/>
              </a:ext>
            </a:extLst>
          </p:cNvPr>
          <p:cNvSpPr>
            <a:spLocks noGrp="1"/>
          </p:cNvSpPr>
          <p:nvPr>
            <p:ph type="ctrTitle"/>
          </p:nvPr>
        </p:nvSpPr>
        <p:spPr/>
        <p:txBody>
          <a:bodyPr/>
          <a:lstStyle/>
          <a:p>
            <a:r>
              <a:rPr lang="fr-FR" dirty="0">
                <a:latin typeface="+mj-lt"/>
                <a:cs typeface="Arial" panose="020B0604020202020204" pitchFamily="34" charset="0"/>
              </a:rPr>
              <a:t>1.Présentation PERSONELLE</a:t>
            </a:r>
          </a:p>
        </p:txBody>
      </p:sp>
      <p:sp>
        <p:nvSpPr>
          <p:cNvPr id="5" name="Espace réservé du texte 4">
            <a:extLst>
              <a:ext uri="{FF2B5EF4-FFF2-40B4-BE49-F238E27FC236}">
                <a16:creationId xmlns:a16="http://schemas.microsoft.com/office/drawing/2014/main" id="{1C65B2DC-369D-E9FA-0AC2-CDDC41821DF3}"/>
              </a:ext>
            </a:extLst>
          </p:cNvPr>
          <p:cNvSpPr>
            <a:spLocks noGrp="1"/>
          </p:cNvSpPr>
          <p:nvPr>
            <p:ph type="body" sz="quarter" idx="14"/>
          </p:nvPr>
        </p:nvSpPr>
        <p:spPr/>
        <p:txBody>
          <a:bodyPr>
            <a:normAutofit/>
          </a:bodyPr>
          <a:lstStyle/>
          <a:p>
            <a:pPr algn="l"/>
            <a:r>
              <a:rPr lang="en-US" sz="2000" b="0" i="0" dirty="0">
                <a:solidFill>
                  <a:srgbClr val="374151"/>
                </a:solidFill>
                <a:effectLst/>
                <a:cs typeface="Arial" panose="020B0604020202020204" pitchFamily="34" charset="0"/>
              </a:rPr>
              <a:t> My name is Manel Ben Ali, and I am 33 years old.</a:t>
            </a:r>
          </a:p>
          <a:p>
            <a:pPr algn="l"/>
            <a:r>
              <a:rPr lang="en-US" sz="2000" b="0" i="0" dirty="0">
                <a:solidFill>
                  <a:srgbClr val="374151"/>
                </a:solidFill>
                <a:effectLst/>
                <a:cs typeface="Arial" panose="020B0604020202020204" pitchFamily="34" charset="0"/>
              </a:rPr>
              <a:t> I studied Human Resources and had a career in recruitment.</a:t>
            </a:r>
          </a:p>
          <a:p>
            <a:pPr algn="l"/>
            <a:r>
              <a:rPr lang="en-US" sz="2000" b="0" i="0" dirty="0">
                <a:solidFill>
                  <a:srgbClr val="374151"/>
                </a:solidFill>
                <a:effectLst/>
                <a:cs typeface="Arial" panose="020B0604020202020204" pitchFamily="34" charset="0"/>
              </a:rPr>
              <a:t> However, I decided to make a career change into the field of software development.</a:t>
            </a:r>
          </a:p>
          <a:p>
            <a:pPr algn="l"/>
            <a:r>
              <a:rPr lang="en-US" sz="2000" b="0" i="0" dirty="0">
                <a:solidFill>
                  <a:srgbClr val="374151"/>
                </a:solidFill>
                <a:effectLst/>
                <a:cs typeface="Arial" panose="020B0604020202020204" pitchFamily="34" charset="0"/>
              </a:rPr>
              <a:t>Currently, I am pursuing a diploma in Application Design and Development through an apprenticeship program while working at the Seine-Saint-Denis Departmental Council. </a:t>
            </a:r>
          </a:p>
          <a:p>
            <a:pPr algn="l"/>
            <a:r>
              <a:rPr lang="en-US" sz="2000" b="0" i="0" dirty="0">
                <a:solidFill>
                  <a:srgbClr val="374151"/>
                </a:solidFill>
                <a:effectLst/>
                <a:cs typeface="Arial" panose="020B0604020202020204" pitchFamily="34" charset="0"/>
              </a:rPr>
              <a:t>Today, I am here to present my end-of-year project, which involves creating a mobile application. </a:t>
            </a:r>
          </a:p>
          <a:p>
            <a:pPr algn="l"/>
            <a:r>
              <a:rPr lang="en-US" sz="2000" b="0" i="0" dirty="0">
                <a:solidFill>
                  <a:srgbClr val="374151"/>
                </a:solidFill>
                <a:effectLst/>
                <a:cs typeface="Arial" panose="020B0604020202020204" pitchFamily="34" charset="0"/>
              </a:rPr>
              <a:t>For this project, I have chosen an e-commerce website for selling makeup products.</a:t>
            </a:r>
          </a:p>
        </p:txBody>
      </p:sp>
    </p:spTree>
    <p:extLst>
      <p:ext uri="{BB962C8B-B14F-4D97-AF65-F5344CB8AC3E}">
        <p14:creationId xmlns:p14="http://schemas.microsoft.com/office/powerpoint/2010/main" val="4132362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3580812-6C73-81A1-E4F8-54C6945FE9FD}"/>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E65EF1A3-879E-640B-5C0E-9F49E60F3FE0}"/>
              </a:ext>
            </a:extLst>
          </p:cNvPr>
          <p:cNvSpPr>
            <a:spLocks noGrp="1"/>
          </p:cNvSpPr>
          <p:nvPr>
            <p:ph type="sldNum" sz="quarter" idx="12"/>
          </p:nvPr>
        </p:nvSpPr>
        <p:spPr/>
        <p:txBody>
          <a:bodyPr/>
          <a:lstStyle/>
          <a:p>
            <a:pPr rtl="0"/>
            <a:fld id="{31FEFF75-79D2-EE46-877B-299D1510E681}" type="slidenum">
              <a:rPr lang="fr-FR" noProof="0" smtClean="0"/>
              <a:t>6</a:t>
            </a:fld>
            <a:endParaRPr lang="fr-FR" noProof="0"/>
          </a:p>
        </p:txBody>
      </p:sp>
      <p:sp>
        <p:nvSpPr>
          <p:cNvPr id="4" name="Titre 3">
            <a:extLst>
              <a:ext uri="{FF2B5EF4-FFF2-40B4-BE49-F238E27FC236}">
                <a16:creationId xmlns:a16="http://schemas.microsoft.com/office/drawing/2014/main" id="{A6B03FF0-F6FB-AD9A-8026-561714C65CBF}"/>
              </a:ext>
            </a:extLst>
          </p:cNvPr>
          <p:cNvSpPr>
            <a:spLocks noGrp="1"/>
          </p:cNvSpPr>
          <p:nvPr>
            <p:ph type="ctrTitle"/>
          </p:nvPr>
        </p:nvSpPr>
        <p:spPr/>
        <p:txBody>
          <a:bodyPr/>
          <a:lstStyle/>
          <a:p>
            <a:r>
              <a:rPr lang="fr-FR" dirty="0">
                <a:latin typeface="+mj-lt"/>
                <a:cs typeface="Arial" panose="020B0604020202020204" pitchFamily="34" charset="0"/>
              </a:rPr>
              <a:t>2. PRESENTATION DU PROJET:</a:t>
            </a:r>
          </a:p>
        </p:txBody>
      </p:sp>
      <p:sp>
        <p:nvSpPr>
          <p:cNvPr id="5" name="Espace réservé du texte 4">
            <a:extLst>
              <a:ext uri="{FF2B5EF4-FFF2-40B4-BE49-F238E27FC236}">
                <a16:creationId xmlns:a16="http://schemas.microsoft.com/office/drawing/2014/main" id="{0AE09675-84B9-2C5D-BA85-F4B565BA38DD}"/>
              </a:ext>
            </a:extLst>
          </p:cNvPr>
          <p:cNvSpPr>
            <a:spLocks noGrp="1"/>
          </p:cNvSpPr>
          <p:nvPr>
            <p:ph type="body" sz="quarter" idx="14"/>
          </p:nvPr>
        </p:nvSpPr>
        <p:spPr/>
        <p:txBody>
          <a:bodyPr>
            <a:normAutofit/>
          </a:bodyPr>
          <a:lstStyle/>
          <a:p>
            <a:r>
              <a:rPr lang="fr-FR" sz="2000" b="0" i="0" dirty="0">
                <a:solidFill>
                  <a:srgbClr val="374151"/>
                </a:solidFill>
                <a:effectLst/>
                <a:cs typeface="Arial" panose="020B0604020202020204" pitchFamily="34" charset="0"/>
              </a:rPr>
              <a:t>J'ai créé un site e-commerce en utilisant Symfony 6.2 pour vendre des services de beauté.</a:t>
            </a:r>
          </a:p>
          <a:p>
            <a:r>
              <a:rPr lang="fr-FR" sz="2000" b="0" i="0" dirty="0">
                <a:solidFill>
                  <a:srgbClr val="374151"/>
                </a:solidFill>
                <a:effectLst/>
                <a:cs typeface="Arial" panose="020B0604020202020204" pitchFamily="34" charset="0"/>
              </a:rPr>
              <a:t> Les visiteurs peuvent ajouter des services à leur panier et effectuer des paiements via </a:t>
            </a:r>
            <a:r>
              <a:rPr lang="fr-FR" sz="2000" b="0" i="0" dirty="0" err="1">
                <a:solidFill>
                  <a:srgbClr val="374151"/>
                </a:solidFill>
                <a:effectLst/>
                <a:cs typeface="Arial" panose="020B0604020202020204" pitchFamily="34" charset="0"/>
              </a:rPr>
              <a:t>Stripe</a:t>
            </a:r>
            <a:r>
              <a:rPr lang="fr-FR" sz="2000" b="0" i="0" dirty="0">
                <a:solidFill>
                  <a:srgbClr val="374151"/>
                </a:solidFill>
                <a:effectLst/>
                <a:cs typeface="Arial" panose="020B0604020202020204" pitchFamily="34" charset="0"/>
              </a:rPr>
              <a:t>.</a:t>
            </a:r>
          </a:p>
          <a:p>
            <a:r>
              <a:rPr lang="fr-FR" sz="2000" b="0" i="0" dirty="0">
                <a:solidFill>
                  <a:srgbClr val="374151"/>
                </a:solidFill>
                <a:effectLst/>
                <a:cs typeface="Arial" panose="020B0604020202020204" pitchFamily="34" charset="0"/>
              </a:rPr>
              <a:t>il y a un panneau d'administration pour les opérations CRUD (Create, Read, Update, Delete) sur toutes les entités : Produit (services), Catégorie, Commande, Élément de commande (quantité de service dans une commande) et Utilisateur. </a:t>
            </a:r>
          </a:p>
          <a:p>
            <a:r>
              <a:rPr lang="fr-FR" sz="2000" b="0" i="0" dirty="0">
                <a:solidFill>
                  <a:srgbClr val="374151"/>
                </a:solidFill>
                <a:effectLst/>
                <a:cs typeface="Arial" panose="020B0604020202020204" pitchFamily="34" charset="0"/>
              </a:rPr>
              <a:t>Ces entités sont stockées dans une base de données relationnelle MySQL.</a:t>
            </a:r>
          </a:p>
          <a:p>
            <a:r>
              <a:rPr lang="fr-FR" sz="2000" b="0" i="0" dirty="0">
                <a:solidFill>
                  <a:srgbClr val="374151"/>
                </a:solidFill>
                <a:effectLst/>
                <a:cs typeface="Arial" panose="020B0604020202020204" pitchFamily="34" charset="0"/>
              </a:rPr>
              <a:t> Le frontend utilise des classes Bootstrap et CSS pour la mise en page, et HTML5 pour la structure du contenu du site avec Twig comme moteur de </a:t>
            </a:r>
            <a:r>
              <a:rPr lang="fr-FR" sz="2000" b="0" i="0" dirty="0" err="1">
                <a:solidFill>
                  <a:srgbClr val="374151"/>
                </a:solidFill>
                <a:effectLst/>
                <a:cs typeface="Arial" panose="020B0604020202020204" pitchFamily="34" charset="0"/>
              </a:rPr>
              <a:t>template</a:t>
            </a:r>
            <a:r>
              <a:rPr lang="fr-FR" sz="2000" b="0" i="0" dirty="0">
                <a:solidFill>
                  <a:srgbClr val="374151"/>
                </a:solidFill>
                <a:effectLst/>
                <a:cs typeface="Arial" panose="020B0604020202020204" pitchFamily="34" charset="0"/>
              </a:rPr>
              <a:t> par défaut pour Symfony. </a:t>
            </a:r>
          </a:p>
          <a:p>
            <a:r>
              <a:rPr lang="fr-FR" sz="2000" b="0" i="0" dirty="0">
                <a:solidFill>
                  <a:srgbClr val="374151"/>
                </a:solidFill>
                <a:effectLst/>
                <a:cs typeface="Arial" panose="020B0604020202020204" pitchFamily="34" charset="0"/>
              </a:rPr>
              <a:t>Aucun </a:t>
            </a:r>
            <a:r>
              <a:rPr lang="fr-FR" sz="2000" b="0" i="0" dirty="0" err="1">
                <a:solidFill>
                  <a:srgbClr val="374151"/>
                </a:solidFill>
                <a:effectLst/>
                <a:cs typeface="Arial" panose="020B0604020202020204" pitchFamily="34" charset="0"/>
              </a:rPr>
              <a:t>framework</a:t>
            </a:r>
            <a:r>
              <a:rPr lang="fr-FR" sz="2000" b="0" i="0" dirty="0">
                <a:solidFill>
                  <a:srgbClr val="374151"/>
                </a:solidFill>
                <a:effectLst/>
                <a:cs typeface="Arial" panose="020B0604020202020204" pitchFamily="34" charset="0"/>
              </a:rPr>
              <a:t> JavaScript n'a été utilisé pour le frontend. </a:t>
            </a:r>
          </a:p>
          <a:p>
            <a:r>
              <a:rPr lang="fr-FR" sz="2000" b="0" i="0" dirty="0">
                <a:solidFill>
                  <a:srgbClr val="374151"/>
                </a:solidFill>
                <a:effectLst/>
                <a:cs typeface="Arial" panose="020B0604020202020204" pitchFamily="34" charset="0"/>
              </a:rPr>
              <a:t>Le site est hébergé sur un serveur Apache avec IONOS.</a:t>
            </a:r>
          </a:p>
          <a:p>
            <a:r>
              <a:rPr lang="fr-FR" sz="2000" b="0" i="0" dirty="0">
                <a:solidFill>
                  <a:srgbClr val="374151"/>
                </a:solidFill>
                <a:effectLst/>
                <a:cs typeface="Arial" panose="020B0604020202020204" pitchFamily="34" charset="0"/>
              </a:rPr>
              <a:t> </a:t>
            </a:r>
            <a:r>
              <a:rPr lang="fr-FR" sz="2000" b="0" i="0" dirty="0" err="1">
                <a:solidFill>
                  <a:srgbClr val="374151"/>
                </a:solidFill>
                <a:effectLst/>
                <a:cs typeface="Arial" panose="020B0604020202020204" pitchFamily="34" charset="0"/>
              </a:rPr>
              <a:t>Figma</a:t>
            </a:r>
            <a:r>
              <a:rPr lang="fr-FR" sz="2000" b="0" i="0" dirty="0">
                <a:solidFill>
                  <a:srgbClr val="374151"/>
                </a:solidFill>
                <a:effectLst/>
                <a:cs typeface="Arial" panose="020B0604020202020204" pitchFamily="34" charset="0"/>
              </a:rPr>
              <a:t> a été utilisé pour les maquettes de page.</a:t>
            </a:r>
            <a:endParaRPr lang="fr-FR" dirty="0">
              <a:cs typeface="Arial" panose="020B0604020202020204" pitchFamily="34" charset="0"/>
            </a:endParaRPr>
          </a:p>
        </p:txBody>
      </p:sp>
    </p:spTree>
    <p:extLst>
      <p:ext uri="{BB962C8B-B14F-4D97-AF65-F5344CB8AC3E}">
        <p14:creationId xmlns:p14="http://schemas.microsoft.com/office/powerpoint/2010/main" val="4213351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2A6BDB0-02AF-D14D-188A-69B8E9D5F044}"/>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2AA91773-0BB2-A643-E0FE-034D000DEBA9}"/>
              </a:ext>
            </a:extLst>
          </p:cNvPr>
          <p:cNvSpPr>
            <a:spLocks noGrp="1"/>
          </p:cNvSpPr>
          <p:nvPr>
            <p:ph type="sldNum" sz="quarter" idx="12"/>
          </p:nvPr>
        </p:nvSpPr>
        <p:spPr/>
        <p:txBody>
          <a:bodyPr/>
          <a:lstStyle/>
          <a:p>
            <a:pPr rtl="0"/>
            <a:fld id="{31FEFF75-79D2-EE46-877B-299D1510E681}" type="slidenum">
              <a:rPr lang="fr-FR" noProof="0" smtClean="0"/>
              <a:t>7</a:t>
            </a:fld>
            <a:endParaRPr lang="fr-FR" noProof="0"/>
          </a:p>
        </p:txBody>
      </p:sp>
      <p:sp>
        <p:nvSpPr>
          <p:cNvPr id="4" name="Titre 3">
            <a:extLst>
              <a:ext uri="{FF2B5EF4-FFF2-40B4-BE49-F238E27FC236}">
                <a16:creationId xmlns:a16="http://schemas.microsoft.com/office/drawing/2014/main" id="{F7C736B1-49F8-CACA-1C7A-F954CB029ACB}"/>
              </a:ext>
            </a:extLst>
          </p:cNvPr>
          <p:cNvSpPr>
            <a:spLocks noGrp="1"/>
          </p:cNvSpPr>
          <p:nvPr>
            <p:ph type="ctrTitle"/>
          </p:nvPr>
        </p:nvSpPr>
        <p:spPr/>
        <p:txBody>
          <a:bodyPr/>
          <a:lstStyle/>
          <a:p>
            <a:r>
              <a:rPr lang="fr-FR" dirty="0">
                <a:latin typeface="+mj-lt"/>
              </a:rPr>
              <a:t>3. CAHIER DE CHARGE:</a:t>
            </a:r>
          </a:p>
        </p:txBody>
      </p:sp>
      <p:sp>
        <p:nvSpPr>
          <p:cNvPr id="5" name="Espace réservé du texte 4">
            <a:extLst>
              <a:ext uri="{FF2B5EF4-FFF2-40B4-BE49-F238E27FC236}">
                <a16:creationId xmlns:a16="http://schemas.microsoft.com/office/drawing/2014/main" id="{7F6036F1-43B9-F89A-817D-CFD0E93E4D1A}"/>
              </a:ext>
            </a:extLst>
          </p:cNvPr>
          <p:cNvSpPr>
            <a:spLocks noGrp="1"/>
          </p:cNvSpPr>
          <p:nvPr>
            <p:ph type="body" sz="quarter" idx="14"/>
          </p:nvPr>
        </p:nvSpPr>
        <p:spPr/>
        <p:txBody>
          <a:bodyPr>
            <a:normAutofit fontScale="92500"/>
          </a:bodyPr>
          <a:lstStyle/>
          <a:p>
            <a:r>
              <a:rPr lang="fr-FR" sz="1800" b="0" i="0" u="none" strike="noStrike" baseline="0" dirty="0">
                <a:solidFill>
                  <a:srgbClr val="000000"/>
                </a:solidFill>
              </a:rPr>
              <a:t>Le but de mon site internet est de permettre aux clients de commander des prestations de beauté en ligne. L’activité derrière ce site est celle d'un institut de beauté qui propose des prestations telles que des soins du visage, des massages, des épilations et des manucures. L'objectif est de rendre ces prestations plus accessibles et plus pratiques pour les clients qui peuvent désormais les commander en ligne, depuis leur domicile ou leur bureau. </a:t>
            </a:r>
          </a:p>
          <a:p>
            <a:r>
              <a:rPr lang="fr-FR" sz="1800" b="0" i="0" u="none" strike="noStrike" baseline="0" dirty="0">
                <a:solidFill>
                  <a:srgbClr val="000000"/>
                </a:solidFill>
              </a:rPr>
              <a:t>Le choix de développer un site e-commerce pour cette activité est motivé par plusieurs facteurs. Tout d'abord, le marché des prestations de beauté est très concurrentiel et les instituts de beauté doivent se différencier pour </a:t>
            </a:r>
            <a:r>
              <a:rPr lang="fr-FR" sz="1800" dirty="0">
                <a:solidFill>
                  <a:srgbClr val="000000"/>
                </a:solidFill>
              </a:rPr>
              <a:t>attir</a:t>
            </a:r>
            <a:r>
              <a:rPr lang="fr-FR" sz="1800" b="0" i="0" u="none" strike="noStrike" baseline="0" dirty="0">
                <a:solidFill>
                  <a:srgbClr val="000000"/>
                </a:solidFill>
              </a:rPr>
              <a:t>er et fidéliser leur clientèle. Un site e-commerce permet de proposer une expérience </a:t>
            </a:r>
            <a:r>
              <a:rPr lang="fr-FR" sz="1800" dirty="0">
                <a:solidFill>
                  <a:srgbClr val="000000"/>
                </a:solidFill>
              </a:rPr>
              <a:t>uti</a:t>
            </a:r>
            <a:r>
              <a:rPr lang="fr-FR" sz="1800" b="0" i="0" u="none" strike="noStrike" baseline="0" dirty="0">
                <a:solidFill>
                  <a:srgbClr val="000000"/>
                </a:solidFill>
              </a:rPr>
              <a:t>lisateur optimisée pour la commande de prestons en ligne, ce qui peut être un avantage concurrentiel pour l’institut de beauté. </a:t>
            </a:r>
          </a:p>
          <a:p>
            <a:r>
              <a:rPr lang="fr-FR" sz="1800" b="0" i="0" u="none" strike="noStrike" baseline="0" dirty="0">
                <a:solidFill>
                  <a:srgbClr val="000000"/>
                </a:solidFill>
              </a:rPr>
              <a:t>Ensuite, le contexte sanitaire actuel a renforcé la nécessité pour les entreprises d'être présentes sur internet et de proposer des solutions de commande en ligne pour maintenir leur activité. Le site e-commerce que j'ai développé permet à l’institut de beauté de continuer à proposer ses prestations malgré les restrictions sanitaires en vigueur. </a:t>
            </a:r>
          </a:p>
          <a:p>
            <a:r>
              <a:rPr lang="fr-FR" sz="1800" b="0" i="0" u="none" strike="noStrike" baseline="0" dirty="0">
                <a:solidFill>
                  <a:srgbClr val="000000"/>
                </a:solidFill>
              </a:rPr>
              <a:t>Enfin, le développement d'un site e-commerce pour cette activité offre également des avantages en termes de gestion. La fonctionnalité d'administration me permet de gérer facilement les produits, les commandes, les catégories et les </a:t>
            </a:r>
            <a:r>
              <a:rPr lang="fr-FR" sz="1800" dirty="0">
                <a:solidFill>
                  <a:srgbClr val="000000"/>
                </a:solidFill>
              </a:rPr>
              <a:t>uti</a:t>
            </a:r>
            <a:r>
              <a:rPr lang="fr-FR" sz="1800" b="0" i="0" u="none" strike="noStrike" baseline="0" dirty="0">
                <a:solidFill>
                  <a:srgbClr val="000000"/>
                </a:solidFill>
              </a:rPr>
              <a:t>lisateurs, ce qui facilite la gestion au quotidien de l’institut de beauté. Le site peut également être </a:t>
            </a:r>
            <a:r>
              <a:rPr lang="fr-FR" sz="1800" dirty="0">
                <a:solidFill>
                  <a:srgbClr val="000000"/>
                </a:solidFill>
              </a:rPr>
              <a:t>utilisé</a:t>
            </a:r>
            <a:r>
              <a:rPr lang="fr-FR" sz="1800" b="0" i="0" u="none" strike="noStrike" baseline="0" dirty="0">
                <a:solidFill>
                  <a:srgbClr val="000000"/>
                </a:solidFill>
              </a:rPr>
              <a:t> pour générer des rapports sur les ventes, les clients et les produits, ce qui peut aider à optimiser l’activité de l’institut de beauté. </a:t>
            </a:r>
            <a:endParaRPr lang="fr-FR" dirty="0"/>
          </a:p>
        </p:txBody>
      </p:sp>
    </p:spTree>
    <p:extLst>
      <p:ext uri="{BB962C8B-B14F-4D97-AF65-F5344CB8AC3E}">
        <p14:creationId xmlns:p14="http://schemas.microsoft.com/office/powerpoint/2010/main" val="287320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FDD6BAC-9BA4-77A9-3AEE-20B60E498D52}"/>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0C92C4D2-EEE2-9494-021D-5BBD44BCF353}"/>
              </a:ext>
            </a:extLst>
          </p:cNvPr>
          <p:cNvSpPr>
            <a:spLocks noGrp="1"/>
          </p:cNvSpPr>
          <p:nvPr>
            <p:ph type="sldNum" sz="quarter" idx="12"/>
          </p:nvPr>
        </p:nvSpPr>
        <p:spPr/>
        <p:txBody>
          <a:bodyPr/>
          <a:lstStyle/>
          <a:p>
            <a:pPr rtl="0"/>
            <a:fld id="{31FEFF75-79D2-EE46-877B-299D1510E681}" type="slidenum">
              <a:rPr lang="fr-FR" noProof="0" smtClean="0"/>
              <a:t>8</a:t>
            </a:fld>
            <a:endParaRPr lang="fr-FR" noProof="0"/>
          </a:p>
        </p:txBody>
      </p:sp>
      <p:sp>
        <p:nvSpPr>
          <p:cNvPr id="4" name="Titre 3">
            <a:extLst>
              <a:ext uri="{FF2B5EF4-FFF2-40B4-BE49-F238E27FC236}">
                <a16:creationId xmlns:a16="http://schemas.microsoft.com/office/drawing/2014/main" id="{21F47B26-3268-F7BC-3375-35D42095C237}"/>
              </a:ext>
            </a:extLst>
          </p:cNvPr>
          <p:cNvSpPr>
            <a:spLocks noGrp="1"/>
          </p:cNvSpPr>
          <p:nvPr>
            <p:ph type="ctrTitle"/>
          </p:nvPr>
        </p:nvSpPr>
        <p:spPr>
          <a:xfrm>
            <a:off x="1627321" y="270777"/>
            <a:ext cx="10134369" cy="834277"/>
          </a:xfrm>
        </p:spPr>
        <p:txBody>
          <a:bodyPr/>
          <a:lstStyle/>
          <a:p>
            <a:br>
              <a:rPr lang="fr-FR" dirty="0"/>
            </a:br>
            <a:r>
              <a:rPr lang="fr-FR" dirty="0">
                <a:latin typeface="+mj-lt"/>
              </a:rPr>
              <a:t> BESOIN DU MARCHÉ </a:t>
            </a:r>
          </a:p>
        </p:txBody>
      </p:sp>
      <p:sp>
        <p:nvSpPr>
          <p:cNvPr id="5" name="Espace réservé du texte 4">
            <a:extLst>
              <a:ext uri="{FF2B5EF4-FFF2-40B4-BE49-F238E27FC236}">
                <a16:creationId xmlns:a16="http://schemas.microsoft.com/office/drawing/2014/main" id="{049A6F42-6963-FD3A-79E0-5EE3A2CA5BBA}"/>
              </a:ext>
            </a:extLst>
          </p:cNvPr>
          <p:cNvSpPr>
            <a:spLocks noGrp="1"/>
          </p:cNvSpPr>
          <p:nvPr>
            <p:ph type="body" sz="quarter" idx="14"/>
          </p:nvPr>
        </p:nvSpPr>
        <p:spPr/>
        <p:txBody>
          <a:bodyPr>
            <a:normAutofit fontScale="92500" lnSpcReduction="20000"/>
          </a:bodyPr>
          <a:lstStyle/>
          <a:p>
            <a:r>
              <a:rPr lang="fr-FR" sz="1800" b="0" i="0" u="none" strike="noStrike" baseline="0" dirty="0">
                <a:solidFill>
                  <a:srgbClr val="000000"/>
                </a:solidFill>
              </a:rPr>
              <a:t>Mon site internet comble un besoin important sur le marché de la beauté, celui d'offrir une plateforme en ligne simple et efficace pour commander des prestations de beauté de qualité à des prix abordables. Nous avons identifié que de nombreuses personnes avaient des difficultés à trouver des prestations de beauté de qualité à des prix abordables, surtout dans les grandes villes où les prix peuvent être élevés. </a:t>
            </a:r>
          </a:p>
          <a:p>
            <a:r>
              <a:rPr lang="fr-FR" sz="1800" b="0" i="0" u="none" strike="noStrike" baseline="0" dirty="0">
                <a:solidFill>
                  <a:srgbClr val="000000"/>
                </a:solidFill>
              </a:rPr>
              <a:t>Notre site internet propose une large gamme de prestations de beauté de qualité, sélectionnées avec soin en collaboration avec des professionnels de la beauté, pour offrir à nos clients une expérience de beauté inoubliable. Nous avons travaillé dur pour garantir que nos prix restent compétitifs, tout en offrant des prestations de qualité supérieure à celles de nos concurrents. </a:t>
            </a:r>
          </a:p>
          <a:p>
            <a:r>
              <a:rPr lang="fr-FR" sz="1800" b="0" i="0" u="none" strike="noStrike" baseline="0" dirty="0">
                <a:solidFill>
                  <a:srgbClr val="000000"/>
                </a:solidFill>
              </a:rPr>
              <a:t>Notre plateforme en ligne est facile à utiliser, intuitive et conviviale. Les clients peuvent parcourir notre sélection de prestations de beauté, les ajouter à leur panier et les commander en quelques clics seulement. Nous avons également mis en place une fonction de recherche pour permettre aux clients de trouver rapidement les prestions de beautés.</a:t>
            </a:r>
          </a:p>
          <a:p>
            <a:r>
              <a:rPr lang="fr-FR" sz="1800" b="0" i="0" u="none" strike="noStrike" baseline="0" dirty="0">
                <a:solidFill>
                  <a:srgbClr val="000000"/>
                </a:solidFill>
              </a:rPr>
              <a:t>En outre, notre plateforme de paiement en ligne avec Stripe garantit la sécurité totale des transactions, offrant à nos clients une tranquillité d'esprit supplémentaire lorsqu'ils commandent sur notre site internet. </a:t>
            </a:r>
          </a:p>
          <a:p>
            <a:r>
              <a:rPr lang="fr-FR" sz="1800" b="0" i="0" u="none" strike="noStrike" baseline="0" dirty="0">
                <a:solidFill>
                  <a:srgbClr val="000000"/>
                </a:solidFill>
              </a:rPr>
              <a:t>Notre site internet comble un besoin important sur le marché de la beauté en offrant une plateforme en ligne simple et efficace pour commander des prestations de beauté de qualité à des prix abordables. Nous avons travaillé en étroite collaboration avec des professionnels de la beauté pour sélectionner les meilleures prestations de beauté à proposer sur notre site internet, tout en offrant une expérience utilisateur optimale et une sécurité totale pour les transactions en ligne. beauté qu'ils recherchent. </a:t>
            </a:r>
            <a:endParaRPr lang="fr-FR" dirty="0"/>
          </a:p>
        </p:txBody>
      </p:sp>
      <p:cxnSp>
        <p:nvCxnSpPr>
          <p:cNvPr id="6" name="Connecteur droit 5">
            <a:extLst>
              <a:ext uri="{FF2B5EF4-FFF2-40B4-BE49-F238E27FC236}">
                <a16:creationId xmlns:a16="http://schemas.microsoft.com/office/drawing/2014/main" id="{A4C5EB18-C45C-7837-5F03-D43BD09F49B1}"/>
              </a:ext>
            </a:extLst>
          </p:cNvPr>
          <p:cNvCxnSpPr>
            <a:cxnSpLocks/>
          </p:cNvCxnSpPr>
          <p:nvPr/>
        </p:nvCxnSpPr>
        <p:spPr>
          <a:xfrm>
            <a:off x="1627322" y="1328294"/>
            <a:ext cx="583800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2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DB83600-173A-BBDB-B6A6-9D3CE16C66A9}"/>
              </a:ext>
            </a:extLst>
          </p:cNvPr>
          <p:cNvSpPr>
            <a:spLocks noGrp="1"/>
          </p:cNvSpPr>
          <p:nvPr>
            <p:ph type="ftr" sz="quarter" idx="11"/>
          </p:nvPr>
        </p:nvSpPr>
        <p:spPr/>
        <p:txBody>
          <a:bodyPr/>
          <a:lstStyle/>
          <a:p>
            <a:pPr rtl="0"/>
            <a:r>
              <a:rPr lang="fr-FR" noProof="0"/>
              <a:t>Dossier de projet - Concepteur développeur d'applications</a:t>
            </a:r>
          </a:p>
        </p:txBody>
      </p:sp>
      <p:sp>
        <p:nvSpPr>
          <p:cNvPr id="3" name="Espace réservé du numéro de diapositive 2">
            <a:extLst>
              <a:ext uri="{FF2B5EF4-FFF2-40B4-BE49-F238E27FC236}">
                <a16:creationId xmlns:a16="http://schemas.microsoft.com/office/drawing/2014/main" id="{A226699A-2307-F886-AD1F-49096132899B}"/>
              </a:ext>
            </a:extLst>
          </p:cNvPr>
          <p:cNvSpPr>
            <a:spLocks noGrp="1"/>
          </p:cNvSpPr>
          <p:nvPr>
            <p:ph type="sldNum" sz="quarter" idx="12"/>
          </p:nvPr>
        </p:nvSpPr>
        <p:spPr/>
        <p:txBody>
          <a:bodyPr/>
          <a:lstStyle/>
          <a:p>
            <a:pPr rtl="0"/>
            <a:fld id="{31FEFF75-79D2-EE46-877B-299D1510E681}" type="slidenum">
              <a:rPr lang="fr-FR" noProof="0" smtClean="0"/>
              <a:t>9</a:t>
            </a:fld>
            <a:endParaRPr lang="fr-FR" noProof="0"/>
          </a:p>
        </p:txBody>
      </p:sp>
      <p:sp>
        <p:nvSpPr>
          <p:cNvPr id="4" name="Titre 3">
            <a:extLst>
              <a:ext uri="{FF2B5EF4-FFF2-40B4-BE49-F238E27FC236}">
                <a16:creationId xmlns:a16="http://schemas.microsoft.com/office/drawing/2014/main" id="{C782A76B-678D-11BA-F88E-457A122C6953}"/>
              </a:ext>
            </a:extLst>
          </p:cNvPr>
          <p:cNvSpPr>
            <a:spLocks noGrp="1"/>
          </p:cNvSpPr>
          <p:nvPr>
            <p:ph type="ctrTitle"/>
          </p:nvPr>
        </p:nvSpPr>
        <p:spPr/>
        <p:txBody>
          <a:bodyPr/>
          <a:lstStyle/>
          <a:p>
            <a:r>
              <a:rPr lang="fr-FR" dirty="0">
                <a:latin typeface="+mj-lt"/>
              </a:rPr>
              <a:t> FONCTIONNALITÉ DU PROJET</a:t>
            </a:r>
          </a:p>
        </p:txBody>
      </p:sp>
      <p:sp>
        <p:nvSpPr>
          <p:cNvPr id="5" name="Espace réservé du texte 4">
            <a:extLst>
              <a:ext uri="{FF2B5EF4-FFF2-40B4-BE49-F238E27FC236}">
                <a16:creationId xmlns:a16="http://schemas.microsoft.com/office/drawing/2014/main" id="{47C56D42-3060-22A4-1C27-7ED7A8B370FD}"/>
              </a:ext>
            </a:extLst>
          </p:cNvPr>
          <p:cNvSpPr>
            <a:spLocks noGrp="1"/>
          </p:cNvSpPr>
          <p:nvPr>
            <p:ph type="body" sz="quarter" idx="14"/>
          </p:nvPr>
        </p:nvSpPr>
        <p:spPr/>
        <p:txBody>
          <a:bodyPr>
            <a:normAutofit fontScale="92500" lnSpcReduction="20000"/>
          </a:bodyPr>
          <a:lstStyle/>
          <a:p>
            <a:r>
              <a:rPr lang="fr-FR" sz="1800" b="0" i="0" u="none" strike="noStrike" baseline="0" dirty="0">
                <a:solidFill>
                  <a:srgbClr val="000000"/>
                </a:solidFill>
              </a:rPr>
              <a:t>Le premier objectif de mon site internet est de proposer une plateforme conviviale et efficace pour permettre aux clients de commander des prestations de beauté en ligne en toute simplicité. Nous voulons offrir une expérience utilisateur optimale pour que les clients puissent facilement parcourir notre sélection de prestations de beauté, les ajouter à leur panier et les commander en quelques clics seulement. </a:t>
            </a:r>
          </a:p>
          <a:p>
            <a:r>
              <a:rPr lang="fr-FR" sz="1800" b="0" i="0" u="none" strike="noStrike" baseline="0" dirty="0">
                <a:solidFill>
                  <a:srgbClr val="000000"/>
                </a:solidFill>
              </a:rPr>
              <a:t>Nous avons conçu notre site internet pour répondre aux besoins de notre population cible, à savoir les personnes qui cherchent à commander des prestations de beauté de manière pratique et sécurisée. Nous avons donc mis en place une interface conviviale et intuitive, avec une navigation facile et une fonction de recherche pour permettre aux clients de trouver rapidement les prestations de beauté qu'ils recherchent. </a:t>
            </a:r>
          </a:p>
          <a:p>
            <a:r>
              <a:rPr lang="fr-FR" sz="1800" b="0" i="0" u="none" strike="noStrike" baseline="0" dirty="0">
                <a:solidFill>
                  <a:srgbClr val="000000"/>
                </a:solidFill>
              </a:rPr>
              <a:t>Nous avons également mis en place un système de commande en ligne simple et efficace, avec une fonction de panier pour permettre aux clients de visualiser les produits qu'ils ont choisis, les quantités, les prix et le montant total de leur commande. Les clients peuvent ensuite payer en ligne grâce à </a:t>
            </a:r>
            <a:r>
              <a:rPr lang="fr-FR" sz="1800" b="0" i="0" u="none" strike="noStrike" baseline="0" dirty="0" err="1">
                <a:solidFill>
                  <a:srgbClr val="000000"/>
                </a:solidFill>
              </a:rPr>
              <a:t>Stripe</a:t>
            </a:r>
            <a:r>
              <a:rPr lang="fr-FR" sz="1800" b="0" i="0" u="none" strike="noStrike" baseline="0" dirty="0">
                <a:solidFill>
                  <a:srgbClr val="000000"/>
                </a:solidFill>
              </a:rPr>
              <a:t> pour finaliser leur commande en toute sécurité et en toute confiance. </a:t>
            </a:r>
          </a:p>
          <a:p>
            <a:r>
              <a:rPr lang="fr-FR" sz="1800" b="0" i="0" u="none" strike="noStrike" baseline="0" dirty="0">
                <a:solidFill>
                  <a:srgbClr val="000000"/>
                </a:solidFill>
              </a:rPr>
              <a:t>Notre premier objectif est donc d'offrir une expérience utilisateur optimale pour la commande de prestations de beauté en ligne, en proposant une plateforme conviviale, une large gamme de prestations de beauté de qualité, des prix compétitifs et une livraison rapide. Nous voulons que nos clients se sentent en confiance lorsqu'ils commandent sur notre site et que leur expérience de commande soit aussi agréable que possible. </a:t>
            </a:r>
          </a:p>
          <a:p>
            <a:r>
              <a:rPr lang="fr-FR" sz="1800" b="0" i="0" u="none" strike="noStrike" baseline="0" dirty="0">
                <a:solidFill>
                  <a:srgbClr val="000000"/>
                </a:solidFill>
              </a:rPr>
              <a:t>Notre premier objectif est de proposer une plateforme conviviale et efficace pour permettre aux clients de commander des prestations de beauté en ligne en toute simplicité, tout en offrant une expérience utilisateur op􀆟male et une sécurité totale. Nous avons conçu notre site internet en tenant compte des besoins de nos clients et nous sommes fiers de proposer une plateforme de qualité pour répondre à ces besoins. </a:t>
            </a:r>
          </a:p>
        </p:txBody>
      </p:sp>
      <p:cxnSp>
        <p:nvCxnSpPr>
          <p:cNvPr id="6" name="Connecteur droit 5">
            <a:extLst>
              <a:ext uri="{FF2B5EF4-FFF2-40B4-BE49-F238E27FC236}">
                <a16:creationId xmlns:a16="http://schemas.microsoft.com/office/drawing/2014/main" id="{233EA7E4-EA8C-440A-C38D-57760C681A4E}"/>
              </a:ext>
            </a:extLst>
          </p:cNvPr>
          <p:cNvCxnSpPr>
            <a:cxnSpLocks/>
          </p:cNvCxnSpPr>
          <p:nvPr/>
        </p:nvCxnSpPr>
        <p:spPr>
          <a:xfrm>
            <a:off x="1627322" y="1328294"/>
            <a:ext cx="8512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73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127_TF44450328" id="{05A5C71D-5751-4D66-AC17-330CE514BB2E}" vid="{9DC74778-227D-4583-AA24-B04DE22A3BB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2796</Words>
  <Application>Microsoft Office PowerPoint</Application>
  <PresentationFormat>Grand écran</PresentationFormat>
  <Paragraphs>315</Paragraphs>
  <Slides>49</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Calibri Light</vt:lpstr>
      <vt:lpstr>Sagona ExtraLight</vt:lpstr>
      <vt:lpstr>Speak Pro</vt:lpstr>
      <vt:lpstr>Symbol</vt:lpstr>
      <vt:lpstr>Thème Office</vt:lpstr>
      <vt:lpstr>1.Présentation peronnelle en  anglais  2.PRESENTATION DU PROJET  3.Parler du cachier des charges : REPONDRE AUX QUESTION DU (qqocp) -&gt;(besoins du client) (fonctionnalités a développer)  4.ORGANISATION DU PROJET  :trello  en KANBAN et parler de la methode KANBAN OU BIEN LA METHODE AGILE SCRUM   5.Conception UI/UX : ZOONING /WIREFRAME /MAQUETTES FONCTIONNELS/CHARTE GRAPHIQUE /MAQUETTE GRAPHIE /MAQUETTE FONCTIONNELLE (pas obligatoire peut se faire avec figma)/RESPONSIVE DESIGNE -&gt; media query   6.CONCEPTION DE LA BDD (METHODE MERISE) =&gt;DIAGRAMME /MCD MLD  7.CONCEPTION DE L’application :  UML  -&gt;DIAGRAME CAS D’UTILISATIONS              -&gt;DIAGRAMME DE CLASSE       8-CONCEPTION MULTI COUCHE :  ARCHITECTURE MVC -&gt; capture de code  ARCHITETURE 3 TIERS 8.ARCHITECTURE MVVM -&gt; si je fais ANGULAR </vt:lpstr>
      <vt:lpstr>Présentation PowerPoint</vt:lpstr>
      <vt:lpstr>Manel’s beauty</vt:lpstr>
      <vt:lpstr>Sommaire</vt:lpstr>
      <vt:lpstr>1.Présentation PERSONELLE</vt:lpstr>
      <vt:lpstr>2. PRESENTATION DU PROJET:</vt:lpstr>
      <vt:lpstr>3. CAHIER DE CHARGE:</vt:lpstr>
      <vt:lpstr>  BESOIN DU MARCHÉ </vt:lpstr>
      <vt:lpstr> FONCTIONNALITÉ DU PROJET</vt:lpstr>
      <vt:lpstr>FONCTIONNALITÉ DU PROJET</vt:lpstr>
      <vt:lpstr>  4. PLANNIG ET SUIVI DE PROJET</vt:lpstr>
      <vt:lpstr>Gestion de projet (1/3)</vt:lpstr>
      <vt:lpstr>Gestion de projet (2/3)</vt:lpstr>
      <vt:lpstr>Gestion de projet (3/3)</vt:lpstr>
      <vt:lpstr>5. UI/UX</vt:lpstr>
      <vt:lpstr>ZOONIG</vt:lpstr>
      <vt:lpstr>WIREFRAME</vt:lpstr>
      <vt:lpstr>MAQUETTE FONCTIONELLE</vt:lpstr>
      <vt:lpstr>MAQUETTE GRAPHIQUE</vt:lpstr>
      <vt:lpstr>RESPONSIVE DESIGNE -&gt; media query</vt:lpstr>
      <vt:lpstr>Design du site</vt:lpstr>
      <vt:lpstr>Conception BDD et CRUD </vt:lpstr>
      <vt:lpstr> METHODE MERISE</vt:lpstr>
      <vt:lpstr>MCD</vt:lpstr>
      <vt:lpstr>MLD</vt:lpstr>
      <vt:lpstr> 7.CONCEPTION DE L’application :</vt:lpstr>
      <vt:lpstr>DIAGRAME CAS D’UTILISATIONS</vt:lpstr>
      <vt:lpstr>DIAGRAMME DE CLASSE</vt:lpstr>
      <vt:lpstr> 8-CONCEPTION MULTI COUCHE :</vt:lpstr>
      <vt:lpstr> ARCHITECTURE MVC </vt:lpstr>
      <vt:lpstr>ARCHITETURE 3 TIERS</vt:lpstr>
      <vt:lpstr>ARCHITECTURE MVV</vt:lpstr>
      <vt:lpstr>9.SECURITE</vt:lpstr>
      <vt:lpstr>ATTAQUE CSRF</vt:lpstr>
      <vt:lpstr>INJECTION SQL</vt:lpstr>
      <vt:lpstr>INJECTION SCC</vt:lpstr>
      <vt:lpstr>POLITiQuE DE MOT DE PASSE</vt:lpstr>
      <vt:lpstr>RECOMMANDATION CNIL</vt:lpstr>
      <vt:lpstr>10.DEMONSTRATION DE L’APPLICATION</vt:lpstr>
      <vt:lpstr>11.POLITIQUE DE TEST</vt:lpstr>
      <vt:lpstr>PLAN DE TEST UNITAIRE</vt:lpstr>
      <vt:lpstr>PLAN DE TEST FONCTIONNELLE</vt:lpstr>
      <vt:lpstr>PLAN DE DEPLOIEMENT</vt:lpstr>
      <vt:lpstr>12.VEILLE TECHNOLOGIQUE</vt:lpstr>
      <vt:lpstr>13.DIFFICULTEES RENCONTRER:</vt:lpstr>
      <vt:lpstr>Présentation d’un exemple de recherche effectuée à partir de site anglophone</vt:lpstr>
      <vt:lpstr>Présentation du jeu d’essai</vt:lpstr>
      <vt:lpstr>La sécurité mise en place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2020-04-24T13:47:36Z</dcterms:created>
  <dcterms:modified xsi:type="dcterms:W3CDTF">2023-06-15T16:47:02Z</dcterms:modified>
</cp:coreProperties>
</file>