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9"/>
  </p:notesMasterIdLst>
  <p:handoutMasterIdLst>
    <p:handoutMasterId r:id="rId30"/>
  </p:handoutMasterIdLst>
  <p:sldIdLst>
    <p:sldId id="447" r:id="rId2"/>
    <p:sldId id="448" r:id="rId3"/>
    <p:sldId id="375" r:id="rId4"/>
    <p:sldId id="412" r:id="rId5"/>
    <p:sldId id="449" r:id="rId6"/>
    <p:sldId id="450" r:id="rId7"/>
    <p:sldId id="452" r:id="rId8"/>
    <p:sldId id="451" r:id="rId9"/>
    <p:sldId id="453" r:id="rId10"/>
    <p:sldId id="454" r:id="rId11"/>
    <p:sldId id="428" r:id="rId12"/>
    <p:sldId id="431" r:id="rId13"/>
    <p:sldId id="432" r:id="rId14"/>
    <p:sldId id="433" r:id="rId15"/>
    <p:sldId id="430" r:id="rId16"/>
    <p:sldId id="434" r:id="rId17"/>
    <p:sldId id="435" r:id="rId18"/>
    <p:sldId id="436" r:id="rId19"/>
    <p:sldId id="437" r:id="rId20"/>
    <p:sldId id="444" r:id="rId21"/>
    <p:sldId id="438" r:id="rId22"/>
    <p:sldId id="442" r:id="rId23"/>
    <p:sldId id="445" r:id="rId24"/>
    <p:sldId id="439" r:id="rId25"/>
    <p:sldId id="443" r:id="rId26"/>
    <p:sldId id="440" r:id="rId27"/>
    <p:sldId id="441" r:id="rId2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varScale="1">
        <p:scale>
          <a:sx n="66" d="100"/>
          <a:sy n="66" d="100"/>
        </p:scale>
        <p:origin x="900" y="60"/>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3" d="100"/>
          <a:sy n="83"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92C64B0-347F-4435-A9FD-2370084B5BA8}" type="datetime1">
              <a:rPr lang="fr-FR" smtClean="0"/>
              <a:t>09/06/2023</a:t>
            </a:fld>
            <a:endParaRPr lang="fr-FR"/>
          </a:p>
        </p:txBody>
      </p:sp>
      <p:sp>
        <p:nvSpPr>
          <p:cNvPr id="4" name="Espace réservé du pied de page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28A1AC-D174-D44D-BB31-612041F19AA1}" type="slidenum">
              <a:rPr lang="fr-FR" smtClean="0"/>
              <a:t>‹N°›</a:t>
            </a:fld>
            <a:endParaRPr lang="fr-F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E23C9-CE18-409D-8FAC-1A108978F4ED}" type="datetime1">
              <a:rPr lang="fr-FR" noProof="0" smtClean="0"/>
              <a:t>09/06/2023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FABB2-A72E-45F8-97E2-CEBAD710A386}" type="slidenum">
              <a:rPr lang="fr-FR" noProof="0" smtClean="0"/>
              <a:t>‹N°›</a:t>
            </a:fld>
            <a:endParaRPr lang="fr-FR" noProof="0"/>
          </a:p>
        </p:txBody>
      </p:sp>
    </p:spTree>
    <p:extLst>
      <p:ext uri="{BB962C8B-B14F-4D97-AF65-F5344CB8AC3E}">
        <p14:creationId xmlns:p14="http://schemas.microsoft.com/office/powerpoint/2010/main" val="9056171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38FABB2-A72E-45F8-97E2-CEBAD710A386}" type="slidenum">
              <a:rPr lang="fr-FR" smtClean="0"/>
              <a:t>3</a:t>
            </a:fld>
            <a:endParaRPr lang="fr-FR"/>
          </a:p>
        </p:txBody>
      </p:sp>
    </p:spTree>
    <p:extLst>
      <p:ext uri="{BB962C8B-B14F-4D97-AF65-F5344CB8AC3E}">
        <p14:creationId xmlns:p14="http://schemas.microsoft.com/office/powerpoint/2010/main" val="192809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38FABB2-A72E-45F8-97E2-CEBAD710A386}" type="slidenum">
              <a:rPr lang="fr-FR" smtClean="0"/>
              <a:t>4</a:t>
            </a:fld>
            <a:endParaRPr lang="fr-FR"/>
          </a:p>
        </p:txBody>
      </p:sp>
    </p:spTree>
    <p:extLst>
      <p:ext uri="{BB962C8B-B14F-4D97-AF65-F5344CB8AC3E}">
        <p14:creationId xmlns:p14="http://schemas.microsoft.com/office/powerpoint/2010/main" val="264494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_2">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séparation_2">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10" name="Espace réservé du texte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11" name="Titr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2" name="Connecteur droit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séparation_3">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10" name="Espace réservé du texte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11" name="Titr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séparation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Espace réservé d’image 21" descr="Femme sur tablette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8" name="Connecteur droit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e de séparation_5">
    <p:spTree>
      <p:nvGrpSpPr>
        <p:cNvPr id="1" name=""/>
        <p:cNvGrpSpPr/>
        <p:nvPr/>
      </p:nvGrpSpPr>
      <p:grpSpPr>
        <a:xfrm>
          <a:off x="0" y="0"/>
          <a:ext cx="0" cy="0"/>
          <a:chOff x="0" y="0"/>
          <a:chExt cx="0" cy="0"/>
        </a:xfrm>
      </p:grpSpPr>
      <p:pic>
        <p:nvPicPr>
          <p:cNvPr id="7" name="Espace réservé d’image 21" descr="Femme sur tablette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9" name="Connecteur droit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_2">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0668000" cy="3375025"/>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1" name="Connecteur droit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_3">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608843" y="3482977"/>
            <a:ext cx="10961177" cy="3375025"/>
          </a:xfrm>
          <a:prstGeom prst="rect">
            <a:avLst/>
          </a:prstGeom>
          <a:solidFill>
            <a:schemeClr val="accent4">
              <a:lumMod val="50000"/>
            </a:schemeClr>
          </a:solidFill>
        </p:spPr>
        <p:txBody>
          <a:bodyPr rtlCol="0"/>
          <a:lstStyle/>
          <a:p>
            <a:pPr rtl="0"/>
            <a:r>
              <a:rPr lang="fr-FR" noProof="0"/>
              <a:t>Cliquez sur l’icône pour ajouter une image</a:t>
            </a:r>
          </a:p>
        </p:txBody>
      </p:sp>
      <p:cxnSp>
        <p:nvCxnSpPr>
          <p:cNvPr id="10" name="Connecteur droit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du texte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Titr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496456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u avec Légende_4">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2192000" cy="3375025"/>
          </a:xfrm>
          <a:prstGeom prst="rect">
            <a:avLst/>
          </a:prstGeom>
          <a:solidFill>
            <a:schemeClr val="accent4">
              <a:lumMod val="50000"/>
            </a:schemeClr>
          </a:solidFill>
        </p:spPr>
        <p:txBody>
          <a:bodyPr rtlCol="0"/>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780326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avec Légende_5">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2192000" cy="3375025"/>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5" name="Connecteur droit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899AB8DA-C473-432B-AE98-E5C376990983}"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11B2D7F8-9505-6148-BEA2-27C4290FF6E2}"/>
              </a:ext>
            </a:extLst>
          </p:cNvPr>
          <p:cNvSpPr>
            <a:spLocks noGrp="1"/>
          </p:cNvSpPr>
          <p:nvPr>
            <p:ph sz="half" idx="1" hasCustomPrompt="1"/>
          </p:nvPr>
        </p:nvSpPr>
        <p:spPr>
          <a:xfrm>
            <a:off x="1627321"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3">
            <a:extLst>
              <a:ext uri="{FF2B5EF4-FFF2-40B4-BE49-F238E27FC236}">
                <a16:creationId xmlns:a16="http://schemas.microsoft.com/office/drawing/2014/main" id="{A9ADB053-F5D5-D34D-B6E3-A8AB7297F1F9}"/>
              </a:ext>
            </a:extLst>
          </p:cNvPr>
          <p:cNvSpPr>
            <a:spLocks noGrp="1"/>
          </p:cNvSpPr>
          <p:nvPr>
            <p:ph sz="half" idx="2" hasCustomPrompt="1"/>
          </p:nvPr>
        </p:nvSpPr>
        <p:spPr>
          <a:xfrm>
            <a:off x="7067963"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texte 2">
            <a:extLst>
              <a:ext uri="{FF2B5EF4-FFF2-40B4-BE49-F238E27FC236}">
                <a16:creationId xmlns:a16="http://schemas.microsoft.com/office/drawing/2014/main" id="{B75E12F7-C53F-EB47-8D86-3CE7D6B2A8FB}"/>
              </a:ext>
            </a:extLst>
          </p:cNvPr>
          <p:cNvSpPr>
            <a:spLocks noGrp="1"/>
          </p:cNvSpPr>
          <p:nvPr>
            <p:ph type="body" idx="13" hasCustomPrompt="1"/>
          </p:nvPr>
        </p:nvSpPr>
        <p:spPr>
          <a:xfrm>
            <a:off x="1627322" y="1468740"/>
            <a:ext cx="4672156"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5" name="Espace réservé du texte 4">
            <a:extLst>
              <a:ext uri="{FF2B5EF4-FFF2-40B4-BE49-F238E27FC236}">
                <a16:creationId xmlns:a16="http://schemas.microsoft.com/office/drawing/2014/main" id="{0C3895DE-E9F7-5A41-91A4-BC8DE509CFFC}"/>
              </a:ext>
            </a:extLst>
          </p:cNvPr>
          <p:cNvSpPr>
            <a:spLocks noGrp="1"/>
          </p:cNvSpPr>
          <p:nvPr>
            <p:ph type="body" sz="quarter" idx="3" hasCustomPrompt="1"/>
          </p:nvPr>
        </p:nvSpPr>
        <p:spPr>
          <a:xfrm>
            <a:off x="7067963" y="1468740"/>
            <a:ext cx="4695165"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6" name="Rectangle 15">
            <a:extLst>
              <a:ext uri="{FF2B5EF4-FFF2-40B4-BE49-F238E27FC236}">
                <a16:creationId xmlns:a16="http://schemas.microsoft.com/office/drawing/2014/main" id="{B577148C-49D8-44ED-8D33-6D2549BABE58}"/>
              </a:ext>
            </a:extLst>
          </p:cNvPr>
          <p:cNvSpPr/>
          <p:nvPr userDrawn="1"/>
        </p:nvSpPr>
        <p:spPr>
          <a:xfrm>
            <a:off x="-68366" y="1"/>
            <a:ext cx="1202685"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20737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ison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A1D31DEA-2D05-4FFE-95A8-E9D91B8EBF00}"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11B2D7F8-9505-6148-BEA2-27C4290FF6E2}"/>
              </a:ext>
            </a:extLst>
          </p:cNvPr>
          <p:cNvSpPr>
            <a:spLocks noGrp="1"/>
          </p:cNvSpPr>
          <p:nvPr>
            <p:ph sz="half" idx="1" hasCustomPrompt="1"/>
          </p:nvPr>
        </p:nvSpPr>
        <p:spPr>
          <a:xfrm>
            <a:off x="392623"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3">
            <a:extLst>
              <a:ext uri="{FF2B5EF4-FFF2-40B4-BE49-F238E27FC236}">
                <a16:creationId xmlns:a16="http://schemas.microsoft.com/office/drawing/2014/main" id="{A9ADB053-F5D5-D34D-B6E3-A8AB7297F1F9}"/>
              </a:ext>
            </a:extLst>
          </p:cNvPr>
          <p:cNvSpPr>
            <a:spLocks noGrp="1"/>
          </p:cNvSpPr>
          <p:nvPr>
            <p:ph sz="half" idx="2" hasCustomPrompt="1"/>
          </p:nvPr>
        </p:nvSpPr>
        <p:spPr>
          <a:xfrm>
            <a:off x="5833265"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texte 2">
            <a:extLst>
              <a:ext uri="{FF2B5EF4-FFF2-40B4-BE49-F238E27FC236}">
                <a16:creationId xmlns:a16="http://schemas.microsoft.com/office/drawing/2014/main" id="{B75E12F7-C53F-EB47-8D86-3CE7D6B2A8FB}"/>
              </a:ext>
            </a:extLst>
          </p:cNvPr>
          <p:cNvSpPr>
            <a:spLocks noGrp="1"/>
          </p:cNvSpPr>
          <p:nvPr>
            <p:ph type="body" idx="13" hasCustomPrompt="1"/>
          </p:nvPr>
        </p:nvSpPr>
        <p:spPr>
          <a:xfrm>
            <a:off x="392624" y="1468740"/>
            <a:ext cx="4672156"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5" name="Espace réservé du texte 4">
            <a:extLst>
              <a:ext uri="{FF2B5EF4-FFF2-40B4-BE49-F238E27FC236}">
                <a16:creationId xmlns:a16="http://schemas.microsoft.com/office/drawing/2014/main" id="{0C3895DE-E9F7-5A41-91A4-BC8DE509CFFC}"/>
              </a:ext>
            </a:extLst>
          </p:cNvPr>
          <p:cNvSpPr>
            <a:spLocks noGrp="1"/>
          </p:cNvSpPr>
          <p:nvPr>
            <p:ph type="body" sz="quarter" idx="3" hasCustomPrompt="1"/>
          </p:nvPr>
        </p:nvSpPr>
        <p:spPr>
          <a:xfrm>
            <a:off x="5833265" y="1468740"/>
            <a:ext cx="4695165"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cxnSp>
        <p:nvCxnSpPr>
          <p:cNvPr id="17" name="Connecteur droit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la présentation_3">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3" name="Connecteur droit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81424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aison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85EE9E6F-4D55-40C9-802A-0C8DA211764E}"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Titr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8" name="Espace réservé du contenu 2">
            <a:extLst>
              <a:ext uri="{FF2B5EF4-FFF2-40B4-BE49-F238E27FC236}">
                <a16:creationId xmlns:a16="http://schemas.microsoft.com/office/drawing/2014/main" id="{CF969977-F5DB-3A45-9E9E-556F0938C059}"/>
              </a:ext>
            </a:extLst>
          </p:cNvPr>
          <p:cNvSpPr>
            <a:spLocks noGrp="1"/>
          </p:cNvSpPr>
          <p:nvPr>
            <p:ph sz="half" idx="1" hasCustomPrompt="1"/>
          </p:nvPr>
        </p:nvSpPr>
        <p:spPr>
          <a:xfrm>
            <a:off x="392623" y="2330824"/>
            <a:ext cx="5181600"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3">
            <a:extLst>
              <a:ext uri="{FF2B5EF4-FFF2-40B4-BE49-F238E27FC236}">
                <a16:creationId xmlns:a16="http://schemas.microsoft.com/office/drawing/2014/main" id="{36D6BBCB-7852-8449-BC02-C5471A775B24}"/>
              </a:ext>
            </a:extLst>
          </p:cNvPr>
          <p:cNvSpPr>
            <a:spLocks noGrp="1"/>
          </p:cNvSpPr>
          <p:nvPr>
            <p:ph sz="half" idx="2" hasCustomPrompt="1"/>
          </p:nvPr>
        </p:nvSpPr>
        <p:spPr>
          <a:xfrm>
            <a:off x="6172200" y="2330824"/>
            <a:ext cx="5181600"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2">
            <a:extLst>
              <a:ext uri="{FF2B5EF4-FFF2-40B4-BE49-F238E27FC236}">
                <a16:creationId xmlns:a16="http://schemas.microsoft.com/office/drawing/2014/main" id="{725055FA-EC63-034E-B383-78552FAEA374}"/>
              </a:ext>
            </a:extLst>
          </p:cNvPr>
          <p:cNvSpPr>
            <a:spLocks noGrp="1"/>
          </p:cNvSpPr>
          <p:nvPr>
            <p:ph type="body" idx="13" hasCustomPrompt="1"/>
          </p:nvPr>
        </p:nvSpPr>
        <p:spPr>
          <a:xfrm>
            <a:off x="392623" y="1468740"/>
            <a:ext cx="5157787"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texte 4">
            <a:extLst>
              <a:ext uri="{FF2B5EF4-FFF2-40B4-BE49-F238E27FC236}">
                <a16:creationId xmlns:a16="http://schemas.microsoft.com/office/drawing/2014/main" id="{163F1262-F0B7-5B4F-A1EE-7A2D9835E6EC}"/>
              </a:ext>
            </a:extLst>
          </p:cNvPr>
          <p:cNvSpPr>
            <a:spLocks noGrp="1"/>
          </p:cNvSpPr>
          <p:nvPr>
            <p:ph type="body" sz="quarter" idx="3" hasCustomPrompt="1"/>
          </p:nvPr>
        </p:nvSpPr>
        <p:spPr>
          <a:xfrm>
            <a:off x="6172200" y="1468740"/>
            <a:ext cx="5183188"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cxnSp>
        <p:nvCxnSpPr>
          <p:cNvPr id="13" name="Connecteur droit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aison_5">
    <p:spTree>
      <p:nvGrpSpPr>
        <p:cNvPr id="1" name=""/>
        <p:cNvGrpSpPr/>
        <p:nvPr/>
      </p:nvGrpSpPr>
      <p:grpSpPr>
        <a:xfrm>
          <a:off x="0" y="0"/>
          <a:ext cx="0" cy="0"/>
          <a:chOff x="0" y="0"/>
          <a:chExt cx="0" cy="0"/>
        </a:xfrm>
      </p:grpSpPr>
      <p:sp>
        <p:nvSpPr>
          <p:cNvPr id="12" name="Espace réservé d’image 5">
            <a:extLst>
              <a:ext uri="{FF2B5EF4-FFF2-40B4-BE49-F238E27FC236}">
                <a16:creationId xmlns:a16="http://schemas.microsoft.com/office/drawing/2014/main" id="{C5233AE2-5078-C34D-8EAD-6F7B344F5241}"/>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14" name="Connecteur droit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598DBA94-804F-4A7A-88CB-F499F8AF38E1}"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Titr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8" name="Espace réservé du contenu 2">
            <a:extLst>
              <a:ext uri="{FF2B5EF4-FFF2-40B4-BE49-F238E27FC236}">
                <a16:creationId xmlns:a16="http://schemas.microsoft.com/office/drawing/2014/main" id="{CF969977-F5DB-3A45-9E9E-556F0938C059}"/>
              </a:ext>
            </a:extLst>
          </p:cNvPr>
          <p:cNvSpPr>
            <a:spLocks noGrp="1"/>
          </p:cNvSpPr>
          <p:nvPr>
            <p:ph sz="half" idx="1" hasCustomPrompt="1"/>
          </p:nvPr>
        </p:nvSpPr>
        <p:spPr>
          <a:xfrm>
            <a:off x="392623" y="2330824"/>
            <a:ext cx="5181600" cy="3846139"/>
          </a:xfrm>
        </p:spPr>
        <p:txBody>
          <a:bodyPr rtlCol="0">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3">
            <a:extLst>
              <a:ext uri="{FF2B5EF4-FFF2-40B4-BE49-F238E27FC236}">
                <a16:creationId xmlns:a16="http://schemas.microsoft.com/office/drawing/2014/main" id="{36D6BBCB-7852-8449-BC02-C5471A775B24}"/>
              </a:ext>
            </a:extLst>
          </p:cNvPr>
          <p:cNvSpPr>
            <a:spLocks noGrp="1"/>
          </p:cNvSpPr>
          <p:nvPr>
            <p:ph sz="half" idx="2" hasCustomPrompt="1"/>
          </p:nvPr>
        </p:nvSpPr>
        <p:spPr>
          <a:xfrm>
            <a:off x="6172200" y="2330824"/>
            <a:ext cx="5181600" cy="3846139"/>
          </a:xfrm>
        </p:spPr>
        <p:txBody>
          <a:bodyPr rtlCol="0">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2">
            <a:extLst>
              <a:ext uri="{FF2B5EF4-FFF2-40B4-BE49-F238E27FC236}">
                <a16:creationId xmlns:a16="http://schemas.microsoft.com/office/drawing/2014/main" id="{725055FA-EC63-034E-B383-78552FAEA374}"/>
              </a:ext>
            </a:extLst>
          </p:cNvPr>
          <p:cNvSpPr>
            <a:spLocks noGrp="1"/>
          </p:cNvSpPr>
          <p:nvPr>
            <p:ph type="body" idx="13" hasCustomPrompt="1"/>
          </p:nvPr>
        </p:nvSpPr>
        <p:spPr>
          <a:xfrm>
            <a:off x="392623" y="1468740"/>
            <a:ext cx="5157787" cy="823912"/>
          </a:xfrm>
        </p:spPr>
        <p:txBody>
          <a:bodyPr rtlCol="0"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texte 4">
            <a:extLst>
              <a:ext uri="{FF2B5EF4-FFF2-40B4-BE49-F238E27FC236}">
                <a16:creationId xmlns:a16="http://schemas.microsoft.com/office/drawing/2014/main" id="{163F1262-F0B7-5B4F-A1EE-7A2D9835E6EC}"/>
              </a:ext>
            </a:extLst>
          </p:cNvPr>
          <p:cNvSpPr>
            <a:spLocks noGrp="1"/>
          </p:cNvSpPr>
          <p:nvPr>
            <p:ph type="body" sz="quarter" idx="3" hasCustomPrompt="1"/>
          </p:nvPr>
        </p:nvSpPr>
        <p:spPr>
          <a:xfrm>
            <a:off x="6172200" y="1468740"/>
            <a:ext cx="5183188" cy="823912"/>
          </a:xfrm>
        </p:spPr>
        <p:txBody>
          <a:bodyPr rtlCol="0" anchor="b">
            <a:normAutofit/>
          </a:bodyPr>
          <a:lstStyle>
            <a:lvl1pPr marL="0" indent="0" rtl="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cxnSp>
        <p:nvCxnSpPr>
          <p:cNvPr id="13" name="Connecteur droit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D34C5937-11C0-4E5A-867C-7AB68EA5327B}"/>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2071957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4" name="Connecteur droit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34E2D069-321B-434C-BB63-530EE51B64A8}"/>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91218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3040D77-4CF4-4BFB-9FFB-8C9746D3906F}"/>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4249264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7" name="Connecteur droit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9C15D6B-DF62-4A31-87F3-2084A6C590AE}"/>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3647893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et contenu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F51071F3-A931-47EC-AB87-2B766BBAD997}"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6993359" y="1"/>
            <a:ext cx="5198641"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45581"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et contenu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2D9A0479-FEF0-4F38-8CF8-043B9D3C1602}" type="datetime1">
              <a:rPr lang="fr-FR" smtClean="0"/>
              <a:t>09/06/2023</a:t>
            </a:fld>
            <a:endParaRPr lang="fr-FR" dirty="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a:t>Dossier de projet - Concepteur développeur d'applications</a:t>
            </a:r>
            <a:endParaRPr lang="fr-FR" dirty="0"/>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smtClean="0"/>
              <a:t>‹N°›</a:t>
            </a:fld>
            <a:endParaRPr lang="fr-FR" dirty="0"/>
          </a:p>
        </p:txBody>
      </p:sp>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0" y="1"/>
            <a:ext cx="5198641" cy="6858002"/>
          </a:xfrm>
          <a:prstGeom prst="rect">
            <a:avLst/>
          </a:prstGeom>
          <a:solidFill>
            <a:schemeClr val="accent4">
              <a:lumMod val="50000"/>
            </a:schemeClr>
          </a:solidFill>
        </p:spPr>
        <p:txBody>
          <a:bodyPr rtlCol="0"/>
          <a:lstStyle/>
          <a:p>
            <a:pPr rtl="0"/>
            <a:r>
              <a:rPr lang="fr-FR"/>
              <a:t>Cliquez sur l’icône pour ajouter une image</a:t>
            </a:r>
            <a:endParaRPr lang="fr-FR" dirty="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a:t>TITRE ICI</a:t>
            </a:r>
            <a:endParaRPr lang="fr-FR" dirty="0"/>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5708797"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a:t>
            </a:r>
            <a:r>
              <a:rPr lang="fr-FR" noProof="0"/>
              <a:t>du masque</a:t>
            </a:r>
            <a:endParaRPr lang="fr-F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et contenu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1134319" y="1"/>
            <a:ext cx="11057681"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5B6B7AB8-14A7-4FEF-AC6F-A26CE23B6796}"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45581"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et légende_5">
    <p:spTree>
      <p:nvGrpSpPr>
        <p:cNvPr id="1" name=""/>
        <p:cNvGrpSpPr/>
        <p:nvPr/>
      </p:nvGrpSpPr>
      <p:grpSpPr>
        <a:xfrm>
          <a:off x="0" y="0"/>
          <a:ext cx="0" cy="0"/>
          <a:chOff x="0" y="0"/>
          <a:chExt cx="0" cy="0"/>
        </a:xfrm>
      </p:grpSpPr>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1" y="1"/>
            <a:ext cx="12192000"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CF1CC93B-5F16-4FFB-8219-EBABE076FE98}"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5" name="Espace réservé du texte 10">
            <a:extLst>
              <a:ext uri="{FF2B5EF4-FFF2-40B4-BE49-F238E27FC236}">
                <a16:creationId xmlns:a16="http://schemas.microsoft.com/office/drawing/2014/main" id="{F7FB4ADF-1B3E-A442-B2C9-518CBE7637DB}"/>
              </a:ext>
            </a:extLst>
          </p:cNvPr>
          <p:cNvSpPr>
            <a:spLocks noGrp="1"/>
          </p:cNvSpPr>
          <p:nvPr>
            <p:ph type="body" sz="quarter" idx="14" hasCustomPrompt="1"/>
          </p:nvPr>
        </p:nvSpPr>
        <p:spPr>
          <a:xfrm>
            <a:off x="392624"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448996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présentation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3" name="Connecteur droit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3756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et légende_2">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a:t>Cliquez sur l’icône pour ajouter une image</a:t>
            </a:r>
            <a:endParaRPr lang="fr-FR" dirty="0"/>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rtlCol="0" anchor="b">
            <a:noAutofit/>
          </a:bodyPr>
          <a:lstStyle>
            <a:lvl1pPr algn="l">
              <a:defRPr sz="4000" b="0" i="0" cap="all" baseline="0">
                <a:solidFill>
                  <a:schemeClr val="accent4">
                    <a:lumMod val="75000"/>
                  </a:schemeClr>
                </a:solidFill>
                <a:latin typeface="Sagona ExtraLight" panose="02020303050505020204" pitchFamily="18" charset="0"/>
              </a:defRPr>
            </a:lvl1pPr>
          </a:lstStyle>
          <a:p>
            <a:pPr rtl="0"/>
            <a:r>
              <a:rPr lang="fr-FR"/>
              <a:t>TITRE </a:t>
            </a:r>
            <a:br>
              <a:rPr lang="fr-FR"/>
            </a:br>
            <a:r>
              <a:rPr lang="fr-FR"/>
              <a:t>ICI</a:t>
            </a:r>
            <a:endParaRPr lang="fr-FR" dirty="0"/>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7313355" y="5080791"/>
            <a:ext cx="3289100" cy="14847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a:t>
            </a:r>
            <a:r>
              <a:rPr lang="fr-FR" noProof="0"/>
              <a:t>du masque</a:t>
            </a:r>
            <a:endParaRPr lang="fr-F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cxnSp>
        <p:nvCxnSpPr>
          <p:cNvPr id="11" name="Connecteur droit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et légende_3">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rtlCol="0" anchor="b">
            <a:noAutofit/>
          </a:bodyPr>
          <a:lstStyle>
            <a:lvl1pPr algn="l">
              <a:defRPr sz="4000" b="0" i="0" cap="all" baseline="0">
                <a:solidFill>
                  <a:schemeClr val="accent4">
                    <a:lumMod val="75000"/>
                  </a:schemeClr>
                </a:solidFill>
                <a:latin typeface="Sagona ExtraLight" panose="02020303050505020204" pitchFamily="18" charset="0"/>
              </a:defRPr>
            </a:lvl1pPr>
          </a:lstStyle>
          <a:p>
            <a:pPr rtl="0"/>
            <a:r>
              <a:rPr lang="fr-FR" noProof="0"/>
              <a:t>LE TITRE SE PLACE 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392622" y="5080791"/>
            <a:ext cx="4609683" cy="14847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7" name="Connecteur droit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et légende_4">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rtlCol="0" anchor="b">
            <a:noAutofit/>
          </a:bodyPr>
          <a:lstStyle>
            <a:lvl1pPr algn="l">
              <a:defRPr sz="4000" b="0" i="0" cap="all" baseline="0">
                <a:solidFill>
                  <a:schemeClr val="bg1"/>
                </a:solidFill>
                <a:latin typeface="Sagona ExtraLight" panose="02020303050505020204" pitchFamily="18" charset="0"/>
              </a:defRPr>
            </a:lvl1pPr>
          </a:lstStyle>
          <a:p>
            <a:pPr rtl="0"/>
            <a:r>
              <a:rPr lang="fr-FR" noProof="0"/>
              <a:t>TITRE </a:t>
            </a:r>
            <a:br>
              <a:rPr lang="fr-FR" noProof="0"/>
            </a:br>
            <a:r>
              <a:rPr lang="fr-FR" noProof="0"/>
              <a:t>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1645582" y="5080791"/>
            <a:ext cx="3289100" cy="1484783"/>
          </a:xfrm>
        </p:spPr>
        <p:txBody>
          <a:bodyPr lIns="0" rIns="0" rtlCol="0" anchor="t">
            <a:normAutofit/>
          </a:bodyPr>
          <a:lstStyle>
            <a:lvl1pPr marL="0" indent="0" rtl="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8" name="Connecteur droit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et légende_5">
    <p:spTree>
      <p:nvGrpSpPr>
        <p:cNvPr id="1" name=""/>
        <p:cNvGrpSpPr/>
        <p:nvPr/>
      </p:nvGrpSpPr>
      <p:grpSpPr>
        <a:xfrm>
          <a:off x="0" y="0"/>
          <a:ext cx="0" cy="0"/>
          <a:chOff x="0" y="0"/>
          <a:chExt cx="0" cy="0"/>
        </a:xfrm>
      </p:grpSpPr>
      <p:sp>
        <p:nvSpPr>
          <p:cNvPr id="8" name="Espace réservé d’image 5">
            <a:extLst>
              <a:ext uri="{FF2B5EF4-FFF2-40B4-BE49-F238E27FC236}">
                <a16:creationId xmlns:a16="http://schemas.microsoft.com/office/drawing/2014/main" id="{1F4417F7-7CDE-DF44-9B0E-AC44EE99BF4B}"/>
              </a:ext>
            </a:extLst>
          </p:cNvPr>
          <p:cNvSpPr>
            <a:spLocks noGrp="1"/>
          </p:cNvSpPr>
          <p:nvPr>
            <p:ph type="pic" sz="quarter" idx="10" hasCustomPrompt="1"/>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rtlCol="0" anchor="b">
            <a:noAutofit/>
          </a:bodyPr>
          <a:lstStyle>
            <a:lvl1pPr algn="l">
              <a:defRPr sz="4000" b="0" i="0" cap="all" baseline="0">
                <a:solidFill>
                  <a:schemeClr val="bg1"/>
                </a:solidFill>
                <a:latin typeface="Sagona ExtraLight" panose="02020303050505020204" pitchFamily="18" charset="0"/>
              </a:defRPr>
            </a:lvl1pPr>
          </a:lstStyle>
          <a:p>
            <a:pPr rtl="0"/>
            <a:r>
              <a:rPr lang="fr-FR" noProof="0"/>
              <a:t>LE TITRE SE PLACE 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392622" y="4090902"/>
            <a:ext cx="4609683" cy="1484783"/>
          </a:xfrm>
        </p:spPr>
        <p:txBody>
          <a:bodyPr lIns="0" rIns="0" rtlCol="0" anchor="t">
            <a:normAutofit/>
          </a:bodyPr>
          <a:lstStyle>
            <a:lvl1pPr marL="0" indent="0" rtl="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1" name="Connecteur droit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ue d’ensemble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p>
            <a:pPr rtl="0"/>
            <a:fld id="{EC5640A2-8D8D-4C99-A5F7-DCEF027CBDBF}"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 Coins arrondi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2" y="236635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57" name="Rectangle : Coins arrondi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2" y="3592038"/>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61" name="Rectangle : Coins arrondi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2" y="4856634"/>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98" name="Rectangle : Coins arrondi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5683052" y="236635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0" name="Rectangle : Coins arrondi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5683052" y="3592038"/>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2" name="Rectangle : Coins arrondi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5683052" y="4856634"/>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22571" y="2512451"/>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22570" y="2265592"/>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22571" y="3745506"/>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22570" y="3498647"/>
            <a:ext cx="3995036" cy="365095"/>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22571" y="5006270"/>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22570" y="4759411"/>
            <a:ext cx="3995036" cy="365095"/>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6500441" y="2512451"/>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6500441" y="2265592"/>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6500441" y="3745506"/>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6500441" y="3498647"/>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6500441" y="5006270"/>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6500441" y="4759411"/>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42" name="Connecteur droit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ue d’ensemble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p>
            <a:pPr rtl="0"/>
            <a:fld id="{4DEE8E8B-7ED8-40DF-9737-C3AA2E8058D0}"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 Coins arrondi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3" y="2428792"/>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57" name="Rectangle : Coins arrondi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3" y="3654477"/>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61" name="Rectangle : Coins arrondi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3" y="491907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98" name="Rectangle : Coins arrondi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544641" y="2428792"/>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0" name="Rectangle : Coins arrondi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544641" y="3654477"/>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2" name="Rectangle : Coins arrondi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544641" y="491907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13862" y="2574890"/>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13862" y="2328032"/>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13862" y="3807945"/>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13862" y="3561087"/>
            <a:ext cx="4411705" cy="312380"/>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13862" y="5068709"/>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13862" y="4821851"/>
            <a:ext cx="4411705" cy="312380"/>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358765" y="2574890"/>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358764" y="2328032"/>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358765" y="3807945"/>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358764" y="3561087"/>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358765" y="5068709"/>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358764" y="4821851"/>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Tree>
    <p:extLst>
      <p:ext uri="{BB962C8B-B14F-4D97-AF65-F5344CB8AC3E}">
        <p14:creationId xmlns:p14="http://schemas.microsoft.com/office/powerpoint/2010/main" val="284402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ue d’ensemble_4">
    <p:spTree>
      <p:nvGrpSpPr>
        <p:cNvPr id="1" name=""/>
        <p:cNvGrpSpPr/>
        <p:nvPr/>
      </p:nvGrpSpPr>
      <p:grpSpPr>
        <a:xfrm>
          <a:off x="0" y="0"/>
          <a:ext cx="0" cy="0"/>
          <a:chOff x="0" y="0"/>
          <a:chExt cx="0" cy="0"/>
        </a:xfrm>
      </p:grpSpPr>
      <p:sp>
        <p:nvSpPr>
          <p:cNvPr id="40" name="Espace réservé d’image 5">
            <a:extLst>
              <a:ext uri="{FF2B5EF4-FFF2-40B4-BE49-F238E27FC236}">
                <a16:creationId xmlns:a16="http://schemas.microsoft.com/office/drawing/2014/main" id="{D2B2CC15-A5D6-7646-B184-255F86FB708E}"/>
              </a:ext>
            </a:extLst>
          </p:cNvPr>
          <p:cNvSpPr>
            <a:spLocks noGrp="1"/>
          </p:cNvSpPr>
          <p:nvPr>
            <p:ph type="pic" sz="quarter" idx="41"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lvl1pPr>
              <a:defRPr>
                <a:solidFill>
                  <a:schemeClr val="bg1"/>
                </a:solidFill>
              </a:defRPr>
            </a:lvl1pPr>
          </a:lstStyle>
          <a:p>
            <a:pPr rtl="0"/>
            <a:fld id="{19A2ECA1-720B-4FF8-867A-926177B04823}"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lvl1pPr>
              <a:defRPr>
                <a:solidFill>
                  <a:schemeClr val="bg1"/>
                </a:solidFill>
              </a:defRPr>
            </a:lvl1pPr>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lvl1pPr>
              <a:defRPr>
                <a:solidFill>
                  <a:schemeClr val="bg1"/>
                </a:solidFill>
              </a:defRPr>
            </a:lvl1pPr>
          </a:lstStyle>
          <a:p>
            <a:pPr rtl="0"/>
            <a:fld id="{31FEFF75-79D2-EE46-877B-299D1510E681}" type="slidenum">
              <a:rPr lang="fr-FR" noProof="0" smtClean="0"/>
              <a:pPr/>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1730896" y="2366353"/>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1730896" y="3592038"/>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1730896" y="485663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949266" y="2366353"/>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949266" y="3592038"/>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949266" y="485663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2488785" y="2512451"/>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2488784" y="2265592"/>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2488785" y="3745506"/>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2488784" y="3498647"/>
            <a:ext cx="3995036" cy="365095"/>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2488785" y="5006270"/>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2488784" y="4759411"/>
            <a:ext cx="3995036" cy="365095"/>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766655" y="2512451"/>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766655" y="2265592"/>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766655" y="3745506"/>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766655" y="3498647"/>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766655" y="5006270"/>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766655" y="4759411"/>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41" name="Connecteur droit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ue d’ensemble_5">
    <p:spTree>
      <p:nvGrpSpPr>
        <p:cNvPr id="1" name=""/>
        <p:cNvGrpSpPr/>
        <p:nvPr/>
      </p:nvGrpSpPr>
      <p:grpSpPr>
        <a:xfrm>
          <a:off x="0" y="0"/>
          <a:ext cx="0" cy="0"/>
          <a:chOff x="0" y="0"/>
          <a:chExt cx="0" cy="0"/>
        </a:xfrm>
      </p:grpSpPr>
      <p:sp>
        <p:nvSpPr>
          <p:cNvPr id="40" name="Espace réservé d’image 5">
            <a:extLst>
              <a:ext uri="{FF2B5EF4-FFF2-40B4-BE49-F238E27FC236}">
                <a16:creationId xmlns:a16="http://schemas.microsoft.com/office/drawing/2014/main" id="{C76CA39F-4826-EC4A-B911-A0B38E489269}"/>
              </a:ext>
            </a:extLst>
          </p:cNvPr>
          <p:cNvSpPr>
            <a:spLocks noGrp="1"/>
          </p:cNvSpPr>
          <p:nvPr>
            <p:ph type="pic" sz="quarter" idx="41"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lvl1pPr>
              <a:defRPr>
                <a:solidFill>
                  <a:schemeClr val="bg1"/>
                </a:solidFill>
              </a:defRPr>
            </a:lvl1pPr>
          </a:lstStyle>
          <a:p>
            <a:pPr rtl="0"/>
            <a:fld id="{B88285C9-4196-4930-BA95-08643C14151C}"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rtlCol="0"/>
          <a:lstStyle>
            <a:lvl1pPr>
              <a:defRPr>
                <a:solidFill>
                  <a:schemeClr val="bg1"/>
                </a:solidFill>
              </a:defRPr>
            </a:lvl1pPr>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rtlCol="0"/>
          <a:lstStyle>
            <a:lvl1pPr>
              <a:defRPr>
                <a:solidFill>
                  <a:schemeClr val="bg1"/>
                </a:solidFill>
              </a:defRPr>
            </a:lvl1pPr>
          </a:lstStyle>
          <a:p>
            <a:pPr rtl="0"/>
            <a:fld id="{31FEFF75-79D2-EE46-877B-299D1510E681}" type="slidenum">
              <a:rPr lang="fr-FR" noProof="0" smtClean="0"/>
              <a:pPr/>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3" y="221546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3" y="3441149"/>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3" y="4705745"/>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544641" y="221546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544641" y="3441149"/>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544641" y="4705745"/>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13862" y="2361562"/>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13862" y="2114704"/>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13862" y="3594617"/>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13862" y="3347759"/>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13862" y="4855381"/>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13862" y="4608523"/>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358765" y="2361562"/>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358764" y="2114704"/>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358765" y="3594617"/>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358764" y="3347759"/>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358765" y="4855381"/>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358764" y="4608523"/>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79" name="Connecteur droit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la présentation_5">
    <p:bg>
      <p:bgPr>
        <a:solidFill>
          <a:schemeClr val="tx1"/>
        </a:solidFill>
        <a:effectLst/>
      </p:bgPr>
    </p:bg>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et contenu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209CDCAB-C260-4967-B578-D05D4A171F57}"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27322" y="1507066"/>
            <a:ext cx="10134371"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1AD10E6-A5BC-4309-A437-5D0CE0D75A47}"/>
              </a:ext>
            </a:extLst>
          </p:cNvPr>
          <p:cNvSpPr/>
          <p:nvPr userDrawn="1"/>
        </p:nvSpPr>
        <p:spPr>
          <a:xfrm>
            <a:off x="-68366" y="1"/>
            <a:ext cx="1202685"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29790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96989737-BFCD-4400-98A3-3CB93BAC00BA}"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0115221"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B6668DB8-42CB-4715-B73E-4AC1A2DEBFE5}"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1369070"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_4">
    <p:spTree>
      <p:nvGrpSpPr>
        <p:cNvPr id="1" name=""/>
        <p:cNvGrpSpPr/>
        <p:nvPr/>
      </p:nvGrpSpPr>
      <p:grpSpPr>
        <a:xfrm>
          <a:off x="0" y="0"/>
          <a:ext cx="0" cy="0"/>
          <a:chOff x="0" y="0"/>
          <a:chExt cx="0" cy="0"/>
        </a:xfrm>
      </p:grpSpPr>
      <p:sp>
        <p:nvSpPr>
          <p:cNvPr id="12" name="Espace réservé d’image 5">
            <a:extLst>
              <a:ext uri="{FF2B5EF4-FFF2-40B4-BE49-F238E27FC236}">
                <a16:creationId xmlns:a16="http://schemas.microsoft.com/office/drawing/2014/main" id="{91DF7114-976E-3345-A7C4-77F951EA42C4}"/>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E4460764-A05F-4063-8BA5-2D007C1A762E}"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27322" y="1507066"/>
            <a:ext cx="10134371" cy="4849283"/>
          </a:xfrm>
        </p:spPr>
        <p:txBody>
          <a:bodyPr lIns="0" rIns="0" rtlCol="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_5">
    <p:spTree>
      <p:nvGrpSpPr>
        <p:cNvPr id="1" name=""/>
        <p:cNvGrpSpPr/>
        <p:nvPr/>
      </p:nvGrpSpPr>
      <p:grpSpPr>
        <a:xfrm>
          <a:off x="0" y="0"/>
          <a:ext cx="0" cy="0"/>
          <a:chOff x="0" y="0"/>
          <a:chExt cx="0" cy="0"/>
        </a:xfrm>
      </p:grpSpPr>
      <p:sp>
        <p:nvSpPr>
          <p:cNvPr id="10" name="Espace réservé d’image 5">
            <a:extLst>
              <a:ext uri="{FF2B5EF4-FFF2-40B4-BE49-F238E27FC236}">
                <a16:creationId xmlns:a16="http://schemas.microsoft.com/office/drawing/2014/main" id="{CCA2E80D-B045-2346-9C1F-70BFBD4AF7BA}"/>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023425A9-7C02-4565-81D0-91B5573C14AC}" type="datetime1">
              <a:rPr lang="fr-FR" noProof="0" smtClean="0"/>
              <a:t>09/06/2023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1369070" cy="4849283"/>
          </a:xfrm>
        </p:spPr>
        <p:txBody>
          <a:bodyPr lIns="0" rIns="0" rtlCol="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F945C4E0-A9E8-47F6-AAA0-EEC6B8B9FB9B}" type="datetime1">
              <a:rPr lang="fr-FR" noProof="0" smtClean="0"/>
              <a:t>09/06/2023</a:t>
            </a:fld>
            <a:endParaRPr lang="fr-FR" noProof="0"/>
          </a:p>
        </p:txBody>
      </p:sp>
      <p:sp>
        <p:nvSpPr>
          <p:cNvPr id="5" name="Espace réservé du pied de page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a:t>Dossier de projet - Concepteur développeur d'applications</a:t>
            </a:r>
          </a:p>
        </p:txBody>
      </p:sp>
      <p:sp>
        <p:nvSpPr>
          <p:cNvPr id="6" name="Espace réservé du numéro de diapositive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2C6627B-E4D5-2947-8E88-B84039729B99}" type="slidenum">
              <a:rPr lang="fr-FR" noProof="0" smtClean="0"/>
              <a:t>‹N°›</a:t>
            </a:fld>
            <a:endParaRPr lang="fr-FR" noProof="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EB4B6735-5917-27D4-5D88-3D90C520F292}"/>
              </a:ext>
            </a:extLst>
          </p:cNvPr>
          <p:cNvSpPr>
            <a:spLocks noGrp="1"/>
          </p:cNvSpPr>
          <p:nvPr>
            <p:ph type="body" idx="13"/>
          </p:nvPr>
        </p:nvSpPr>
        <p:spPr>
          <a:xfrm>
            <a:off x="3444249" y="187622"/>
            <a:ext cx="4179375" cy="356462"/>
          </a:xfrm>
        </p:spPr>
        <p:txBody>
          <a:bodyPr>
            <a:normAutofit fontScale="70000" lnSpcReduction="20000"/>
          </a:bodyPr>
          <a:lstStyle/>
          <a:p>
            <a:r>
              <a:rPr lang="fr-FR" dirty="0"/>
              <a:t>                  </a:t>
            </a:r>
            <a:r>
              <a:rPr lang="fr-FR" sz="3200" dirty="0"/>
              <a:t>EXAMENS</a:t>
            </a:r>
          </a:p>
        </p:txBody>
      </p:sp>
      <p:sp>
        <p:nvSpPr>
          <p:cNvPr id="4" name="Titre 3">
            <a:extLst>
              <a:ext uri="{FF2B5EF4-FFF2-40B4-BE49-F238E27FC236}">
                <a16:creationId xmlns:a16="http://schemas.microsoft.com/office/drawing/2014/main" id="{9EDA3472-81A4-A36F-A8A9-7E764CE5DCFA}"/>
              </a:ext>
            </a:extLst>
          </p:cNvPr>
          <p:cNvSpPr>
            <a:spLocks noGrp="1"/>
          </p:cNvSpPr>
          <p:nvPr>
            <p:ph type="ctrTitle"/>
          </p:nvPr>
        </p:nvSpPr>
        <p:spPr>
          <a:xfrm>
            <a:off x="1285244" y="4013201"/>
            <a:ext cx="8497383" cy="2844799"/>
          </a:xfrm>
        </p:spPr>
        <p:txBody>
          <a:bodyPr>
            <a:normAutofit fontScale="90000"/>
          </a:bodyPr>
          <a:lstStyle/>
          <a:p>
            <a:r>
              <a:rPr lang="fr-FR" sz="1800" dirty="0">
                <a:latin typeface="+mn-lt"/>
                <a:cs typeface="Arial" panose="020B0604020202020204" pitchFamily="34" charset="0"/>
              </a:rPr>
              <a:t>1.Présentation </a:t>
            </a:r>
            <a:r>
              <a:rPr lang="fr-FR" sz="1800" dirty="0" err="1">
                <a:latin typeface="+mn-lt"/>
                <a:cs typeface="Arial" panose="020B0604020202020204" pitchFamily="34" charset="0"/>
              </a:rPr>
              <a:t>peronnelle</a:t>
            </a:r>
            <a:r>
              <a:rPr lang="fr-FR" sz="1800" dirty="0">
                <a:latin typeface="+mn-lt"/>
                <a:cs typeface="Arial" panose="020B0604020202020204" pitchFamily="34" charset="0"/>
              </a:rPr>
              <a:t> en  anglais</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2.PRESENTATION DU PROJET</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3.Parler du </a:t>
            </a:r>
            <a:r>
              <a:rPr lang="fr-FR" sz="1800" dirty="0" err="1">
                <a:latin typeface="+mn-lt"/>
                <a:cs typeface="Arial" panose="020B0604020202020204" pitchFamily="34" charset="0"/>
              </a:rPr>
              <a:t>cachier</a:t>
            </a:r>
            <a:r>
              <a:rPr lang="fr-FR" sz="1800" dirty="0">
                <a:latin typeface="+mn-lt"/>
                <a:cs typeface="Arial" panose="020B0604020202020204" pitchFamily="34" charset="0"/>
              </a:rPr>
              <a:t> des charges : REPONDRE AUX QUESTION DU (</a:t>
            </a:r>
            <a:r>
              <a:rPr lang="fr-FR" sz="1800" dirty="0" err="1">
                <a:latin typeface="+mn-lt"/>
                <a:cs typeface="Arial" panose="020B0604020202020204" pitchFamily="34" charset="0"/>
              </a:rPr>
              <a:t>qqocp</a:t>
            </a:r>
            <a:r>
              <a:rPr lang="fr-FR" sz="1800" dirty="0">
                <a:latin typeface="+mn-lt"/>
                <a:cs typeface="Arial" panose="020B0604020202020204" pitchFamily="34" charset="0"/>
              </a:rPr>
              <a:t>) -&gt;(besoins du client) (fonctionnalités a développer)</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4.ORGANISATION DU PROJET  :</a:t>
            </a:r>
            <a:r>
              <a:rPr lang="fr-FR" sz="1800" dirty="0" err="1">
                <a:latin typeface="+mn-lt"/>
                <a:cs typeface="Arial" panose="020B0604020202020204" pitchFamily="34" charset="0"/>
              </a:rPr>
              <a:t>trello</a:t>
            </a:r>
            <a:r>
              <a:rPr lang="fr-FR" sz="1800" dirty="0">
                <a:latin typeface="+mn-lt"/>
                <a:cs typeface="Arial" panose="020B0604020202020204" pitchFamily="34" charset="0"/>
              </a:rPr>
              <a:t>  en KANBAN et parler de la </a:t>
            </a:r>
            <a:r>
              <a:rPr lang="fr-FR" sz="1800" dirty="0" err="1">
                <a:latin typeface="+mn-lt"/>
                <a:cs typeface="Arial" panose="020B0604020202020204" pitchFamily="34" charset="0"/>
              </a:rPr>
              <a:t>methode</a:t>
            </a:r>
            <a:r>
              <a:rPr lang="fr-FR" sz="1800" dirty="0">
                <a:latin typeface="+mn-lt"/>
                <a:cs typeface="Arial" panose="020B0604020202020204" pitchFamily="34" charset="0"/>
              </a:rPr>
              <a:t> KANBAN OU BIEN LA METHODE AGILE SCRUM </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5.Conception UI/UX : ZOONING /WIREFRAME /MAQUETTES FONCTIONNELS/CHARTE GRAPHIQUE /MAQUETTE GRAPHIE /MAQUETTE FONCTIONNELLE (pas obligatoire peut se faire avec </a:t>
            </a:r>
            <a:r>
              <a:rPr lang="fr-FR" sz="1800" dirty="0" err="1">
                <a:latin typeface="+mn-lt"/>
                <a:cs typeface="Arial" panose="020B0604020202020204" pitchFamily="34" charset="0"/>
              </a:rPr>
              <a:t>figma</a:t>
            </a:r>
            <a:r>
              <a:rPr lang="fr-FR" sz="1800" dirty="0">
                <a:latin typeface="+mn-lt"/>
                <a:cs typeface="Arial" panose="020B0604020202020204" pitchFamily="34" charset="0"/>
              </a:rPr>
              <a:t>)/RESPONSIVE DESIGNE -&gt; media </a:t>
            </a:r>
            <a:r>
              <a:rPr lang="fr-FR" sz="1800" dirty="0" err="1">
                <a:latin typeface="+mn-lt"/>
                <a:cs typeface="Arial" panose="020B0604020202020204" pitchFamily="34" charset="0"/>
              </a:rPr>
              <a:t>query</a:t>
            </a:r>
            <a:r>
              <a:rPr lang="fr-FR" sz="1800" dirty="0">
                <a:latin typeface="+mn-lt"/>
                <a:cs typeface="Arial" panose="020B0604020202020204" pitchFamily="34" charset="0"/>
              </a:rPr>
              <a:t> </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6.CONCEPTION DE LA BDD (METHODE MERISE)</a:t>
            </a:r>
            <a:br>
              <a:rPr lang="fr-FR" sz="1800" dirty="0">
                <a:latin typeface="+mn-lt"/>
                <a:cs typeface="Arial" panose="020B0604020202020204" pitchFamily="34" charset="0"/>
              </a:rPr>
            </a:br>
            <a:r>
              <a:rPr lang="fr-FR" sz="1800" dirty="0">
                <a:latin typeface="+mn-lt"/>
                <a:cs typeface="Arial" panose="020B0604020202020204" pitchFamily="34" charset="0"/>
              </a:rPr>
              <a:t>=&gt;DIAGRAMME /MCD MLD</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7.CONCEPTION DE L’application :</a:t>
            </a:r>
            <a:br>
              <a:rPr lang="fr-FR" sz="1800" dirty="0">
                <a:latin typeface="+mn-lt"/>
                <a:cs typeface="Arial" panose="020B0604020202020204" pitchFamily="34" charset="0"/>
              </a:rPr>
            </a:br>
            <a:r>
              <a:rPr lang="fr-FR" sz="1800" dirty="0">
                <a:latin typeface="+mn-lt"/>
                <a:cs typeface="Arial" panose="020B0604020202020204" pitchFamily="34" charset="0"/>
              </a:rPr>
              <a:t> UML  -&gt;DIAGRAME CAS D’UTILISATIONS </a:t>
            </a:r>
            <a:br>
              <a:rPr lang="fr-FR" sz="1800" dirty="0">
                <a:latin typeface="+mn-lt"/>
                <a:cs typeface="Arial" panose="020B0604020202020204" pitchFamily="34" charset="0"/>
              </a:rPr>
            </a:br>
            <a:r>
              <a:rPr lang="fr-FR" sz="1600" dirty="0">
                <a:latin typeface="Arial" panose="020B0604020202020204" pitchFamily="34" charset="0"/>
                <a:cs typeface="Arial" panose="020B0604020202020204" pitchFamily="34" charset="0"/>
              </a:rPr>
              <a:t>            -&gt;DIAGRAMME DE CLASSE     </a:t>
            </a:r>
            <a:br>
              <a:rPr lang="fr-FR" sz="1600" dirty="0">
                <a:latin typeface="Arial" panose="020B0604020202020204" pitchFamily="34" charset="0"/>
                <a:cs typeface="Arial" panose="020B0604020202020204" pitchFamily="34" charset="0"/>
              </a:rPr>
            </a:b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8-CONCEPTION MULTI COUCHE :</a:t>
            </a:r>
            <a:br>
              <a:rPr lang="fr-FR" sz="1600" dirty="0">
                <a:latin typeface="Arial" panose="020B0604020202020204" pitchFamily="34" charset="0"/>
                <a:cs typeface="Arial" panose="020B0604020202020204" pitchFamily="34" charset="0"/>
              </a:rPr>
            </a:b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ARCHITECTURE MVC -&gt; capture de code </a:t>
            </a: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ARCHITETURE 3 TIERS</a:t>
            </a: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8.ARCHITECTURE MVVM -&gt; si je fais ANGULAR</a:t>
            </a:r>
            <a:br>
              <a:rPr lang="fr-FR" sz="1600" dirty="0">
                <a:latin typeface="Arial" panose="020B0604020202020204" pitchFamily="34" charset="0"/>
                <a:cs typeface="Arial" panose="020B0604020202020204" pitchFamily="34" charset="0"/>
              </a:rPr>
            </a:b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168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E3132D8-A97E-6968-CE5B-3683B977F796}"/>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6F07D502-AD5D-4BA8-44D3-17FE891ECA85}"/>
              </a:ext>
            </a:extLst>
          </p:cNvPr>
          <p:cNvSpPr>
            <a:spLocks noGrp="1"/>
          </p:cNvSpPr>
          <p:nvPr>
            <p:ph type="sldNum" sz="quarter" idx="12"/>
          </p:nvPr>
        </p:nvSpPr>
        <p:spPr/>
        <p:txBody>
          <a:bodyPr/>
          <a:lstStyle/>
          <a:p>
            <a:pPr rtl="0"/>
            <a:fld id="{31FEFF75-79D2-EE46-877B-299D1510E681}" type="slidenum">
              <a:rPr lang="fr-FR" noProof="0" smtClean="0"/>
              <a:t>10</a:t>
            </a:fld>
            <a:endParaRPr lang="fr-FR" noProof="0"/>
          </a:p>
        </p:txBody>
      </p:sp>
      <p:sp>
        <p:nvSpPr>
          <p:cNvPr id="4" name="Titre 3">
            <a:extLst>
              <a:ext uri="{FF2B5EF4-FFF2-40B4-BE49-F238E27FC236}">
                <a16:creationId xmlns:a16="http://schemas.microsoft.com/office/drawing/2014/main" id="{A38C6363-A39D-FC42-7ADD-ABB5BE44DD00}"/>
              </a:ext>
            </a:extLst>
          </p:cNvPr>
          <p:cNvSpPr>
            <a:spLocks noGrp="1"/>
          </p:cNvSpPr>
          <p:nvPr>
            <p:ph type="ctrTitle"/>
          </p:nvPr>
        </p:nvSpPr>
        <p:spPr/>
        <p:txBody>
          <a:bodyPr/>
          <a:lstStyle/>
          <a:p>
            <a:r>
              <a:rPr lang="fr-FR" dirty="0"/>
              <a:t>FONCTIONNALITÉ DU PROJET</a:t>
            </a:r>
          </a:p>
        </p:txBody>
      </p:sp>
      <p:sp>
        <p:nvSpPr>
          <p:cNvPr id="5" name="Espace réservé du texte 4">
            <a:extLst>
              <a:ext uri="{FF2B5EF4-FFF2-40B4-BE49-F238E27FC236}">
                <a16:creationId xmlns:a16="http://schemas.microsoft.com/office/drawing/2014/main" id="{1D61DCBF-E9A3-3D66-C040-CB492C76B591}"/>
              </a:ext>
            </a:extLst>
          </p:cNvPr>
          <p:cNvSpPr>
            <a:spLocks noGrp="1"/>
          </p:cNvSpPr>
          <p:nvPr>
            <p:ph type="body" sz="quarter" idx="14"/>
          </p:nvPr>
        </p:nvSpPr>
        <p:spPr/>
        <p:txBody>
          <a:bodyPr>
            <a:normAutofit/>
          </a:bodyPr>
          <a:lstStyle/>
          <a:p>
            <a:r>
              <a:rPr lang="fr-FR" sz="1800" b="0" i="0" u="none" strike="noStrike" baseline="0" dirty="0">
                <a:solidFill>
                  <a:srgbClr val="000000"/>
                </a:solidFill>
                <a:latin typeface="Calibri" panose="020F0502020204030204" pitchFamily="34" charset="0"/>
              </a:rPr>
              <a:t>Une des </a:t>
            </a:r>
            <a:r>
              <a:rPr lang="fr-FR" sz="1800" b="0" i="0" u="none" strike="noStrike" baseline="0" dirty="0" err="1">
                <a:solidFill>
                  <a:srgbClr val="000000"/>
                </a:solidFill>
                <a:latin typeface="Calibri" panose="020F0502020204030204" pitchFamily="34" charset="0"/>
              </a:rPr>
              <a:t>fonc</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onnalités</a:t>
            </a:r>
            <a:r>
              <a:rPr lang="fr-FR" sz="1800" b="0" i="0" u="none" strike="noStrike" baseline="0" dirty="0">
                <a:solidFill>
                  <a:srgbClr val="000000"/>
                </a:solidFill>
                <a:latin typeface="Calibri" panose="020F0502020204030204" pitchFamily="34" charset="0"/>
              </a:rPr>
              <a:t> les plus importantes de mon site e-commerce est la possibilité pour les clients de commander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en ligne et de les ajouter à leur panier. </a:t>
            </a:r>
            <a:r>
              <a:rPr lang="fr-FR" sz="1800" b="0" i="0" u="none" strike="noStrike" baseline="0" dirty="0" err="1">
                <a:solidFill>
                  <a:srgbClr val="000000"/>
                </a:solidFill>
                <a:latin typeface="Calibri" panose="020F0502020204030204" pitchFamily="34" charset="0"/>
              </a:rPr>
              <a:t>Cete</a:t>
            </a:r>
            <a:r>
              <a:rPr lang="fr-FR" sz="1800" b="0" i="0" u="none" strike="noStrike" baseline="0" dirty="0">
                <a:solidFill>
                  <a:srgbClr val="000000"/>
                </a:solidFill>
                <a:latin typeface="Calibri" panose="020F0502020204030204" pitchFamily="34" charset="0"/>
              </a:rPr>
              <a:t> </a:t>
            </a:r>
            <a:r>
              <a:rPr lang="fr-FR" sz="1800" b="0" i="0" u="none" strike="noStrike" baseline="0" dirty="0" err="1">
                <a:solidFill>
                  <a:srgbClr val="000000"/>
                </a:solidFill>
                <a:latin typeface="Calibri" panose="020F0502020204030204" pitchFamily="34" charset="0"/>
              </a:rPr>
              <a:t>fonc</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onnalité</a:t>
            </a:r>
            <a:r>
              <a:rPr lang="fr-FR" sz="1800" b="0" i="0" u="none" strike="noStrike" baseline="0" dirty="0">
                <a:solidFill>
                  <a:srgbClr val="000000"/>
                </a:solidFill>
                <a:latin typeface="Calibri" panose="020F0502020204030204" pitchFamily="34" charset="0"/>
              </a:rPr>
              <a:t> permet aux clients de parcourir facilement les différentes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proposées sur notre site et de les ajouter à leur panier en quelques clics. Cela facilite grandement la commande de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pour nos clients, tout en offrant une expérience u􀆟</a:t>
            </a:r>
            <a:r>
              <a:rPr lang="fr-FR" sz="1800" b="0" i="0" u="none" strike="noStrike" baseline="0" dirty="0" err="1">
                <a:solidFill>
                  <a:srgbClr val="000000"/>
                </a:solidFill>
                <a:latin typeface="Calibri" panose="020F0502020204030204" pitchFamily="34" charset="0"/>
              </a:rPr>
              <a:t>lisateur</a:t>
            </a:r>
            <a:r>
              <a:rPr lang="fr-FR" sz="1800" b="0" i="0" u="none" strike="noStrike" baseline="0" dirty="0">
                <a:solidFill>
                  <a:srgbClr val="000000"/>
                </a:solidFill>
                <a:latin typeface="Calibri" panose="020F0502020204030204" pitchFamily="34" charset="0"/>
              </a:rPr>
              <a:t> </a:t>
            </a:r>
            <a:r>
              <a:rPr lang="fr-FR" sz="1800" b="0" i="0" u="none" strike="noStrike" baseline="0" dirty="0" err="1">
                <a:solidFill>
                  <a:srgbClr val="000000"/>
                </a:solidFill>
                <a:latin typeface="Calibri" panose="020F0502020204030204" pitchFamily="34" charset="0"/>
              </a:rPr>
              <a:t>intui</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ve</a:t>
            </a:r>
            <a:r>
              <a:rPr lang="fr-FR" sz="1800" b="0" i="0" u="none" strike="noStrike" baseline="0" dirty="0">
                <a:solidFill>
                  <a:srgbClr val="000000"/>
                </a:solidFill>
                <a:latin typeface="Calibri" panose="020F0502020204030204" pitchFamily="34" charset="0"/>
              </a:rPr>
              <a:t> et agréable. </a:t>
            </a:r>
          </a:p>
          <a:p>
            <a:r>
              <a:rPr lang="fr-FR" sz="1800" b="0" i="0" u="none" strike="noStrike" baseline="0" dirty="0">
                <a:solidFill>
                  <a:srgbClr val="000000"/>
                </a:solidFill>
                <a:latin typeface="Calibri" panose="020F0502020204030204" pitchFamily="34" charset="0"/>
              </a:rPr>
              <a:t>La </a:t>
            </a:r>
            <a:r>
              <a:rPr lang="fr-FR" sz="1800" b="0" i="0" u="none" strike="noStrike" baseline="0" dirty="0" err="1">
                <a:solidFill>
                  <a:srgbClr val="000000"/>
                </a:solidFill>
                <a:latin typeface="Calibri" panose="020F0502020204030204" pitchFamily="34" charset="0"/>
              </a:rPr>
              <a:t>fonc</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onnalité</a:t>
            </a:r>
            <a:r>
              <a:rPr lang="fr-FR" sz="1800" b="0" i="0" u="none" strike="noStrike" baseline="0" dirty="0">
                <a:solidFill>
                  <a:srgbClr val="000000"/>
                </a:solidFill>
                <a:latin typeface="Calibri" panose="020F0502020204030204" pitchFamily="34" charset="0"/>
              </a:rPr>
              <a:t> de commande de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en ligne sur notre site est également accompagnée de la possibilité de visualiser les produits dans leur panier. Les clients peuvent facilement voir les produits qu'ils ont choisis, les </a:t>
            </a:r>
            <a:r>
              <a:rPr lang="fr-FR" sz="1800" b="0" i="0" u="none" strike="noStrike" baseline="0" dirty="0" err="1">
                <a:solidFill>
                  <a:srgbClr val="000000"/>
                </a:solidFill>
                <a:latin typeface="Calibri" panose="020F0502020204030204" pitchFamily="34" charset="0"/>
              </a:rPr>
              <a:t>quan</a:t>
            </a:r>
            <a:r>
              <a:rPr lang="fr-FR" sz="1800" b="0" i="0" u="none" strike="noStrike" baseline="0" dirty="0">
                <a:solidFill>
                  <a:srgbClr val="000000"/>
                </a:solidFill>
                <a:latin typeface="Calibri" panose="020F0502020204030204" pitchFamily="34" charset="0"/>
              </a:rPr>
              <a:t>􀆟tés, les prix et le montant total de leur commande. Cela offre une transparence totale sur les produits choisis et le coût total, ce qui contribue à instaurer un climat de confiance avec nos clients. </a:t>
            </a:r>
          </a:p>
          <a:p>
            <a:r>
              <a:rPr lang="fr-FR" sz="1800" b="0" i="0" u="none" strike="noStrike" baseline="0" dirty="0">
                <a:solidFill>
                  <a:srgbClr val="000000"/>
                </a:solidFill>
                <a:latin typeface="Calibri" panose="020F0502020204030204" pitchFamily="34" charset="0"/>
              </a:rPr>
              <a:t>Une autre </a:t>
            </a:r>
            <a:r>
              <a:rPr lang="fr-FR" sz="1800" b="0" i="0" u="none" strike="noStrike" baseline="0" dirty="0" err="1">
                <a:solidFill>
                  <a:srgbClr val="000000"/>
                </a:solidFill>
                <a:latin typeface="Calibri" panose="020F0502020204030204" pitchFamily="34" charset="0"/>
              </a:rPr>
              <a:t>fonc</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onnalité</a:t>
            </a:r>
            <a:r>
              <a:rPr lang="fr-FR" sz="1800" b="0" i="0" u="none" strike="noStrike" baseline="0" dirty="0">
                <a:solidFill>
                  <a:srgbClr val="000000"/>
                </a:solidFill>
                <a:latin typeface="Calibri" panose="020F0502020204030204" pitchFamily="34" charset="0"/>
              </a:rPr>
              <a:t> importante de notre site est la possibilité de payer en ligne grâce à </a:t>
            </a:r>
            <a:r>
              <a:rPr lang="fr-FR" sz="1800" b="0" i="0" u="none" strike="noStrike" baseline="0" dirty="0" err="1">
                <a:solidFill>
                  <a:srgbClr val="000000"/>
                </a:solidFill>
                <a:latin typeface="Calibri" panose="020F0502020204030204" pitchFamily="34" charset="0"/>
              </a:rPr>
              <a:t>Stripe</a:t>
            </a:r>
            <a:r>
              <a:rPr lang="fr-FR" sz="1800" b="0" i="0" u="none" strike="noStrike" baseline="0" dirty="0">
                <a:solidFill>
                  <a:srgbClr val="000000"/>
                </a:solidFill>
                <a:latin typeface="Calibri" panose="020F0502020204030204" pitchFamily="34" charset="0"/>
              </a:rPr>
              <a:t>. Les clients peuvent choisir leur mode de paiement préféré et entrer leurs informa􀆟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carte bancaire pour finaliser leur commande en toute sécurité. Nous u􀆟lisons la technologie de sécurité SSL pour </a:t>
            </a:r>
            <a:r>
              <a:rPr lang="fr-FR" sz="1800" b="0" i="0" u="none" strike="noStrike" baseline="0" dirty="0" err="1">
                <a:solidFill>
                  <a:srgbClr val="000000"/>
                </a:solidFill>
                <a:latin typeface="Calibri" panose="020F0502020204030204" pitchFamily="34" charset="0"/>
              </a:rPr>
              <a:t>garan</a:t>
            </a:r>
            <a:r>
              <a:rPr lang="fr-FR" sz="1800" b="0" i="0" u="none" strike="noStrike" baseline="0" dirty="0">
                <a:solidFill>
                  <a:srgbClr val="000000"/>
                </a:solidFill>
                <a:latin typeface="Calibri" panose="020F0502020204030204" pitchFamily="34" charset="0"/>
              </a:rPr>
              <a:t>􀆟r que les informa􀆟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paiement des clients sont protégées et sécurisées, offrant ainsi une expérience u􀆟</a:t>
            </a:r>
            <a:r>
              <a:rPr lang="fr-FR" sz="1800" b="0" i="0" u="none" strike="noStrike" baseline="0" dirty="0" err="1">
                <a:solidFill>
                  <a:srgbClr val="000000"/>
                </a:solidFill>
                <a:latin typeface="Calibri" panose="020F0502020204030204" pitchFamily="34" charset="0"/>
              </a:rPr>
              <a:t>lisateur</a:t>
            </a:r>
            <a:r>
              <a:rPr lang="fr-FR" sz="1800" b="0" i="0" u="none" strike="noStrike" baseline="0" dirty="0">
                <a:solidFill>
                  <a:srgbClr val="000000"/>
                </a:solidFill>
                <a:latin typeface="Calibri" panose="020F0502020204030204" pitchFamily="34" charset="0"/>
              </a:rPr>
              <a:t> sans souci et sans risque. </a:t>
            </a:r>
            <a:endParaRPr lang="fr-FR" dirty="0"/>
          </a:p>
        </p:txBody>
      </p:sp>
    </p:spTree>
    <p:extLst>
      <p:ext uri="{BB962C8B-B14F-4D97-AF65-F5344CB8AC3E}">
        <p14:creationId xmlns:p14="http://schemas.microsoft.com/office/powerpoint/2010/main" val="855054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Présentation de l’entreprise</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11</a:t>
            </a:fld>
            <a:endParaRPr lang="fr-FR" noProof="0"/>
          </a:p>
        </p:txBody>
      </p:sp>
    </p:spTree>
    <p:extLst>
      <p:ext uri="{BB962C8B-B14F-4D97-AF65-F5344CB8AC3E}">
        <p14:creationId xmlns:p14="http://schemas.microsoft.com/office/powerpoint/2010/main" val="3385501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6"/>
            <a:ext cx="10134369" cy="378202"/>
          </a:xfrm>
        </p:spPr>
        <p:txBody>
          <a:bodyPr anchor="t"/>
          <a:lstStyle/>
          <a:p>
            <a:r>
              <a:rPr lang="fr-FR" sz="2400" dirty="0">
                <a:latin typeface="Arial" panose="020B0604020202020204" pitchFamily="34" charset="0"/>
                <a:cs typeface="Arial" panose="020B0604020202020204" pitchFamily="34" charset="0"/>
              </a:rPr>
              <a:t>Contexte du projet (1/3)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endParaRPr lang="fr-FR" dirty="0"/>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Arial" panose="020B0604020202020204" pitchFamily="34" charset="0"/>
                <a:cs typeface="Arial" panose="020B0604020202020204" pitchFamily="34" charset="0"/>
              </a:rPr>
              <a:t>Cahier des charges</a:t>
            </a:r>
          </a:p>
        </p:txBody>
      </p:sp>
      <p:cxnSp>
        <p:nvCxnSpPr>
          <p:cNvPr id="9" name="Connecteur droit 8">
            <a:extLst>
              <a:ext uri="{FF2B5EF4-FFF2-40B4-BE49-F238E27FC236}">
                <a16:creationId xmlns:a16="http://schemas.microsoft.com/office/drawing/2014/main" id="{F6BF0E2F-2969-49FF-B09B-25DC5038425D}"/>
              </a:ext>
            </a:extLst>
          </p:cNvPr>
          <p:cNvCxnSpPr/>
          <p:nvPr/>
        </p:nvCxnSpPr>
        <p:spPr>
          <a:xfrm>
            <a:off x="1627321" y="781101"/>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12</a:t>
            </a:fld>
            <a:endParaRPr lang="fr-FR" noProof="0"/>
          </a:p>
        </p:txBody>
      </p:sp>
    </p:spTree>
    <p:extLst>
      <p:ext uri="{BB962C8B-B14F-4D97-AF65-F5344CB8AC3E}">
        <p14:creationId xmlns:p14="http://schemas.microsoft.com/office/powerpoint/2010/main" val="260830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6"/>
            <a:ext cx="10134369" cy="378202"/>
          </a:xfrm>
        </p:spPr>
        <p:txBody>
          <a:bodyPr anchor="t"/>
          <a:lstStyle/>
          <a:p>
            <a:r>
              <a:rPr lang="fr-FR" sz="2400" dirty="0">
                <a:latin typeface="Arial" panose="020B0604020202020204" pitchFamily="34" charset="0"/>
                <a:cs typeface="Arial" panose="020B0604020202020204" pitchFamily="34" charset="0"/>
              </a:rPr>
              <a:t>Contexte du projet (2/3)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endParaRPr lang="fr-FR" dirty="0"/>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Arial" panose="020B0604020202020204" pitchFamily="34" charset="0"/>
                <a:cs typeface="Arial" panose="020B0604020202020204" pitchFamily="34" charset="0"/>
              </a:rPr>
              <a:t>Contraintes</a:t>
            </a:r>
          </a:p>
        </p:txBody>
      </p:sp>
      <p:cxnSp>
        <p:nvCxnSpPr>
          <p:cNvPr id="9" name="Connecteur droit 8">
            <a:extLst>
              <a:ext uri="{FF2B5EF4-FFF2-40B4-BE49-F238E27FC236}">
                <a16:creationId xmlns:a16="http://schemas.microsoft.com/office/drawing/2014/main" id="{F6BF0E2F-2969-49FF-B09B-25DC5038425D}"/>
              </a:ext>
            </a:extLst>
          </p:cNvPr>
          <p:cNvCxnSpPr/>
          <p:nvPr/>
        </p:nvCxnSpPr>
        <p:spPr>
          <a:xfrm>
            <a:off x="1627321" y="781101"/>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13</a:t>
            </a:fld>
            <a:endParaRPr lang="fr-FR" noProof="0"/>
          </a:p>
        </p:txBody>
      </p:sp>
    </p:spTree>
    <p:extLst>
      <p:ext uri="{BB962C8B-B14F-4D97-AF65-F5344CB8AC3E}">
        <p14:creationId xmlns:p14="http://schemas.microsoft.com/office/powerpoint/2010/main" val="1200786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6"/>
            <a:ext cx="10134369" cy="378202"/>
          </a:xfrm>
        </p:spPr>
        <p:txBody>
          <a:bodyPr anchor="t"/>
          <a:lstStyle/>
          <a:p>
            <a:r>
              <a:rPr lang="fr-FR" sz="2400" dirty="0">
                <a:latin typeface="Arial" panose="020B0604020202020204" pitchFamily="34" charset="0"/>
                <a:cs typeface="Arial" panose="020B0604020202020204" pitchFamily="34" charset="0"/>
              </a:rPr>
              <a:t>Contexte du projet (3/3)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pPr algn="l"/>
            <a:r>
              <a:rPr lang="fr-FR" sz="1800" b="0" i="0" u="none" strike="noStrike" baseline="0" dirty="0">
                <a:latin typeface="CIDFont+F3"/>
              </a:rPr>
              <a:t>Un Résumé du projet</a:t>
            </a:r>
          </a:p>
          <a:p>
            <a:pPr algn="l"/>
            <a:r>
              <a:rPr lang="fr-FR" sz="1800" b="0" i="0" u="none" strike="noStrike" baseline="0" dirty="0">
                <a:latin typeface="CIDFont+F11"/>
              </a:rPr>
              <a:t> </a:t>
            </a:r>
            <a:r>
              <a:rPr lang="fr-FR" sz="1800" b="0" i="0" u="none" strike="noStrike" baseline="0" dirty="0">
                <a:latin typeface="CIDFont+F3"/>
              </a:rPr>
              <a:t>Un Dossier projet</a:t>
            </a:r>
          </a:p>
          <a:p>
            <a:pPr algn="l"/>
            <a:r>
              <a:rPr lang="fr-FR" sz="1800" b="0" i="0" u="none" strike="noStrike" baseline="0" dirty="0">
                <a:latin typeface="CIDFont+F11"/>
              </a:rPr>
              <a:t> </a:t>
            </a:r>
            <a:r>
              <a:rPr lang="fr-FR" sz="1800" b="0" i="0" u="none" strike="noStrike" baseline="0" dirty="0">
                <a:latin typeface="CIDFont+F3"/>
              </a:rPr>
              <a:t>Un Support de présentation orale</a:t>
            </a:r>
            <a:endParaRPr lang="fr-FR" dirty="0"/>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Arial" panose="020B0604020202020204" pitchFamily="34" charset="0"/>
                <a:cs typeface="Arial" panose="020B0604020202020204" pitchFamily="34" charset="0"/>
              </a:rPr>
              <a:t>Livrables attendus</a:t>
            </a:r>
          </a:p>
        </p:txBody>
      </p:sp>
      <p:cxnSp>
        <p:nvCxnSpPr>
          <p:cNvPr id="9" name="Connecteur droit 8">
            <a:extLst>
              <a:ext uri="{FF2B5EF4-FFF2-40B4-BE49-F238E27FC236}">
                <a16:creationId xmlns:a16="http://schemas.microsoft.com/office/drawing/2014/main" id="{F6BF0E2F-2969-49FF-B09B-25DC5038425D}"/>
              </a:ext>
            </a:extLst>
          </p:cNvPr>
          <p:cNvCxnSpPr/>
          <p:nvPr/>
        </p:nvCxnSpPr>
        <p:spPr>
          <a:xfrm>
            <a:off x="1627321" y="781101"/>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14</a:t>
            </a:fld>
            <a:endParaRPr lang="fr-FR" noProof="0"/>
          </a:p>
        </p:txBody>
      </p:sp>
    </p:spTree>
    <p:extLst>
      <p:ext uri="{BB962C8B-B14F-4D97-AF65-F5344CB8AC3E}">
        <p14:creationId xmlns:p14="http://schemas.microsoft.com/office/powerpoint/2010/main" val="1261163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93783"/>
          </a:xfrm>
        </p:spPr>
        <p:txBody>
          <a:bodyPr anchor="t"/>
          <a:lstStyle/>
          <a:p>
            <a:r>
              <a:rPr lang="fr-FR" sz="2400" dirty="0">
                <a:latin typeface="Arial" panose="020B0604020202020204" pitchFamily="34" charset="0"/>
                <a:cs typeface="Arial" panose="020B0604020202020204" pitchFamily="34" charset="0"/>
              </a:rPr>
              <a:t>Gestion de projet (1/3)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r>
              <a:rPr lang="fr-FR" dirty="0" err="1"/>
              <a:t>Diagrame</a:t>
            </a:r>
            <a:r>
              <a:rPr lang="fr-FR" dirty="0"/>
              <a:t> de Grant </a:t>
            </a:r>
          </a:p>
          <a:p>
            <a:r>
              <a:rPr lang="fr-FR" dirty="0"/>
              <a:t>TRELLO</a:t>
            </a:r>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Arial" panose="020B0604020202020204" pitchFamily="34" charset="0"/>
                <a:cs typeface="Arial" panose="020B0604020202020204" pitchFamily="34" charset="0"/>
              </a:rPr>
              <a:t>Planning et suivi</a:t>
            </a:r>
          </a:p>
        </p:txBody>
      </p:sp>
      <p:cxnSp>
        <p:nvCxnSpPr>
          <p:cNvPr id="9" name="Connecteur droit 8">
            <a:extLst>
              <a:ext uri="{FF2B5EF4-FFF2-40B4-BE49-F238E27FC236}">
                <a16:creationId xmlns:a16="http://schemas.microsoft.com/office/drawing/2014/main" id="{F6BF0E2F-2969-49FF-B09B-25DC5038425D}"/>
              </a:ext>
            </a:extLst>
          </p:cNvPr>
          <p:cNvCxnSpPr/>
          <p:nvPr/>
        </p:nvCxnSpPr>
        <p:spPr>
          <a:xfrm>
            <a:off x="1627321" y="781101"/>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15</a:t>
            </a:fld>
            <a:endParaRPr lang="fr-FR" noProof="0"/>
          </a:p>
        </p:txBody>
      </p:sp>
    </p:spTree>
    <p:extLst>
      <p:ext uri="{BB962C8B-B14F-4D97-AF65-F5344CB8AC3E}">
        <p14:creationId xmlns:p14="http://schemas.microsoft.com/office/powerpoint/2010/main" val="108404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93783"/>
          </a:xfrm>
        </p:spPr>
        <p:txBody>
          <a:bodyPr anchor="t"/>
          <a:lstStyle/>
          <a:p>
            <a:r>
              <a:rPr lang="fr-FR" sz="2400" dirty="0">
                <a:latin typeface="Arial" panose="020B0604020202020204" pitchFamily="34" charset="0"/>
                <a:cs typeface="Arial" panose="020B0604020202020204" pitchFamily="34" charset="0"/>
              </a:rPr>
              <a:t>Gestion de projet (2/3)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r>
              <a:rPr lang="fr-FR" b="1" dirty="0" err="1"/>
              <a:t>Front-end</a:t>
            </a:r>
            <a:r>
              <a:rPr lang="fr-FR" b="1" dirty="0"/>
              <a:t> : </a:t>
            </a:r>
          </a:p>
          <a:p>
            <a:r>
              <a:rPr lang="fr-FR" dirty="0"/>
              <a:t>Maquettage =&gt; </a:t>
            </a:r>
            <a:r>
              <a:rPr lang="fr-FR" dirty="0" err="1"/>
              <a:t>Balsamiq</a:t>
            </a:r>
            <a:endParaRPr lang="fr-FR" dirty="0"/>
          </a:p>
          <a:p>
            <a:r>
              <a:rPr lang="fr-FR" dirty="0"/>
              <a:t>Css(Bootstrap)</a:t>
            </a:r>
          </a:p>
          <a:p>
            <a:r>
              <a:rPr lang="fr-FR" b="1" dirty="0" err="1"/>
              <a:t>Back-end</a:t>
            </a:r>
            <a:r>
              <a:rPr lang="fr-FR" b="1" dirty="0"/>
              <a:t>:</a:t>
            </a:r>
          </a:p>
          <a:p>
            <a:r>
              <a:rPr lang="fr-FR" dirty="0"/>
              <a:t>Php:8.0.2</a:t>
            </a:r>
          </a:p>
          <a:p>
            <a:r>
              <a:rPr lang="fr-FR" dirty="0"/>
              <a:t>Symfony:6.2</a:t>
            </a:r>
          </a:p>
          <a:p>
            <a:r>
              <a:rPr lang="fr-FR" b="1" dirty="0"/>
              <a:t>BDD:</a:t>
            </a:r>
          </a:p>
          <a:p>
            <a:r>
              <a:rPr lang="fr-FR" dirty="0" err="1"/>
              <a:t>MySql</a:t>
            </a:r>
            <a:r>
              <a:rPr lang="fr-FR" dirty="0"/>
              <a:t> (phpMyAdmin)</a:t>
            </a:r>
          </a:p>
          <a:p>
            <a:r>
              <a:rPr lang="fr-FR" dirty="0"/>
              <a:t>Serveur local)=&gt;</a:t>
            </a:r>
          </a:p>
          <a:p>
            <a:r>
              <a:rPr lang="fr-FR" dirty="0"/>
              <a:t> WampServer, SQL.</a:t>
            </a:r>
          </a:p>
          <a:p>
            <a:r>
              <a:rPr lang="fr-FR" b="0" i="0" u="none" strike="noStrike" baseline="0" dirty="0">
                <a:latin typeface="CIDFont+F3"/>
              </a:rPr>
              <a:t>Start UML :Pour modéliser les Cas d’utilisation et les diagrammes de séquences UML</a:t>
            </a:r>
          </a:p>
          <a:p>
            <a:pPr algn="l"/>
            <a:r>
              <a:rPr lang="fr-FR" sz="1400" b="0" i="0" u="none" strike="noStrike" baseline="0" dirty="0" err="1">
                <a:solidFill>
                  <a:srgbClr val="000000"/>
                </a:solidFill>
                <a:latin typeface="CIDFont+F3"/>
              </a:rPr>
              <a:t>JMerise</a:t>
            </a:r>
            <a:r>
              <a:rPr lang="fr-FR" sz="1400" b="0" i="0" u="none" strike="noStrike" baseline="0" dirty="0">
                <a:solidFill>
                  <a:srgbClr val="000000"/>
                </a:solidFill>
                <a:latin typeface="CIDFont+F3"/>
              </a:rPr>
              <a:t> (</a:t>
            </a:r>
            <a:r>
              <a:rPr lang="fr-FR" sz="1400" b="0" i="0" u="none" strike="noStrike" baseline="0" dirty="0">
                <a:solidFill>
                  <a:srgbClr val="0000FF"/>
                </a:solidFill>
                <a:latin typeface="CIDFont+F3"/>
              </a:rPr>
              <a:t>http://www.jfreesoft.com/index.html</a:t>
            </a:r>
            <a:r>
              <a:rPr lang="fr-FR" sz="1400" b="0" i="0" u="none" strike="noStrike" baseline="0" dirty="0">
                <a:solidFill>
                  <a:srgbClr val="000000"/>
                </a:solidFill>
                <a:latin typeface="CIDFont+F3"/>
              </a:rPr>
              <a:t>)</a:t>
            </a:r>
          </a:p>
          <a:p>
            <a:pPr algn="l"/>
            <a:r>
              <a:rPr lang="fr-FR" sz="1400" b="0" i="0" u="none" strike="noStrike" baseline="0" dirty="0">
                <a:solidFill>
                  <a:srgbClr val="000000"/>
                </a:solidFill>
                <a:latin typeface="CIDFont+F3"/>
              </a:rPr>
              <a:t>Outil de modélisation de la base de données avec la méthode Merise.</a:t>
            </a:r>
            <a:endParaRPr lang="fr-FR" sz="1400" dirty="0"/>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Arial" panose="020B0604020202020204" pitchFamily="34" charset="0"/>
                <a:cs typeface="Arial" panose="020B0604020202020204" pitchFamily="34" charset="0"/>
              </a:rPr>
              <a:t>Environnement humain et technique</a:t>
            </a:r>
          </a:p>
        </p:txBody>
      </p:sp>
      <p:cxnSp>
        <p:nvCxnSpPr>
          <p:cNvPr id="9" name="Connecteur droit 8">
            <a:extLst>
              <a:ext uri="{FF2B5EF4-FFF2-40B4-BE49-F238E27FC236}">
                <a16:creationId xmlns:a16="http://schemas.microsoft.com/office/drawing/2014/main" id="{F6BF0E2F-2969-49FF-B09B-25DC5038425D}"/>
              </a:ext>
            </a:extLst>
          </p:cNvPr>
          <p:cNvCxnSpPr/>
          <p:nvPr/>
        </p:nvCxnSpPr>
        <p:spPr>
          <a:xfrm>
            <a:off x="1627321" y="781101"/>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16</a:t>
            </a:fld>
            <a:endParaRPr lang="fr-FR" noProof="0"/>
          </a:p>
        </p:txBody>
      </p:sp>
    </p:spTree>
    <p:extLst>
      <p:ext uri="{BB962C8B-B14F-4D97-AF65-F5344CB8AC3E}">
        <p14:creationId xmlns:p14="http://schemas.microsoft.com/office/powerpoint/2010/main" val="966063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93783"/>
          </a:xfrm>
        </p:spPr>
        <p:txBody>
          <a:bodyPr anchor="t"/>
          <a:lstStyle/>
          <a:p>
            <a:r>
              <a:rPr lang="fr-FR" sz="2400" dirty="0">
                <a:latin typeface="Arial" panose="020B0604020202020204" pitchFamily="34" charset="0"/>
                <a:cs typeface="Arial" panose="020B0604020202020204" pitchFamily="34" charset="0"/>
              </a:rPr>
              <a:t>Gestion de projet (3/3)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endParaRPr lang="fr-FR" dirty="0"/>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Arial" panose="020B0604020202020204" pitchFamily="34" charset="0"/>
                <a:cs typeface="Arial" panose="020B0604020202020204" pitchFamily="34" charset="0"/>
              </a:rPr>
              <a:t>Objectifs de qualité</a:t>
            </a:r>
          </a:p>
        </p:txBody>
      </p:sp>
      <p:cxnSp>
        <p:nvCxnSpPr>
          <p:cNvPr id="9" name="Connecteur droit 8">
            <a:extLst>
              <a:ext uri="{FF2B5EF4-FFF2-40B4-BE49-F238E27FC236}">
                <a16:creationId xmlns:a16="http://schemas.microsoft.com/office/drawing/2014/main" id="{F6BF0E2F-2969-49FF-B09B-25DC5038425D}"/>
              </a:ext>
            </a:extLst>
          </p:cNvPr>
          <p:cNvCxnSpPr/>
          <p:nvPr/>
        </p:nvCxnSpPr>
        <p:spPr>
          <a:xfrm>
            <a:off x="1627321" y="781101"/>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17</a:t>
            </a:fld>
            <a:endParaRPr lang="fr-FR" noProof="0"/>
          </a:p>
        </p:txBody>
      </p:sp>
    </p:spTree>
    <p:extLst>
      <p:ext uri="{BB962C8B-B14F-4D97-AF65-F5344CB8AC3E}">
        <p14:creationId xmlns:p14="http://schemas.microsoft.com/office/powerpoint/2010/main" val="18495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Analyse du besoin</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Maquettage Page de contact</a:t>
            </a:r>
          </a:p>
          <a:p>
            <a:pPr marL="285750" indent="-285750">
              <a:buFont typeface="Arial" panose="020B0604020202020204" pitchFamily="34" charset="0"/>
              <a:buChar char="•"/>
            </a:pPr>
            <a:r>
              <a:rPr lang="fr-FR" dirty="0"/>
              <a:t>Maquettage page Administrateur</a:t>
            </a:r>
          </a:p>
          <a:p>
            <a:pPr marL="285750" indent="-285750">
              <a:buFont typeface="Arial" panose="020B0604020202020204" pitchFamily="34" charset="0"/>
              <a:buChar char="•"/>
            </a:pPr>
            <a:r>
              <a:rPr lang="fr-FR" dirty="0"/>
              <a:t>Page de login</a:t>
            </a:r>
          </a:p>
          <a:p>
            <a:pPr marL="285750" indent="-285750">
              <a:buFont typeface="Arial" panose="020B0604020202020204" pitchFamily="34" charset="0"/>
              <a:buChar char="•"/>
            </a:pPr>
            <a:r>
              <a:rPr lang="fr-FR" dirty="0"/>
              <a:t>Page d’accueil</a:t>
            </a:r>
          </a:p>
          <a:p>
            <a:pPr marL="285750" indent="-285750">
              <a:buFont typeface="Arial" panose="020B0604020202020204" pitchFamily="34" charset="0"/>
              <a:buChar char="•"/>
            </a:pPr>
            <a:r>
              <a:rPr lang="fr-FR" dirty="0"/>
              <a:t>Page de contact</a:t>
            </a:r>
          </a:p>
          <a:p>
            <a:pPr marL="285750" indent="-285750">
              <a:buFont typeface="Arial" panose="020B0604020202020204" pitchFamily="34" charset="0"/>
              <a:buChar char="•"/>
            </a:pPr>
            <a:r>
              <a:rPr lang="fr-FR" dirty="0"/>
              <a:t>Page administrateur</a:t>
            </a:r>
          </a:p>
          <a:p>
            <a:pPr marL="285750" indent="-285750">
              <a:buFont typeface="Arial" panose="020B0604020202020204" pitchFamily="34" charset="0"/>
              <a:buChar char="•"/>
            </a:pPr>
            <a:r>
              <a:rPr lang="fr-FR" dirty="0"/>
              <a:t>Page recettes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18</a:t>
            </a:fld>
            <a:endParaRPr lang="fr-FR" noProof="0"/>
          </a:p>
        </p:txBody>
      </p:sp>
    </p:spTree>
    <p:extLst>
      <p:ext uri="{BB962C8B-B14F-4D97-AF65-F5344CB8AC3E}">
        <p14:creationId xmlns:p14="http://schemas.microsoft.com/office/powerpoint/2010/main" val="618388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Conception et codage</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Organigramme de navigation: shema   des pages </a:t>
            </a:r>
          </a:p>
          <a:p>
            <a:pPr marL="285750" indent="-285750">
              <a:buFont typeface="Arial" panose="020B0604020202020204" pitchFamily="34" charset="0"/>
              <a:buChar char="•"/>
            </a:pPr>
            <a:r>
              <a:rPr lang="fr-FR" dirty="0"/>
              <a:t>UML:</a:t>
            </a:r>
          </a:p>
          <a:p>
            <a:r>
              <a:rPr lang="fr-FR" dirty="0"/>
              <a:t>                  =&gt; Use case</a:t>
            </a:r>
          </a:p>
          <a:p>
            <a:r>
              <a:rPr lang="fr-FR" dirty="0"/>
              <a:t>                  =&gt;</a:t>
            </a:r>
            <a:r>
              <a:rPr lang="fr-FR" dirty="0" err="1"/>
              <a:t>Diagrame</a:t>
            </a:r>
            <a:r>
              <a:rPr lang="fr-FR" dirty="0"/>
              <a:t> de classe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19</a:t>
            </a:fld>
            <a:endParaRPr lang="fr-FR" noProof="0"/>
          </a:p>
        </p:txBody>
      </p:sp>
    </p:spTree>
    <p:extLst>
      <p:ext uri="{BB962C8B-B14F-4D97-AF65-F5344CB8AC3E}">
        <p14:creationId xmlns:p14="http://schemas.microsoft.com/office/powerpoint/2010/main" val="276159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0205B6C-6FFA-7D0D-952F-D17516391626}"/>
              </a:ext>
            </a:extLst>
          </p:cNvPr>
          <p:cNvSpPr>
            <a:spLocks noGrp="1"/>
          </p:cNvSpPr>
          <p:nvPr>
            <p:ph type="body" idx="13"/>
          </p:nvPr>
        </p:nvSpPr>
        <p:spPr>
          <a:xfrm>
            <a:off x="1262743" y="232229"/>
            <a:ext cx="10595428" cy="6328228"/>
          </a:xfrm>
        </p:spPr>
        <p:txBody>
          <a:bodyPr>
            <a:noAutofit/>
          </a:bodyPr>
          <a:lstStyle/>
          <a:p>
            <a:r>
              <a:rPr lang="fr-FR" sz="1400" b="0" dirty="0">
                <a:latin typeface="+mn-lt"/>
              </a:rPr>
              <a:t>9.ATTAQUE CSRF/INJECTION SQL/INJECTION SCC /</a:t>
            </a:r>
            <a:r>
              <a:rPr lang="fr-FR" sz="1400" b="0" dirty="0" err="1">
                <a:latin typeface="+mn-lt"/>
              </a:rPr>
              <a:t>POLITiQuE</a:t>
            </a:r>
            <a:r>
              <a:rPr lang="fr-FR" sz="1400" b="0" dirty="0">
                <a:latin typeface="+mn-lt"/>
              </a:rPr>
              <a:t> DE MOT DE PASSE/ RECOMMANDATION CNIL</a:t>
            </a:r>
          </a:p>
          <a:p>
            <a:r>
              <a:rPr lang="fr-FR" sz="1400" b="0" dirty="0">
                <a:latin typeface="+mn-lt"/>
              </a:rPr>
              <a:t>10.DEMONSTRATION DE L’APPLICATION</a:t>
            </a:r>
          </a:p>
          <a:p>
            <a:r>
              <a:rPr lang="fr-FR" sz="1400" b="0" dirty="0">
                <a:latin typeface="+mn-lt"/>
              </a:rPr>
              <a:t>11.POLITIQUE DE TEST/PLAN DE TEST UNITAIRE ET FONCTIONELLE/PLAN DE DEPLOIEMENT</a:t>
            </a:r>
          </a:p>
          <a:p>
            <a:r>
              <a:rPr lang="fr-FR" sz="1400" b="0" dirty="0">
                <a:latin typeface="+mn-lt"/>
              </a:rPr>
              <a:t>12.VEILLE TECHNOLOGIQUE : PAS DE YOUTUB ET STACKOVERFLOW</a:t>
            </a:r>
          </a:p>
          <a:p>
            <a:r>
              <a:rPr lang="fr-FR" sz="1400" b="0" dirty="0">
                <a:latin typeface="+mn-lt"/>
              </a:rPr>
              <a:t>-&gt;</a:t>
            </a:r>
            <a:r>
              <a:rPr lang="fr-FR" sz="1400" b="0" dirty="0" err="1">
                <a:latin typeface="+mn-lt"/>
              </a:rPr>
              <a:t>owasp</a:t>
            </a:r>
            <a:endParaRPr lang="fr-FR" sz="1400" b="0" dirty="0">
              <a:latin typeface="+mn-lt"/>
            </a:endParaRPr>
          </a:p>
          <a:p>
            <a:r>
              <a:rPr lang="fr-FR" sz="1400" b="0" dirty="0">
                <a:latin typeface="+mn-lt"/>
              </a:rPr>
              <a:t>13.DIFFICULTEES RENCONTRER:</a:t>
            </a:r>
          </a:p>
          <a:p>
            <a:r>
              <a:rPr lang="fr-FR" sz="1400" b="0" dirty="0">
                <a:latin typeface="+mn-lt"/>
              </a:rPr>
              <a:t>14.CONSCLUSION</a:t>
            </a:r>
          </a:p>
        </p:txBody>
      </p:sp>
    </p:spTree>
    <p:extLst>
      <p:ext uri="{BB962C8B-B14F-4D97-AF65-F5344CB8AC3E}">
        <p14:creationId xmlns:p14="http://schemas.microsoft.com/office/powerpoint/2010/main" val="1483922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41753C2-1763-1BE8-849C-5E16F329FB69}"/>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8EFFF081-50E1-9E9B-01DE-EE1F638B505C}"/>
              </a:ext>
            </a:extLst>
          </p:cNvPr>
          <p:cNvSpPr>
            <a:spLocks noGrp="1"/>
          </p:cNvSpPr>
          <p:nvPr>
            <p:ph type="sldNum" sz="quarter" idx="12"/>
          </p:nvPr>
        </p:nvSpPr>
        <p:spPr/>
        <p:txBody>
          <a:bodyPr/>
          <a:lstStyle/>
          <a:p>
            <a:pPr rtl="0"/>
            <a:fld id="{31FEFF75-79D2-EE46-877B-299D1510E681}" type="slidenum">
              <a:rPr lang="fr-FR" noProof="0" smtClean="0"/>
              <a:t>20</a:t>
            </a:fld>
            <a:endParaRPr lang="fr-FR" noProof="0"/>
          </a:p>
        </p:txBody>
      </p:sp>
      <p:sp>
        <p:nvSpPr>
          <p:cNvPr id="4" name="Titre 3">
            <a:extLst>
              <a:ext uri="{FF2B5EF4-FFF2-40B4-BE49-F238E27FC236}">
                <a16:creationId xmlns:a16="http://schemas.microsoft.com/office/drawing/2014/main" id="{6938526D-54F7-E651-EC34-E97DB41D16A2}"/>
              </a:ext>
            </a:extLst>
          </p:cNvPr>
          <p:cNvSpPr>
            <a:spLocks noGrp="1"/>
          </p:cNvSpPr>
          <p:nvPr>
            <p:ph type="ctrTitle"/>
          </p:nvPr>
        </p:nvSpPr>
        <p:spPr/>
        <p:txBody>
          <a:bodyPr/>
          <a:lstStyle/>
          <a:p>
            <a:r>
              <a:rPr lang="fr-FR" dirty="0"/>
              <a:t>Design du site</a:t>
            </a:r>
          </a:p>
        </p:txBody>
      </p:sp>
      <p:sp>
        <p:nvSpPr>
          <p:cNvPr id="5" name="Espace réservé du texte 4">
            <a:extLst>
              <a:ext uri="{FF2B5EF4-FFF2-40B4-BE49-F238E27FC236}">
                <a16:creationId xmlns:a16="http://schemas.microsoft.com/office/drawing/2014/main" id="{A6E429DA-8336-795C-3B15-6CF2A1430BBB}"/>
              </a:ext>
            </a:extLst>
          </p:cNvPr>
          <p:cNvSpPr>
            <a:spLocks noGrp="1"/>
          </p:cNvSpPr>
          <p:nvPr>
            <p:ph type="body" sz="quarter" idx="14"/>
          </p:nvPr>
        </p:nvSpPr>
        <p:spPr/>
        <p:txBody>
          <a:bodyPr/>
          <a:lstStyle/>
          <a:p>
            <a:r>
              <a:rPr lang="fr-FR" dirty="0"/>
              <a:t>Utilisation de </a:t>
            </a:r>
            <a:r>
              <a:rPr lang="fr-FR" dirty="0" err="1"/>
              <a:t>bootstrap</a:t>
            </a:r>
            <a:r>
              <a:rPr lang="fr-FR" dirty="0"/>
              <a:t> pour </a:t>
            </a:r>
            <a:r>
              <a:rPr lang="fr-FR" dirty="0" err="1"/>
              <a:t>generer</a:t>
            </a:r>
            <a:r>
              <a:rPr lang="fr-FR" dirty="0"/>
              <a:t> le design du site</a:t>
            </a:r>
          </a:p>
          <a:p>
            <a:pPr marL="285750" indent="-285750">
              <a:buFont typeface="Arial" panose="020B0604020202020204" pitchFamily="34" charset="0"/>
              <a:buChar char="•"/>
            </a:pPr>
            <a:r>
              <a:rPr lang="fr-FR" dirty="0"/>
              <a:t>Barre de navigation</a:t>
            </a:r>
          </a:p>
          <a:p>
            <a:pPr marL="285750" indent="-285750">
              <a:buFont typeface="Arial" panose="020B0604020202020204" pitchFamily="34" charset="0"/>
              <a:buChar char="•"/>
            </a:pPr>
            <a:r>
              <a:rPr lang="fr-FR" dirty="0"/>
              <a:t>Page d’accueil : design-&gt;code</a:t>
            </a:r>
          </a:p>
          <a:p>
            <a:pPr marL="285750" indent="-285750">
              <a:buFont typeface="Arial" panose="020B0604020202020204" pitchFamily="34" charset="0"/>
              <a:buChar char="•"/>
            </a:pPr>
            <a:r>
              <a:rPr lang="fr-FR" dirty="0"/>
              <a:t>Page de contact : design -&gt; code du formulaire</a:t>
            </a:r>
          </a:p>
          <a:p>
            <a:pPr marL="285750" indent="-285750">
              <a:buFont typeface="Arial" panose="020B0604020202020204" pitchFamily="34" charset="0"/>
              <a:buChar char="•"/>
            </a:pPr>
            <a:r>
              <a:rPr lang="fr-FR" dirty="0"/>
              <a:t>Utilisation de mailer pour l’envoie de message par mail avec le formulaire</a:t>
            </a:r>
          </a:p>
        </p:txBody>
      </p:sp>
    </p:spTree>
    <p:extLst>
      <p:ext uri="{BB962C8B-B14F-4D97-AF65-F5344CB8AC3E}">
        <p14:creationId xmlns:p14="http://schemas.microsoft.com/office/powerpoint/2010/main" val="141343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Présentation de l’interface de l’application</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21</a:t>
            </a:fld>
            <a:endParaRPr lang="fr-FR" noProof="0"/>
          </a:p>
        </p:txBody>
      </p:sp>
    </p:spTree>
    <p:extLst>
      <p:ext uri="{BB962C8B-B14F-4D97-AF65-F5344CB8AC3E}">
        <p14:creationId xmlns:p14="http://schemas.microsoft.com/office/powerpoint/2010/main" val="289198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B8BEF53-2D6C-A62E-B32B-0656EE4FE466}"/>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FDAF8E7A-D3B7-60A2-1CC8-F47CC6CF4652}"/>
              </a:ext>
            </a:extLst>
          </p:cNvPr>
          <p:cNvSpPr>
            <a:spLocks noGrp="1"/>
          </p:cNvSpPr>
          <p:nvPr>
            <p:ph type="sldNum" sz="quarter" idx="12"/>
          </p:nvPr>
        </p:nvSpPr>
        <p:spPr/>
        <p:txBody>
          <a:bodyPr/>
          <a:lstStyle/>
          <a:p>
            <a:pPr rtl="0"/>
            <a:fld id="{31FEFF75-79D2-EE46-877B-299D1510E681}" type="slidenum">
              <a:rPr lang="fr-FR" noProof="0" smtClean="0"/>
              <a:t>22</a:t>
            </a:fld>
            <a:endParaRPr lang="fr-FR" noProof="0"/>
          </a:p>
        </p:txBody>
      </p:sp>
      <p:sp>
        <p:nvSpPr>
          <p:cNvPr id="4" name="Titre 3">
            <a:extLst>
              <a:ext uri="{FF2B5EF4-FFF2-40B4-BE49-F238E27FC236}">
                <a16:creationId xmlns:a16="http://schemas.microsoft.com/office/drawing/2014/main" id="{71F2C3A5-FC5B-2264-6A74-CDFE6D7DD1DA}"/>
              </a:ext>
            </a:extLst>
          </p:cNvPr>
          <p:cNvSpPr>
            <a:spLocks noGrp="1"/>
          </p:cNvSpPr>
          <p:nvPr>
            <p:ph type="ctrTitle"/>
          </p:nvPr>
        </p:nvSpPr>
        <p:spPr/>
        <p:txBody>
          <a:bodyPr/>
          <a:lstStyle/>
          <a:p>
            <a:r>
              <a:rPr lang="fr-FR" sz="2800" dirty="0">
                <a:latin typeface="Arial" panose="020B0604020202020204" pitchFamily="34" charset="0"/>
                <a:cs typeface="Arial" panose="020B0604020202020204" pitchFamily="34" charset="0"/>
              </a:rPr>
              <a:t>Conception BDD et CRUD</a:t>
            </a:r>
            <a:br>
              <a:rPr lang="fr-FR" sz="2800" dirty="0">
                <a:latin typeface="Arial" panose="020B0604020202020204" pitchFamily="34" charset="0"/>
                <a:cs typeface="Arial" panose="020B0604020202020204" pitchFamily="34" charset="0"/>
              </a:rPr>
            </a:br>
            <a:endParaRPr lang="fr-FR" sz="2800" dirty="0"/>
          </a:p>
        </p:txBody>
      </p:sp>
      <p:sp>
        <p:nvSpPr>
          <p:cNvPr id="5" name="Espace réservé du texte 4">
            <a:extLst>
              <a:ext uri="{FF2B5EF4-FFF2-40B4-BE49-F238E27FC236}">
                <a16:creationId xmlns:a16="http://schemas.microsoft.com/office/drawing/2014/main" id="{AA6B8998-40B5-F6EE-D181-5EF839ABD6CC}"/>
              </a:ext>
            </a:extLst>
          </p:cNvPr>
          <p:cNvSpPr>
            <a:spLocks noGrp="1"/>
          </p:cNvSpPr>
          <p:nvPr>
            <p:ph type="body" sz="quarter" idx="14"/>
          </p:nvPr>
        </p:nvSpPr>
        <p:spPr/>
        <p:txBody>
          <a:bodyPr/>
          <a:lstStyle/>
          <a:p>
            <a:pPr marL="285750" indent="-285750">
              <a:buFont typeface="Symbol" panose="05050102010706020507" pitchFamily="18" charset="2"/>
              <a:buChar char="Þ"/>
            </a:pPr>
            <a:r>
              <a:rPr lang="fr-FR" dirty="0"/>
              <a:t>Une photo de la </a:t>
            </a:r>
            <a:r>
              <a:rPr lang="fr-FR" dirty="0" err="1"/>
              <a:t>Bdd</a:t>
            </a:r>
            <a:endParaRPr lang="fr-FR" dirty="0"/>
          </a:p>
          <a:p>
            <a:pPr marL="285750" indent="-285750">
              <a:buFont typeface="Symbol" panose="05050102010706020507" pitchFamily="18" charset="2"/>
              <a:buChar char="Þ"/>
            </a:pPr>
            <a:r>
              <a:rPr lang="fr-FR" dirty="0"/>
              <a:t>Une photo des differentes tables de la BDD</a:t>
            </a:r>
          </a:p>
          <a:p>
            <a:pPr marL="285750" indent="-285750">
              <a:buFont typeface="Symbol" panose="05050102010706020507" pitchFamily="18" charset="2"/>
              <a:buChar char="Þ"/>
            </a:pPr>
            <a:r>
              <a:rPr lang="fr-FR" dirty="0"/>
              <a:t>LE CRUD:</a:t>
            </a:r>
          </a:p>
          <a:p>
            <a:pPr marL="285750" indent="-285750">
              <a:buFont typeface="Symbol" panose="05050102010706020507" pitchFamily="18" charset="2"/>
              <a:buChar char="Þ"/>
            </a:pPr>
            <a:r>
              <a:rPr lang="fr-FR" dirty="0"/>
              <a:t>CREATE</a:t>
            </a:r>
          </a:p>
          <a:p>
            <a:pPr marL="285750" indent="-285750">
              <a:buFont typeface="Symbol" panose="05050102010706020507" pitchFamily="18" charset="2"/>
              <a:buChar char="Þ"/>
            </a:pPr>
            <a:r>
              <a:rPr lang="fr-FR" dirty="0"/>
              <a:t>Design du formulaire d’ajout de recette ex </a:t>
            </a:r>
          </a:p>
          <a:p>
            <a:pPr marL="285750" indent="-285750">
              <a:buFont typeface="Symbol" panose="05050102010706020507" pitchFamily="18" charset="2"/>
              <a:buChar char="Þ"/>
            </a:pPr>
            <a:r>
              <a:rPr lang="fr-FR" dirty="0"/>
              <a:t>Son code(</a:t>
            </a:r>
            <a:r>
              <a:rPr lang="fr-FR" dirty="0" err="1"/>
              <a:t>controller</a:t>
            </a:r>
            <a:r>
              <a:rPr lang="fr-FR" dirty="0"/>
              <a:t>)</a:t>
            </a:r>
          </a:p>
          <a:p>
            <a:pPr marL="285750" indent="-285750">
              <a:buFont typeface="Symbol" panose="05050102010706020507" pitchFamily="18" charset="2"/>
              <a:buChar char="Þ"/>
            </a:pPr>
            <a:r>
              <a:rPr lang="fr-FR" dirty="0"/>
              <a:t>Son Template</a:t>
            </a:r>
          </a:p>
          <a:p>
            <a:pPr marL="285750" indent="-285750">
              <a:buFont typeface="Symbol" panose="05050102010706020507" pitchFamily="18" charset="2"/>
              <a:buChar char="Þ"/>
            </a:pPr>
            <a:r>
              <a:rPr lang="fr-FR" dirty="0"/>
              <a:t>READ</a:t>
            </a:r>
          </a:p>
          <a:p>
            <a:pPr marL="285750" indent="-285750">
              <a:buFont typeface="Symbol" panose="05050102010706020507" pitchFamily="18" charset="2"/>
              <a:buChar char="Þ"/>
            </a:pPr>
            <a:r>
              <a:rPr lang="fr-FR" dirty="0"/>
              <a:t>Des </a:t>
            </a:r>
            <a:r>
              <a:rPr lang="fr-FR" dirty="0" err="1"/>
              <a:t>template</a:t>
            </a:r>
            <a:r>
              <a:rPr lang="fr-FR" dirty="0"/>
              <a:t> de cas de personnes connecté et de non connecté {if app user  }</a:t>
            </a:r>
          </a:p>
          <a:p>
            <a:pPr marL="285750" indent="-285750">
              <a:buFont typeface="Symbol" panose="05050102010706020507" pitchFamily="18" charset="2"/>
              <a:buChar char="Þ"/>
            </a:pPr>
            <a:r>
              <a:rPr lang="fr-FR" dirty="0"/>
              <a:t>UPDATE</a:t>
            </a:r>
          </a:p>
          <a:p>
            <a:pPr marL="285750" indent="-285750">
              <a:buFont typeface="Symbol" panose="05050102010706020507" pitchFamily="18" charset="2"/>
              <a:buChar char="Þ"/>
            </a:pPr>
            <a:r>
              <a:rPr lang="fr-FR" dirty="0"/>
              <a:t>Cas d’utilisateur connecté</a:t>
            </a:r>
          </a:p>
          <a:p>
            <a:pPr marL="285750" indent="-285750">
              <a:buFont typeface="Symbol" panose="05050102010706020507" pitchFamily="18" charset="2"/>
              <a:buChar char="Þ"/>
            </a:pPr>
            <a:r>
              <a:rPr lang="fr-FR" dirty="0"/>
              <a:t>DELETE</a:t>
            </a:r>
          </a:p>
          <a:p>
            <a:pPr marL="285750" indent="-285750">
              <a:buFont typeface="Symbol" panose="05050102010706020507" pitchFamily="18" charset="2"/>
              <a:buChar char="Þ"/>
            </a:pPr>
            <a:r>
              <a:rPr lang="fr-FR" dirty="0"/>
              <a:t>Cas d’utilisateur connecté</a:t>
            </a:r>
          </a:p>
        </p:txBody>
      </p:sp>
      <p:cxnSp>
        <p:nvCxnSpPr>
          <p:cNvPr id="6" name="Connecteur droit 5">
            <a:extLst>
              <a:ext uri="{FF2B5EF4-FFF2-40B4-BE49-F238E27FC236}">
                <a16:creationId xmlns:a16="http://schemas.microsoft.com/office/drawing/2014/main" id="{9FE7FAD6-D8B6-5374-2E83-29CECA6A9E6D}"/>
              </a:ext>
            </a:extLst>
          </p:cNvPr>
          <p:cNvCxnSpPr/>
          <p:nvPr/>
        </p:nvCxnSpPr>
        <p:spPr>
          <a:xfrm>
            <a:off x="1627322" y="968736"/>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84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AB5C4ED-8D50-7067-8DBA-305D3C2B7571}"/>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ECD9E2D5-8E5B-25C8-5380-A795EF959E03}"/>
              </a:ext>
            </a:extLst>
          </p:cNvPr>
          <p:cNvSpPr>
            <a:spLocks noGrp="1"/>
          </p:cNvSpPr>
          <p:nvPr>
            <p:ph type="sldNum" sz="quarter" idx="12"/>
          </p:nvPr>
        </p:nvSpPr>
        <p:spPr/>
        <p:txBody>
          <a:bodyPr/>
          <a:lstStyle/>
          <a:p>
            <a:pPr rtl="0"/>
            <a:fld id="{31FEFF75-79D2-EE46-877B-299D1510E681}" type="slidenum">
              <a:rPr lang="fr-FR" noProof="0" smtClean="0"/>
              <a:t>23</a:t>
            </a:fld>
            <a:endParaRPr lang="fr-FR" noProof="0"/>
          </a:p>
        </p:txBody>
      </p:sp>
      <p:sp>
        <p:nvSpPr>
          <p:cNvPr id="4" name="Titre 3">
            <a:extLst>
              <a:ext uri="{FF2B5EF4-FFF2-40B4-BE49-F238E27FC236}">
                <a16:creationId xmlns:a16="http://schemas.microsoft.com/office/drawing/2014/main" id="{5E7D3B1D-E836-18C6-474E-CC01B2C0D84D}"/>
              </a:ext>
            </a:extLst>
          </p:cNvPr>
          <p:cNvSpPr>
            <a:spLocks noGrp="1"/>
          </p:cNvSpPr>
          <p:nvPr>
            <p:ph type="ctrTitle"/>
          </p:nvPr>
        </p:nvSpPr>
        <p:spPr/>
        <p:txBody>
          <a:bodyPr/>
          <a:lstStyle/>
          <a:p>
            <a:r>
              <a:rPr lang="fr-FR" dirty="0"/>
              <a:t>MCD-MLD</a:t>
            </a:r>
          </a:p>
        </p:txBody>
      </p:sp>
      <p:sp>
        <p:nvSpPr>
          <p:cNvPr id="5" name="Espace réservé du texte 4">
            <a:extLst>
              <a:ext uri="{FF2B5EF4-FFF2-40B4-BE49-F238E27FC236}">
                <a16:creationId xmlns:a16="http://schemas.microsoft.com/office/drawing/2014/main" id="{E53ADFE5-A6F8-198B-7E20-ABD7C06346D8}"/>
              </a:ext>
            </a:extLst>
          </p:cNvPr>
          <p:cNvSpPr>
            <a:spLocks noGrp="1"/>
          </p:cNvSpPr>
          <p:nvPr>
            <p:ph type="body" sz="quarter" idx="14"/>
          </p:nvPr>
        </p:nvSpPr>
        <p:spPr/>
        <p:txBody>
          <a:bodyPr/>
          <a:lstStyle/>
          <a:p>
            <a:r>
              <a:rPr lang="fr-FR" dirty="0"/>
              <a:t>Schéma</a:t>
            </a:r>
          </a:p>
          <a:p>
            <a:r>
              <a:rPr lang="fr-FR" dirty="0"/>
              <a:t>Exemple de requête: </a:t>
            </a:r>
            <a:r>
              <a:rPr lang="fr-FR" dirty="0" err="1"/>
              <a:t>select:insert</a:t>
            </a:r>
            <a:r>
              <a:rPr lang="fr-FR" dirty="0"/>
              <a:t> delete</a:t>
            </a:r>
          </a:p>
        </p:txBody>
      </p:sp>
    </p:spTree>
    <p:extLst>
      <p:ext uri="{BB962C8B-B14F-4D97-AF65-F5344CB8AC3E}">
        <p14:creationId xmlns:p14="http://schemas.microsoft.com/office/powerpoint/2010/main" val="425217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Présentation du jeu d’essai</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Test si vrais</a:t>
            </a:r>
          </a:p>
          <a:p>
            <a:pPr marL="285750" indent="-285750">
              <a:buFont typeface="Arial" panose="020B0604020202020204" pitchFamily="34" charset="0"/>
              <a:buChar char="•"/>
            </a:pPr>
            <a:r>
              <a:rPr lang="fr-FR" dirty="0"/>
              <a:t>Test si faux</a:t>
            </a:r>
          </a:p>
          <a:p>
            <a:pPr marL="285750" indent="-285750">
              <a:buFont typeface="Arial" panose="020B0604020202020204" pitchFamily="34" charset="0"/>
              <a:buChar char="•"/>
            </a:pPr>
            <a:r>
              <a:rPr lang="fr-FR" dirty="0"/>
              <a:t>Test si vide</a:t>
            </a:r>
          </a:p>
          <a:p>
            <a:pPr marL="285750" indent="-285750">
              <a:buFont typeface="Arial" panose="020B0604020202020204" pitchFamily="34" charset="0"/>
              <a:buChar char="•"/>
            </a:pPr>
            <a:r>
              <a:rPr lang="fr-FR" dirty="0"/>
              <a:t>Le resultat</a:t>
            </a:r>
          </a:p>
          <a:p>
            <a:pPr marL="285750" indent="-285750">
              <a:buFont typeface="Arial" panose="020B0604020202020204" pitchFamily="34" charset="0"/>
              <a:buChar char="•"/>
            </a:pPr>
            <a:r>
              <a:rPr lang="fr-FR" b="1" dirty="0"/>
              <a:t>Test fonctionnelles :</a:t>
            </a:r>
          </a:p>
          <a:p>
            <a:pPr marL="285750" indent="-285750">
              <a:buFont typeface="Arial" panose="020B0604020202020204" pitchFamily="34" charset="0"/>
              <a:buChar char="•"/>
            </a:pPr>
            <a:r>
              <a:rPr lang="fr-FR" dirty="0"/>
              <a:t>=&gt;test du formulaire d’ajout ( photo du formulaire d’ajout d’ingredient -&gt;photo du resultat-&gt;photo de l’ingredient en </a:t>
            </a:r>
            <a:r>
              <a:rPr lang="fr-FR" dirty="0" err="1"/>
              <a:t>bdd</a:t>
            </a:r>
            <a:r>
              <a:rPr lang="fr-FR" dirty="0"/>
              <a:t>)</a:t>
            </a:r>
          </a:p>
          <a:p>
            <a:pPr marL="285750" indent="-285750">
              <a:buFont typeface="Arial" panose="020B0604020202020204" pitchFamily="34" charset="0"/>
              <a:buChar char="•"/>
            </a:pPr>
            <a:r>
              <a:rPr lang="fr-FR" dirty="0"/>
              <a:t>=&gt;test du formulaire de contact  (photos contenu du message avant envoi -&gt;contenu du message apres envoi-&gt;message bien réceptionné dans la boite mail)</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24</a:t>
            </a:fld>
            <a:endParaRPr lang="fr-FR" noProof="0"/>
          </a:p>
        </p:txBody>
      </p:sp>
    </p:spTree>
    <p:extLst>
      <p:ext uri="{BB962C8B-B14F-4D97-AF65-F5344CB8AC3E}">
        <p14:creationId xmlns:p14="http://schemas.microsoft.com/office/powerpoint/2010/main" val="100046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75FFE78-71AA-DD7A-3AA8-047C99891C53}"/>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9D0A4C31-D4AB-2759-743B-DCB427EBF41B}"/>
              </a:ext>
            </a:extLst>
          </p:cNvPr>
          <p:cNvSpPr>
            <a:spLocks noGrp="1"/>
          </p:cNvSpPr>
          <p:nvPr>
            <p:ph type="sldNum" sz="quarter" idx="12"/>
          </p:nvPr>
        </p:nvSpPr>
        <p:spPr/>
        <p:txBody>
          <a:bodyPr/>
          <a:lstStyle/>
          <a:p>
            <a:pPr rtl="0"/>
            <a:fld id="{31FEFF75-79D2-EE46-877B-299D1510E681}" type="slidenum">
              <a:rPr lang="fr-FR" noProof="0" smtClean="0"/>
              <a:t>25</a:t>
            </a:fld>
            <a:endParaRPr lang="fr-FR" noProof="0"/>
          </a:p>
        </p:txBody>
      </p:sp>
      <p:sp>
        <p:nvSpPr>
          <p:cNvPr id="4" name="Titre 3">
            <a:extLst>
              <a:ext uri="{FF2B5EF4-FFF2-40B4-BE49-F238E27FC236}">
                <a16:creationId xmlns:a16="http://schemas.microsoft.com/office/drawing/2014/main" id="{E61560E5-37FB-391B-CB71-0FA3D53CF6C1}"/>
              </a:ext>
            </a:extLst>
          </p:cNvPr>
          <p:cNvSpPr>
            <a:spLocks noGrp="1"/>
          </p:cNvSpPr>
          <p:nvPr>
            <p:ph type="ctrTitle"/>
          </p:nvPr>
        </p:nvSpPr>
        <p:spPr/>
        <p:txBody>
          <a:bodyPr/>
          <a:lstStyle/>
          <a:p>
            <a:r>
              <a:rPr lang="fr-FR" dirty="0"/>
              <a:t>La sécurité mise en place</a:t>
            </a:r>
          </a:p>
        </p:txBody>
      </p:sp>
      <p:sp>
        <p:nvSpPr>
          <p:cNvPr id="5" name="Espace réservé du texte 4">
            <a:extLst>
              <a:ext uri="{FF2B5EF4-FFF2-40B4-BE49-F238E27FC236}">
                <a16:creationId xmlns:a16="http://schemas.microsoft.com/office/drawing/2014/main" id="{8D2D6E0F-697C-118E-19E1-3DBD1FACFB82}"/>
              </a:ext>
            </a:extLst>
          </p:cNvPr>
          <p:cNvSpPr>
            <a:spLocks noGrp="1"/>
          </p:cNvSpPr>
          <p:nvPr>
            <p:ph type="body" sz="quarter" idx="14"/>
          </p:nvPr>
        </p:nvSpPr>
        <p:spPr/>
        <p:txBody>
          <a:bodyPr/>
          <a:lstStyle/>
          <a:p>
            <a:r>
              <a:rPr lang="fr-FR" b="1" dirty="0"/>
              <a:t>L’</a:t>
            </a:r>
            <a:r>
              <a:rPr lang="fr-FR" b="1" dirty="0" err="1"/>
              <a:t>acces</a:t>
            </a:r>
            <a:r>
              <a:rPr lang="fr-FR" b="1" dirty="0"/>
              <a:t> control :</a:t>
            </a:r>
          </a:p>
          <a:p>
            <a:r>
              <a:rPr lang="fr-FR" dirty="0"/>
              <a:t>=&gt;Control d’</a:t>
            </a:r>
            <a:r>
              <a:rPr lang="fr-FR" dirty="0" err="1"/>
              <a:t>acces</a:t>
            </a:r>
            <a:r>
              <a:rPr lang="fr-FR" dirty="0"/>
              <a:t> a certaines pages (config-&gt;package) montrer la photo du code</a:t>
            </a:r>
          </a:p>
          <a:p>
            <a:r>
              <a:rPr lang="fr-FR" dirty="0"/>
              <a:t>=&gt;La route, le </a:t>
            </a:r>
            <a:r>
              <a:rPr lang="fr-FR" dirty="0" err="1"/>
              <a:t>path</a:t>
            </a:r>
            <a:r>
              <a:rPr lang="fr-FR" dirty="0"/>
              <a:t> pour atteindre la page admin (ajout recette)</a:t>
            </a:r>
          </a:p>
          <a:p>
            <a:r>
              <a:rPr lang="fr-FR" b="1" dirty="0" err="1"/>
              <a:t>Token</a:t>
            </a:r>
            <a:r>
              <a:rPr lang="fr-FR" b="1" dirty="0"/>
              <a:t> </a:t>
            </a:r>
            <a:r>
              <a:rPr lang="fr-FR" b="1" dirty="0" err="1"/>
              <a:t>csrf</a:t>
            </a:r>
            <a:r>
              <a:rPr lang="fr-FR" b="1" dirty="0"/>
              <a:t>:</a:t>
            </a:r>
          </a:p>
          <a:p>
            <a:r>
              <a:rPr lang="fr-FR" dirty="0"/>
              <a:t>=&gt;Montrer le code : </a:t>
            </a:r>
            <a:r>
              <a:rPr lang="fr-FR" dirty="0" err="1"/>
              <a:t>LoginAuthenticator</a:t>
            </a:r>
            <a:r>
              <a:rPr lang="fr-FR" dirty="0"/>
              <a:t> avec la création du nouveau </a:t>
            </a:r>
            <a:r>
              <a:rPr lang="fr-FR" dirty="0" err="1"/>
              <a:t>token</a:t>
            </a:r>
            <a:r>
              <a:rPr lang="fr-FR" dirty="0"/>
              <a:t>                                                  </a:t>
            </a:r>
          </a:p>
          <a:p>
            <a:r>
              <a:rPr lang="fr-FR" b="1" dirty="0" err="1"/>
              <a:t>Hashage</a:t>
            </a:r>
            <a:r>
              <a:rPr lang="fr-FR" b="1" dirty="0"/>
              <a:t> de mot de passe :</a:t>
            </a:r>
          </a:p>
          <a:p>
            <a:r>
              <a:rPr lang="fr-FR" dirty="0"/>
              <a:t>=&gt;montrer une photo du code : </a:t>
            </a:r>
            <a:r>
              <a:rPr lang="fr-FR" dirty="0" err="1"/>
              <a:t>password_hashers</a:t>
            </a:r>
            <a:endParaRPr lang="fr-FR" dirty="0"/>
          </a:p>
        </p:txBody>
      </p:sp>
    </p:spTree>
    <p:extLst>
      <p:ext uri="{BB962C8B-B14F-4D97-AF65-F5344CB8AC3E}">
        <p14:creationId xmlns:p14="http://schemas.microsoft.com/office/powerpoint/2010/main" val="3744259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4"/>
            <a:ext cx="10134369" cy="745663"/>
          </a:xfrm>
        </p:spPr>
        <p:txBody>
          <a:bodyPr anchor="t"/>
          <a:lstStyle/>
          <a:p>
            <a:r>
              <a:rPr lang="fr-FR" sz="2400" dirty="0">
                <a:latin typeface="Arial" panose="020B0604020202020204" pitchFamily="34" charset="0"/>
                <a:cs typeface="Arial" panose="020B0604020202020204" pitchFamily="34" charset="0"/>
              </a:rPr>
              <a:t>Présentation d’un exemple de recherche effectuée à partir de site anglophone</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Recherche effectuer pour  l’utilisation de MAILER</a:t>
            </a:r>
          </a:p>
          <a:p>
            <a:pPr marL="285750" indent="-285750">
              <a:buFont typeface="Arial" panose="020B0604020202020204" pitchFamily="34" charset="0"/>
              <a:buChar char="•"/>
            </a:pPr>
            <a:r>
              <a:rPr lang="fr-FR" dirty="0" err="1"/>
              <a:t>Sending</a:t>
            </a:r>
            <a:r>
              <a:rPr lang="fr-FR" dirty="0"/>
              <a:t> EMAIL with mailer</a:t>
            </a:r>
          </a:p>
          <a:p>
            <a:pPr marL="285750" indent="-285750">
              <a:buFont typeface="Arial" panose="020B0604020202020204" pitchFamily="34" charset="0"/>
              <a:buChar char="•"/>
            </a:pPr>
            <a:r>
              <a:rPr lang="fr-FR" dirty="0" err="1"/>
              <a:t>Creating</a:t>
            </a:r>
            <a:r>
              <a:rPr lang="fr-FR" dirty="0"/>
              <a:t> and </a:t>
            </a:r>
            <a:r>
              <a:rPr lang="fr-FR" dirty="0" err="1"/>
              <a:t>Sending</a:t>
            </a:r>
            <a:r>
              <a:rPr lang="fr-FR" dirty="0"/>
              <a:t> Messages</a:t>
            </a:r>
          </a:p>
          <a:p>
            <a:pPr marL="285750" indent="-285750">
              <a:buFont typeface="Arial" panose="020B0604020202020204" pitchFamily="34" charset="0"/>
              <a:buChar char="•"/>
            </a:pPr>
            <a:r>
              <a:rPr lang="fr-FR" dirty="0"/>
              <a:t>Bug </a:t>
            </a:r>
            <a:r>
              <a:rPr lang="fr-FR" dirty="0" err="1"/>
              <a:t>rencntrer</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108530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26</a:t>
            </a:fld>
            <a:endParaRPr lang="fr-FR" noProof="0"/>
          </a:p>
        </p:txBody>
      </p:sp>
    </p:spTree>
    <p:extLst>
      <p:ext uri="{BB962C8B-B14F-4D97-AF65-F5344CB8AC3E}">
        <p14:creationId xmlns:p14="http://schemas.microsoft.com/office/powerpoint/2010/main" val="2123299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Conclusion</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Ce </a:t>
            </a:r>
            <a:r>
              <a:rPr lang="fr-FR" dirty="0" err="1"/>
              <a:t>quiest</a:t>
            </a:r>
            <a:r>
              <a:rPr lang="fr-FR" dirty="0"/>
              <a:t> fait:</a:t>
            </a:r>
          </a:p>
          <a:p>
            <a:pPr marL="285750" indent="-285750">
              <a:buFont typeface="Arial" panose="020B0604020202020204" pitchFamily="34" charset="0"/>
              <a:buChar char="•"/>
            </a:pPr>
            <a:r>
              <a:rPr lang="fr-FR" dirty="0"/>
              <a:t>Le design/l’architecture</a:t>
            </a:r>
          </a:p>
          <a:p>
            <a:pPr marL="285750" indent="-285750">
              <a:buFont typeface="Arial" panose="020B0604020202020204" pitchFamily="34" charset="0"/>
              <a:buChar char="•"/>
            </a:pPr>
            <a:r>
              <a:rPr lang="fr-FR" dirty="0"/>
              <a:t>Le </a:t>
            </a:r>
            <a:r>
              <a:rPr lang="fr-FR" dirty="0" err="1"/>
              <a:t>crud</a:t>
            </a:r>
            <a:endParaRPr lang="fr-FR" dirty="0"/>
          </a:p>
          <a:p>
            <a:pPr marL="285750" indent="-285750">
              <a:buFont typeface="Arial" panose="020B0604020202020204" pitchFamily="34" charset="0"/>
              <a:buChar char="•"/>
            </a:pPr>
            <a:r>
              <a:rPr lang="fr-FR" dirty="0"/>
              <a:t>Le système de contact(formulaire)</a:t>
            </a:r>
          </a:p>
          <a:p>
            <a:pPr marL="285750" indent="-285750">
              <a:buFont typeface="Arial" panose="020B0604020202020204" pitchFamily="34" charset="0"/>
              <a:buChar char="•"/>
            </a:pPr>
            <a:r>
              <a:rPr lang="fr-FR" dirty="0"/>
              <a:t>Ce qui m’a plu:</a:t>
            </a:r>
          </a:p>
          <a:p>
            <a:pPr marL="285750" indent="-285750">
              <a:buFont typeface="Arial" panose="020B0604020202020204" pitchFamily="34" charset="0"/>
              <a:buChar char="•"/>
            </a:pPr>
            <a:r>
              <a:rPr lang="fr-FR" dirty="0"/>
              <a:t>Voir le RT d’une application</a:t>
            </a:r>
          </a:p>
          <a:p>
            <a:pPr marL="285750" indent="-285750">
              <a:buFont typeface="Arial" panose="020B0604020202020204" pitchFamily="34" charset="0"/>
              <a:buChar char="•"/>
            </a:pPr>
            <a:r>
              <a:rPr lang="fr-FR" dirty="0"/>
              <a:t>Suite du projet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Ce qui reste à faire:</a:t>
            </a:r>
          </a:p>
          <a:p>
            <a:pPr marL="285750" indent="-285750">
              <a:buFont typeface="Arial" panose="020B0604020202020204" pitchFamily="34" charset="0"/>
              <a:buChar char="•"/>
            </a:pPr>
            <a:r>
              <a:rPr lang="fr-FR" dirty="0"/>
              <a:t>Le </a:t>
            </a:r>
            <a:r>
              <a:rPr lang="fr-FR" dirty="0" err="1"/>
              <a:t>deploiement</a:t>
            </a:r>
            <a:endParaRPr lang="fr-FR" dirty="0"/>
          </a:p>
          <a:p>
            <a:pPr marL="285750" indent="-285750">
              <a:buFont typeface="Arial" panose="020B0604020202020204" pitchFamily="34" charset="0"/>
              <a:buChar char="•"/>
            </a:pPr>
            <a:r>
              <a:rPr lang="fr-FR" dirty="0"/>
              <a:t>Le RGPD</a:t>
            </a:r>
          </a:p>
          <a:p>
            <a:pPr marL="285750" indent="-285750">
              <a:buFont typeface="Arial" panose="020B0604020202020204" pitchFamily="34" charset="0"/>
              <a:buChar char="•"/>
            </a:pPr>
            <a:r>
              <a:rPr lang="fr-FR" dirty="0"/>
              <a:t>Le </a:t>
            </a:r>
            <a:r>
              <a:rPr lang="fr-FR" dirty="0" err="1"/>
              <a:t>réferencemet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27</a:t>
            </a:fld>
            <a:endParaRPr lang="fr-FR" noProof="0"/>
          </a:p>
        </p:txBody>
      </p:sp>
    </p:spTree>
    <p:extLst>
      <p:ext uri="{BB962C8B-B14F-4D97-AF65-F5344CB8AC3E}">
        <p14:creationId xmlns:p14="http://schemas.microsoft.com/office/powerpoint/2010/main" val="2838821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a:extLst>
              <a:ext uri="{FF2B5EF4-FFF2-40B4-BE49-F238E27FC236}">
                <a16:creationId xmlns:a16="http://schemas.microsoft.com/office/drawing/2014/main" id="{64BAC3A0-48AB-490B-8BF4-53CA27796C91}"/>
              </a:ext>
            </a:extLst>
          </p:cNvPr>
          <p:cNvPicPr>
            <a:picLocks noGrp="1" noChangeAspect="1"/>
          </p:cNvPicPr>
          <p:nvPr>
            <p:ph type="pic" sz="quarter" idx="10"/>
          </p:nvPr>
        </p:nvPicPr>
        <p:blipFill>
          <a:blip r:embed="rId3">
            <a:alphaModFix amt="35000"/>
          </a:blip>
          <a:srcRect t="4760" b="4760"/>
          <a:stretch>
            <a:fillRect/>
          </a:stretch>
        </p:blipFill>
        <p:spPr/>
      </p:pic>
      <p:sp>
        <p:nvSpPr>
          <p:cNvPr id="6" name="Espace réservé du texte 5">
            <a:extLst>
              <a:ext uri="{FF2B5EF4-FFF2-40B4-BE49-F238E27FC236}">
                <a16:creationId xmlns:a16="http://schemas.microsoft.com/office/drawing/2014/main" id="{348362CB-F41D-164B-BAC7-F91A6E68A2AC}"/>
              </a:ext>
            </a:extLst>
          </p:cNvPr>
          <p:cNvSpPr>
            <a:spLocks noGrp="1"/>
          </p:cNvSpPr>
          <p:nvPr>
            <p:ph type="body" idx="13"/>
          </p:nvPr>
        </p:nvSpPr>
        <p:spPr>
          <a:xfrm>
            <a:off x="1376539" y="5426959"/>
            <a:ext cx="8869867" cy="1088101"/>
          </a:xfrm>
        </p:spPr>
        <p:txBody>
          <a:bodyPr rtlCol="0" anchor="ctr">
            <a:noAutofit/>
          </a:bodyPr>
          <a:lstStyle/>
          <a:p>
            <a:pPr>
              <a:lnSpc>
                <a:spcPct val="150000"/>
              </a:lnSpc>
            </a:pPr>
            <a:r>
              <a:rPr lang="fr-FR" sz="2400" dirty="0">
                <a:latin typeface="Arial" panose="020B0604020202020204" pitchFamily="34" charset="0"/>
                <a:cs typeface="Arial" panose="020B0604020202020204" pitchFamily="34" charset="0"/>
              </a:rPr>
              <a:t>Dossier de projet – Présentation orale  Concepteur développeur d’applications</a:t>
            </a:r>
          </a:p>
        </p:txBody>
      </p:sp>
      <p:sp>
        <p:nvSpPr>
          <p:cNvPr id="5" name="Titre 4">
            <a:extLst>
              <a:ext uri="{FF2B5EF4-FFF2-40B4-BE49-F238E27FC236}">
                <a16:creationId xmlns:a16="http://schemas.microsoft.com/office/drawing/2014/main" id="{99516ACA-375D-1140-8EDA-CE04AAC75809}"/>
              </a:ext>
            </a:extLst>
          </p:cNvPr>
          <p:cNvSpPr>
            <a:spLocks noGrp="1"/>
          </p:cNvSpPr>
          <p:nvPr>
            <p:ph type="ctrTitle"/>
          </p:nvPr>
        </p:nvSpPr>
        <p:spPr>
          <a:xfrm>
            <a:off x="1376540" y="886990"/>
            <a:ext cx="8653670" cy="1907485"/>
          </a:xfrm>
        </p:spPr>
        <p:txBody>
          <a:bodyPr rtlCol="0" anchor="t">
            <a:normAutofit/>
          </a:bodyPr>
          <a:lstStyle/>
          <a:p>
            <a:r>
              <a:rPr lang="fr-FR" b="1" dirty="0" err="1">
                <a:latin typeface="Arial" panose="020B0604020202020204" pitchFamily="34" charset="0"/>
                <a:cs typeface="Arial" panose="020B0604020202020204" pitchFamily="34" charset="0"/>
              </a:rPr>
              <a:t>Manel’s</a:t>
            </a:r>
            <a:r>
              <a:rPr lang="fr-FR" b="1" dirty="0">
                <a:latin typeface="Arial" panose="020B0604020202020204" pitchFamily="34" charset="0"/>
                <a:cs typeface="Arial" panose="020B0604020202020204" pitchFamily="34" charset="0"/>
              </a:rPr>
              <a:t> beauty</a:t>
            </a:r>
          </a:p>
        </p:txBody>
      </p:sp>
      <p:sp>
        <p:nvSpPr>
          <p:cNvPr id="2" name="ZoneTexte 1">
            <a:extLst>
              <a:ext uri="{FF2B5EF4-FFF2-40B4-BE49-F238E27FC236}">
                <a16:creationId xmlns:a16="http://schemas.microsoft.com/office/drawing/2014/main" id="{2C43CF2A-6390-4484-9057-FA03FB9ABAB3}"/>
              </a:ext>
            </a:extLst>
          </p:cNvPr>
          <p:cNvSpPr txBox="1"/>
          <p:nvPr/>
        </p:nvSpPr>
        <p:spPr>
          <a:xfrm>
            <a:off x="1376540" y="3429000"/>
            <a:ext cx="5076201" cy="369332"/>
          </a:xfrm>
          <a:prstGeom prst="rect">
            <a:avLst/>
          </a:prstGeom>
          <a:noFill/>
        </p:spPr>
        <p:txBody>
          <a:bodyPr wrap="square" rtlCol="0">
            <a:spAutoFit/>
          </a:bodyPr>
          <a:lstStyle/>
          <a:p>
            <a:r>
              <a:rPr lang="fr-FR" dirty="0">
                <a:solidFill>
                  <a:schemeClr val="bg1"/>
                </a:solidFill>
                <a:latin typeface="Arial" panose="020B0604020202020204" pitchFamily="34" charset="0"/>
                <a:cs typeface="Arial" panose="020B0604020202020204" pitchFamily="34" charset="0"/>
              </a:rPr>
              <a:t>BENALI – Manel </a:t>
            </a:r>
          </a:p>
        </p:txBody>
      </p:sp>
    </p:spTree>
    <p:extLst>
      <p:ext uri="{BB962C8B-B14F-4D97-AF65-F5344CB8AC3E}">
        <p14:creationId xmlns:p14="http://schemas.microsoft.com/office/powerpoint/2010/main" val="4285847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2B178B4-CDED-454C-BED2-2E2B10ADA703}"/>
              </a:ext>
            </a:extLst>
          </p:cNvPr>
          <p:cNvSpPr>
            <a:spLocks noGrp="1"/>
          </p:cNvSpPr>
          <p:nvPr>
            <p:ph type="ctrTitle"/>
          </p:nvPr>
        </p:nvSpPr>
        <p:spPr/>
        <p:txBody>
          <a:bodyPr rtlCol="0" anchor="ctr"/>
          <a:lstStyle/>
          <a:p>
            <a:pPr rtl="0"/>
            <a:r>
              <a:rPr lang="fr-FR" dirty="0">
                <a:latin typeface="Arial" panose="020B0604020202020204" pitchFamily="34" charset="0"/>
                <a:cs typeface="Arial" panose="020B0604020202020204" pitchFamily="34" charset="0"/>
              </a:rPr>
              <a:t>Sommaire</a:t>
            </a:r>
          </a:p>
        </p:txBody>
      </p:sp>
      <p:sp>
        <p:nvSpPr>
          <p:cNvPr id="7" name="Espace réservé du texte 6">
            <a:extLst>
              <a:ext uri="{FF2B5EF4-FFF2-40B4-BE49-F238E27FC236}">
                <a16:creationId xmlns:a16="http://schemas.microsoft.com/office/drawing/2014/main" id="{54E9E228-B02C-3941-B458-23CB2D67B476}"/>
              </a:ext>
            </a:extLst>
          </p:cNvPr>
          <p:cNvSpPr>
            <a:spLocks noGrp="1"/>
          </p:cNvSpPr>
          <p:nvPr>
            <p:ph type="body" sz="quarter" idx="14"/>
          </p:nvPr>
        </p:nvSpPr>
        <p:spPr/>
        <p:txBody>
          <a:bodyPr rtlCol="0">
            <a:normAutofit/>
          </a:bodyPr>
          <a:lstStyle/>
          <a:p>
            <a:pPr marL="342900" indent="-342900" rtl="0">
              <a:buFont typeface="+mj-lt"/>
              <a:buAutoNum type="arabicPeriod"/>
            </a:pPr>
            <a:r>
              <a:rPr lang="fr-FR" dirty="0"/>
              <a:t>Présentation personnelle .</a:t>
            </a:r>
          </a:p>
          <a:p>
            <a:pPr marL="342900" indent="-342900" rtl="0">
              <a:buFont typeface="+mj-lt"/>
              <a:buAutoNum type="arabicPeriod"/>
            </a:pPr>
            <a:r>
              <a:rPr lang="fr-FR" dirty="0"/>
              <a:t>Présentation du projet.</a:t>
            </a:r>
          </a:p>
          <a:p>
            <a:pPr marL="342900" indent="-342900" rtl="0">
              <a:buFont typeface="+mj-lt"/>
              <a:buAutoNum type="arabicPeriod"/>
            </a:pPr>
            <a:r>
              <a:rPr lang="fr-FR" dirty="0"/>
              <a:t>Cahier de charge.</a:t>
            </a:r>
          </a:p>
          <a:p>
            <a:pPr marL="342900" indent="-342900" rtl="0">
              <a:buFont typeface="+mj-lt"/>
              <a:buAutoNum type="arabicPeriod"/>
            </a:pPr>
            <a:r>
              <a:rPr lang="fr-FR" dirty="0"/>
              <a:t>Planning et suivie du projet.</a:t>
            </a:r>
          </a:p>
          <a:p>
            <a:pPr marL="342900" indent="-342900" rtl="0">
              <a:buFont typeface="+mj-lt"/>
              <a:buAutoNum type="arabicPeriod"/>
            </a:pPr>
            <a:r>
              <a:rPr lang="fr-FR" dirty="0"/>
              <a:t>UI/UX.</a:t>
            </a:r>
          </a:p>
          <a:p>
            <a:pPr marL="342900" indent="-342900" rtl="0">
              <a:buFont typeface="+mj-lt"/>
              <a:buAutoNum type="arabicPeriod"/>
            </a:pPr>
            <a:r>
              <a:rPr lang="fr-FR" dirty="0"/>
              <a:t>Conception de la base de données.</a:t>
            </a:r>
          </a:p>
          <a:p>
            <a:pPr marL="342900" indent="-342900" rtl="0">
              <a:buFont typeface="+mj-lt"/>
              <a:buAutoNum type="arabicPeriod"/>
            </a:pPr>
            <a:r>
              <a:rPr lang="fr-FR" dirty="0"/>
              <a:t>Conception de l’application.</a:t>
            </a:r>
          </a:p>
          <a:p>
            <a:pPr marL="342900" indent="-342900" rtl="0">
              <a:buFont typeface="+mj-lt"/>
              <a:buAutoNum type="arabicPeriod"/>
            </a:pPr>
            <a:r>
              <a:rPr lang="fr-FR" dirty="0"/>
              <a:t>Conception Multitouche.</a:t>
            </a:r>
          </a:p>
          <a:p>
            <a:pPr marL="342900" indent="-342900" rtl="0">
              <a:buFont typeface="+mj-lt"/>
              <a:buAutoNum type="arabicPeriod"/>
            </a:pPr>
            <a:r>
              <a:rPr lang="fr-FR" dirty="0"/>
              <a:t>Sécurité de l’application.</a:t>
            </a:r>
          </a:p>
          <a:p>
            <a:pPr marL="342900" indent="-342900" rtl="0">
              <a:buFont typeface="+mj-lt"/>
              <a:buAutoNum type="arabicPeriod"/>
            </a:pPr>
            <a:r>
              <a:rPr lang="fr-FR" dirty="0"/>
              <a:t>Démonstration de l’application.</a:t>
            </a:r>
          </a:p>
          <a:p>
            <a:pPr marL="342900" indent="-342900" rtl="0">
              <a:buFont typeface="+mj-lt"/>
              <a:buAutoNum type="arabicPeriod"/>
            </a:pPr>
            <a:r>
              <a:rPr lang="fr-FR" dirty="0"/>
              <a:t>Test Unitaires et Test Fonctionnelle</a:t>
            </a:r>
          </a:p>
          <a:p>
            <a:pPr marL="342900" indent="-342900" rtl="0">
              <a:buFont typeface="+mj-lt"/>
              <a:buAutoNum type="arabicPeriod"/>
            </a:pPr>
            <a:r>
              <a:rPr lang="fr-FR" dirty="0"/>
              <a:t>Veille technologique </a:t>
            </a:r>
          </a:p>
          <a:p>
            <a:pPr marL="342900" indent="-342900" rtl="0">
              <a:buFont typeface="+mj-lt"/>
              <a:buAutoNum type="arabicPeriod"/>
            </a:pPr>
            <a:r>
              <a:rPr lang="fr-FR" dirty="0"/>
              <a:t>Difficultés rencontrées </a:t>
            </a:r>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p:txBody>
      </p:sp>
      <p:cxnSp>
        <p:nvCxnSpPr>
          <p:cNvPr id="4" name="Connecteur droit 3">
            <a:extLst>
              <a:ext uri="{FF2B5EF4-FFF2-40B4-BE49-F238E27FC236}">
                <a16:creationId xmlns:a16="http://schemas.microsoft.com/office/drawing/2014/main" id="{7202DA00-E445-48FC-AFCA-1DC82502BA04}"/>
              </a:ext>
            </a:extLst>
          </p:cNvPr>
          <p:cNvCxnSpPr/>
          <p:nvPr/>
        </p:nvCxnSpPr>
        <p:spPr>
          <a:xfrm>
            <a:off x="1627321" y="1201091"/>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Espace réservé du pied de page 1">
            <a:extLst>
              <a:ext uri="{FF2B5EF4-FFF2-40B4-BE49-F238E27FC236}">
                <a16:creationId xmlns:a16="http://schemas.microsoft.com/office/drawing/2014/main" id="{C6C1B53E-AE36-48EC-90EB-F18565BA667A}"/>
              </a:ext>
            </a:extLst>
          </p:cNvPr>
          <p:cNvSpPr>
            <a:spLocks noGrp="1"/>
          </p:cNvSpPr>
          <p:nvPr>
            <p:ph type="ftr" sz="quarter" idx="11"/>
          </p:nvPr>
        </p:nvSpPr>
        <p:spPr/>
        <p:txBody>
          <a:bodyPr/>
          <a:lstStyle/>
          <a:p>
            <a:pPr rtl="0"/>
            <a:r>
              <a:rPr lang="fr-FR" noProof="0" dirty="0"/>
              <a:t>Dossier de projet - Concepteur développeur d'applications</a:t>
            </a:r>
          </a:p>
        </p:txBody>
      </p:sp>
      <p:sp>
        <p:nvSpPr>
          <p:cNvPr id="5" name="Espace réservé du numéro de diapositive 4">
            <a:extLst>
              <a:ext uri="{FF2B5EF4-FFF2-40B4-BE49-F238E27FC236}">
                <a16:creationId xmlns:a16="http://schemas.microsoft.com/office/drawing/2014/main" id="{BD108DA3-C02F-4ACB-880F-3EACA2974BDF}"/>
              </a:ext>
            </a:extLst>
          </p:cNvPr>
          <p:cNvSpPr>
            <a:spLocks noGrp="1"/>
          </p:cNvSpPr>
          <p:nvPr>
            <p:ph type="sldNum" sz="quarter" idx="12"/>
          </p:nvPr>
        </p:nvSpPr>
        <p:spPr/>
        <p:txBody>
          <a:bodyPr/>
          <a:lstStyle/>
          <a:p>
            <a:pPr rtl="0"/>
            <a:fld id="{31FEFF75-79D2-EE46-877B-299D1510E681}" type="slidenum">
              <a:rPr lang="fr-FR" noProof="0" smtClean="0"/>
              <a:t>4</a:t>
            </a:fld>
            <a:endParaRPr lang="fr-FR" noProof="0" dirty="0"/>
          </a:p>
        </p:txBody>
      </p:sp>
    </p:spTree>
    <p:extLst>
      <p:ext uri="{BB962C8B-B14F-4D97-AF65-F5344CB8AC3E}">
        <p14:creationId xmlns:p14="http://schemas.microsoft.com/office/powerpoint/2010/main" val="570527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D8A067C-7A43-59FE-D9D8-F39B0535BCCA}"/>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CF9684F1-57B1-6EC5-3DC1-AF020AA997FD}"/>
              </a:ext>
            </a:extLst>
          </p:cNvPr>
          <p:cNvSpPr>
            <a:spLocks noGrp="1"/>
          </p:cNvSpPr>
          <p:nvPr>
            <p:ph type="sldNum" sz="quarter" idx="12"/>
          </p:nvPr>
        </p:nvSpPr>
        <p:spPr/>
        <p:txBody>
          <a:bodyPr/>
          <a:lstStyle/>
          <a:p>
            <a:pPr rtl="0"/>
            <a:fld id="{31FEFF75-79D2-EE46-877B-299D1510E681}" type="slidenum">
              <a:rPr lang="fr-FR" noProof="0" smtClean="0"/>
              <a:t>5</a:t>
            </a:fld>
            <a:endParaRPr lang="fr-FR" noProof="0"/>
          </a:p>
        </p:txBody>
      </p:sp>
      <p:sp>
        <p:nvSpPr>
          <p:cNvPr id="4" name="Titre 3">
            <a:extLst>
              <a:ext uri="{FF2B5EF4-FFF2-40B4-BE49-F238E27FC236}">
                <a16:creationId xmlns:a16="http://schemas.microsoft.com/office/drawing/2014/main" id="{BD8113EF-4C17-6022-5754-74D636012A7D}"/>
              </a:ext>
            </a:extLst>
          </p:cNvPr>
          <p:cNvSpPr>
            <a:spLocks noGrp="1"/>
          </p:cNvSpPr>
          <p:nvPr>
            <p:ph type="ctrTitle"/>
          </p:nvPr>
        </p:nvSpPr>
        <p:spPr/>
        <p:txBody>
          <a:bodyPr/>
          <a:lstStyle/>
          <a:p>
            <a:r>
              <a:rPr lang="fr-FR" dirty="0"/>
              <a:t>Présentation PERSONELLE</a:t>
            </a:r>
          </a:p>
        </p:txBody>
      </p:sp>
      <p:sp>
        <p:nvSpPr>
          <p:cNvPr id="5" name="Espace réservé du texte 4">
            <a:extLst>
              <a:ext uri="{FF2B5EF4-FFF2-40B4-BE49-F238E27FC236}">
                <a16:creationId xmlns:a16="http://schemas.microsoft.com/office/drawing/2014/main" id="{1C65B2DC-369D-E9FA-0AC2-CDDC41821DF3}"/>
              </a:ext>
            </a:extLst>
          </p:cNvPr>
          <p:cNvSpPr>
            <a:spLocks noGrp="1"/>
          </p:cNvSpPr>
          <p:nvPr>
            <p:ph type="body" sz="quarter" idx="14"/>
          </p:nvPr>
        </p:nvSpPr>
        <p:spPr/>
        <p:txBody>
          <a:bodyPr/>
          <a:lstStyle/>
          <a:p>
            <a:pPr algn="l"/>
            <a:r>
              <a:rPr lang="en-US" b="0" i="0" dirty="0">
                <a:solidFill>
                  <a:srgbClr val="374151"/>
                </a:solidFill>
                <a:effectLst/>
                <a:latin typeface="Söhne"/>
              </a:rPr>
              <a:t>My name is Manel Ben Ali, and I am 33 years old.</a:t>
            </a:r>
          </a:p>
          <a:p>
            <a:pPr algn="l"/>
            <a:r>
              <a:rPr lang="en-US" b="0" i="0" dirty="0">
                <a:solidFill>
                  <a:srgbClr val="374151"/>
                </a:solidFill>
                <a:effectLst/>
                <a:latin typeface="Söhne"/>
              </a:rPr>
              <a:t> I studied Human Resources and had a career in recruitment.</a:t>
            </a:r>
          </a:p>
          <a:p>
            <a:pPr algn="l"/>
            <a:r>
              <a:rPr lang="en-US" b="0" i="0" dirty="0">
                <a:solidFill>
                  <a:srgbClr val="374151"/>
                </a:solidFill>
                <a:effectLst/>
                <a:latin typeface="Söhne"/>
              </a:rPr>
              <a:t> However, I decided to make a career change into the field of software development.</a:t>
            </a:r>
          </a:p>
          <a:p>
            <a:pPr algn="l"/>
            <a:r>
              <a:rPr lang="en-US" b="0" i="0" dirty="0">
                <a:solidFill>
                  <a:srgbClr val="374151"/>
                </a:solidFill>
                <a:effectLst/>
                <a:latin typeface="Söhne"/>
              </a:rPr>
              <a:t>Currently, I am pursuing a diploma in Application Design and Development through an apprenticeship program while working at the Seine-Saint-Denis Departmental Council. </a:t>
            </a:r>
          </a:p>
          <a:p>
            <a:pPr algn="l"/>
            <a:r>
              <a:rPr lang="en-US" b="0" i="0" dirty="0">
                <a:solidFill>
                  <a:srgbClr val="374151"/>
                </a:solidFill>
                <a:effectLst/>
                <a:latin typeface="Söhne"/>
              </a:rPr>
              <a:t>Today, I am here to present my end-of-year project, which involves creating a mobile application. </a:t>
            </a:r>
          </a:p>
          <a:p>
            <a:pPr algn="l"/>
            <a:r>
              <a:rPr lang="en-US" b="0" i="0" dirty="0">
                <a:solidFill>
                  <a:srgbClr val="374151"/>
                </a:solidFill>
                <a:effectLst/>
                <a:latin typeface="Söhne"/>
              </a:rPr>
              <a:t>For this project, I have chosen an e-commerce website for selling makeup products.</a:t>
            </a:r>
          </a:p>
        </p:txBody>
      </p:sp>
    </p:spTree>
    <p:extLst>
      <p:ext uri="{BB962C8B-B14F-4D97-AF65-F5344CB8AC3E}">
        <p14:creationId xmlns:p14="http://schemas.microsoft.com/office/powerpoint/2010/main" val="4132362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3580812-6C73-81A1-E4F8-54C6945FE9FD}"/>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E65EF1A3-879E-640B-5C0E-9F49E60F3FE0}"/>
              </a:ext>
            </a:extLst>
          </p:cNvPr>
          <p:cNvSpPr>
            <a:spLocks noGrp="1"/>
          </p:cNvSpPr>
          <p:nvPr>
            <p:ph type="sldNum" sz="quarter" idx="12"/>
          </p:nvPr>
        </p:nvSpPr>
        <p:spPr/>
        <p:txBody>
          <a:bodyPr/>
          <a:lstStyle/>
          <a:p>
            <a:pPr rtl="0"/>
            <a:fld id="{31FEFF75-79D2-EE46-877B-299D1510E681}" type="slidenum">
              <a:rPr lang="fr-FR" noProof="0" smtClean="0"/>
              <a:t>6</a:t>
            </a:fld>
            <a:endParaRPr lang="fr-FR" noProof="0"/>
          </a:p>
        </p:txBody>
      </p:sp>
      <p:sp>
        <p:nvSpPr>
          <p:cNvPr id="4" name="Titre 3">
            <a:extLst>
              <a:ext uri="{FF2B5EF4-FFF2-40B4-BE49-F238E27FC236}">
                <a16:creationId xmlns:a16="http://schemas.microsoft.com/office/drawing/2014/main" id="{A6B03FF0-F6FB-AD9A-8026-561714C65CBF}"/>
              </a:ext>
            </a:extLst>
          </p:cNvPr>
          <p:cNvSpPr>
            <a:spLocks noGrp="1"/>
          </p:cNvSpPr>
          <p:nvPr>
            <p:ph type="ctrTitle"/>
          </p:nvPr>
        </p:nvSpPr>
        <p:spPr/>
        <p:txBody>
          <a:bodyPr/>
          <a:lstStyle/>
          <a:p>
            <a:r>
              <a:rPr lang="fr-FR" dirty="0"/>
              <a:t>PRESENTATION DU PROJET:</a:t>
            </a:r>
          </a:p>
        </p:txBody>
      </p:sp>
      <p:sp>
        <p:nvSpPr>
          <p:cNvPr id="5" name="Espace réservé du texte 4">
            <a:extLst>
              <a:ext uri="{FF2B5EF4-FFF2-40B4-BE49-F238E27FC236}">
                <a16:creationId xmlns:a16="http://schemas.microsoft.com/office/drawing/2014/main" id="{0AE09675-84B9-2C5D-BA85-F4B565BA38DD}"/>
              </a:ext>
            </a:extLst>
          </p:cNvPr>
          <p:cNvSpPr>
            <a:spLocks noGrp="1"/>
          </p:cNvSpPr>
          <p:nvPr>
            <p:ph type="body" sz="quarter" idx="14"/>
          </p:nvPr>
        </p:nvSpPr>
        <p:spPr/>
        <p:txBody>
          <a:bodyPr/>
          <a:lstStyle/>
          <a:p>
            <a:r>
              <a:rPr lang="fr-FR" sz="2000" b="0" i="0" dirty="0">
                <a:solidFill>
                  <a:srgbClr val="374151"/>
                </a:solidFill>
                <a:effectLst/>
                <a:latin typeface="Söhne"/>
              </a:rPr>
              <a:t>J'ai créé un site e-commerce en utilisant Symfony 6.2 pour vendre des services de beauté.</a:t>
            </a:r>
          </a:p>
          <a:p>
            <a:r>
              <a:rPr lang="fr-FR" sz="2000" b="0" i="0" dirty="0">
                <a:solidFill>
                  <a:srgbClr val="374151"/>
                </a:solidFill>
                <a:effectLst/>
                <a:latin typeface="Söhne"/>
              </a:rPr>
              <a:t> Les visiteurs peuvent ajouter des services à leur panier et effectuer des paiements via </a:t>
            </a:r>
            <a:r>
              <a:rPr lang="fr-FR" sz="2000" b="0" i="0" dirty="0" err="1">
                <a:solidFill>
                  <a:srgbClr val="374151"/>
                </a:solidFill>
                <a:effectLst/>
                <a:latin typeface="Söhne"/>
              </a:rPr>
              <a:t>Stripe</a:t>
            </a:r>
            <a:r>
              <a:rPr lang="fr-FR" sz="2000" b="0" i="0" dirty="0">
                <a:solidFill>
                  <a:srgbClr val="374151"/>
                </a:solidFill>
                <a:effectLst/>
                <a:latin typeface="Söhne"/>
              </a:rPr>
              <a:t>.</a:t>
            </a:r>
          </a:p>
          <a:p>
            <a:r>
              <a:rPr lang="fr-FR" sz="2000" b="0" i="0" dirty="0">
                <a:solidFill>
                  <a:srgbClr val="374151"/>
                </a:solidFill>
                <a:effectLst/>
                <a:latin typeface="Söhne"/>
              </a:rPr>
              <a:t>il y a un panneau d'administration pour les opérations CRUD (Create, Read, Update, Delete) sur toutes les entités : Produit (services), Catégorie, Commande, Élément de commande (quantité de service dans une commande) et Utilisateur. </a:t>
            </a:r>
          </a:p>
          <a:p>
            <a:r>
              <a:rPr lang="fr-FR" sz="2000" b="0" i="0" dirty="0">
                <a:solidFill>
                  <a:srgbClr val="374151"/>
                </a:solidFill>
                <a:effectLst/>
                <a:latin typeface="Söhne"/>
              </a:rPr>
              <a:t>Ces entités sont stockées dans une base de données relationnelle MySQL.</a:t>
            </a:r>
          </a:p>
          <a:p>
            <a:r>
              <a:rPr lang="fr-FR" sz="2000" b="0" i="0" dirty="0">
                <a:solidFill>
                  <a:srgbClr val="374151"/>
                </a:solidFill>
                <a:effectLst/>
                <a:latin typeface="Söhne"/>
              </a:rPr>
              <a:t> Le frontend utilise des classes Bootstrap et CSS pour la mise en page, et HTML5 pour la structure du contenu du site avec Twig comme moteur de </a:t>
            </a:r>
            <a:r>
              <a:rPr lang="fr-FR" sz="2000" b="0" i="0" dirty="0" err="1">
                <a:solidFill>
                  <a:srgbClr val="374151"/>
                </a:solidFill>
                <a:effectLst/>
                <a:latin typeface="Söhne"/>
              </a:rPr>
              <a:t>template</a:t>
            </a:r>
            <a:r>
              <a:rPr lang="fr-FR" sz="2000" b="0" i="0" dirty="0">
                <a:solidFill>
                  <a:srgbClr val="374151"/>
                </a:solidFill>
                <a:effectLst/>
                <a:latin typeface="Söhne"/>
              </a:rPr>
              <a:t> par défaut pour Symfony. </a:t>
            </a:r>
          </a:p>
          <a:p>
            <a:r>
              <a:rPr lang="fr-FR" sz="2000" b="0" i="0" dirty="0">
                <a:solidFill>
                  <a:srgbClr val="374151"/>
                </a:solidFill>
                <a:effectLst/>
                <a:latin typeface="Söhne"/>
              </a:rPr>
              <a:t>Aucun </a:t>
            </a:r>
            <a:r>
              <a:rPr lang="fr-FR" sz="2000" b="0" i="0" dirty="0" err="1">
                <a:solidFill>
                  <a:srgbClr val="374151"/>
                </a:solidFill>
                <a:effectLst/>
                <a:latin typeface="Söhne"/>
              </a:rPr>
              <a:t>framework</a:t>
            </a:r>
            <a:r>
              <a:rPr lang="fr-FR" sz="2000" b="0" i="0" dirty="0">
                <a:solidFill>
                  <a:srgbClr val="374151"/>
                </a:solidFill>
                <a:effectLst/>
                <a:latin typeface="Söhne"/>
              </a:rPr>
              <a:t> JavaScript n'a été utilisé pour le frontend. </a:t>
            </a:r>
          </a:p>
          <a:p>
            <a:r>
              <a:rPr lang="fr-FR" sz="2000" b="0" i="0" dirty="0">
                <a:solidFill>
                  <a:srgbClr val="374151"/>
                </a:solidFill>
                <a:effectLst/>
                <a:latin typeface="Söhne"/>
              </a:rPr>
              <a:t>Le site est hébergé sur un serveur Apache avec IONOS.</a:t>
            </a:r>
          </a:p>
          <a:p>
            <a:r>
              <a:rPr lang="fr-FR" sz="2000" b="0" i="0" dirty="0">
                <a:solidFill>
                  <a:srgbClr val="374151"/>
                </a:solidFill>
                <a:effectLst/>
                <a:latin typeface="Söhne"/>
              </a:rPr>
              <a:t> </a:t>
            </a:r>
            <a:r>
              <a:rPr lang="fr-FR" sz="2000" b="0" i="0" dirty="0" err="1">
                <a:solidFill>
                  <a:srgbClr val="374151"/>
                </a:solidFill>
                <a:effectLst/>
                <a:latin typeface="Söhne"/>
              </a:rPr>
              <a:t>Figma</a:t>
            </a:r>
            <a:r>
              <a:rPr lang="fr-FR" sz="2000" b="0" i="0" dirty="0">
                <a:solidFill>
                  <a:srgbClr val="374151"/>
                </a:solidFill>
                <a:effectLst/>
                <a:latin typeface="Söhne"/>
              </a:rPr>
              <a:t> a été utilisé pour les maquettes de page.</a:t>
            </a:r>
            <a:endParaRPr lang="fr-FR" dirty="0"/>
          </a:p>
        </p:txBody>
      </p:sp>
    </p:spTree>
    <p:extLst>
      <p:ext uri="{BB962C8B-B14F-4D97-AF65-F5344CB8AC3E}">
        <p14:creationId xmlns:p14="http://schemas.microsoft.com/office/powerpoint/2010/main" val="4213351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2A6BDB0-02AF-D14D-188A-69B8E9D5F044}"/>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2AA91773-0BB2-A643-E0FE-034D000DEBA9}"/>
              </a:ext>
            </a:extLst>
          </p:cNvPr>
          <p:cNvSpPr>
            <a:spLocks noGrp="1"/>
          </p:cNvSpPr>
          <p:nvPr>
            <p:ph type="sldNum" sz="quarter" idx="12"/>
          </p:nvPr>
        </p:nvSpPr>
        <p:spPr/>
        <p:txBody>
          <a:bodyPr/>
          <a:lstStyle/>
          <a:p>
            <a:pPr rtl="0"/>
            <a:fld id="{31FEFF75-79D2-EE46-877B-299D1510E681}" type="slidenum">
              <a:rPr lang="fr-FR" noProof="0" smtClean="0"/>
              <a:t>7</a:t>
            </a:fld>
            <a:endParaRPr lang="fr-FR" noProof="0"/>
          </a:p>
        </p:txBody>
      </p:sp>
      <p:sp>
        <p:nvSpPr>
          <p:cNvPr id="4" name="Titre 3">
            <a:extLst>
              <a:ext uri="{FF2B5EF4-FFF2-40B4-BE49-F238E27FC236}">
                <a16:creationId xmlns:a16="http://schemas.microsoft.com/office/drawing/2014/main" id="{F7C736B1-49F8-CACA-1C7A-F954CB029ACB}"/>
              </a:ext>
            </a:extLst>
          </p:cNvPr>
          <p:cNvSpPr>
            <a:spLocks noGrp="1"/>
          </p:cNvSpPr>
          <p:nvPr>
            <p:ph type="ctrTitle"/>
          </p:nvPr>
        </p:nvSpPr>
        <p:spPr/>
        <p:txBody>
          <a:bodyPr/>
          <a:lstStyle/>
          <a:p>
            <a:r>
              <a:rPr lang="fr-FR" dirty="0"/>
              <a:t>CAHIER DE CHARGE:</a:t>
            </a:r>
          </a:p>
        </p:txBody>
      </p:sp>
      <p:sp>
        <p:nvSpPr>
          <p:cNvPr id="5" name="Espace réservé du texte 4">
            <a:extLst>
              <a:ext uri="{FF2B5EF4-FFF2-40B4-BE49-F238E27FC236}">
                <a16:creationId xmlns:a16="http://schemas.microsoft.com/office/drawing/2014/main" id="{7F6036F1-43B9-F89A-817D-CFD0E93E4D1A}"/>
              </a:ext>
            </a:extLst>
          </p:cNvPr>
          <p:cNvSpPr>
            <a:spLocks noGrp="1"/>
          </p:cNvSpPr>
          <p:nvPr>
            <p:ph type="body" sz="quarter" idx="14"/>
          </p:nvPr>
        </p:nvSpPr>
        <p:spPr/>
        <p:txBody>
          <a:bodyPr>
            <a:normAutofit fontScale="92500"/>
          </a:bodyPr>
          <a:lstStyle/>
          <a:p>
            <a:r>
              <a:rPr lang="fr-FR" sz="1800" b="0" i="0" u="none" strike="noStrike" baseline="0" dirty="0">
                <a:solidFill>
                  <a:srgbClr val="000000"/>
                </a:solidFill>
                <a:latin typeface="Söhne"/>
              </a:rPr>
              <a:t>Le but de mon site internet est de permettre aux clients de commander des prestations de beauté en ligne. L’activité derrière ce site est celle d'un institut de beauté qui propose des prestations telles que des soins du visage, des massages, des épilations et des manucures. L'objectif est de rendre ces prestations plus accessibles et plus pratiques pour les clients qui peuvent désormais les commander en ligne, depuis leur domicile ou leur bureau. </a:t>
            </a:r>
          </a:p>
          <a:p>
            <a:r>
              <a:rPr lang="fr-FR" sz="1800" b="0" i="0" u="none" strike="noStrike" baseline="0" dirty="0">
                <a:solidFill>
                  <a:srgbClr val="000000"/>
                </a:solidFill>
                <a:latin typeface="Söhne"/>
              </a:rPr>
              <a:t>Le choix de développer un site e-commerce pour cette activité est motivé par plusieurs facteurs. Tout d'abord, le marché des prestations de beauté est très concurrentiel et les instituts de beauté doivent se différencier pour </a:t>
            </a:r>
            <a:r>
              <a:rPr lang="fr-FR" sz="1800" dirty="0">
                <a:solidFill>
                  <a:srgbClr val="000000"/>
                </a:solidFill>
                <a:latin typeface="Söhne"/>
              </a:rPr>
              <a:t>attir</a:t>
            </a:r>
            <a:r>
              <a:rPr lang="fr-FR" sz="1800" b="0" i="0" u="none" strike="noStrike" baseline="0" dirty="0">
                <a:solidFill>
                  <a:srgbClr val="000000"/>
                </a:solidFill>
                <a:latin typeface="Söhne"/>
              </a:rPr>
              <a:t>er et fidéliser leur clientèle. Un site e-commerce permet de proposer une expérience </a:t>
            </a:r>
            <a:r>
              <a:rPr lang="fr-FR" sz="1800" dirty="0">
                <a:solidFill>
                  <a:srgbClr val="000000"/>
                </a:solidFill>
                <a:latin typeface="Söhne"/>
              </a:rPr>
              <a:t>uti</a:t>
            </a:r>
            <a:r>
              <a:rPr lang="fr-FR" sz="1800" b="0" i="0" u="none" strike="noStrike" baseline="0" dirty="0">
                <a:solidFill>
                  <a:srgbClr val="000000"/>
                </a:solidFill>
                <a:latin typeface="Söhne"/>
              </a:rPr>
              <a:t>lisateur optimisée pour la commande de prestons en ligne, ce qui peut être un avantage concurrentiel pour l’institut de beauté. </a:t>
            </a:r>
          </a:p>
          <a:p>
            <a:r>
              <a:rPr lang="fr-FR" sz="1800" b="0" i="0" u="none" strike="noStrike" baseline="0" dirty="0">
                <a:solidFill>
                  <a:srgbClr val="000000"/>
                </a:solidFill>
                <a:latin typeface="Söhne"/>
              </a:rPr>
              <a:t>Ensuite, le contexte sanitaire actuel a renforcé la nécessité pour les entreprises d'être présentes sur internet et de proposer des solutions de commande en ligne pour maintenir leur activité. Le site e-commerce que j'ai développé permet à l’institut de beauté de continuer à proposer ses prestations malgré les restrictions sanitaires en vigueur. </a:t>
            </a:r>
          </a:p>
          <a:p>
            <a:r>
              <a:rPr lang="fr-FR" sz="1800" b="0" i="0" u="none" strike="noStrike" baseline="0" dirty="0">
                <a:solidFill>
                  <a:srgbClr val="000000"/>
                </a:solidFill>
                <a:latin typeface="Söhne"/>
              </a:rPr>
              <a:t>Enfin, le développement d'un site e-commerce pour cette activité offre également des avantages en termes de gestion. La fonctionnalité d'administration me permet de gérer facilement les produits, les commandes, les catégories et les </a:t>
            </a:r>
            <a:r>
              <a:rPr lang="fr-FR" sz="1800" dirty="0">
                <a:solidFill>
                  <a:srgbClr val="000000"/>
                </a:solidFill>
                <a:latin typeface="Söhne"/>
              </a:rPr>
              <a:t>uti</a:t>
            </a:r>
            <a:r>
              <a:rPr lang="fr-FR" sz="1800" b="0" i="0" u="none" strike="noStrike" baseline="0" dirty="0">
                <a:solidFill>
                  <a:srgbClr val="000000"/>
                </a:solidFill>
                <a:latin typeface="Söhne"/>
              </a:rPr>
              <a:t>lisateurs, ce qui facilite la gestion au quotidien de l’institut de beauté. Le site peut également être </a:t>
            </a:r>
            <a:r>
              <a:rPr lang="fr-FR" sz="1800" dirty="0">
                <a:solidFill>
                  <a:srgbClr val="000000"/>
                </a:solidFill>
                <a:latin typeface="Söhne"/>
              </a:rPr>
              <a:t>utilisé</a:t>
            </a:r>
            <a:r>
              <a:rPr lang="fr-FR" sz="1800" b="0" i="0" u="none" strike="noStrike" baseline="0" dirty="0">
                <a:solidFill>
                  <a:srgbClr val="000000"/>
                </a:solidFill>
                <a:latin typeface="Söhne"/>
              </a:rPr>
              <a:t> pour générer des rapports sur les ventes, les clients et les produits, ce qui peut aider à optimiser l’activité de l’institut de beauté. </a:t>
            </a:r>
            <a:endParaRPr lang="fr-FR" dirty="0">
              <a:latin typeface="Söhne"/>
            </a:endParaRPr>
          </a:p>
        </p:txBody>
      </p:sp>
    </p:spTree>
    <p:extLst>
      <p:ext uri="{BB962C8B-B14F-4D97-AF65-F5344CB8AC3E}">
        <p14:creationId xmlns:p14="http://schemas.microsoft.com/office/powerpoint/2010/main" val="287320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FDD6BAC-9BA4-77A9-3AEE-20B60E498D52}"/>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0C92C4D2-EEE2-9494-021D-5BBD44BCF353}"/>
              </a:ext>
            </a:extLst>
          </p:cNvPr>
          <p:cNvSpPr>
            <a:spLocks noGrp="1"/>
          </p:cNvSpPr>
          <p:nvPr>
            <p:ph type="sldNum" sz="quarter" idx="12"/>
          </p:nvPr>
        </p:nvSpPr>
        <p:spPr/>
        <p:txBody>
          <a:bodyPr/>
          <a:lstStyle/>
          <a:p>
            <a:pPr rtl="0"/>
            <a:fld id="{31FEFF75-79D2-EE46-877B-299D1510E681}" type="slidenum">
              <a:rPr lang="fr-FR" noProof="0" smtClean="0"/>
              <a:t>8</a:t>
            </a:fld>
            <a:endParaRPr lang="fr-FR" noProof="0"/>
          </a:p>
        </p:txBody>
      </p:sp>
      <p:sp>
        <p:nvSpPr>
          <p:cNvPr id="4" name="Titre 3">
            <a:extLst>
              <a:ext uri="{FF2B5EF4-FFF2-40B4-BE49-F238E27FC236}">
                <a16:creationId xmlns:a16="http://schemas.microsoft.com/office/drawing/2014/main" id="{21F47B26-3268-F7BC-3375-35D42095C237}"/>
              </a:ext>
            </a:extLst>
          </p:cNvPr>
          <p:cNvSpPr>
            <a:spLocks noGrp="1"/>
          </p:cNvSpPr>
          <p:nvPr>
            <p:ph type="ctrTitle"/>
          </p:nvPr>
        </p:nvSpPr>
        <p:spPr>
          <a:xfrm>
            <a:off x="1627321" y="270777"/>
            <a:ext cx="10134369" cy="834277"/>
          </a:xfrm>
        </p:spPr>
        <p:txBody>
          <a:bodyPr/>
          <a:lstStyle/>
          <a:p>
            <a:br>
              <a:rPr lang="fr-FR" dirty="0"/>
            </a:br>
            <a:r>
              <a:rPr lang="fr-FR" dirty="0"/>
              <a:t>BESOIN DU MARCHÉ </a:t>
            </a:r>
          </a:p>
        </p:txBody>
      </p:sp>
      <p:sp>
        <p:nvSpPr>
          <p:cNvPr id="5" name="Espace réservé du texte 4">
            <a:extLst>
              <a:ext uri="{FF2B5EF4-FFF2-40B4-BE49-F238E27FC236}">
                <a16:creationId xmlns:a16="http://schemas.microsoft.com/office/drawing/2014/main" id="{049A6F42-6963-FD3A-79E0-5EE3A2CA5BBA}"/>
              </a:ext>
            </a:extLst>
          </p:cNvPr>
          <p:cNvSpPr>
            <a:spLocks noGrp="1"/>
          </p:cNvSpPr>
          <p:nvPr>
            <p:ph type="body" sz="quarter" idx="14"/>
          </p:nvPr>
        </p:nvSpPr>
        <p:spPr/>
        <p:txBody>
          <a:bodyPr>
            <a:normAutofit fontScale="92500" lnSpcReduction="20000"/>
          </a:bodyPr>
          <a:lstStyle/>
          <a:p>
            <a:r>
              <a:rPr lang="fr-FR" sz="1800" b="0" i="0" u="none" strike="noStrike" baseline="0" dirty="0">
                <a:solidFill>
                  <a:srgbClr val="000000"/>
                </a:solidFill>
                <a:latin typeface="Calibri" panose="020F0502020204030204" pitchFamily="34" charset="0"/>
              </a:rPr>
              <a:t>Mon site internet comble un besoin important sur le marché de la beauté, celui d'offrir une plateforme en ligne simple et efficace pour commander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de qualité à des prix abordables. Nous avons </a:t>
            </a:r>
            <a:r>
              <a:rPr lang="fr-FR" sz="1800" b="0" i="0" u="none" strike="noStrike" baseline="0" dirty="0" err="1">
                <a:solidFill>
                  <a:srgbClr val="000000"/>
                </a:solidFill>
                <a:latin typeface="Calibri" panose="020F0502020204030204" pitchFamily="34" charset="0"/>
              </a:rPr>
              <a:t>iden</a:t>
            </a:r>
            <a:r>
              <a:rPr lang="fr-FR" sz="1800" b="0" i="0" u="none" strike="noStrike" baseline="0" dirty="0">
                <a:solidFill>
                  <a:srgbClr val="000000"/>
                </a:solidFill>
                <a:latin typeface="Calibri" panose="020F0502020204030204" pitchFamily="34" charset="0"/>
              </a:rPr>
              <a:t>􀆟fié que de nombreuses personnes avaient des difficultés à trouver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de qualité à des prix abordables, surtout dans les grandes villes où les prix peuvent être élevés. </a:t>
            </a:r>
          </a:p>
          <a:p>
            <a:r>
              <a:rPr lang="fr-FR" sz="1800" b="0" i="0" u="none" strike="noStrike" baseline="0" dirty="0">
                <a:solidFill>
                  <a:srgbClr val="000000"/>
                </a:solidFill>
                <a:latin typeface="Calibri" panose="020F0502020204030204" pitchFamily="34" charset="0"/>
              </a:rPr>
              <a:t>Notre site internet propose une large gamme de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de qualité, sélec􀆟</a:t>
            </a:r>
            <a:r>
              <a:rPr lang="fr-FR" sz="1800" b="0" i="0" u="none" strike="noStrike" baseline="0" dirty="0" err="1">
                <a:solidFill>
                  <a:srgbClr val="000000"/>
                </a:solidFill>
                <a:latin typeface="Calibri" panose="020F0502020204030204" pitchFamily="34" charset="0"/>
              </a:rPr>
              <a:t>onnées</a:t>
            </a:r>
            <a:r>
              <a:rPr lang="fr-FR" sz="1800" b="0" i="0" u="none" strike="noStrike" baseline="0" dirty="0">
                <a:solidFill>
                  <a:srgbClr val="000000"/>
                </a:solidFill>
                <a:latin typeface="Calibri" panose="020F0502020204030204" pitchFamily="34" charset="0"/>
              </a:rPr>
              <a:t> avec soin en collabora􀆟on avec des professionnels de la beauté, pour offrir à nos clients une expérience de beauté inoubliable. Nous avons travaillé dur pour </a:t>
            </a:r>
            <a:r>
              <a:rPr lang="fr-FR" sz="1800" b="0" i="0" u="none" strike="noStrike" baseline="0" dirty="0" err="1">
                <a:solidFill>
                  <a:srgbClr val="000000"/>
                </a:solidFill>
                <a:latin typeface="Calibri" panose="020F0502020204030204" pitchFamily="34" charset="0"/>
              </a:rPr>
              <a:t>garan</a:t>
            </a:r>
            <a:r>
              <a:rPr lang="fr-FR" sz="1800" b="0" i="0" u="none" strike="noStrike" baseline="0" dirty="0">
                <a:solidFill>
                  <a:srgbClr val="000000"/>
                </a:solidFill>
                <a:latin typeface="Calibri" panose="020F0502020204030204" pitchFamily="34" charset="0"/>
              </a:rPr>
              <a:t>􀆟r que nos prix restent </a:t>
            </a:r>
            <a:r>
              <a:rPr lang="fr-FR" sz="1800" b="0" i="0" u="none" strike="noStrike" baseline="0" dirty="0" err="1">
                <a:solidFill>
                  <a:srgbClr val="000000"/>
                </a:solidFill>
                <a:latin typeface="Calibri" panose="020F0502020204030204" pitchFamily="34" charset="0"/>
              </a:rPr>
              <a:t>compé</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fs</a:t>
            </a:r>
            <a:r>
              <a:rPr lang="fr-FR" sz="1800" b="0" i="0" u="none" strike="noStrike" baseline="0" dirty="0">
                <a:solidFill>
                  <a:srgbClr val="000000"/>
                </a:solidFill>
                <a:latin typeface="Calibri" panose="020F0502020204030204" pitchFamily="34" charset="0"/>
              </a:rPr>
              <a:t>, tout en offrant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qualité supérieure à celles de nos concurrents. </a:t>
            </a:r>
          </a:p>
          <a:p>
            <a:r>
              <a:rPr lang="fr-FR" sz="1800" b="0" i="0" u="none" strike="noStrike" baseline="0" dirty="0">
                <a:solidFill>
                  <a:srgbClr val="000000"/>
                </a:solidFill>
                <a:latin typeface="Calibri" panose="020F0502020204030204" pitchFamily="34" charset="0"/>
              </a:rPr>
              <a:t>Notre plateforme en ligne est facile à u􀆟</a:t>
            </a:r>
            <a:r>
              <a:rPr lang="fr-FR" sz="1800" b="0" i="0" u="none" strike="noStrike" baseline="0" dirty="0" err="1">
                <a:solidFill>
                  <a:srgbClr val="000000"/>
                </a:solidFill>
                <a:latin typeface="Calibri" panose="020F0502020204030204" pitchFamily="34" charset="0"/>
              </a:rPr>
              <a:t>liser</a:t>
            </a:r>
            <a:r>
              <a:rPr lang="fr-FR" sz="1800" b="0" i="0" u="none" strike="noStrike" baseline="0" dirty="0">
                <a:solidFill>
                  <a:srgbClr val="000000"/>
                </a:solidFill>
                <a:latin typeface="Calibri" panose="020F0502020204030204" pitchFamily="34" charset="0"/>
              </a:rPr>
              <a:t>, </a:t>
            </a:r>
            <a:r>
              <a:rPr lang="fr-FR" sz="1800" b="0" i="0" u="none" strike="noStrike" baseline="0" dirty="0" err="1">
                <a:solidFill>
                  <a:srgbClr val="000000"/>
                </a:solidFill>
                <a:latin typeface="Calibri" panose="020F0502020204030204" pitchFamily="34" charset="0"/>
              </a:rPr>
              <a:t>intui</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ve</a:t>
            </a:r>
            <a:r>
              <a:rPr lang="fr-FR" sz="1800" b="0" i="0" u="none" strike="noStrike" baseline="0" dirty="0">
                <a:solidFill>
                  <a:srgbClr val="000000"/>
                </a:solidFill>
                <a:latin typeface="Calibri" panose="020F0502020204030204" pitchFamily="34" charset="0"/>
              </a:rPr>
              <a:t> et conviviale. Les clients peuvent parcourir notre sélec􀆟on de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les ajouter à leur panier et les commander en quelques clics seulement. Nous avons également mis en place une </a:t>
            </a:r>
            <a:r>
              <a:rPr lang="fr-FR" sz="1800" b="0" i="0" u="none" strike="noStrike" baseline="0" dirty="0" err="1">
                <a:solidFill>
                  <a:srgbClr val="000000"/>
                </a:solidFill>
                <a:latin typeface="Calibri" panose="020F0502020204030204" pitchFamily="34" charset="0"/>
              </a:rPr>
              <a:t>fonc</a:t>
            </a:r>
            <a:r>
              <a:rPr lang="fr-FR" sz="1800" b="0" i="0" u="none" strike="noStrike" baseline="0" dirty="0">
                <a:solidFill>
                  <a:srgbClr val="000000"/>
                </a:solidFill>
                <a:latin typeface="Calibri" panose="020F0502020204030204" pitchFamily="34" charset="0"/>
              </a:rPr>
              <a:t>􀆟on de recherche pour </a:t>
            </a:r>
            <a:r>
              <a:rPr lang="fr-FR" sz="1800" b="0" i="0" u="none" strike="noStrike" baseline="0" dirty="0" err="1">
                <a:solidFill>
                  <a:srgbClr val="000000"/>
                </a:solidFill>
                <a:latin typeface="Calibri" panose="020F0502020204030204" pitchFamily="34" charset="0"/>
              </a:rPr>
              <a:t>permetre</a:t>
            </a:r>
            <a:r>
              <a:rPr lang="fr-FR" sz="1800" b="0" i="0" u="none" strike="noStrike" baseline="0" dirty="0">
                <a:solidFill>
                  <a:srgbClr val="000000"/>
                </a:solidFill>
                <a:latin typeface="Calibri" panose="020F0502020204030204" pitchFamily="34" charset="0"/>
              </a:rPr>
              <a:t> aux clients de trouver rapidement les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a:t>
            </a:r>
          </a:p>
          <a:p>
            <a:r>
              <a:rPr lang="fr-FR" sz="1800" b="0" i="0" u="none" strike="noStrike" baseline="0" dirty="0">
                <a:solidFill>
                  <a:srgbClr val="000000"/>
                </a:solidFill>
                <a:latin typeface="Calibri" panose="020F0502020204030204" pitchFamily="34" charset="0"/>
              </a:rPr>
              <a:t>En outre, notre plateforme de paiement en ligne avec </a:t>
            </a:r>
            <a:r>
              <a:rPr lang="fr-FR" sz="1800" b="0" i="0" u="none" strike="noStrike" baseline="0" dirty="0" err="1">
                <a:solidFill>
                  <a:srgbClr val="000000"/>
                </a:solidFill>
                <a:latin typeface="Calibri" panose="020F0502020204030204" pitchFamily="34" charset="0"/>
              </a:rPr>
              <a:t>Stripe</a:t>
            </a:r>
            <a:r>
              <a:rPr lang="fr-FR" sz="1800" b="0" i="0" u="none" strike="noStrike" baseline="0" dirty="0">
                <a:solidFill>
                  <a:srgbClr val="000000"/>
                </a:solidFill>
                <a:latin typeface="Calibri" panose="020F0502020204030204" pitchFamily="34" charset="0"/>
              </a:rPr>
              <a:t> </a:t>
            </a:r>
            <a:r>
              <a:rPr lang="fr-FR" sz="1800" b="0" i="0" u="none" strike="noStrike" baseline="0" dirty="0" err="1">
                <a:solidFill>
                  <a:srgbClr val="000000"/>
                </a:solidFill>
                <a:latin typeface="Calibri" panose="020F0502020204030204" pitchFamily="34" charset="0"/>
              </a:rPr>
              <a:t>garan</a:t>
            </a:r>
            <a:r>
              <a:rPr lang="fr-FR" sz="1800" b="0" i="0" u="none" strike="noStrike" baseline="0" dirty="0">
                <a:solidFill>
                  <a:srgbClr val="000000"/>
                </a:solidFill>
                <a:latin typeface="Calibri" panose="020F0502020204030204" pitchFamily="34" charset="0"/>
              </a:rPr>
              <a:t>􀆟t la sécurité totale des </a:t>
            </a:r>
            <a:r>
              <a:rPr lang="fr-FR" sz="1800" b="0" i="0" u="none" strike="noStrike" baseline="0" dirty="0" err="1">
                <a:solidFill>
                  <a:srgbClr val="000000"/>
                </a:solidFill>
                <a:latin typeface="Calibri" panose="020F0502020204030204" pitchFamily="34" charset="0"/>
              </a:rPr>
              <a:t>transac</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offrant à nos clients une tranquillité d'esprit supplémentaire lorsqu'ils commandent sur notre site internet. </a:t>
            </a:r>
          </a:p>
          <a:p>
            <a:r>
              <a:rPr lang="fr-FR" sz="1800" b="0" i="0" u="none" strike="noStrike" baseline="0" dirty="0">
                <a:solidFill>
                  <a:srgbClr val="000000"/>
                </a:solidFill>
                <a:latin typeface="Calibri" panose="020F0502020204030204" pitchFamily="34" charset="0"/>
              </a:rPr>
              <a:t>Notre site internet comble un besoin important sur le marché de la beauté en offrant une plateforme en ligne simple et efficace pour commander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de qualité à des prix abordables. Nous avons travaillé en étroite collabora􀆟on avec des professionnels de la beauté pour sélec􀆟</a:t>
            </a:r>
            <a:r>
              <a:rPr lang="fr-FR" sz="1800" b="0" i="0" u="none" strike="noStrike" baseline="0" dirty="0" err="1">
                <a:solidFill>
                  <a:srgbClr val="000000"/>
                </a:solidFill>
                <a:latin typeface="Calibri" panose="020F0502020204030204" pitchFamily="34" charset="0"/>
              </a:rPr>
              <a:t>onner</a:t>
            </a:r>
            <a:r>
              <a:rPr lang="fr-FR" sz="1800" b="0" i="0" u="none" strike="noStrike" baseline="0" dirty="0">
                <a:solidFill>
                  <a:srgbClr val="000000"/>
                </a:solidFill>
                <a:latin typeface="Calibri" panose="020F0502020204030204" pitchFamily="34" charset="0"/>
              </a:rPr>
              <a:t> les meilleures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à proposer sur notre site internet, tout en offrant une expérience u􀆟</a:t>
            </a:r>
            <a:r>
              <a:rPr lang="fr-FR" sz="1800" b="0" i="0" u="none" strike="noStrike" baseline="0" dirty="0" err="1">
                <a:solidFill>
                  <a:srgbClr val="000000"/>
                </a:solidFill>
                <a:latin typeface="Calibri" panose="020F0502020204030204" pitchFamily="34" charset="0"/>
              </a:rPr>
              <a:t>lisateur</a:t>
            </a:r>
            <a:r>
              <a:rPr lang="fr-FR" sz="1800" b="0" i="0" u="none" strike="noStrike" baseline="0" dirty="0">
                <a:solidFill>
                  <a:srgbClr val="000000"/>
                </a:solidFill>
                <a:latin typeface="Calibri" panose="020F0502020204030204" pitchFamily="34" charset="0"/>
              </a:rPr>
              <a:t> op􀆟male et une sécurité totale pour les </a:t>
            </a:r>
            <a:r>
              <a:rPr lang="fr-FR" sz="1800" b="0" i="0" u="none" strike="noStrike" baseline="0" dirty="0" err="1">
                <a:solidFill>
                  <a:srgbClr val="000000"/>
                </a:solidFill>
                <a:latin typeface="Calibri" panose="020F0502020204030204" pitchFamily="34" charset="0"/>
              </a:rPr>
              <a:t>transac</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en ligne. beauté qu'ils recherchent. </a:t>
            </a:r>
            <a:endParaRPr lang="fr-FR" dirty="0"/>
          </a:p>
        </p:txBody>
      </p:sp>
    </p:spTree>
    <p:extLst>
      <p:ext uri="{BB962C8B-B14F-4D97-AF65-F5344CB8AC3E}">
        <p14:creationId xmlns:p14="http://schemas.microsoft.com/office/powerpoint/2010/main" val="368022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DB83600-173A-BBDB-B6A6-9D3CE16C66A9}"/>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A226699A-2307-F886-AD1F-49096132899B}"/>
              </a:ext>
            </a:extLst>
          </p:cNvPr>
          <p:cNvSpPr>
            <a:spLocks noGrp="1"/>
          </p:cNvSpPr>
          <p:nvPr>
            <p:ph type="sldNum" sz="quarter" idx="12"/>
          </p:nvPr>
        </p:nvSpPr>
        <p:spPr/>
        <p:txBody>
          <a:bodyPr/>
          <a:lstStyle/>
          <a:p>
            <a:pPr rtl="0"/>
            <a:fld id="{31FEFF75-79D2-EE46-877B-299D1510E681}" type="slidenum">
              <a:rPr lang="fr-FR" noProof="0" smtClean="0"/>
              <a:t>9</a:t>
            </a:fld>
            <a:endParaRPr lang="fr-FR" noProof="0"/>
          </a:p>
        </p:txBody>
      </p:sp>
      <p:sp>
        <p:nvSpPr>
          <p:cNvPr id="4" name="Titre 3">
            <a:extLst>
              <a:ext uri="{FF2B5EF4-FFF2-40B4-BE49-F238E27FC236}">
                <a16:creationId xmlns:a16="http://schemas.microsoft.com/office/drawing/2014/main" id="{C782A76B-678D-11BA-F88E-457A122C6953}"/>
              </a:ext>
            </a:extLst>
          </p:cNvPr>
          <p:cNvSpPr>
            <a:spLocks noGrp="1"/>
          </p:cNvSpPr>
          <p:nvPr>
            <p:ph type="ctrTitle"/>
          </p:nvPr>
        </p:nvSpPr>
        <p:spPr/>
        <p:txBody>
          <a:bodyPr/>
          <a:lstStyle/>
          <a:p>
            <a:r>
              <a:rPr lang="fr-FR" dirty="0"/>
              <a:t>FONCTIONNALITÉ DU PROJET</a:t>
            </a:r>
          </a:p>
        </p:txBody>
      </p:sp>
      <p:sp>
        <p:nvSpPr>
          <p:cNvPr id="5" name="Espace réservé du texte 4">
            <a:extLst>
              <a:ext uri="{FF2B5EF4-FFF2-40B4-BE49-F238E27FC236}">
                <a16:creationId xmlns:a16="http://schemas.microsoft.com/office/drawing/2014/main" id="{47C56D42-3060-22A4-1C27-7ED7A8B370FD}"/>
              </a:ext>
            </a:extLst>
          </p:cNvPr>
          <p:cNvSpPr>
            <a:spLocks noGrp="1"/>
          </p:cNvSpPr>
          <p:nvPr>
            <p:ph type="body" sz="quarter" idx="14"/>
          </p:nvPr>
        </p:nvSpPr>
        <p:spPr/>
        <p:txBody>
          <a:bodyPr>
            <a:normAutofit fontScale="92500" lnSpcReduction="20000"/>
          </a:bodyPr>
          <a:lstStyle/>
          <a:p>
            <a:r>
              <a:rPr lang="fr-FR" sz="1800" b="0" i="0" u="none" strike="noStrike" baseline="0" dirty="0">
                <a:solidFill>
                  <a:srgbClr val="000000"/>
                </a:solidFill>
                <a:latin typeface="Calibri" panose="020F0502020204030204" pitchFamily="34" charset="0"/>
              </a:rPr>
              <a:t>Le premier </a:t>
            </a:r>
            <a:r>
              <a:rPr lang="fr-FR" sz="1800" b="0" i="0" u="none" strike="noStrike" baseline="0" dirty="0" err="1">
                <a:solidFill>
                  <a:srgbClr val="000000"/>
                </a:solidFill>
                <a:latin typeface="Calibri" panose="020F0502020204030204" pitchFamily="34" charset="0"/>
              </a:rPr>
              <a:t>objec</a:t>
            </a:r>
            <a:r>
              <a:rPr lang="fr-FR" sz="1800" b="0" i="0" u="none" strike="noStrike" baseline="0" dirty="0">
                <a:solidFill>
                  <a:srgbClr val="000000"/>
                </a:solidFill>
                <a:latin typeface="Calibri" panose="020F0502020204030204" pitchFamily="34" charset="0"/>
              </a:rPr>
              <a:t>􀆟f de mon site internet est de proposer une plateforme conviviale et efficace pour </a:t>
            </a:r>
            <a:r>
              <a:rPr lang="fr-FR" sz="1800" b="0" i="0" u="none" strike="noStrike" baseline="0" dirty="0" err="1">
                <a:solidFill>
                  <a:srgbClr val="000000"/>
                </a:solidFill>
                <a:latin typeface="Calibri" panose="020F0502020204030204" pitchFamily="34" charset="0"/>
              </a:rPr>
              <a:t>permetre</a:t>
            </a:r>
            <a:r>
              <a:rPr lang="fr-FR" sz="1800" b="0" i="0" u="none" strike="noStrike" baseline="0" dirty="0">
                <a:solidFill>
                  <a:srgbClr val="000000"/>
                </a:solidFill>
                <a:latin typeface="Calibri" panose="020F0502020204030204" pitchFamily="34" charset="0"/>
              </a:rPr>
              <a:t> aux clients de commander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en ligne en toute simplicité. Nous voulons offrir une expérience u􀆟</a:t>
            </a:r>
            <a:r>
              <a:rPr lang="fr-FR" sz="1800" b="0" i="0" u="none" strike="noStrike" baseline="0" dirty="0" err="1">
                <a:solidFill>
                  <a:srgbClr val="000000"/>
                </a:solidFill>
                <a:latin typeface="Calibri" panose="020F0502020204030204" pitchFamily="34" charset="0"/>
              </a:rPr>
              <a:t>lisateur</a:t>
            </a:r>
            <a:r>
              <a:rPr lang="fr-FR" sz="1800" b="0" i="0" u="none" strike="noStrike" baseline="0" dirty="0">
                <a:solidFill>
                  <a:srgbClr val="000000"/>
                </a:solidFill>
                <a:latin typeface="Calibri" panose="020F0502020204030204" pitchFamily="34" charset="0"/>
              </a:rPr>
              <a:t> op􀆟male pour que les clients puissent facilement parcourir notre sélec􀆟on de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les ajouter à leur panier et les commander en quelques clics seulement. </a:t>
            </a:r>
          </a:p>
          <a:p>
            <a:r>
              <a:rPr lang="fr-FR" sz="1800" b="0" i="0" u="none" strike="noStrike" baseline="0" dirty="0">
                <a:solidFill>
                  <a:srgbClr val="000000"/>
                </a:solidFill>
                <a:latin typeface="Calibri" panose="020F0502020204030204" pitchFamily="34" charset="0"/>
              </a:rPr>
              <a:t>Nous avons conçu notre site internet pour répondre aux besoins de notre </a:t>
            </a:r>
            <a:r>
              <a:rPr lang="fr-FR" sz="1800" b="0" i="0" u="none" strike="noStrike" baseline="0" dirty="0" err="1">
                <a:solidFill>
                  <a:srgbClr val="000000"/>
                </a:solidFill>
                <a:latin typeface="Calibri" panose="020F0502020204030204" pitchFamily="34" charset="0"/>
              </a:rPr>
              <a:t>popula</a:t>
            </a:r>
            <a:r>
              <a:rPr lang="fr-FR" sz="1800" b="0" i="0" u="none" strike="noStrike" baseline="0" dirty="0">
                <a:solidFill>
                  <a:srgbClr val="000000"/>
                </a:solidFill>
                <a:latin typeface="Calibri" panose="020F0502020204030204" pitchFamily="34" charset="0"/>
              </a:rPr>
              <a:t>􀆟on cible, à savoir les personnes qui cherchent à commander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de manière </a:t>
            </a:r>
            <a:r>
              <a:rPr lang="fr-FR" sz="1800" b="0" i="0" u="none" strike="noStrike" baseline="0" dirty="0" err="1">
                <a:solidFill>
                  <a:srgbClr val="000000"/>
                </a:solidFill>
                <a:latin typeface="Calibri" panose="020F0502020204030204" pitchFamily="34" charset="0"/>
              </a:rPr>
              <a:t>pra</a:t>
            </a:r>
            <a:r>
              <a:rPr lang="fr-FR" sz="1800" b="0" i="0" u="none" strike="noStrike" baseline="0" dirty="0">
                <a:solidFill>
                  <a:srgbClr val="000000"/>
                </a:solidFill>
                <a:latin typeface="Calibri" panose="020F0502020204030204" pitchFamily="34" charset="0"/>
              </a:rPr>
              <a:t>􀆟que et sécurisée. Nous avons donc mis en place une interface conviviale et </a:t>
            </a:r>
            <a:r>
              <a:rPr lang="fr-FR" sz="1800" b="0" i="0" u="none" strike="noStrike" baseline="0" dirty="0" err="1">
                <a:solidFill>
                  <a:srgbClr val="000000"/>
                </a:solidFill>
                <a:latin typeface="Calibri" panose="020F0502020204030204" pitchFamily="34" charset="0"/>
              </a:rPr>
              <a:t>intui</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ve</a:t>
            </a:r>
            <a:r>
              <a:rPr lang="fr-FR" sz="1800" b="0" i="0" u="none" strike="noStrike" baseline="0" dirty="0">
                <a:solidFill>
                  <a:srgbClr val="000000"/>
                </a:solidFill>
                <a:latin typeface="Calibri" panose="020F0502020204030204" pitchFamily="34" charset="0"/>
              </a:rPr>
              <a:t>, avec une </a:t>
            </a:r>
            <a:r>
              <a:rPr lang="fr-FR" sz="1800" b="0" i="0" u="none" strike="noStrike" baseline="0" dirty="0" err="1">
                <a:solidFill>
                  <a:srgbClr val="000000"/>
                </a:solidFill>
                <a:latin typeface="Calibri" panose="020F0502020204030204" pitchFamily="34" charset="0"/>
              </a:rPr>
              <a:t>naviga</a:t>
            </a:r>
            <a:r>
              <a:rPr lang="fr-FR" sz="1800" b="0" i="0" u="none" strike="noStrike" baseline="0" dirty="0">
                <a:solidFill>
                  <a:srgbClr val="000000"/>
                </a:solidFill>
                <a:latin typeface="Calibri" panose="020F0502020204030204" pitchFamily="34" charset="0"/>
              </a:rPr>
              <a:t>􀆟on facile et une </a:t>
            </a:r>
            <a:r>
              <a:rPr lang="fr-FR" sz="1800" b="0" i="0" u="none" strike="noStrike" baseline="0" dirty="0" err="1">
                <a:solidFill>
                  <a:srgbClr val="000000"/>
                </a:solidFill>
                <a:latin typeface="Calibri" panose="020F0502020204030204" pitchFamily="34" charset="0"/>
              </a:rPr>
              <a:t>fonc</a:t>
            </a:r>
            <a:r>
              <a:rPr lang="fr-FR" sz="1800" b="0" i="0" u="none" strike="noStrike" baseline="0" dirty="0">
                <a:solidFill>
                  <a:srgbClr val="000000"/>
                </a:solidFill>
                <a:latin typeface="Calibri" panose="020F0502020204030204" pitchFamily="34" charset="0"/>
              </a:rPr>
              <a:t>􀆟on de recherche pour </a:t>
            </a:r>
            <a:r>
              <a:rPr lang="fr-FR" sz="1800" b="0" i="0" u="none" strike="noStrike" baseline="0" dirty="0" err="1">
                <a:solidFill>
                  <a:srgbClr val="000000"/>
                </a:solidFill>
                <a:latin typeface="Calibri" panose="020F0502020204030204" pitchFamily="34" charset="0"/>
              </a:rPr>
              <a:t>permetre</a:t>
            </a:r>
            <a:r>
              <a:rPr lang="fr-FR" sz="1800" b="0" i="0" u="none" strike="noStrike" baseline="0" dirty="0">
                <a:solidFill>
                  <a:srgbClr val="000000"/>
                </a:solidFill>
                <a:latin typeface="Calibri" panose="020F0502020204030204" pitchFamily="34" charset="0"/>
              </a:rPr>
              <a:t> aux clients de trouver rapidement les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qu'ils recherchent. </a:t>
            </a:r>
          </a:p>
          <a:p>
            <a:r>
              <a:rPr lang="fr-FR" sz="1800" b="0" i="0" u="none" strike="noStrike" baseline="0" dirty="0">
                <a:solidFill>
                  <a:srgbClr val="000000"/>
                </a:solidFill>
                <a:latin typeface="Calibri" panose="020F0502020204030204" pitchFamily="34" charset="0"/>
              </a:rPr>
              <a:t>Nous avons également mis en place un système de commande en ligne simple et efficace, avec une </a:t>
            </a:r>
            <a:r>
              <a:rPr lang="fr-FR" sz="1800" b="0" i="0" u="none" strike="noStrike" baseline="0" dirty="0" err="1">
                <a:solidFill>
                  <a:srgbClr val="000000"/>
                </a:solidFill>
                <a:latin typeface="Calibri" panose="020F0502020204030204" pitchFamily="34" charset="0"/>
              </a:rPr>
              <a:t>fonc</a:t>
            </a:r>
            <a:r>
              <a:rPr lang="fr-FR" sz="1800" b="0" i="0" u="none" strike="noStrike" baseline="0" dirty="0">
                <a:solidFill>
                  <a:srgbClr val="000000"/>
                </a:solidFill>
                <a:latin typeface="Calibri" panose="020F0502020204030204" pitchFamily="34" charset="0"/>
              </a:rPr>
              <a:t>􀆟on de panier pour </a:t>
            </a:r>
            <a:r>
              <a:rPr lang="fr-FR" sz="1800" b="0" i="0" u="none" strike="noStrike" baseline="0" dirty="0" err="1">
                <a:solidFill>
                  <a:srgbClr val="000000"/>
                </a:solidFill>
                <a:latin typeface="Calibri" panose="020F0502020204030204" pitchFamily="34" charset="0"/>
              </a:rPr>
              <a:t>permetre</a:t>
            </a:r>
            <a:r>
              <a:rPr lang="fr-FR" sz="1800" b="0" i="0" u="none" strike="noStrike" baseline="0" dirty="0">
                <a:solidFill>
                  <a:srgbClr val="000000"/>
                </a:solidFill>
                <a:latin typeface="Calibri" panose="020F0502020204030204" pitchFamily="34" charset="0"/>
              </a:rPr>
              <a:t> aux clients de visualiser les produits qu'ils ont choisis, les </a:t>
            </a:r>
            <a:r>
              <a:rPr lang="fr-FR" sz="1800" b="0" i="0" u="none" strike="noStrike" baseline="0" dirty="0" err="1">
                <a:solidFill>
                  <a:srgbClr val="000000"/>
                </a:solidFill>
                <a:latin typeface="Calibri" panose="020F0502020204030204" pitchFamily="34" charset="0"/>
              </a:rPr>
              <a:t>quan</a:t>
            </a:r>
            <a:r>
              <a:rPr lang="fr-FR" sz="1800" b="0" i="0" u="none" strike="noStrike" baseline="0" dirty="0">
                <a:solidFill>
                  <a:srgbClr val="000000"/>
                </a:solidFill>
                <a:latin typeface="Calibri" panose="020F0502020204030204" pitchFamily="34" charset="0"/>
              </a:rPr>
              <a:t>􀆟tés, les prix et le montant total de leur commande. Les clients peuvent ensuite payer en ligne grâce à </a:t>
            </a:r>
            <a:r>
              <a:rPr lang="fr-FR" sz="1800" b="0" i="0" u="none" strike="noStrike" baseline="0" dirty="0" err="1">
                <a:solidFill>
                  <a:srgbClr val="000000"/>
                </a:solidFill>
                <a:latin typeface="Calibri" panose="020F0502020204030204" pitchFamily="34" charset="0"/>
              </a:rPr>
              <a:t>Stripe</a:t>
            </a:r>
            <a:r>
              <a:rPr lang="fr-FR" sz="1800" b="0" i="0" u="none" strike="noStrike" baseline="0" dirty="0">
                <a:solidFill>
                  <a:srgbClr val="000000"/>
                </a:solidFill>
                <a:latin typeface="Calibri" panose="020F0502020204030204" pitchFamily="34" charset="0"/>
              </a:rPr>
              <a:t> pour finaliser leur commande en toute sécurité et en toute confiance. </a:t>
            </a:r>
          </a:p>
          <a:p>
            <a:r>
              <a:rPr lang="fr-FR" sz="1800" b="0" i="0" u="none" strike="noStrike" baseline="0" dirty="0">
                <a:solidFill>
                  <a:srgbClr val="000000"/>
                </a:solidFill>
                <a:latin typeface="Calibri" panose="020F0502020204030204" pitchFamily="34" charset="0"/>
              </a:rPr>
              <a:t>Notre premier </a:t>
            </a:r>
            <a:r>
              <a:rPr lang="fr-FR" sz="1800" b="0" i="0" u="none" strike="noStrike" baseline="0" dirty="0" err="1">
                <a:solidFill>
                  <a:srgbClr val="000000"/>
                </a:solidFill>
                <a:latin typeface="Calibri" panose="020F0502020204030204" pitchFamily="34" charset="0"/>
              </a:rPr>
              <a:t>objec</a:t>
            </a:r>
            <a:r>
              <a:rPr lang="fr-FR" sz="1800" b="0" i="0" u="none" strike="noStrike" baseline="0" dirty="0">
                <a:solidFill>
                  <a:srgbClr val="000000"/>
                </a:solidFill>
                <a:latin typeface="Calibri" panose="020F0502020204030204" pitchFamily="34" charset="0"/>
              </a:rPr>
              <a:t>􀆟f est donc d'offrir une expérience u􀆟</a:t>
            </a:r>
            <a:r>
              <a:rPr lang="fr-FR" sz="1800" b="0" i="0" u="none" strike="noStrike" baseline="0" dirty="0" err="1">
                <a:solidFill>
                  <a:srgbClr val="000000"/>
                </a:solidFill>
                <a:latin typeface="Calibri" panose="020F0502020204030204" pitchFamily="34" charset="0"/>
              </a:rPr>
              <a:t>lisateur</a:t>
            </a:r>
            <a:r>
              <a:rPr lang="fr-FR" sz="1800" b="0" i="0" u="none" strike="noStrike" baseline="0" dirty="0">
                <a:solidFill>
                  <a:srgbClr val="000000"/>
                </a:solidFill>
                <a:latin typeface="Calibri" panose="020F0502020204030204" pitchFamily="34" charset="0"/>
              </a:rPr>
              <a:t> op􀆟male pour la commande de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en ligne, en proposant une plateforme conviviale, une large gamme de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de qualité, des prix </a:t>
            </a:r>
            <a:r>
              <a:rPr lang="fr-FR" sz="1800" b="0" i="0" u="none" strike="noStrike" baseline="0" dirty="0" err="1">
                <a:solidFill>
                  <a:srgbClr val="000000"/>
                </a:solidFill>
                <a:latin typeface="Calibri" panose="020F0502020204030204" pitchFamily="34" charset="0"/>
              </a:rPr>
              <a:t>compé</a:t>
            </a:r>
            <a:r>
              <a:rPr lang="fr-FR" sz="1800" b="0" i="0" u="none" strike="noStrike" baseline="0" dirty="0">
                <a:solidFill>
                  <a:srgbClr val="000000"/>
                </a:solidFill>
                <a:latin typeface="Calibri" panose="020F0502020204030204" pitchFamily="34" charset="0"/>
              </a:rPr>
              <a:t>􀆟􀆟</a:t>
            </a:r>
            <a:r>
              <a:rPr lang="fr-FR" sz="1800" b="0" i="0" u="none" strike="noStrike" baseline="0" dirty="0" err="1">
                <a:solidFill>
                  <a:srgbClr val="000000"/>
                </a:solidFill>
                <a:latin typeface="Calibri" panose="020F0502020204030204" pitchFamily="34" charset="0"/>
              </a:rPr>
              <a:t>fs</a:t>
            </a:r>
            <a:r>
              <a:rPr lang="fr-FR" sz="1800" b="0" i="0" u="none" strike="noStrike" baseline="0" dirty="0">
                <a:solidFill>
                  <a:srgbClr val="000000"/>
                </a:solidFill>
                <a:latin typeface="Calibri" panose="020F0502020204030204" pitchFamily="34" charset="0"/>
              </a:rPr>
              <a:t> et une livraison rapide. Nous voulons que nos clients se sentent en confiance lorsqu'ils commandent sur notre site et que leur expérience de commande soit aussi agréable que possible. </a:t>
            </a:r>
          </a:p>
          <a:p>
            <a:r>
              <a:rPr lang="fr-FR" sz="1800" b="0" i="0" u="none" strike="noStrike" baseline="0" dirty="0">
                <a:solidFill>
                  <a:srgbClr val="000000"/>
                </a:solidFill>
                <a:latin typeface="Calibri" panose="020F0502020204030204" pitchFamily="34" charset="0"/>
              </a:rPr>
              <a:t>Notre premier </a:t>
            </a:r>
            <a:r>
              <a:rPr lang="fr-FR" sz="1800" b="0" i="0" u="none" strike="noStrike" baseline="0" dirty="0" err="1">
                <a:solidFill>
                  <a:srgbClr val="000000"/>
                </a:solidFill>
                <a:latin typeface="Calibri" panose="020F0502020204030204" pitchFamily="34" charset="0"/>
              </a:rPr>
              <a:t>objec</a:t>
            </a:r>
            <a:r>
              <a:rPr lang="fr-FR" sz="1800" b="0" i="0" u="none" strike="noStrike" baseline="0" dirty="0">
                <a:solidFill>
                  <a:srgbClr val="000000"/>
                </a:solidFill>
                <a:latin typeface="Calibri" panose="020F0502020204030204" pitchFamily="34" charset="0"/>
              </a:rPr>
              <a:t>􀆟f est de proposer une plateforme conviviale et efficace pour </a:t>
            </a:r>
            <a:r>
              <a:rPr lang="fr-FR" sz="1800" b="0" i="0" u="none" strike="noStrike" baseline="0" dirty="0" err="1">
                <a:solidFill>
                  <a:srgbClr val="000000"/>
                </a:solidFill>
                <a:latin typeface="Calibri" panose="020F0502020204030204" pitchFamily="34" charset="0"/>
              </a:rPr>
              <a:t>permetre</a:t>
            </a:r>
            <a:r>
              <a:rPr lang="fr-FR" sz="1800" b="0" i="0" u="none" strike="noStrike" baseline="0" dirty="0">
                <a:solidFill>
                  <a:srgbClr val="000000"/>
                </a:solidFill>
                <a:latin typeface="Calibri" panose="020F0502020204030204" pitchFamily="34" charset="0"/>
              </a:rPr>
              <a:t> aux clients de commander des presta􀆟</a:t>
            </a:r>
            <a:r>
              <a:rPr lang="fr-FR" sz="1800" b="0" i="0" u="none" strike="noStrike" baseline="0" dirty="0" err="1">
                <a:solidFill>
                  <a:srgbClr val="000000"/>
                </a:solidFill>
                <a:latin typeface="Calibri" panose="020F0502020204030204" pitchFamily="34" charset="0"/>
              </a:rPr>
              <a:t>ons</a:t>
            </a:r>
            <a:r>
              <a:rPr lang="fr-FR" sz="1800" b="0" i="0" u="none" strike="noStrike" baseline="0" dirty="0">
                <a:solidFill>
                  <a:srgbClr val="000000"/>
                </a:solidFill>
                <a:latin typeface="Calibri" panose="020F0502020204030204" pitchFamily="34" charset="0"/>
              </a:rPr>
              <a:t> de beauté en ligne en toute simplicité, tout en offrant une expérience u􀆟</a:t>
            </a:r>
            <a:r>
              <a:rPr lang="fr-FR" sz="1800" b="0" i="0" u="none" strike="noStrike" baseline="0" dirty="0" err="1">
                <a:solidFill>
                  <a:srgbClr val="000000"/>
                </a:solidFill>
                <a:latin typeface="Calibri" panose="020F0502020204030204" pitchFamily="34" charset="0"/>
              </a:rPr>
              <a:t>lisateur</a:t>
            </a:r>
            <a:r>
              <a:rPr lang="fr-FR" sz="1800" b="0" i="0" u="none" strike="noStrike" baseline="0" dirty="0">
                <a:solidFill>
                  <a:srgbClr val="000000"/>
                </a:solidFill>
                <a:latin typeface="Calibri" panose="020F0502020204030204" pitchFamily="34" charset="0"/>
              </a:rPr>
              <a:t> op􀆟male et une sécurité totale. Nous avons conçu notre site internet en tenant compte des besoins de nos clients et nous sommes fiers de proposer une plateforme de qualité pour répondre à ces besoins. </a:t>
            </a:r>
          </a:p>
        </p:txBody>
      </p:sp>
    </p:spTree>
    <p:extLst>
      <p:ext uri="{BB962C8B-B14F-4D97-AF65-F5344CB8AC3E}">
        <p14:creationId xmlns:p14="http://schemas.microsoft.com/office/powerpoint/2010/main" val="3322973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570127_TF44450328" id="{05A5C71D-5751-4D66-AC17-330CE514BB2E}" vid="{9DC74778-227D-4583-AA24-B04DE22A3BB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2583</Words>
  <Application>Microsoft Office PowerPoint</Application>
  <PresentationFormat>Grand écran</PresentationFormat>
  <Paragraphs>254</Paragraphs>
  <Slides>27</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27</vt:i4>
      </vt:variant>
    </vt:vector>
  </HeadingPairs>
  <TitlesOfParts>
    <vt:vector size="37" baseType="lpstr">
      <vt:lpstr>Arial</vt:lpstr>
      <vt:lpstr>Calibri</vt:lpstr>
      <vt:lpstr>Calibri Light</vt:lpstr>
      <vt:lpstr>CIDFont+F11</vt:lpstr>
      <vt:lpstr>CIDFont+F3</vt:lpstr>
      <vt:lpstr>Sagona ExtraLight</vt:lpstr>
      <vt:lpstr>Söhne</vt:lpstr>
      <vt:lpstr>Speak Pro</vt:lpstr>
      <vt:lpstr>Symbol</vt:lpstr>
      <vt:lpstr>Thème Office</vt:lpstr>
      <vt:lpstr>1.Présentation peronnelle en  anglais  2.PRESENTATION DU PROJET  3.Parler du cachier des charges : REPONDRE AUX QUESTION DU (qqocp) -&gt;(besoins du client) (fonctionnalités a développer)  4.ORGANISATION DU PROJET  :trello  en KANBAN et parler de la methode KANBAN OU BIEN LA METHODE AGILE SCRUM   5.Conception UI/UX : ZOONING /WIREFRAME /MAQUETTES FONCTIONNELS/CHARTE GRAPHIQUE /MAQUETTE GRAPHIE /MAQUETTE FONCTIONNELLE (pas obligatoire peut se faire avec figma)/RESPONSIVE DESIGNE -&gt; media query   6.CONCEPTION DE LA BDD (METHODE MERISE) =&gt;DIAGRAMME /MCD MLD  7.CONCEPTION DE L’application :  UML  -&gt;DIAGRAME CAS D’UTILISATIONS              -&gt;DIAGRAMME DE CLASSE       8-CONCEPTION MULTI COUCHE :  ARCHITECTURE MVC -&gt; capture de code  ARCHITETURE 3 TIERS 8.ARCHITECTURE MVVM -&gt; si je fais ANGULAR </vt:lpstr>
      <vt:lpstr>Présentation PowerPoint</vt:lpstr>
      <vt:lpstr>Manel’s beauty</vt:lpstr>
      <vt:lpstr>Sommaire</vt:lpstr>
      <vt:lpstr>Présentation PERSONELLE</vt:lpstr>
      <vt:lpstr>PRESENTATION DU PROJET:</vt:lpstr>
      <vt:lpstr>CAHIER DE CHARGE:</vt:lpstr>
      <vt:lpstr> BESOIN DU MARCHÉ </vt:lpstr>
      <vt:lpstr>FONCTIONNALITÉ DU PROJET</vt:lpstr>
      <vt:lpstr>FONCTIONNALITÉ DU PROJET</vt:lpstr>
      <vt:lpstr>Présentation de l’entreprise</vt:lpstr>
      <vt:lpstr>Contexte du projet (1/3)</vt:lpstr>
      <vt:lpstr>Contexte du projet (2/3)</vt:lpstr>
      <vt:lpstr>Contexte du projet (3/3)</vt:lpstr>
      <vt:lpstr>Gestion de projet (1/3)</vt:lpstr>
      <vt:lpstr>Gestion de projet (2/3)</vt:lpstr>
      <vt:lpstr>Gestion de projet (3/3)</vt:lpstr>
      <vt:lpstr>Analyse du besoin</vt:lpstr>
      <vt:lpstr>Conception et codage</vt:lpstr>
      <vt:lpstr>Design du site</vt:lpstr>
      <vt:lpstr>Présentation de l’interface de l’application</vt:lpstr>
      <vt:lpstr>Conception BDD et CRUD </vt:lpstr>
      <vt:lpstr>MCD-MLD</vt:lpstr>
      <vt:lpstr>Présentation du jeu d’essai</vt:lpstr>
      <vt:lpstr>La sécurité mise en place</vt:lpstr>
      <vt:lpstr>Présentation d’un exemple de recherche effectuée à partir de site anglophone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2020-04-24T13:47:36Z</dcterms:created>
  <dcterms:modified xsi:type="dcterms:W3CDTF">2023-06-09T14:54:35Z</dcterms:modified>
</cp:coreProperties>
</file>