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86" r:id="rId3"/>
    <p:sldId id="267" r:id="rId4"/>
    <p:sldId id="268" r:id="rId5"/>
    <p:sldId id="269" r:id="rId6"/>
    <p:sldId id="274" r:id="rId7"/>
    <p:sldId id="275" r:id="rId8"/>
    <p:sldId id="271" r:id="rId9"/>
    <p:sldId id="270" r:id="rId10"/>
    <p:sldId id="276" r:id="rId11"/>
    <p:sldId id="278" r:id="rId12"/>
    <p:sldId id="272" r:id="rId13"/>
    <p:sldId id="279" r:id="rId14"/>
    <p:sldId id="280" r:id="rId15"/>
    <p:sldId id="281" r:id="rId16"/>
    <p:sldId id="284" r:id="rId17"/>
    <p:sldId id="285" r:id="rId18"/>
    <p:sldId id="282" r:id="rId19"/>
    <p:sldId id="283" r:id="rId20"/>
    <p:sldId id="288" r:id="rId21"/>
    <p:sldId id="290" r:id="rId22"/>
    <p:sldId id="291"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79931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89655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782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91198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3016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3067092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874547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66396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67154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22/10/2024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281337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79FDD88-DC1F-45DB-B1FB-F5FEEC1AA1EF}" type="datetimeFigureOut">
              <a:rPr lang="fr-FR" smtClean="0"/>
              <a:t>22/10/2024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36979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79FDD88-DC1F-45DB-B1FB-F5FEEC1AA1EF}" type="datetimeFigureOut">
              <a:rPr lang="fr-FR" smtClean="0"/>
              <a:t>22/10/2024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63346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79FDD88-DC1F-45DB-B1FB-F5FEEC1AA1EF}" type="datetimeFigureOut">
              <a:rPr lang="fr-FR" smtClean="0"/>
              <a:t>22/10/2024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252331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FDD88-DC1F-45DB-B1FB-F5FEEC1AA1EF}" type="datetimeFigureOut">
              <a:rPr lang="fr-FR" smtClean="0"/>
              <a:t>22/10/2024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3495511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9FDD88-DC1F-45DB-B1FB-F5FEEC1AA1EF}" type="datetimeFigureOut">
              <a:rPr lang="fr-FR" smtClean="0"/>
              <a:t>22/10/2024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82931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9FDD88-DC1F-45DB-B1FB-F5FEEC1AA1EF}" type="datetimeFigureOut">
              <a:rPr lang="fr-FR" smtClean="0"/>
              <a:t>22/10/2024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289068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9FDD88-DC1F-45DB-B1FB-F5FEEC1AA1EF}" type="datetimeFigureOut">
              <a:rPr lang="fr-FR" smtClean="0"/>
              <a:t>22/10/2024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F8141A-478F-4DAE-A5B1-F5AB2EF90C2A}" type="slidenum">
              <a:rPr lang="fr-FR" smtClean="0"/>
              <a:t>‹N°›</a:t>
            </a:fld>
            <a:endParaRPr lang="fr-FR"/>
          </a:p>
        </p:txBody>
      </p:sp>
    </p:spTree>
    <p:extLst>
      <p:ext uri="{BB962C8B-B14F-4D97-AF65-F5344CB8AC3E}">
        <p14:creationId xmlns:p14="http://schemas.microsoft.com/office/powerpoint/2010/main" val="2858025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85BC20-C197-484C-84A2-6C9E26CC19BD}"/>
              </a:ext>
            </a:extLst>
          </p:cNvPr>
          <p:cNvSpPr>
            <a:spLocks noGrp="1"/>
          </p:cNvSpPr>
          <p:nvPr>
            <p:ph type="ctrTitle"/>
          </p:nvPr>
        </p:nvSpPr>
        <p:spPr/>
        <p:txBody>
          <a:bodyPr/>
          <a:lstStyle/>
          <a:p>
            <a:r>
              <a:rPr lang="fr-FR" i="1" dirty="0"/>
              <a:t>YOUR</a:t>
            </a:r>
            <a:r>
              <a:rPr lang="fr-FR" dirty="0"/>
              <a:t> </a:t>
            </a:r>
            <a:r>
              <a:rPr lang="fr-FR" dirty="0" err="1"/>
              <a:t>journey</a:t>
            </a:r>
            <a:endParaRPr lang="fr-FR" dirty="0"/>
          </a:p>
        </p:txBody>
      </p:sp>
      <p:sp>
        <p:nvSpPr>
          <p:cNvPr id="3" name="Sous-titre 2">
            <a:extLst>
              <a:ext uri="{FF2B5EF4-FFF2-40B4-BE49-F238E27FC236}">
                <a16:creationId xmlns:a16="http://schemas.microsoft.com/office/drawing/2014/main" id="{2D159E9F-1698-4ECE-ACB3-E308987D79FA}"/>
              </a:ext>
            </a:extLst>
          </p:cNvPr>
          <p:cNvSpPr>
            <a:spLocks noGrp="1"/>
          </p:cNvSpPr>
          <p:nvPr>
            <p:ph type="subTitle" idx="1"/>
          </p:nvPr>
        </p:nvSpPr>
        <p:spPr/>
        <p:txBody>
          <a:bodyPr>
            <a:normAutofit fontScale="92500" lnSpcReduction="20000"/>
          </a:bodyPr>
          <a:lstStyle/>
          <a:p>
            <a:r>
              <a:rPr lang="fr-FR" sz="2000" b="1" dirty="0"/>
              <a:t>22/10/2024</a:t>
            </a:r>
            <a:br>
              <a:rPr lang="fr-FR" sz="2000" b="1" dirty="0"/>
            </a:br>
            <a:r>
              <a:rPr lang="fr-FR" sz="2000" b="1" dirty="0"/>
              <a:t>Projet du cours Conception et Développement d’Application auprès de G2R Formation </a:t>
            </a:r>
            <a:br>
              <a:rPr lang="fr-FR" sz="2000" b="1" dirty="0"/>
            </a:br>
            <a:r>
              <a:rPr lang="fr-FR" sz="2000" b="1" dirty="0"/>
              <a:t>Déborah </a:t>
            </a:r>
            <a:r>
              <a:rPr lang="fr-FR" sz="2000" b="1" dirty="0" err="1"/>
              <a:t>Bocchi</a:t>
            </a:r>
            <a:endParaRPr lang="fr-FR" sz="2000" b="1" dirty="0"/>
          </a:p>
        </p:txBody>
      </p:sp>
    </p:spTree>
    <p:extLst>
      <p:ext uri="{BB962C8B-B14F-4D97-AF65-F5344CB8AC3E}">
        <p14:creationId xmlns:p14="http://schemas.microsoft.com/office/powerpoint/2010/main" val="2796792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41BCEEBB-5F90-4959-8B27-E7F1A726E8F5}"/>
              </a:ext>
            </a:extLst>
          </p:cNvPr>
          <p:cNvSpPr txBox="1">
            <a:spLocks/>
          </p:cNvSpPr>
          <p:nvPr/>
        </p:nvSpPr>
        <p:spPr>
          <a:xfrm>
            <a:off x="636993" y="1250577"/>
            <a:ext cx="10524065" cy="6225988"/>
          </a:xfrm>
          <a:prstGeom prst="rect">
            <a:avLst/>
          </a:prstGeom>
        </p:spPr>
        <p:txBody>
          <a:bodyPr vert="horz" lIns="91440" tIns="45720" rIns="91440" bIns="45720" rtlCol="0">
            <a:normAutofit fontScale="3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1200" dirty="0"/>
              <a:t>BESOINS </a:t>
            </a:r>
            <a:r>
              <a:rPr lang="fr-FR" sz="11200" dirty="0">
                <a:solidFill>
                  <a:schemeClr val="tx1"/>
                </a:solidFill>
              </a:rPr>
              <a:t>FONCTIONNELS (</a:t>
            </a:r>
            <a:r>
              <a:rPr lang="fr-FR" sz="11200" b="1" i="0" dirty="0" err="1">
                <a:solidFill>
                  <a:schemeClr val="tx1"/>
                </a:solidFill>
                <a:effectLst/>
                <a:latin typeface="-apple-system"/>
              </a:rPr>
              <a:t>functional</a:t>
            </a:r>
            <a:r>
              <a:rPr lang="fr-FR" sz="11200" b="1" i="0" dirty="0">
                <a:solidFill>
                  <a:schemeClr val="tx1"/>
                </a:solidFill>
                <a:effectLst/>
                <a:latin typeface="-apple-system"/>
              </a:rPr>
              <a:t> </a:t>
            </a:r>
            <a:r>
              <a:rPr lang="fr-FR" sz="11200" b="1" i="0" dirty="0" err="1">
                <a:solidFill>
                  <a:schemeClr val="tx1"/>
                </a:solidFill>
                <a:effectLst/>
                <a:latin typeface="-apple-system"/>
              </a:rPr>
              <a:t>requirements</a:t>
            </a:r>
            <a:r>
              <a:rPr lang="fr-FR" sz="11200" dirty="0">
                <a:solidFill>
                  <a:schemeClr val="tx1"/>
                </a:solidFill>
              </a:rPr>
              <a:t>):</a:t>
            </a:r>
          </a:p>
          <a:p>
            <a:endParaRPr lang="fr-FR" sz="7200" dirty="0"/>
          </a:p>
          <a:p>
            <a:r>
              <a:rPr lang="fr-FR" sz="7200" dirty="0"/>
              <a:t>Sélection des contenus par rapport au sujet clé recherché : </a:t>
            </a:r>
          </a:p>
          <a:p>
            <a:pPr marL="1943100" lvl="2" indent="-1143000">
              <a:buFont typeface="+mj-lt"/>
              <a:buAutoNum type="arabicPeriod"/>
            </a:pPr>
            <a:r>
              <a:rPr lang="fr-FR" sz="6800" dirty="0"/>
              <a:t>=&gt; recherche générale par endroit (informations obligatoires « * » : ville, pays) ;</a:t>
            </a:r>
          </a:p>
          <a:p>
            <a:pPr marL="1943100" lvl="2" indent="-1143000">
              <a:buFont typeface="+mj-lt"/>
              <a:buAutoNum type="arabicPeriod"/>
            </a:pPr>
            <a:r>
              <a:rPr lang="fr-FR" sz="6800" dirty="0"/>
              <a:t>=&gt; recherche avancée (informations obligatoires « * » : ville, pays + activité spécifique).</a:t>
            </a:r>
            <a:endParaRPr lang="fr-FR" sz="7200" dirty="0"/>
          </a:p>
          <a:p>
            <a:r>
              <a:rPr lang="fr-FR" sz="7200" dirty="0"/>
              <a:t>Classification des contenus par nombre des visualisations.</a:t>
            </a:r>
          </a:p>
          <a:p>
            <a:r>
              <a:rPr lang="fr-FR" sz="7200" dirty="0"/>
              <a:t>Traduction en anglais des contenus. </a:t>
            </a:r>
          </a:p>
          <a:p>
            <a:r>
              <a:rPr lang="fr-FR" sz="7200" dirty="0"/>
              <a:t>Inscription / Connection.</a:t>
            </a:r>
          </a:p>
          <a:p>
            <a:r>
              <a:rPr lang="fr-FR" sz="7200" dirty="0"/>
              <a:t>Création, mise à jour, suppression des contenus (texte, titre, photos…). </a:t>
            </a:r>
          </a:p>
          <a:p>
            <a:r>
              <a:rPr lang="fr-FR" sz="7200" dirty="0"/>
              <a:t>Phase de visualisation du contenu (non encore publié).</a:t>
            </a:r>
          </a:p>
          <a:p>
            <a:r>
              <a:rPr lang="fr-FR" sz="7200" dirty="0"/>
              <a:t>Mise en ligne du contenu. </a:t>
            </a:r>
          </a:p>
          <a:p>
            <a:pPr>
              <a:buFontTx/>
              <a:buChar char="-"/>
            </a:pPr>
            <a:endParaRPr lang="fr-FR" sz="7200" dirty="0"/>
          </a:p>
          <a:p>
            <a:pPr>
              <a:buFontTx/>
              <a:buChar char="-"/>
            </a:pPr>
            <a:endParaRPr lang="fr-FR" sz="7200" dirty="0"/>
          </a:p>
          <a:p>
            <a:pPr>
              <a:buFontTx/>
              <a:buChar char="-"/>
            </a:pPr>
            <a:endParaRPr lang="fr-FR" dirty="0"/>
          </a:p>
          <a:p>
            <a:pPr>
              <a:buFontTx/>
              <a:buChar char="-"/>
            </a:pPr>
            <a:endParaRPr lang="fr-FR" dirty="0"/>
          </a:p>
          <a:p>
            <a:pPr>
              <a:buFontTx/>
              <a:buChar char="-"/>
            </a:pPr>
            <a:endParaRPr lang="fr-FR" dirty="0"/>
          </a:p>
          <a:p>
            <a:endParaRPr lang="fr-FR" dirty="0"/>
          </a:p>
          <a:p>
            <a:endParaRPr lang="fr-FR" dirty="0"/>
          </a:p>
        </p:txBody>
      </p:sp>
    </p:spTree>
    <p:extLst>
      <p:ext uri="{BB962C8B-B14F-4D97-AF65-F5344CB8AC3E}">
        <p14:creationId xmlns:p14="http://schemas.microsoft.com/office/powerpoint/2010/main" val="69580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722CE3-CB6E-4481-A3C4-041BF794FD0C}"/>
              </a:ext>
            </a:extLst>
          </p:cNvPr>
          <p:cNvSpPr>
            <a:spLocks noGrp="1"/>
          </p:cNvSpPr>
          <p:nvPr>
            <p:ph idx="1"/>
          </p:nvPr>
        </p:nvSpPr>
        <p:spPr>
          <a:xfrm>
            <a:off x="677334" y="685801"/>
            <a:ext cx="8596668" cy="5355562"/>
          </a:xfrm>
        </p:spPr>
        <p:txBody>
          <a:bodyPr/>
          <a:lstStyle/>
          <a:p>
            <a:pPr marL="0" indent="0">
              <a:buNone/>
            </a:pPr>
            <a:r>
              <a:rPr lang="fr-FR" sz="2800" dirty="0"/>
              <a:t>BESOINS NON </a:t>
            </a:r>
            <a:r>
              <a:rPr lang="fr-FR" sz="2800" dirty="0">
                <a:solidFill>
                  <a:schemeClr val="tx1"/>
                </a:solidFill>
              </a:rPr>
              <a:t>FONCTIONNELS (</a:t>
            </a:r>
            <a:r>
              <a:rPr lang="fr-FR" sz="2800" b="1" i="0" dirty="0">
                <a:solidFill>
                  <a:schemeClr val="tx1"/>
                </a:solidFill>
                <a:effectLst/>
                <a:latin typeface="-apple-system"/>
              </a:rPr>
              <a:t>non-</a:t>
            </a:r>
            <a:r>
              <a:rPr lang="fr-FR" sz="2800" b="1" i="0" dirty="0" err="1">
                <a:solidFill>
                  <a:schemeClr val="tx1"/>
                </a:solidFill>
                <a:effectLst/>
                <a:latin typeface="-apple-system"/>
              </a:rPr>
              <a:t>functional</a:t>
            </a:r>
            <a:r>
              <a:rPr lang="fr-FR" sz="2800" b="1" i="0" dirty="0">
                <a:solidFill>
                  <a:schemeClr val="tx1"/>
                </a:solidFill>
                <a:effectLst/>
                <a:latin typeface="-apple-system"/>
              </a:rPr>
              <a:t> </a:t>
            </a:r>
            <a:r>
              <a:rPr lang="fr-FR" sz="2800" b="1" i="0" dirty="0" err="1">
                <a:solidFill>
                  <a:schemeClr val="tx1"/>
                </a:solidFill>
                <a:effectLst/>
                <a:latin typeface="-apple-system"/>
              </a:rPr>
              <a:t>requirements</a:t>
            </a:r>
            <a:r>
              <a:rPr lang="fr-FR" sz="2800" b="1" i="0" dirty="0">
                <a:solidFill>
                  <a:schemeClr val="tx1"/>
                </a:solidFill>
                <a:effectLst/>
                <a:latin typeface="-apple-system"/>
              </a:rPr>
              <a:t> (</a:t>
            </a:r>
            <a:r>
              <a:rPr lang="fr-FR" sz="2800" b="1" i="0" dirty="0" err="1">
                <a:solidFill>
                  <a:schemeClr val="tx1"/>
                </a:solidFill>
                <a:effectLst/>
                <a:latin typeface="-apple-system"/>
              </a:rPr>
              <a:t>NFRs</a:t>
            </a:r>
            <a:r>
              <a:rPr lang="fr-FR" sz="2800" b="1" i="0" dirty="0">
                <a:solidFill>
                  <a:schemeClr val="tx1"/>
                </a:solidFill>
                <a:effectLst/>
                <a:latin typeface="-apple-system"/>
              </a:rPr>
              <a:t>) </a:t>
            </a:r>
            <a:r>
              <a:rPr lang="fr-FR" sz="2800" dirty="0">
                <a:solidFill>
                  <a:schemeClr val="tx1"/>
                </a:solidFill>
              </a:rPr>
              <a:t>)</a:t>
            </a:r>
          </a:p>
          <a:p>
            <a:pPr marL="0" indent="0">
              <a:buNone/>
            </a:pPr>
            <a:endParaRPr lang="fr-FR" sz="2800" dirty="0">
              <a:solidFill>
                <a:schemeClr val="tx1"/>
              </a:solidFill>
            </a:endParaRPr>
          </a:p>
          <a:p>
            <a:r>
              <a:rPr lang="fr-FR" dirty="0"/>
              <a:t>Disponibilité du site 98%</a:t>
            </a:r>
          </a:p>
          <a:p>
            <a:r>
              <a:rPr lang="fr-FR" dirty="0"/>
              <a:t>Fiabilité</a:t>
            </a:r>
          </a:p>
          <a:p>
            <a:r>
              <a:rPr lang="fr-FR" dirty="0"/>
              <a:t>Sécurité en conformité avec RGPD </a:t>
            </a:r>
          </a:p>
          <a:p>
            <a:r>
              <a:rPr lang="fr-FR" dirty="0"/>
              <a:t>User-</a:t>
            </a:r>
            <a:r>
              <a:rPr lang="fr-FR" dirty="0" err="1"/>
              <a:t>friendly</a:t>
            </a:r>
            <a:r>
              <a:rPr lang="fr-FR" dirty="0"/>
              <a:t> design. </a:t>
            </a:r>
          </a:p>
          <a:p>
            <a:r>
              <a:rPr lang="fr-FR" dirty="0"/>
              <a:t>Rapidité à montrer les contenus, recherchés ou crées ou mis à jour.</a:t>
            </a:r>
          </a:p>
          <a:p>
            <a:r>
              <a:rPr lang="fr-FR" dirty="0"/>
              <a:t>Mise à jour automatique et régulière de la base des données.</a:t>
            </a:r>
          </a:p>
          <a:p>
            <a:pPr marL="0" indent="0">
              <a:buNone/>
            </a:pPr>
            <a:endParaRPr lang="fr-FR" sz="1800" b="1" dirty="0">
              <a:solidFill>
                <a:srgbClr val="FF0000"/>
              </a:solidFill>
            </a:endParaRPr>
          </a:p>
          <a:p>
            <a:endParaRPr lang="fr-FR" dirty="0"/>
          </a:p>
        </p:txBody>
      </p:sp>
    </p:spTree>
    <p:extLst>
      <p:ext uri="{BB962C8B-B14F-4D97-AF65-F5344CB8AC3E}">
        <p14:creationId xmlns:p14="http://schemas.microsoft.com/office/powerpoint/2010/main" val="15708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E562B-4657-4EEA-9BAF-8FF51AC33774}"/>
              </a:ext>
            </a:extLst>
          </p:cNvPr>
          <p:cNvSpPr>
            <a:spLocks noGrp="1"/>
          </p:cNvSpPr>
          <p:nvPr>
            <p:ph type="title"/>
          </p:nvPr>
        </p:nvSpPr>
        <p:spPr/>
        <p:txBody>
          <a:bodyPr/>
          <a:lstStyle/>
          <a:p>
            <a:r>
              <a:rPr lang="fr-FR" dirty="0"/>
              <a:t>Limites </a:t>
            </a:r>
            <a:r>
              <a:rPr lang="fr-FR"/>
              <a:t>du projet</a:t>
            </a:r>
          </a:p>
        </p:txBody>
      </p:sp>
      <p:sp>
        <p:nvSpPr>
          <p:cNvPr id="3" name="Espace réservé du contenu 2">
            <a:extLst>
              <a:ext uri="{FF2B5EF4-FFF2-40B4-BE49-F238E27FC236}">
                <a16:creationId xmlns:a16="http://schemas.microsoft.com/office/drawing/2014/main" id="{27B9BDAA-8B81-49F8-A913-8823582F6166}"/>
              </a:ext>
            </a:extLst>
          </p:cNvPr>
          <p:cNvSpPr>
            <a:spLocks noGrp="1"/>
          </p:cNvSpPr>
          <p:nvPr>
            <p:ph idx="1"/>
          </p:nvPr>
        </p:nvSpPr>
        <p:spPr>
          <a:xfrm>
            <a:off x="677334" y="1398494"/>
            <a:ext cx="8870078" cy="5015753"/>
          </a:xfrm>
        </p:spPr>
        <p:txBody>
          <a:bodyPr>
            <a:normAutofit/>
          </a:bodyPr>
          <a:lstStyle/>
          <a:p>
            <a:pPr algn="just">
              <a:buFont typeface="+mj-lt"/>
              <a:buAutoNum type="arabicPeriod"/>
            </a:pPr>
            <a:r>
              <a:rPr lang="fr-FR" dirty="0"/>
              <a:t>Il se peut que l’expérience de partage ne soit pas plus agréable que celle offerte par des plateformes importantes (Instagram, </a:t>
            </a:r>
            <a:r>
              <a:rPr lang="fr-FR" dirty="0" err="1"/>
              <a:t>FaceBook</a:t>
            </a:r>
            <a:r>
              <a:rPr lang="fr-FR" dirty="0"/>
              <a:t>, …) et que cependant il n’y ait pas assez d’inscrits pour rendre le site intéressant et varié (moins d’inscrits et témoignages =&gt; site moins intéressant =&gt; moins d’inscrits et témoignages).</a:t>
            </a:r>
          </a:p>
          <a:p>
            <a:pPr algn="just">
              <a:buFont typeface="+mj-lt"/>
              <a:buAutoNum type="arabicPeriod"/>
            </a:pPr>
            <a:r>
              <a:rPr lang="fr-FR" dirty="0"/>
              <a:t>Une limite est l’espace à disposition pour l’ajout des contenus. L’idée de base de ce blog est celle de fournir un site gratuit, bénévole et de partage désintéressé. Si d’une côté cette vision répond aux souhaits d’intégrité de beaucoup de voyageurs indépendants, cela pose des soucis de moyens. Avec un site aux aspirations lucratives (avec des pub ou des liens vers des sites de vente du milieu), il y aurait davantage de </a:t>
            </a:r>
            <a:r>
              <a:rPr lang="fr-FR" dirty="0" err="1"/>
              <a:t>multimedia</a:t>
            </a:r>
            <a:r>
              <a:rPr lang="fr-FR" dirty="0"/>
              <a:t> et donc d’inscrits. Bien que cet aspect découragerait les vrais voyageurs à en rester membres. </a:t>
            </a:r>
          </a:p>
          <a:p>
            <a:pPr algn="just">
              <a:buFont typeface="+mj-lt"/>
              <a:buAutoNum type="arabicPeriod"/>
            </a:pPr>
            <a:r>
              <a:rPr lang="fr-FR" dirty="0"/>
              <a:t>Manque de messagerie privée.</a:t>
            </a:r>
          </a:p>
          <a:p>
            <a:pPr algn="just">
              <a:buFont typeface="+mj-lt"/>
              <a:buAutoNum type="arabicPeriod"/>
            </a:pPr>
            <a:r>
              <a:rPr lang="fr-FR" dirty="0"/>
              <a:t>Risque que la base des donnée ralentit s’il y avait beaucoup d’inscrits. Il faudra l’optimiser le cas échéant. </a:t>
            </a:r>
            <a:endParaRPr lang="fr-FR" sz="2400" dirty="0"/>
          </a:p>
          <a:p>
            <a:pPr algn="just">
              <a:buFont typeface="+mj-lt"/>
              <a:buAutoNum type="arabicPeriod"/>
            </a:pPr>
            <a:endParaRPr lang="fr-FR" sz="2400" dirty="0"/>
          </a:p>
        </p:txBody>
      </p:sp>
    </p:spTree>
    <p:extLst>
      <p:ext uri="{BB962C8B-B14F-4D97-AF65-F5344CB8AC3E}">
        <p14:creationId xmlns:p14="http://schemas.microsoft.com/office/powerpoint/2010/main" val="1804961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9B98D-3F96-48CC-BA56-904275C45798}"/>
              </a:ext>
            </a:extLst>
          </p:cNvPr>
          <p:cNvSpPr>
            <a:spLocks noGrp="1"/>
          </p:cNvSpPr>
          <p:nvPr>
            <p:ph type="title"/>
          </p:nvPr>
        </p:nvSpPr>
        <p:spPr/>
        <p:txBody>
          <a:bodyPr/>
          <a:lstStyle/>
          <a:p>
            <a:r>
              <a:rPr lang="fr-FR" dirty="0"/>
              <a:t>Technologie utilisées</a:t>
            </a:r>
          </a:p>
        </p:txBody>
      </p:sp>
      <p:pic>
        <p:nvPicPr>
          <p:cNvPr id="5" name="Image 4">
            <a:extLst>
              <a:ext uri="{FF2B5EF4-FFF2-40B4-BE49-F238E27FC236}">
                <a16:creationId xmlns:a16="http://schemas.microsoft.com/office/drawing/2014/main" id="{CA3DFA2D-A36A-48EF-9621-007F5848C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886640" y="3004337"/>
            <a:ext cx="919443" cy="974876"/>
          </a:xfrm>
          <a:prstGeom prst="rect">
            <a:avLst/>
          </a:prstGeom>
        </p:spPr>
      </p:pic>
      <p:pic>
        <p:nvPicPr>
          <p:cNvPr id="9" name="Image 8">
            <a:extLst>
              <a:ext uri="{FF2B5EF4-FFF2-40B4-BE49-F238E27FC236}">
                <a16:creationId xmlns:a16="http://schemas.microsoft.com/office/drawing/2014/main" id="{9A37DB8D-53FE-464A-B4C6-DF4D5B1F4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8896" y="1467236"/>
            <a:ext cx="918382" cy="1072877"/>
          </a:xfrm>
          <a:prstGeom prst="rect">
            <a:avLst/>
          </a:prstGeom>
        </p:spPr>
      </p:pic>
      <p:pic>
        <p:nvPicPr>
          <p:cNvPr id="11" name="Image 10">
            <a:extLst>
              <a:ext uri="{FF2B5EF4-FFF2-40B4-BE49-F238E27FC236}">
                <a16:creationId xmlns:a16="http://schemas.microsoft.com/office/drawing/2014/main" id="{355DF807-6B19-4756-9463-759AA155D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392" y="4037675"/>
            <a:ext cx="3508496" cy="1794117"/>
          </a:xfrm>
          <a:prstGeom prst="rect">
            <a:avLst/>
          </a:prstGeom>
        </p:spPr>
      </p:pic>
      <p:pic>
        <p:nvPicPr>
          <p:cNvPr id="13" name="Image 12">
            <a:extLst>
              <a:ext uri="{FF2B5EF4-FFF2-40B4-BE49-F238E27FC236}">
                <a16:creationId xmlns:a16="http://schemas.microsoft.com/office/drawing/2014/main" id="{FE359BF8-5393-470F-A72A-91F538DF66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0367" y="4489009"/>
            <a:ext cx="891451" cy="891451"/>
          </a:xfrm>
          <a:prstGeom prst="rect">
            <a:avLst/>
          </a:prstGeom>
        </p:spPr>
      </p:pic>
      <p:pic>
        <p:nvPicPr>
          <p:cNvPr id="15" name="Image 14">
            <a:extLst>
              <a:ext uri="{FF2B5EF4-FFF2-40B4-BE49-F238E27FC236}">
                <a16:creationId xmlns:a16="http://schemas.microsoft.com/office/drawing/2014/main" id="{F93418DD-12E8-4864-89B1-EFB8653C34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0620" y="4194856"/>
            <a:ext cx="1490432" cy="1490432"/>
          </a:xfrm>
          <a:prstGeom prst="rect">
            <a:avLst/>
          </a:prstGeom>
        </p:spPr>
      </p:pic>
      <p:pic>
        <p:nvPicPr>
          <p:cNvPr id="17" name="Image 16">
            <a:extLst>
              <a:ext uri="{FF2B5EF4-FFF2-40B4-BE49-F238E27FC236}">
                <a16:creationId xmlns:a16="http://schemas.microsoft.com/office/drawing/2014/main" id="{DF9732DF-8C05-467D-B360-CF167FB91E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0705" y="4199648"/>
            <a:ext cx="1284202" cy="1284202"/>
          </a:xfrm>
          <a:prstGeom prst="rect">
            <a:avLst/>
          </a:prstGeom>
        </p:spPr>
      </p:pic>
      <p:pic>
        <p:nvPicPr>
          <p:cNvPr id="21" name="Image 20">
            <a:extLst>
              <a:ext uri="{FF2B5EF4-FFF2-40B4-BE49-F238E27FC236}">
                <a16:creationId xmlns:a16="http://schemas.microsoft.com/office/drawing/2014/main" id="{B76EAA89-9221-4DF8-8AE7-4A0B2133EE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57949" y="2875796"/>
            <a:ext cx="1231958" cy="1231958"/>
          </a:xfrm>
          <a:prstGeom prst="rect">
            <a:avLst/>
          </a:prstGeom>
        </p:spPr>
      </p:pic>
      <p:pic>
        <p:nvPicPr>
          <p:cNvPr id="23" name="Image 22">
            <a:extLst>
              <a:ext uri="{FF2B5EF4-FFF2-40B4-BE49-F238E27FC236}">
                <a16:creationId xmlns:a16="http://schemas.microsoft.com/office/drawing/2014/main" id="{6E0D804E-270F-4282-B1AA-5B78EE03F4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64575" y="1434514"/>
            <a:ext cx="1105599" cy="1105599"/>
          </a:xfrm>
          <a:prstGeom prst="rect">
            <a:avLst/>
          </a:prstGeom>
        </p:spPr>
      </p:pic>
      <p:pic>
        <p:nvPicPr>
          <p:cNvPr id="25" name="Image 24">
            <a:extLst>
              <a:ext uri="{FF2B5EF4-FFF2-40B4-BE49-F238E27FC236}">
                <a16:creationId xmlns:a16="http://schemas.microsoft.com/office/drawing/2014/main" id="{24BC2F27-C21F-41DB-87AE-1A4B12C6F66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84573" y="4214510"/>
            <a:ext cx="1284203" cy="1284203"/>
          </a:xfrm>
          <a:prstGeom prst="rect">
            <a:avLst/>
          </a:prstGeom>
        </p:spPr>
      </p:pic>
      <p:pic>
        <p:nvPicPr>
          <p:cNvPr id="27" name="Image 26">
            <a:extLst>
              <a:ext uri="{FF2B5EF4-FFF2-40B4-BE49-F238E27FC236}">
                <a16:creationId xmlns:a16="http://schemas.microsoft.com/office/drawing/2014/main" id="{186F369C-E267-40B6-9185-2AE707715C2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10090" y="3028186"/>
            <a:ext cx="946569" cy="951027"/>
          </a:xfrm>
          <a:prstGeom prst="rect">
            <a:avLst/>
          </a:prstGeom>
        </p:spPr>
      </p:pic>
      <p:pic>
        <p:nvPicPr>
          <p:cNvPr id="29" name="Image 28">
            <a:extLst>
              <a:ext uri="{FF2B5EF4-FFF2-40B4-BE49-F238E27FC236}">
                <a16:creationId xmlns:a16="http://schemas.microsoft.com/office/drawing/2014/main" id="{9F757EF7-68C7-4C19-AC3F-6339A25C507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95586" y="4124443"/>
            <a:ext cx="1707349" cy="1707349"/>
          </a:xfrm>
          <a:prstGeom prst="rect">
            <a:avLst/>
          </a:prstGeom>
        </p:spPr>
      </p:pic>
      <p:pic>
        <p:nvPicPr>
          <p:cNvPr id="33" name="Image 32">
            <a:extLst>
              <a:ext uri="{FF2B5EF4-FFF2-40B4-BE49-F238E27FC236}">
                <a16:creationId xmlns:a16="http://schemas.microsoft.com/office/drawing/2014/main" id="{07C823C4-DD04-49DE-AA27-34A20589EB4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05816" y="3024435"/>
            <a:ext cx="954551" cy="958528"/>
          </a:xfrm>
          <a:prstGeom prst="rect">
            <a:avLst/>
          </a:prstGeom>
        </p:spPr>
      </p:pic>
      <p:pic>
        <p:nvPicPr>
          <p:cNvPr id="4" name="Image 3">
            <a:extLst>
              <a:ext uri="{FF2B5EF4-FFF2-40B4-BE49-F238E27FC236}">
                <a16:creationId xmlns:a16="http://schemas.microsoft.com/office/drawing/2014/main" id="{4645C087-896A-4626-B65E-9D185BDF519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57349" y="1561298"/>
            <a:ext cx="2931958" cy="974876"/>
          </a:xfrm>
          <a:prstGeom prst="rect">
            <a:avLst/>
          </a:prstGeom>
        </p:spPr>
      </p:pic>
    </p:spTree>
    <p:extLst>
      <p:ext uri="{BB962C8B-B14F-4D97-AF65-F5344CB8AC3E}">
        <p14:creationId xmlns:p14="http://schemas.microsoft.com/office/powerpoint/2010/main" val="3799837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19A2F-8B89-4949-B4D3-F04A0F5BF3B5}"/>
              </a:ext>
            </a:extLst>
          </p:cNvPr>
          <p:cNvSpPr>
            <a:spLocks noGrp="1"/>
          </p:cNvSpPr>
          <p:nvPr>
            <p:ph type="title"/>
          </p:nvPr>
        </p:nvSpPr>
        <p:spPr/>
        <p:txBody>
          <a:bodyPr/>
          <a:lstStyle/>
          <a:p>
            <a:r>
              <a:rPr lang="fr-FR" dirty="0"/>
              <a:t>Diagramme UML : cas d’utilisation</a:t>
            </a:r>
          </a:p>
        </p:txBody>
      </p:sp>
      <p:pic>
        <p:nvPicPr>
          <p:cNvPr id="3" name="Image 2">
            <a:extLst>
              <a:ext uri="{FF2B5EF4-FFF2-40B4-BE49-F238E27FC236}">
                <a16:creationId xmlns:a16="http://schemas.microsoft.com/office/drawing/2014/main" id="{D63834DF-335C-405E-8981-784CD2C404E0}"/>
              </a:ext>
            </a:extLst>
          </p:cNvPr>
          <p:cNvPicPr>
            <a:picLocks noChangeAspect="1"/>
          </p:cNvPicPr>
          <p:nvPr/>
        </p:nvPicPr>
        <p:blipFill>
          <a:blip r:embed="rId2"/>
          <a:stretch>
            <a:fillRect/>
          </a:stretch>
        </p:blipFill>
        <p:spPr>
          <a:xfrm>
            <a:off x="2203356" y="1305761"/>
            <a:ext cx="6254844" cy="5084750"/>
          </a:xfrm>
          <a:prstGeom prst="rect">
            <a:avLst/>
          </a:prstGeom>
        </p:spPr>
      </p:pic>
    </p:spTree>
    <p:extLst>
      <p:ext uri="{BB962C8B-B14F-4D97-AF65-F5344CB8AC3E}">
        <p14:creationId xmlns:p14="http://schemas.microsoft.com/office/powerpoint/2010/main" val="233827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B53FDC-281D-418B-BF35-02A7E25E3BE7}"/>
              </a:ext>
            </a:extLst>
          </p:cNvPr>
          <p:cNvSpPr>
            <a:spLocks noGrp="1"/>
          </p:cNvSpPr>
          <p:nvPr>
            <p:ph type="title"/>
          </p:nvPr>
        </p:nvSpPr>
        <p:spPr>
          <a:xfrm>
            <a:off x="677334" y="609600"/>
            <a:ext cx="8870078" cy="1320800"/>
          </a:xfrm>
        </p:spPr>
        <p:txBody>
          <a:bodyPr/>
          <a:lstStyle/>
          <a:p>
            <a:r>
              <a:rPr lang="fr-FR" dirty="0"/>
              <a:t>Diagramme UML : classes pour les entités</a:t>
            </a:r>
          </a:p>
        </p:txBody>
      </p:sp>
      <p:pic>
        <p:nvPicPr>
          <p:cNvPr id="6" name="Image 5">
            <a:extLst>
              <a:ext uri="{FF2B5EF4-FFF2-40B4-BE49-F238E27FC236}">
                <a16:creationId xmlns:a16="http://schemas.microsoft.com/office/drawing/2014/main" id="{2D1C34E6-C922-4C07-A092-4E139A63B184}"/>
              </a:ext>
            </a:extLst>
          </p:cNvPr>
          <p:cNvPicPr>
            <a:picLocks noChangeAspect="1"/>
          </p:cNvPicPr>
          <p:nvPr/>
        </p:nvPicPr>
        <p:blipFill>
          <a:blip r:embed="rId2"/>
          <a:stretch>
            <a:fillRect/>
          </a:stretch>
        </p:blipFill>
        <p:spPr>
          <a:xfrm>
            <a:off x="354605" y="1528903"/>
            <a:ext cx="10470295" cy="4544685"/>
          </a:xfrm>
          <a:prstGeom prst="rect">
            <a:avLst/>
          </a:prstGeom>
        </p:spPr>
      </p:pic>
    </p:spTree>
    <p:extLst>
      <p:ext uri="{BB962C8B-B14F-4D97-AF65-F5344CB8AC3E}">
        <p14:creationId xmlns:p14="http://schemas.microsoft.com/office/powerpoint/2010/main" val="2595208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0CF57F-6FEB-441E-A9CE-A9C17577C55D}"/>
              </a:ext>
            </a:extLst>
          </p:cNvPr>
          <p:cNvSpPr>
            <a:spLocks noGrp="1"/>
          </p:cNvSpPr>
          <p:nvPr>
            <p:ph type="title"/>
          </p:nvPr>
        </p:nvSpPr>
        <p:spPr/>
        <p:txBody>
          <a:bodyPr>
            <a:normAutofit fontScale="90000"/>
          </a:bodyPr>
          <a:lstStyle/>
          <a:p>
            <a:r>
              <a:rPr lang="fr-FR" dirty="0"/>
              <a:t>Diagramme UML : de séquence</a:t>
            </a:r>
            <a:br>
              <a:rPr lang="fr-FR" dirty="0"/>
            </a:br>
            <a:br>
              <a:rPr lang="fr-FR" sz="2000" dirty="0"/>
            </a:br>
            <a:r>
              <a:rPr lang="fr-FR" sz="22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Recherche d’informations</a:t>
            </a:r>
            <a:br>
              <a:rPr lang="fr-FR" sz="2000" dirty="0"/>
            </a:br>
            <a:br>
              <a:rPr lang="fr-FR" sz="2000" dirty="0"/>
            </a:br>
            <a:endParaRPr lang="fr-FR" sz="2000" dirty="0"/>
          </a:p>
        </p:txBody>
      </p:sp>
      <p:pic>
        <p:nvPicPr>
          <p:cNvPr id="3" name="Image 2">
            <a:extLst>
              <a:ext uri="{FF2B5EF4-FFF2-40B4-BE49-F238E27FC236}">
                <a16:creationId xmlns:a16="http://schemas.microsoft.com/office/drawing/2014/main" id="{43E98012-CE08-4494-B3E8-26E3E7DBFDE5}"/>
              </a:ext>
            </a:extLst>
          </p:cNvPr>
          <p:cNvPicPr>
            <a:picLocks noChangeAspect="1"/>
          </p:cNvPicPr>
          <p:nvPr/>
        </p:nvPicPr>
        <p:blipFill>
          <a:blip r:embed="rId2"/>
          <a:stretch>
            <a:fillRect/>
          </a:stretch>
        </p:blipFill>
        <p:spPr>
          <a:xfrm>
            <a:off x="1139043" y="1930400"/>
            <a:ext cx="8562023" cy="3878729"/>
          </a:xfrm>
          <a:prstGeom prst="rect">
            <a:avLst/>
          </a:prstGeom>
        </p:spPr>
      </p:pic>
    </p:spTree>
    <p:extLst>
      <p:ext uri="{BB962C8B-B14F-4D97-AF65-F5344CB8AC3E}">
        <p14:creationId xmlns:p14="http://schemas.microsoft.com/office/powerpoint/2010/main" val="209780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8B7AB-EF1B-4ED4-AA3C-9FAAA29C189D}"/>
              </a:ext>
            </a:extLst>
          </p:cNvPr>
          <p:cNvSpPr>
            <a:spLocks noGrp="1"/>
          </p:cNvSpPr>
          <p:nvPr>
            <p:ph type="title"/>
          </p:nvPr>
        </p:nvSpPr>
        <p:spPr/>
        <p:txBody>
          <a:bodyPr>
            <a:normAutofit/>
          </a:bodyPr>
          <a:lstStyle/>
          <a:p>
            <a:r>
              <a:rPr lang="fr-FR" dirty="0"/>
              <a:t>Diagramme UML : d’activité</a:t>
            </a:r>
            <a:br>
              <a:rPr lang="fr-FR" dirty="0"/>
            </a:br>
            <a:br>
              <a:rPr lang="fr-FR" sz="2000" dirty="0"/>
            </a:br>
            <a:r>
              <a:rPr lang="fr-FR"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CONNEXION</a:t>
            </a:r>
            <a:endParaRPr lang="fr-FR" sz="2000" dirty="0">
              <a:solidFill>
                <a:schemeClr val="tx1"/>
              </a:solidFill>
            </a:endParaRPr>
          </a:p>
        </p:txBody>
      </p:sp>
      <p:pic>
        <p:nvPicPr>
          <p:cNvPr id="9" name="Image 8">
            <a:extLst>
              <a:ext uri="{FF2B5EF4-FFF2-40B4-BE49-F238E27FC236}">
                <a16:creationId xmlns:a16="http://schemas.microsoft.com/office/drawing/2014/main" id="{90BF522F-B2AD-411D-9C94-EDAC7BB22B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4970" y="1930400"/>
            <a:ext cx="7429747" cy="4921624"/>
          </a:xfrm>
          <a:prstGeom prst="rect">
            <a:avLst/>
          </a:prstGeom>
          <a:noFill/>
        </p:spPr>
      </p:pic>
    </p:spTree>
    <p:extLst>
      <p:ext uri="{BB962C8B-B14F-4D97-AF65-F5344CB8AC3E}">
        <p14:creationId xmlns:p14="http://schemas.microsoft.com/office/powerpoint/2010/main" val="419917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65B20DE-4002-4A52-97D9-B19429507A9E}"/>
              </a:ext>
            </a:extLst>
          </p:cNvPr>
          <p:cNvPicPr>
            <a:picLocks noChangeAspect="1"/>
          </p:cNvPicPr>
          <p:nvPr/>
        </p:nvPicPr>
        <p:blipFill>
          <a:blip r:embed="rId2"/>
          <a:stretch>
            <a:fillRect/>
          </a:stretch>
        </p:blipFill>
        <p:spPr>
          <a:xfrm>
            <a:off x="174252" y="1270000"/>
            <a:ext cx="8040222" cy="4324954"/>
          </a:xfrm>
          <a:prstGeom prst="rect">
            <a:avLst/>
          </a:prstGeom>
        </p:spPr>
      </p:pic>
      <p:sp>
        <p:nvSpPr>
          <p:cNvPr id="2" name="Titre 1">
            <a:extLst>
              <a:ext uri="{FF2B5EF4-FFF2-40B4-BE49-F238E27FC236}">
                <a16:creationId xmlns:a16="http://schemas.microsoft.com/office/drawing/2014/main" id="{74D5D65C-36E3-411D-B38B-759ED2CDE320}"/>
              </a:ext>
            </a:extLst>
          </p:cNvPr>
          <p:cNvSpPr>
            <a:spLocks noGrp="1"/>
          </p:cNvSpPr>
          <p:nvPr>
            <p:ph type="title"/>
          </p:nvPr>
        </p:nvSpPr>
        <p:spPr/>
        <p:txBody>
          <a:bodyPr/>
          <a:lstStyle/>
          <a:p>
            <a:r>
              <a:rPr lang="fr-FR" dirty="0"/>
              <a:t>Gestion projet avec </a:t>
            </a:r>
            <a:r>
              <a:rPr lang="fr-FR" dirty="0" err="1"/>
              <a:t>Github</a:t>
            </a:r>
            <a:r>
              <a:rPr lang="fr-FR" dirty="0"/>
              <a:t> </a:t>
            </a:r>
            <a:r>
              <a:rPr lang="fr-FR" dirty="0" err="1"/>
              <a:t>project</a:t>
            </a:r>
            <a:r>
              <a:rPr lang="fr-FR" dirty="0"/>
              <a:t> et User Stories</a:t>
            </a:r>
          </a:p>
        </p:txBody>
      </p:sp>
      <p:pic>
        <p:nvPicPr>
          <p:cNvPr id="7" name="Image 6">
            <a:extLst>
              <a:ext uri="{FF2B5EF4-FFF2-40B4-BE49-F238E27FC236}">
                <a16:creationId xmlns:a16="http://schemas.microsoft.com/office/drawing/2014/main" id="{B12A5514-E901-4B95-965C-7B02D98B571E}"/>
              </a:ext>
            </a:extLst>
          </p:cNvPr>
          <p:cNvPicPr>
            <a:picLocks noChangeAspect="1"/>
          </p:cNvPicPr>
          <p:nvPr/>
        </p:nvPicPr>
        <p:blipFill>
          <a:blip r:embed="rId3"/>
          <a:stretch>
            <a:fillRect/>
          </a:stretch>
        </p:blipFill>
        <p:spPr>
          <a:xfrm>
            <a:off x="2853343" y="3172210"/>
            <a:ext cx="9164405" cy="3510781"/>
          </a:xfrm>
          <a:prstGeom prst="rect">
            <a:avLst/>
          </a:prstGeom>
        </p:spPr>
      </p:pic>
    </p:spTree>
    <p:extLst>
      <p:ext uri="{BB962C8B-B14F-4D97-AF65-F5344CB8AC3E}">
        <p14:creationId xmlns:p14="http://schemas.microsoft.com/office/powerpoint/2010/main" val="408714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4B16DA-D690-4D3D-8E3F-28B528FC64A3}"/>
              </a:ext>
            </a:extLst>
          </p:cNvPr>
          <p:cNvSpPr>
            <a:spLocks noGrp="1"/>
          </p:cNvSpPr>
          <p:nvPr>
            <p:ph type="title"/>
          </p:nvPr>
        </p:nvSpPr>
        <p:spPr/>
        <p:txBody>
          <a:bodyPr/>
          <a:lstStyle/>
          <a:p>
            <a:r>
              <a:rPr lang="fr-FR" dirty="0"/>
              <a:t>Retroplanning / reverse planning</a:t>
            </a:r>
          </a:p>
        </p:txBody>
      </p:sp>
      <p:pic>
        <p:nvPicPr>
          <p:cNvPr id="5" name="Espace réservé du contenu 4">
            <a:extLst>
              <a:ext uri="{FF2B5EF4-FFF2-40B4-BE49-F238E27FC236}">
                <a16:creationId xmlns:a16="http://schemas.microsoft.com/office/drawing/2014/main" id="{A366540F-BB8A-44BF-AD6C-EB299CC68B53}"/>
              </a:ext>
            </a:extLst>
          </p:cNvPr>
          <p:cNvPicPr>
            <a:picLocks noGrp="1" noChangeAspect="1"/>
          </p:cNvPicPr>
          <p:nvPr>
            <p:ph idx="1"/>
          </p:nvPr>
        </p:nvPicPr>
        <p:blipFill>
          <a:blip r:embed="rId2"/>
          <a:stretch>
            <a:fillRect/>
          </a:stretch>
        </p:blipFill>
        <p:spPr>
          <a:xfrm>
            <a:off x="504369" y="1438836"/>
            <a:ext cx="10525505" cy="5244352"/>
          </a:xfrm>
        </p:spPr>
      </p:pic>
    </p:spTree>
    <p:extLst>
      <p:ext uri="{BB962C8B-B14F-4D97-AF65-F5344CB8AC3E}">
        <p14:creationId xmlns:p14="http://schemas.microsoft.com/office/powerpoint/2010/main" val="224037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40818B-7F5C-4086-9E62-3CB8C2D7CC61}"/>
              </a:ext>
            </a:extLst>
          </p:cNvPr>
          <p:cNvSpPr>
            <a:spLocks noGrp="1"/>
          </p:cNvSpPr>
          <p:nvPr>
            <p:ph type="title"/>
          </p:nvPr>
        </p:nvSpPr>
        <p:spPr/>
        <p:txBody>
          <a:bodyPr/>
          <a:lstStyle/>
          <a:p>
            <a:pPr algn="ctr"/>
            <a:r>
              <a:rPr lang="fr-FR" dirty="0"/>
              <a:t>Remerciements</a:t>
            </a:r>
          </a:p>
        </p:txBody>
      </p:sp>
      <p:sp>
        <p:nvSpPr>
          <p:cNvPr id="3" name="Espace réservé du contenu 2">
            <a:extLst>
              <a:ext uri="{FF2B5EF4-FFF2-40B4-BE49-F238E27FC236}">
                <a16:creationId xmlns:a16="http://schemas.microsoft.com/office/drawing/2014/main" id="{27DA0404-CC12-450D-8176-D3BE48BE6AEC}"/>
              </a:ext>
            </a:extLst>
          </p:cNvPr>
          <p:cNvSpPr>
            <a:spLocks noGrp="1"/>
          </p:cNvSpPr>
          <p:nvPr>
            <p:ph idx="1"/>
          </p:nvPr>
        </p:nvSpPr>
        <p:spPr/>
        <p:txBody>
          <a:bodyPr/>
          <a:lstStyle/>
          <a:p>
            <a:pPr marL="0" indent="0" algn="just">
              <a:buNone/>
            </a:pPr>
            <a:r>
              <a:rPr lang="fr-FR" dirty="0"/>
              <a:t>Je tiens à remercier toute l’équipe de G2R et tous mes collègues de formation, qui m’ont aidé à progresser dans un domaine nouveaux pour moi. </a:t>
            </a:r>
          </a:p>
          <a:p>
            <a:pPr marL="0" indent="0" algn="just">
              <a:buNone/>
            </a:pPr>
            <a:r>
              <a:rPr lang="fr-FR" dirty="0"/>
              <a:t>Je souhaite aussi remercier mes proches, qui m’ont soutenue dans ma démarche de reconversion, mes amis avec leurs conseils et encouragements et toutes les personnes qui avec leur exemple ont montré que tout est possible. </a:t>
            </a:r>
          </a:p>
        </p:txBody>
      </p:sp>
    </p:spTree>
    <p:extLst>
      <p:ext uri="{BB962C8B-B14F-4D97-AF65-F5344CB8AC3E}">
        <p14:creationId xmlns:p14="http://schemas.microsoft.com/office/powerpoint/2010/main" val="314556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F536E-6BBD-4BFD-A573-11AE1BE8CEB0}"/>
              </a:ext>
            </a:extLst>
          </p:cNvPr>
          <p:cNvSpPr>
            <a:spLocks noGrp="1"/>
          </p:cNvSpPr>
          <p:nvPr>
            <p:ph type="title"/>
          </p:nvPr>
        </p:nvSpPr>
        <p:spPr>
          <a:xfrm>
            <a:off x="220134" y="394447"/>
            <a:ext cx="8596668" cy="1320800"/>
          </a:xfrm>
        </p:spPr>
        <p:txBody>
          <a:bodyPr>
            <a:normAutofit/>
          </a:bodyPr>
          <a:lstStyle/>
          <a:p>
            <a:r>
              <a:rPr lang="fr-FR" sz="2800" dirty="0"/>
              <a:t>Wireframe de la 2</a:t>
            </a:r>
            <a:r>
              <a:rPr lang="fr-FR" sz="2800" baseline="30000" dirty="0"/>
              <a:t>ème</a:t>
            </a:r>
            <a:r>
              <a:rPr lang="fr-FR" sz="2800" dirty="0"/>
              <a:t> page, choix entre recherche et rédaction de contenu :</a:t>
            </a:r>
          </a:p>
        </p:txBody>
      </p:sp>
      <p:pic>
        <p:nvPicPr>
          <p:cNvPr id="9" name="Image 8">
            <a:extLst>
              <a:ext uri="{FF2B5EF4-FFF2-40B4-BE49-F238E27FC236}">
                <a16:creationId xmlns:a16="http://schemas.microsoft.com/office/drawing/2014/main" id="{9544ED8D-E7D8-4CFF-A5C1-9BC57CEA6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38" y="1550782"/>
            <a:ext cx="8285711" cy="5105511"/>
          </a:xfrm>
          <a:prstGeom prst="rect">
            <a:avLst/>
          </a:prstGeom>
        </p:spPr>
      </p:pic>
    </p:spTree>
    <p:extLst>
      <p:ext uri="{BB962C8B-B14F-4D97-AF65-F5344CB8AC3E}">
        <p14:creationId xmlns:p14="http://schemas.microsoft.com/office/powerpoint/2010/main" val="2446321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F536E-6BBD-4BFD-A573-11AE1BE8CEB0}"/>
              </a:ext>
            </a:extLst>
          </p:cNvPr>
          <p:cNvSpPr>
            <a:spLocks noGrp="1"/>
          </p:cNvSpPr>
          <p:nvPr>
            <p:ph type="title"/>
          </p:nvPr>
        </p:nvSpPr>
        <p:spPr>
          <a:xfrm>
            <a:off x="220134" y="394447"/>
            <a:ext cx="8596668" cy="1320800"/>
          </a:xfrm>
        </p:spPr>
        <p:txBody>
          <a:bodyPr>
            <a:normAutofit/>
          </a:bodyPr>
          <a:lstStyle/>
          <a:p>
            <a:r>
              <a:rPr lang="fr-FR" sz="2800" dirty="0"/>
              <a:t>Wireframe de la 3</a:t>
            </a:r>
            <a:r>
              <a:rPr lang="fr-FR" sz="2800" baseline="30000" dirty="0"/>
              <a:t>ème</a:t>
            </a:r>
            <a:r>
              <a:rPr lang="fr-FR" sz="2800" dirty="0"/>
              <a:t> page, sélection du contenu recherché par mots clés :</a:t>
            </a:r>
          </a:p>
        </p:txBody>
      </p:sp>
      <p:pic>
        <p:nvPicPr>
          <p:cNvPr id="11" name="Image 10">
            <a:extLst>
              <a:ext uri="{FF2B5EF4-FFF2-40B4-BE49-F238E27FC236}">
                <a16:creationId xmlns:a16="http://schemas.microsoft.com/office/drawing/2014/main" id="{322E271E-DF9C-4445-870B-AA2BA60B42DF}"/>
              </a:ext>
            </a:extLst>
          </p:cNvPr>
          <p:cNvPicPr>
            <a:picLocks noChangeAspect="1"/>
          </p:cNvPicPr>
          <p:nvPr/>
        </p:nvPicPr>
        <p:blipFill>
          <a:blip r:embed="rId2"/>
          <a:stretch>
            <a:fillRect/>
          </a:stretch>
        </p:blipFill>
        <p:spPr>
          <a:xfrm>
            <a:off x="1189955" y="1506565"/>
            <a:ext cx="8279086" cy="5108891"/>
          </a:xfrm>
          <a:prstGeom prst="rect">
            <a:avLst/>
          </a:prstGeom>
        </p:spPr>
      </p:pic>
    </p:spTree>
    <p:extLst>
      <p:ext uri="{BB962C8B-B14F-4D97-AF65-F5344CB8AC3E}">
        <p14:creationId xmlns:p14="http://schemas.microsoft.com/office/powerpoint/2010/main" val="375504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19B0E-1D3A-4186-80B2-9DBAC9D29A0D}"/>
              </a:ext>
            </a:extLst>
          </p:cNvPr>
          <p:cNvSpPr>
            <a:spLocks noGrp="1"/>
          </p:cNvSpPr>
          <p:nvPr>
            <p:ph type="title"/>
          </p:nvPr>
        </p:nvSpPr>
        <p:spPr/>
        <p:txBody>
          <a:bodyPr/>
          <a:lstStyle/>
          <a:p>
            <a:r>
              <a:rPr lang="fr-FR" dirty="0"/>
              <a:t>Maquette de la 2</a:t>
            </a:r>
            <a:r>
              <a:rPr lang="fr-FR" baseline="30000" dirty="0"/>
              <a:t>ème</a:t>
            </a:r>
            <a:r>
              <a:rPr lang="fr-FR" dirty="0"/>
              <a:t> page :</a:t>
            </a:r>
          </a:p>
        </p:txBody>
      </p:sp>
      <p:pic>
        <p:nvPicPr>
          <p:cNvPr id="13" name="Image 12">
            <a:extLst>
              <a:ext uri="{FF2B5EF4-FFF2-40B4-BE49-F238E27FC236}">
                <a16:creationId xmlns:a16="http://schemas.microsoft.com/office/drawing/2014/main" id="{5F2A60E4-6DF8-48A2-A65C-09F75601F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911" y="1318606"/>
            <a:ext cx="8627301" cy="5167555"/>
          </a:xfrm>
          <a:prstGeom prst="rect">
            <a:avLst/>
          </a:prstGeom>
        </p:spPr>
      </p:pic>
    </p:spTree>
    <p:extLst>
      <p:ext uri="{BB962C8B-B14F-4D97-AF65-F5344CB8AC3E}">
        <p14:creationId xmlns:p14="http://schemas.microsoft.com/office/powerpoint/2010/main" val="2360688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D5C174C-6C30-48E0-9410-655F5BE250F8}"/>
              </a:ext>
            </a:extLst>
          </p:cNvPr>
          <p:cNvSpPr>
            <a:spLocks noGrp="1"/>
          </p:cNvSpPr>
          <p:nvPr>
            <p:ph idx="1"/>
          </p:nvPr>
        </p:nvSpPr>
        <p:spPr>
          <a:xfrm>
            <a:off x="677334" y="564777"/>
            <a:ext cx="8596668" cy="5476586"/>
          </a:xfrm>
        </p:spPr>
        <p:txBody>
          <a:bodyPr/>
          <a:lstStyle/>
          <a:p>
            <a:endParaRPr lang="fr-FR" dirty="0"/>
          </a:p>
          <a:p>
            <a:endParaRPr lang="fr-FR" dirty="0"/>
          </a:p>
          <a:p>
            <a:endParaRPr lang="fr-FR" dirty="0"/>
          </a:p>
          <a:p>
            <a:endParaRPr lang="fr-FR" dirty="0"/>
          </a:p>
          <a:p>
            <a:endParaRPr lang="fr-FR" dirty="0"/>
          </a:p>
          <a:p>
            <a:endParaRPr lang="fr-FR" dirty="0"/>
          </a:p>
          <a:p>
            <a:pPr marL="0" indent="0" algn="ctr">
              <a:buNone/>
            </a:pPr>
            <a:r>
              <a:rPr lang="fr-FR" sz="3600" dirty="0">
                <a:solidFill>
                  <a:schemeClr val="accent1"/>
                </a:solidFill>
                <a:latin typeface="+mj-lt"/>
                <a:ea typeface="+mj-ea"/>
                <a:cs typeface="+mj-cs"/>
              </a:rPr>
              <a:t>Merci de votre attention</a:t>
            </a:r>
          </a:p>
        </p:txBody>
      </p:sp>
    </p:spTree>
    <p:extLst>
      <p:ext uri="{BB962C8B-B14F-4D97-AF65-F5344CB8AC3E}">
        <p14:creationId xmlns:p14="http://schemas.microsoft.com/office/powerpoint/2010/main" val="12407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3414F6-4F7B-4EB9-BE88-F3AEF7B0FB27}"/>
              </a:ext>
            </a:extLst>
          </p:cNvPr>
          <p:cNvSpPr>
            <a:spLocks noGrp="1"/>
          </p:cNvSpPr>
          <p:nvPr>
            <p:ph type="title"/>
          </p:nvPr>
        </p:nvSpPr>
        <p:spPr/>
        <p:txBody>
          <a:bodyPr/>
          <a:lstStyle/>
          <a:p>
            <a:pPr algn="ctr"/>
            <a:r>
              <a:rPr lang="fr-FR" dirty="0"/>
              <a:t>Présentation personnelle</a:t>
            </a:r>
          </a:p>
        </p:txBody>
      </p:sp>
      <p:sp>
        <p:nvSpPr>
          <p:cNvPr id="3" name="Espace réservé du contenu 2">
            <a:extLst>
              <a:ext uri="{FF2B5EF4-FFF2-40B4-BE49-F238E27FC236}">
                <a16:creationId xmlns:a16="http://schemas.microsoft.com/office/drawing/2014/main" id="{93A17A42-56B1-4E9E-BE7F-18B75FD774EA}"/>
              </a:ext>
            </a:extLst>
          </p:cNvPr>
          <p:cNvSpPr>
            <a:spLocks noGrp="1"/>
          </p:cNvSpPr>
          <p:nvPr>
            <p:ph idx="1"/>
          </p:nvPr>
        </p:nvSpPr>
        <p:spPr>
          <a:xfrm>
            <a:off x="677334" y="2160261"/>
            <a:ext cx="9017995" cy="4563268"/>
          </a:xfrm>
        </p:spPr>
        <p:txBody>
          <a:bodyPr>
            <a:normAutofit/>
          </a:bodyPr>
          <a:lstStyle/>
          <a:p>
            <a:pPr marL="0" indent="0" algn="just">
              <a:buNone/>
            </a:pPr>
            <a:r>
              <a:rPr lang="fr-FR" sz="2000" dirty="0"/>
              <a:t>Bonjour, je m’appelle Déborah, j’ai suivi le cours Conception et Développement d’Application car ce cours répond à mon souhait de reconversion professionnelle. </a:t>
            </a:r>
          </a:p>
          <a:p>
            <a:pPr marL="0" indent="0" algn="just">
              <a:buNone/>
            </a:pPr>
            <a:r>
              <a:rPr lang="fr-FR" sz="2000" dirty="0"/>
              <a:t>Diplômée en Lettres Modernes, j’ai toujours préféré travailler à l’ordinateur que tout autre travail. Dont mes plusieurs postes d’Assistante de direction ou d’équipe.</a:t>
            </a:r>
          </a:p>
          <a:p>
            <a:pPr marL="0" indent="0" algn="just">
              <a:buNone/>
            </a:pPr>
            <a:r>
              <a:rPr lang="fr-FR" sz="2000" dirty="0"/>
              <a:t>J’ai passé trois ans à mettre à jour les sites multilingue (Emirates </a:t>
            </a:r>
            <a:r>
              <a:rPr lang="fr-FR" sz="2000" dirty="0" err="1"/>
              <a:t>airlines</a:t>
            </a:r>
            <a:r>
              <a:rPr lang="fr-FR" sz="2000" dirty="0"/>
              <a:t>). Une expérience qui m’a beaucoup passionné et qui a conforté mon souhait de travailler sur l’Internet.</a:t>
            </a:r>
          </a:p>
        </p:txBody>
      </p:sp>
    </p:spTree>
    <p:extLst>
      <p:ext uri="{BB962C8B-B14F-4D97-AF65-F5344CB8AC3E}">
        <p14:creationId xmlns:p14="http://schemas.microsoft.com/office/powerpoint/2010/main" val="263653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65950-1050-4F1F-8E51-C69063E15FBB}"/>
              </a:ext>
            </a:extLst>
          </p:cNvPr>
          <p:cNvSpPr>
            <a:spLocks noGrp="1"/>
          </p:cNvSpPr>
          <p:nvPr>
            <p:ph type="title"/>
          </p:nvPr>
        </p:nvSpPr>
        <p:spPr/>
        <p:txBody>
          <a:bodyPr/>
          <a:lstStyle/>
          <a:p>
            <a:r>
              <a:rPr lang="fr-FR" dirty="0"/>
              <a:t>Sujet du projet</a:t>
            </a:r>
          </a:p>
        </p:txBody>
      </p:sp>
      <p:sp>
        <p:nvSpPr>
          <p:cNvPr id="3" name="Espace réservé du contenu 2">
            <a:extLst>
              <a:ext uri="{FF2B5EF4-FFF2-40B4-BE49-F238E27FC236}">
                <a16:creationId xmlns:a16="http://schemas.microsoft.com/office/drawing/2014/main" id="{03E65619-FC65-45C5-AEBF-E6CFEC869397}"/>
              </a:ext>
            </a:extLst>
          </p:cNvPr>
          <p:cNvSpPr>
            <a:spLocks noGrp="1"/>
          </p:cNvSpPr>
          <p:nvPr>
            <p:ph idx="1"/>
          </p:nvPr>
        </p:nvSpPr>
        <p:spPr>
          <a:xfrm>
            <a:off x="741296" y="1780344"/>
            <a:ext cx="8023321" cy="4468056"/>
          </a:xfrm>
        </p:spPr>
        <p:txBody>
          <a:bodyPr>
            <a:normAutofit/>
          </a:bodyPr>
          <a:lstStyle/>
          <a:p>
            <a:pPr marL="0" indent="0" algn="just">
              <a:buNone/>
            </a:pPr>
            <a:r>
              <a:rPr lang="fr-FR" sz="2800" dirty="0"/>
              <a:t>Une association de voyageurs indépendants, The </a:t>
            </a:r>
            <a:r>
              <a:rPr lang="fr-FR" sz="2800" dirty="0" err="1"/>
              <a:t>Gl</a:t>
            </a:r>
            <a:r>
              <a:rPr lang="fr-FR" sz="2800" dirty="0">
                <a:solidFill>
                  <a:schemeClr val="tx1"/>
                </a:solidFill>
              </a:rPr>
              <a:t>🌐</a:t>
            </a:r>
            <a:r>
              <a:rPr lang="fr-FR" sz="2800" dirty="0" err="1"/>
              <a:t>betrotters</a:t>
            </a:r>
            <a:r>
              <a:rPr lang="fr-FR" sz="2800" dirty="0"/>
              <a:t>,</a:t>
            </a:r>
            <a:r>
              <a:rPr lang="hy-AM" sz="2800" dirty="0"/>
              <a:t> </a:t>
            </a:r>
            <a:r>
              <a:rPr lang="fr-FR" sz="2800" dirty="0"/>
              <a:t>souhaite créer un blog interactif où tous ceux qui sont passionnés de voyage puissent partager leurs expériences, commenter celles des autres ou simplement visiter à la recherche d’informations. </a:t>
            </a:r>
          </a:p>
          <a:p>
            <a:pPr marL="0" indent="0" algn="just">
              <a:buNone/>
            </a:pPr>
            <a:r>
              <a:rPr lang="fr-FR" sz="2800" dirty="0"/>
              <a:t>Le blog a vocation à devenir une vraie aide pour tous ceux qui ont besoin de se renseigner avant ou même après leur départ. </a:t>
            </a:r>
          </a:p>
        </p:txBody>
      </p:sp>
    </p:spTree>
    <p:extLst>
      <p:ext uri="{BB962C8B-B14F-4D97-AF65-F5344CB8AC3E}">
        <p14:creationId xmlns:p14="http://schemas.microsoft.com/office/powerpoint/2010/main" val="373051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4D8289-E49D-49A9-A6C3-3C5FD285F517}"/>
              </a:ext>
            </a:extLst>
          </p:cNvPr>
          <p:cNvSpPr>
            <a:spLocks noGrp="1"/>
          </p:cNvSpPr>
          <p:nvPr>
            <p:ph type="title"/>
          </p:nvPr>
        </p:nvSpPr>
        <p:spPr/>
        <p:txBody>
          <a:bodyPr/>
          <a:lstStyle/>
          <a:p>
            <a:r>
              <a:rPr lang="fr-FR" dirty="0"/>
              <a:t>Persona : Gaëlle</a:t>
            </a:r>
          </a:p>
        </p:txBody>
      </p:sp>
      <p:sp>
        <p:nvSpPr>
          <p:cNvPr id="3" name="Espace réservé du contenu 2">
            <a:extLst>
              <a:ext uri="{FF2B5EF4-FFF2-40B4-BE49-F238E27FC236}">
                <a16:creationId xmlns:a16="http://schemas.microsoft.com/office/drawing/2014/main" id="{A419DE91-DCE0-476B-A5B6-E2F25784DE6E}"/>
              </a:ext>
            </a:extLst>
          </p:cNvPr>
          <p:cNvSpPr>
            <a:spLocks noGrp="1"/>
          </p:cNvSpPr>
          <p:nvPr>
            <p:ph idx="1"/>
          </p:nvPr>
        </p:nvSpPr>
        <p:spPr/>
        <p:txBody>
          <a:bodyPr>
            <a:normAutofit fontScale="92500" lnSpcReduction="20000"/>
          </a:bodyPr>
          <a:lstStyle/>
          <a:p>
            <a:r>
              <a:rPr lang="fr-FR" dirty="0"/>
              <a:t>31 ans</a:t>
            </a:r>
          </a:p>
          <a:p>
            <a:r>
              <a:rPr lang="fr-FR" sz="1800" dirty="0"/>
              <a:t>Employée dans le privé</a:t>
            </a:r>
          </a:p>
          <a:p>
            <a:r>
              <a:rPr lang="fr-FR" dirty="0"/>
              <a:t>Ses frustrations : l’envie d’une découverte plus authentique des pays visités qui se cogne contre la crainte de l’inattendu et de l’inconnu. Sans le cadre rassurant d’un voyage organisé, le voyage est perçu comme dangereux ou particulièrement difficile.</a:t>
            </a:r>
          </a:p>
          <a:p>
            <a:r>
              <a:rPr lang="fr-FR" dirty="0"/>
              <a:t>Elle aime l’aspect d’aventure du voyage dans des pays lointains mais sans renoncer a un brin de confort. Elle n’a pas encore franchi le pas du voyage indépendant. Ses voyages organisés par une agence, se déroulent souvent sur des itinéraires qui incluent plusieurs changements de ville et hôtel. Ce qui l’amène à une recherche en ligne avant chaque départ. </a:t>
            </a:r>
          </a:p>
          <a:p>
            <a:r>
              <a:rPr lang="fr-FR" sz="1800" dirty="0"/>
              <a:t>Elle aime aller en voyage avec des amis, parfois </a:t>
            </a:r>
            <a:r>
              <a:rPr lang="fr-FR" dirty="0"/>
              <a:t>en solo</a:t>
            </a:r>
            <a:r>
              <a:rPr lang="fr-FR" sz="1800" dirty="0"/>
              <a:t>.</a:t>
            </a:r>
            <a:r>
              <a:rPr lang="fr-FR" dirty="0"/>
              <a:t> </a:t>
            </a:r>
          </a:p>
          <a:p>
            <a:r>
              <a:rPr lang="fr-FR" sz="1800" dirty="0"/>
              <a:t>Célibataire, elle a cependant des bons liens avec la famille</a:t>
            </a:r>
            <a:br>
              <a:rPr lang="fr-FR" sz="1800" dirty="0"/>
            </a:br>
            <a:endParaRPr lang="fr-FR" dirty="0"/>
          </a:p>
          <a:p>
            <a:endParaRPr lang="fr-FR" dirty="0"/>
          </a:p>
        </p:txBody>
      </p:sp>
      <p:pic>
        <p:nvPicPr>
          <p:cNvPr id="6" name="Image 5">
            <a:extLst>
              <a:ext uri="{FF2B5EF4-FFF2-40B4-BE49-F238E27FC236}">
                <a16:creationId xmlns:a16="http://schemas.microsoft.com/office/drawing/2014/main" id="{465B09F0-2A9A-4507-9FE7-1DFD05205C55}"/>
              </a:ext>
            </a:extLst>
          </p:cNvPr>
          <p:cNvPicPr>
            <a:picLocks noChangeAspect="1"/>
          </p:cNvPicPr>
          <p:nvPr/>
        </p:nvPicPr>
        <p:blipFill>
          <a:blip r:embed="rId2"/>
          <a:stretch>
            <a:fillRect/>
          </a:stretch>
        </p:blipFill>
        <p:spPr>
          <a:xfrm>
            <a:off x="7573273" y="333093"/>
            <a:ext cx="1517077" cy="1597307"/>
          </a:xfrm>
          <a:prstGeom prst="rect">
            <a:avLst/>
          </a:prstGeom>
        </p:spPr>
      </p:pic>
    </p:spTree>
    <p:extLst>
      <p:ext uri="{BB962C8B-B14F-4D97-AF65-F5344CB8AC3E}">
        <p14:creationId xmlns:p14="http://schemas.microsoft.com/office/powerpoint/2010/main" val="242882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4D8289-E49D-49A9-A6C3-3C5FD285F517}"/>
              </a:ext>
            </a:extLst>
          </p:cNvPr>
          <p:cNvSpPr>
            <a:spLocks noGrp="1"/>
          </p:cNvSpPr>
          <p:nvPr>
            <p:ph type="title"/>
          </p:nvPr>
        </p:nvSpPr>
        <p:spPr/>
        <p:txBody>
          <a:bodyPr/>
          <a:lstStyle/>
          <a:p>
            <a:r>
              <a:rPr lang="fr-FR" dirty="0"/>
              <a:t>Persona : Albert</a:t>
            </a:r>
          </a:p>
        </p:txBody>
      </p:sp>
      <p:sp>
        <p:nvSpPr>
          <p:cNvPr id="3" name="Espace réservé du contenu 2">
            <a:extLst>
              <a:ext uri="{FF2B5EF4-FFF2-40B4-BE49-F238E27FC236}">
                <a16:creationId xmlns:a16="http://schemas.microsoft.com/office/drawing/2014/main" id="{A419DE91-DCE0-476B-A5B6-E2F25784DE6E}"/>
              </a:ext>
            </a:extLst>
          </p:cNvPr>
          <p:cNvSpPr>
            <a:spLocks noGrp="1"/>
          </p:cNvSpPr>
          <p:nvPr>
            <p:ph idx="1"/>
          </p:nvPr>
        </p:nvSpPr>
        <p:spPr/>
        <p:txBody>
          <a:bodyPr>
            <a:normAutofit/>
          </a:bodyPr>
          <a:lstStyle/>
          <a:p>
            <a:r>
              <a:rPr lang="fr-FR" dirty="0"/>
              <a:t>50 ans</a:t>
            </a:r>
          </a:p>
          <a:p>
            <a:r>
              <a:rPr lang="fr-FR" sz="1800" dirty="0"/>
              <a:t>Fonctionnaire</a:t>
            </a:r>
          </a:p>
          <a:p>
            <a:r>
              <a:rPr lang="fr-FR" dirty="0"/>
              <a:t>Ses frustrations : un salaire plus conséquent pour se permettre des voyages dans les archipels de l’Océan Pacifique.</a:t>
            </a:r>
          </a:p>
          <a:p>
            <a:r>
              <a:rPr lang="fr-FR" dirty="0"/>
              <a:t>Il n’aime pas les voyages genre </a:t>
            </a:r>
            <a:r>
              <a:rPr lang="fr-FR" dirty="0" err="1"/>
              <a:t>ClubMed</a:t>
            </a:r>
            <a:r>
              <a:rPr lang="fr-FR" dirty="0"/>
              <a:t> où tout est organisé et on reste enfermé dans un grand hôtel/village vacances. L’intérêts pour les cultures du monde le porte à des voyages qu’il organise lui-même, sans le support d’une agence, mais avec beaucoup de recherche en ligne.</a:t>
            </a:r>
          </a:p>
          <a:p>
            <a:r>
              <a:rPr lang="fr-FR" dirty="0"/>
              <a:t>Il voyage en couple avec sa femme</a:t>
            </a:r>
          </a:p>
          <a:p>
            <a:r>
              <a:rPr lang="fr-FR" dirty="0"/>
              <a:t>Marié, ses enfants sont grands et indépendants. </a:t>
            </a:r>
          </a:p>
          <a:p>
            <a:endParaRPr lang="fr-FR" dirty="0"/>
          </a:p>
          <a:p>
            <a:endParaRPr lang="fr-FR" dirty="0"/>
          </a:p>
          <a:p>
            <a:endParaRPr lang="fr-FR" dirty="0"/>
          </a:p>
          <a:p>
            <a:endParaRPr lang="fr-FR" sz="1800"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CE7D481E-7679-48DC-B198-7DACAC55AD1C}"/>
              </a:ext>
            </a:extLst>
          </p:cNvPr>
          <p:cNvPicPr>
            <a:picLocks noChangeAspect="1"/>
          </p:cNvPicPr>
          <p:nvPr/>
        </p:nvPicPr>
        <p:blipFill>
          <a:blip r:embed="rId2"/>
          <a:stretch>
            <a:fillRect/>
          </a:stretch>
        </p:blipFill>
        <p:spPr>
          <a:xfrm>
            <a:off x="7254403" y="379410"/>
            <a:ext cx="1709254" cy="1550989"/>
          </a:xfrm>
          <a:prstGeom prst="rect">
            <a:avLst/>
          </a:prstGeom>
        </p:spPr>
      </p:pic>
    </p:spTree>
    <p:extLst>
      <p:ext uri="{BB962C8B-B14F-4D97-AF65-F5344CB8AC3E}">
        <p14:creationId xmlns:p14="http://schemas.microsoft.com/office/powerpoint/2010/main" val="144729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4D8289-E49D-49A9-A6C3-3C5FD285F517}"/>
              </a:ext>
            </a:extLst>
          </p:cNvPr>
          <p:cNvSpPr>
            <a:spLocks noGrp="1"/>
          </p:cNvSpPr>
          <p:nvPr>
            <p:ph type="title"/>
          </p:nvPr>
        </p:nvSpPr>
        <p:spPr/>
        <p:txBody>
          <a:bodyPr/>
          <a:lstStyle/>
          <a:p>
            <a:r>
              <a:rPr lang="fr-FR" dirty="0"/>
              <a:t>Persona : </a:t>
            </a:r>
            <a:r>
              <a:rPr lang="fr-FR" dirty="0" err="1"/>
              <a:t>Djamil</a:t>
            </a:r>
            <a:endParaRPr lang="fr-FR" dirty="0"/>
          </a:p>
        </p:txBody>
      </p:sp>
      <p:sp>
        <p:nvSpPr>
          <p:cNvPr id="3" name="Espace réservé du contenu 2">
            <a:extLst>
              <a:ext uri="{FF2B5EF4-FFF2-40B4-BE49-F238E27FC236}">
                <a16:creationId xmlns:a16="http://schemas.microsoft.com/office/drawing/2014/main" id="{A419DE91-DCE0-476B-A5B6-E2F25784DE6E}"/>
              </a:ext>
            </a:extLst>
          </p:cNvPr>
          <p:cNvSpPr>
            <a:spLocks noGrp="1"/>
          </p:cNvSpPr>
          <p:nvPr>
            <p:ph idx="1"/>
          </p:nvPr>
        </p:nvSpPr>
        <p:spPr/>
        <p:txBody>
          <a:bodyPr>
            <a:normAutofit/>
          </a:bodyPr>
          <a:lstStyle/>
          <a:p>
            <a:r>
              <a:rPr lang="fr-FR" dirty="0"/>
              <a:t>21 ans</a:t>
            </a:r>
          </a:p>
          <a:p>
            <a:r>
              <a:rPr lang="fr-FR" dirty="0"/>
              <a:t>Étudiant en ingénierie</a:t>
            </a:r>
          </a:p>
          <a:p>
            <a:r>
              <a:rPr lang="fr-FR" dirty="0"/>
              <a:t>Ses frustrations : pouvoir se permettre de voyager davantage et persuader sa copine à voyager avec lui en dehors du cadre sécurisant et coûteux du voyage organisé.</a:t>
            </a:r>
          </a:p>
          <a:p>
            <a:r>
              <a:rPr lang="fr-FR" dirty="0"/>
              <a:t>Un sac à dos et une soif infinie d’exploration. Si la destination est lointaine, il trouve un vol pas cher avec deux escales de plusieurs heures chacun. Plutôt auberge de jeunesse qu’hôtel compte tenu de son budget mais il ne refuserait pas un peu de confort s’il pouvait se le permettre.</a:t>
            </a:r>
          </a:p>
          <a:p>
            <a:r>
              <a:rPr lang="fr-FR" dirty="0"/>
              <a:t>Il voyage en solitaire</a:t>
            </a:r>
          </a:p>
          <a:p>
            <a:r>
              <a:rPr lang="fr-FR" dirty="0"/>
              <a:t>En couple depuis peu</a:t>
            </a:r>
          </a:p>
          <a:p>
            <a:pPr marL="0" indent="0">
              <a:buNone/>
            </a:pPr>
            <a:endParaRPr lang="fr-FR" dirty="0"/>
          </a:p>
          <a:p>
            <a:endParaRPr lang="fr-FR" dirty="0"/>
          </a:p>
          <a:p>
            <a:endParaRPr lang="fr-FR"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9588F968-687C-49E3-8508-C477595371AA}"/>
              </a:ext>
            </a:extLst>
          </p:cNvPr>
          <p:cNvPicPr>
            <a:picLocks noChangeAspect="1"/>
          </p:cNvPicPr>
          <p:nvPr/>
        </p:nvPicPr>
        <p:blipFill>
          <a:blip r:embed="rId2"/>
          <a:stretch>
            <a:fillRect/>
          </a:stretch>
        </p:blipFill>
        <p:spPr>
          <a:xfrm>
            <a:off x="7212860" y="367010"/>
            <a:ext cx="1805979" cy="1805979"/>
          </a:xfrm>
          <a:prstGeom prst="rect">
            <a:avLst/>
          </a:prstGeom>
        </p:spPr>
      </p:pic>
    </p:spTree>
    <p:extLst>
      <p:ext uri="{BB962C8B-B14F-4D97-AF65-F5344CB8AC3E}">
        <p14:creationId xmlns:p14="http://schemas.microsoft.com/office/powerpoint/2010/main" val="377913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17665E-3C1A-4447-BA0F-C80F4E3D995A}"/>
              </a:ext>
            </a:extLst>
          </p:cNvPr>
          <p:cNvSpPr>
            <a:spLocks noGrp="1"/>
          </p:cNvSpPr>
          <p:nvPr>
            <p:ph type="title"/>
          </p:nvPr>
        </p:nvSpPr>
        <p:spPr/>
        <p:txBody>
          <a:bodyPr/>
          <a:lstStyle/>
          <a:p>
            <a:r>
              <a:rPr lang="fr-FR" dirty="0"/>
              <a:t>Objectifs du projet</a:t>
            </a:r>
          </a:p>
        </p:txBody>
      </p:sp>
      <p:sp>
        <p:nvSpPr>
          <p:cNvPr id="3" name="Espace réservé du contenu 2">
            <a:extLst>
              <a:ext uri="{FF2B5EF4-FFF2-40B4-BE49-F238E27FC236}">
                <a16:creationId xmlns:a16="http://schemas.microsoft.com/office/drawing/2014/main" id="{ACE437E7-99F8-4757-A02D-55CCD57098CC}"/>
              </a:ext>
            </a:extLst>
          </p:cNvPr>
          <p:cNvSpPr>
            <a:spLocks noGrp="1"/>
          </p:cNvSpPr>
          <p:nvPr>
            <p:ph idx="1"/>
          </p:nvPr>
        </p:nvSpPr>
        <p:spPr>
          <a:xfrm>
            <a:off x="524934" y="1454728"/>
            <a:ext cx="9214812" cy="5638800"/>
          </a:xfrm>
        </p:spPr>
        <p:txBody>
          <a:bodyPr>
            <a:normAutofit/>
          </a:bodyPr>
          <a:lstStyle/>
          <a:p>
            <a:pPr marL="0" indent="0" algn="just">
              <a:buNone/>
            </a:pPr>
            <a:r>
              <a:rPr lang="fr-FR" sz="2400" dirty="0"/>
              <a:t>Aujourd’hui tout voyageur, indépendant ou pas, consacre beaucoup de temps à la recherche en ligne des informations sur le pays ou la ville qu’il souhaite visiter.</a:t>
            </a:r>
          </a:p>
          <a:p>
            <a:pPr marL="0" indent="0" algn="just">
              <a:buNone/>
            </a:pPr>
            <a:endParaRPr lang="fr-FR" sz="2400" dirty="0">
              <a:solidFill>
                <a:schemeClr val="tx1">
                  <a:lumMod val="75000"/>
                  <a:lumOff val="25000"/>
                </a:schemeClr>
              </a:solidFill>
              <a:latin typeface="+mn-lt"/>
              <a:ea typeface="+mn-ea"/>
              <a:cs typeface="+mn-cs"/>
            </a:endParaRPr>
          </a:p>
          <a:p>
            <a:pPr marL="0" indent="0" algn="just">
              <a:buNone/>
            </a:pPr>
            <a:r>
              <a:rPr lang="fr-FR" sz="2400" dirty="0">
                <a:solidFill>
                  <a:schemeClr val="tx1">
                    <a:lumMod val="75000"/>
                    <a:lumOff val="25000"/>
                  </a:schemeClr>
                </a:solidFill>
                <a:latin typeface="+mn-lt"/>
                <a:ea typeface="+mn-ea"/>
                <a:cs typeface="+mn-cs"/>
              </a:rPr>
              <a:t>Les utilisateurs de ce site peuvent repérer des informations rapidement et simplement. </a:t>
            </a:r>
          </a:p>
          <a:p>
            <a:pPr marL="0" indent="0" algn="just">
              <a:buNone/>
            </a:pPr>
            <a:r>
              <a:rPr lang="fr-FR" sz="2400" dirty="0">
                <a:solidFill>
                  <a:schemeClr val="tx1">
                    <a:lumMod val="75000"/>
                    <a:lumOff val="25000"/>
                  </a:schemeClr>
                </a:solidFill>
                <a:latin typeface="+mn-lt"/>
                <a:ea typeface="+mn-ea"/>
                <a:cs typeface="+mn-cs"/>
              </a:rPr>
              <a:t>Au même temps, ils ont enfin l’opportunité de créer son propre contenu et donner des informations utiles à d’autre voyageurs. Cela sans les contraintes de devoir entretenir un blog personnel. </a:t>
            </a:r>
          </a:p>
          <a:p>
            <a:pPr marL="0" indent="0" algn="just">
              <a:buNone/>
            </a:pPr>
            <a:endParaRPr lang="fr-FR" sz="2400" dirty="0"/>
          </a:p>
          <a:p>
            <a:pPr marL="0" indent="0" algn="just">
              <a:buNone/>
            </a:pPr>
            <a:r>
              <a:rPr lang="fr-FR" sz="2400" dirty="0"/>
              <a:t>Cette facilité à retrouver des renseignements aspire également à donner envie de voyager autrement. </a:t>
            </a:r>
          </a:p>
        </p:txBody>
      </p:sp>
    </p:spTree>
    <p:extLst>
      <p:ext uri="{BB962C8B-B14F-4D97-AF65-F5344CB8AC3E}">
        <p14:creationId xmlns:p14="http://schemas.microsoft.com/office/powerpoint/2010/main" val="208277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313FA3-3C04-4560-95C4-8E5592E141F9}"/>
              </a:ext>
            </a:extLst>
          </p:cNvPr>
          <p:cNvSpPr>
            <a:spLocks noGrp="1"/>
          </p:cNvSpPr>
          <p:nvPr>
            <p:ph type="title"/>
          </p:nvPr>
        </p:nvSpPr>
        <p:spPr>
          <a:xfrm>
            <a:off x="663887" y="676834"/>
            <a:ext cx="9206254" cy="4903695"/>
          </a:xfrm>
        </p:spPr>
        <p:txBody>
          <a:bodyPr>
            <a:normAutofit fontScale="90000"/>
          </a:bodyPr>
          <a:lstStyle/>
          <a:p>
            <a:pPr algn="ctr"/>
            <a:r>
              <a:rPr lang="fr-FR" dirty="0"/>
              <a:t>Expression des besoins</a:t>
            </a:r>
            <a:br>
              <a:rPr lang="fr-FR" dirty="0"/>
            </a:br>
            <a:br>
              <a:rPr lang="fr-FR" sz="2000" dirty="0">
                <a:solidFill>
                  <a:schemeClr val="tx1">
                    <a:lumMod val="75000"/>
                    <a:lumOff val="25000"/>
                  </a:schemeClr>
                </a:solidFill>
                <a:latin typeface="+mn-lt"/>
                <a:ea typeface="+mn-ea"/>
                <a:cs typeface="+mn-cs"/>
              </a:rPr>
            </a:br>
            <a:r>
              <a:rPr lang="fr-FR" sz="3100" dirty="0">
                <a:solidFill>
                  <a:schemeClr val="tx1">
                    <a:lumMod val="75000"/>
                    <a:lumOff val="25000"/>
                  </a:schemeClr>
                </a:solidFill>
                <a:latin typeface="+mn-lt"/>
                <a:ea typeface="+mn-ea"/>
                <a:cs typeface="+mn-cs"/>
              </a:rPr>
              <a:t>Les utilisateurs du site s’y rendent pour </a:t>
            </a:r>
            <a:r>
              <a:rPr lang="fr-FR" sz="3100" b="1" dirty="0">
                <a:solidFill>
                  <a:schemeClr val="tx1">
                    <a:lumMod val="75000"/>
                    <a:lumOff val="25000"/>
                  </a:schemeClr>
                </a:solidFill>
                <a:latin typeface="+mn-lt"/>
                <a:ea typeface="+mn-ea"/>
                <a:cs typeface="+mn-cs"/>
              </a:rPr>
              <a:t>trouver</a:t>
            </a:r>
            <a:r>
              <a:rPr lang="fr-FR" sz="3100" dirty="0">
                <a:solidFill>
                  <a:schemeClr val="tx1">
                    <a:lumMod val="75000"/>
                    <a:lumOff val="25000"/>
                  </a:schemeClr>
                </a:solidFill>
                <a:latin typeface="+mn-lt"/>
                <a:ea typeface="+mn-ea"/>
                <a:cs typeface="+mn-cs"/>
              </a:rPr>
              <a:t> ou </a:t>
            </a:r>
            <a:r>
              <a:rPr lang="fr-FR" sz="3100" b="1" dirty="0">
                <a:solidFill>
                  <a:schemeClr val="tx1">
                    <a:lumMod val="75000"/>
                    <a:lumOff val="25000"/>
                  </a:schemeClr>
                </a:solidFill>
                <a:latin typeface="+mn-lt"/>
                <a:ea typeface="+mn-ea"/>
                <a:cs typeface="+mn-cs"/>
              </a:rPr>
              <a:t>partager des informations</a:t>
            </a:r>
            <a:r>
              <a:rPr lang="fr-FR" sz="3100" dirty="0">
                <a:solidFill>
                  <a:schemeClr val="tx1">
                    <a:lumMod val="75000"/>
                    <a:lumOff val="25000"/>
                  </a:schemeClr>
                </a:solidFill>
                <a:latin typeface="+mn-lt"/>
                <a:ea typeface="+mn-ea"/>
                <a:cs typeface="+mn-cs"/>
              </a:rPr>
              <a:t>, comme des vols moins chers ou des itinéraires ou hôtels/auberges moins coûteux. </a:t>
            </a:r>
            <a:br>
              <a:rPr lang="fr-FR" sz="3100" dirty="0">
                <a:solidFill>
                  <a:schemeClr val="tx1">
                    <a:lumMod val="75000"/>
                    <a:lumOff val="25000"/>
                  </a:schemeClr>
                </a:solidFill>
                <a:latin typeface="+mn-lt"/>
                <a:ea typeface="+mn-ea"/>
                <a:cs typeface="+mn-cs"/>
              </a:rPr>
            </a:br>
            <a:r>
              <a:rPr lang="fr-FR" sz="3100" dirty="0">
                <a:solidFill>
                  <a:schemeClr val="tx1">
                    <a:lumMod val="75000"/>
                    <a:lumOff val="25000"/>
                  </a:schemeClr>
                </a:solidFill>
                <a:latin typeface="+mn-lt"/>
                <a:ea typeface="+mn-ea"/>
                <a:cs typeface="+mn-cs"/>
              </a:rPr>
              <a:t>Les fonctionnalités primordiales doivent cependant pointer sur une recherche simple et rapide ainsi qu’une manière claire pour créer des contenus, soient ils articles, commentaires ou photos.</a:t>
            </a:r>
            <a:br>
              <a:rPr lang="fr-FR" sz="3100" dirty="0">
                <a:solidFill>
                  <a:schemeClr val="tx1">
                    <a:lumMod val="75000"/>
                    <a:lumOff val="25000"/>
                  </a:schemeClr>
                </a:solidFill>
                <a:latin typeface="+mn-lt"/>
                <a:ea typeface="+mn-ea"/>
                <a:cs typeface="+mn-cs"/>
              </a:rPr>
            </a:br>
            <a:br>
              <a:rPr lang="fr-FR" sz="3100" dirty="0">
                <a:solidFill>
                  <a:schemeClr val="tx1">
                    <a:lumMod val="75000"/>
                    <a:lumOff val="25000"/>
                  </a:schemeClr>
                </a:solidFill>
                <a:latin typeface="+mn-lt"/>
                <a:ea typeface="+mn-ea"/>
                <a:cs typeface="+mn-cs"/>
              </a:rPr>
            </a:br>
            <a:br>
              <a:rPr lang="fr-FR" sz="3100" dirty="0">
                <a:solidFill>
                  <a:schemeClr val="tx1">
                    <a:lumMod val="75000"/>
                    <a:lumOff val="25000"/>
                  </a:schemeClr>
                </a:solidFill>
                <a:latin typeface="+mn-lt"/>
                <a:ea typeface="+mn-ea"/>
                <a:cs typeface="+mn-cs"/>
              </a:rPr>
            </a:br>
            <a:br>
              <a:rPr lang="fr-FR" sz="3100" dirty="0">
                <a:solidFill>
                  <a:schemeClr val="tx1">
                    <a:lumMod val="75000"/>
                    <a:lumOff val="25000"/>
                  </a:schemeClr>
                </a:solidFill>
                <a:latin typeface="+mn-lt"/>
                <a:ea typeface="+mn-ea"/>
                <a:cs typeface="+mn-cs"/>
              </a:rPr>
            </a:br>
            <a:endParaRPr lang="fr-FR" sz="20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660484949"/>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1987</TotalTime>
  <Words>1142</Words>
  <Application>Microsoft Office PowerPoint</Application>
  <PresentationFormat>Grand écran</PresentationFormat>
  <Paragraphs>96</Paragraphs>
  <Slides>23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-apple-system</vt:lpstr>
      <vt:lpstr>Arial</vt:lpstr>
      <vt:lpstr>Calibri</vt:lpstr>
      <vt:lpstr>Trebuchet MS</vt:lpstr>
      <vt:lpstr>Wingdings 3</vt:lpstr>
      <vt:lpstr>Facette</vt:lpstr>
      <vt:lpstr>YOUR journey</vt:lpstr>
      <vt:lpstr>Remerciements</vt:lpstr>
      <vt:lpstr>Présentation personnelle</vt:lpstr>
      <vt:lpstr>Sujet du projet</vt:lpstr>
      <vt:lpstr>Persona : Gaëlle</vt:lpstr>
      <vt:lpstr>Persona : Albert</vt:lpstr>
      <vt:lpstr>Persona : Djamil</vt:lpstr>
      <vt:lpstr>Objectifs du projet</vt:lpstr>
      <vt:lpstr>Expression des besoins  Les utilisateurs du site s’y rendent pour trouver ou partager des informations, comme des vols moins chers ou des itinéraires ou hôtels/auberges moins coûteux.  Les fonctionnalités primordiales doivent cependant pointer sur une recherche simple et rapide ainsi qu’une manière claire pour créer des contenus, soient ils articles, commentaires ou photos.    </vt:lpstr>
      <vt:lpstr>Présentation PowerPoint</vt:lpstr>
      <vt:lpstr>Présentation PowerPoint</vt:lpstr>
      <vt:lpstr>Limites du projet</vt:lpstr>
      <vt:lpstr>Technologie utilisées</vt:lpstr>
      <vt:lpstr>Diagramme UML : cas d’utilisation</vt:lpstr>
      <vt:lpstr>Diagramme UML : classes pour les entités</vt:lpstr>
      <vt:lpstr>Diagramme UML : de séquence  Recherche d’informations  </vt:lpstr>
      <vt:lpstr>Diagramme UML : d’activité  CONNEXION</vt:lpstr>
      <vt:lpstr>Gestion projet avec Github project et User Stories</vt:lpstr>
      <vt:lpstr>Retroplanning / reverse planning</vt:lpstr>
      <vt:lpstr>Wireframe de la 2ème page, choix entre recherche et rédaction de contenu :</vt:lpstr>
      <vt:lpstr>Wireframe de la 3ème page, sélection du contenu recherché par mots clés :</vt:lpstr>
      <vt:lpstr>Maquette de la 2ème page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journey</dc:title>
  <dc:creator>EXAMENCDA</dc:creator>
  <cp:lastModifiedBy>EXAMENCDA</cp:lastModifiedBy>
  <cp:revision>128</cp:revision>
  <dcterms:created xsi:type="dcterms:W3CDTF">2024-10-10T14:05:30Z</dcterms:created>
  <dcterms:modified xsi:type="dcterms:W3CDTF">2024-10-22T14:56:34Z</dcterms:modified>
</cp:coreProperties>
</file>