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70" r:id="rId4"/>
    <p:sldId id="269" r:id="rId5"/>
    <p:sldId id="268" r:id="rId6"/>
    <p:sldId id="261" r:id="rId7"/>
    <p:sldId id="260" r:id="rId8"/>
    <p:sldId id="271" r:id="rId9"/>
    <p:sldId id="272" r:id="rId10"/>
    <p:sldId id="273" r:id="rId11"/>
    <p:sldId id="282" r:id="rId12"/>
    <p:sldId id="283" r:id="rId13"/>
    <p:sldId id="274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63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6B065-9387-4DBD-8600-802E541FAA81}" type="datetimeFigureOut">
              <a:rPr lang="fr-FR" smtClean="0"/>
              <a:t>20/10/2024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BD793-9611-4337-B814-DBD49173A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86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BD793-9611-4337-B814-DBD49173A71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53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Mise à disposition d’outil pour le bon déroulement de la formation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BD793-9611-4337-B814-DBD49173A71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1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49143-4878-670C-C5FB-D4ABE9FE1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9DDC62-B859-13F0-45EE-1640006BA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2806AE-6046-3B32-E8FB-B4251C62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693A-D2B8-4B57-85B9-014129D5826F}" type="datetime1">
              <a:rPr lang="fr-FR" smtClean="0"/>
              <a:t>20/10/2024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A2A494-281C-DDC7-23EC-C1BD8848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0C994F-308B-1080-60B2-C617CF14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85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49E5D-8B0B-5173-6E27-F30E3352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35B43F-4CDF-BE4A-2160-8E784FD35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7C3A57-93D6-0B5E-C671-3AE0B54F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C7D9-F8E9-4705-A480-33967B4A0D26}" type="datetime1">
              <a:rPr lang="fr-FR" smtClean="0"/>
              <a:t>20/10/2024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4A60DB-C063-D3F6-8A3D-6DF7A26E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AAD0D1-120B-71BF-0714-14308108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43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4BE652-CAF3-641E-F007-3D35DD576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2E72F2-792A-ED7E-F1EE-3737F8C5E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C51420-3BAB-5FAA-4C9B-B0880DDC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2290-3AE2-4E71-A7F4-18D587792CA9}" type="datetime1">
              <a:rPr lang="fr-FR" smtClean="0"/>
              <a:t>20/10/2024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C180C9-277B-DA36-E265-187FA137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A1C38C-6B13-56A5-A202-FA588934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9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EA487-00B3-6B0D-7E01-1A485A7E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C43691-A5A1-027A-6140-922CEBCC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C356DE-D349-5ECF-FBA4-D60226D2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BF72-7517-4461-B354-4191685EDDC8}" type="datetime1">
              <a:rPr lang="fr-FR" smtClean="0"/>
              <a:t>20/10/2024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8A11C5-A707-CA00-E10C-86950CC7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28A03B-B3B4-D198-B75F-46ED133D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27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470ED-7B12-55FA-2A11-774BAF68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3B8092-A307-898A-65C1-A272CF675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B55BE7-D0BA-1783-FC16-2F29FDAE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9DE1-7995-43F9-991D-A5A93E0478F0}" type="datetime1">
              <a:rPr lang="fr-FR" smtClean="0"/>
              <a:t>20/10/2024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5C1700-0724-EECE-D3ED-35CC102F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5CED57-399B-A4CA-4FD3-09B7FDE3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51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4934C-77FB-F097-955F-F863F37B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F82E4B-3415-DB2B-6DDB-D64690359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7EED4C-EC1F-DFCB-CCCA-E94473E73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8A6AA4-F634-56AD-C6DE-4C640502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08B5-B0C1-46E8-BDD3-700655DE7CC5}" type="datetime1">
              <a:rPr lang="fr-FR" smtClean="0"/>
              <a:t>20/10/2024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DB043E-9E95-D2EE-D688-AA319D5A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7EB7BA-7D60-C643-356A-8D2E9B61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19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1C9F8-AB31-D805-E99E-CDCACA06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B513B5-355A-12B6-E218-A5A19786B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71FD6B-6C5D-732D-C685-222A380DF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406C3A-7C03-B3DD-9D51-1A0626D89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B3FB359-A77A-7732-6371-677BA94FC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5A6C76-5D68-C5AF-466E-667BAEEA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2FBF-EA20-4B8A-AB3E-A6E8D0CC354F}" type="datetime1">
              <a:rPr lang="fr-FR" smtClean="0"/>
              <a:t>20/10/2024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AD3AC7-9C1C-5C8C-B38D-7759D1B2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7BFC88-FFED-1C99-952E-6888BD2D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27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13F6A-6514-AB2E-3550-99C32A19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D3AFB5D-6C23-C5B6-FE2D-67D62FF7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FCEB-A186-42D3-9A43-6D06E4CD287B}" type="datetime1">
              <a:rPr lang="fr-FR" smtClean="0"/>
              <a:t>20/10/2024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9D4E2C-944A-0802-A47F-AB9C7040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C5C8FD-33E3-A8C9-EBB5-70AC57F0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08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16C0AC8-303C-F31D-E6C0-9FAAE4A0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FAA-2AA9-4C82-A857-08FE27EFAC87}" type="datetime1">
              <a:rPr lang="fr-FR" smtClean="0"/>
              <a:t>20/10/2024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45B9D0-47FA-3685-52BD-F6605C1E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73542A-3D7F-F408-A0E8-458B5E69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18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96553-1BFB-428E-8013-A8616CE6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FE05B3-A082-ECEE-264D-031F75C44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D518DB-FFD2-0B8D-572D-F2DE85F9F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530782-381E-FBD4-A089-88012CA5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2CA3-C397-4A14-A3DB-ECD260EB106D}" type="datetime1">
              <a:rPr lang="fr-FR" smtClean="0"/>
              <a:t>20/10/2024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3E6D3F-4C04-4338-E51F-80EF1338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A43383-3C57-944D-8B06-CC0340AE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21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EBB63-611C-2ED1-3D3A-8C229032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F1C0D8-3D53-1A6C-9F6E-0F9948FCA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E511EF-AC34-6C17-09CA-E533E89DD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7090FF-9261-B7D1-66E1-8EF9AF31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108A-B06E-447E-A193-61B77A5828ED}" type="datetime1">
              <a:rPr lang="fr-FR" smtClean="0"/>
              <a:t>20/10/2024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25832A-45ED-A17D-EA0B-E890768A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CBAFE0-1AFA-E413-E822-F896A374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72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AD9E9BF-61AB-4AE8-21A6-45999B536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0BADED-4AF3-E54B-19F7-20C930221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64F88B-434C-73AD-66BE-AEE5A7E23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4FC4A1-A753-46C7-AC70-0CBDD0D3C809}" type="datetime1">
              <a:rPr lang="fr-FR" smtClean="0"/>
              <a:t>20/10/2024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8745EB-3906-633A-E0EF-3839183B5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52FCA-22C4-E707-95DC-92BFE63D1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40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image" Target="../media/image7.svg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image" Target="../media/image6.png"/><Relationship Id="rId17" Type="http://schemas.openxmlformats.org/officeDocument/2006/relationships/image" Target="../media/image18.svg"/><Relationship Id="rId2" Type="http://schemas.openxmlformats.org/officeDocument/2006/relationships/tags" Target="../tags/tag70.xml"/><Relationship Id="rId16" Type="http://schemas.openxmlformats.org/officeDocument/2006/relationships/image" Target="../media/image17.png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15" Type="http://schemas.openxmlformats.org/officeDocument/2006/relationships/image" Target="../media/image16.svg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tags" Target="../tags/tag91.xml"/><Relationship Id="rId18" Type="http://schemas.openxmlformats.org/officeDocument/2006/relationships/image" Target="../media/image22.png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tags" Target="../tags/tag90.xml"/><Relationship Id="rId17" Type="http://schemas.openxmlformats.org/officeDocument/2006/relationships/image" Target="../media/image21.png"/><Relationship Id="rId2" Type="http://schemas.openxmlformats.org/officeDocument/2006/relationships/tags" Target="../tags/tag80.xml"/><Relationship Id="rId16" Type="http://schemas.openxmlformats.org/officeDocument/2006/relationships/image" Target="../media/image20.png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5" Type="http://schemas.openxmlformats.org/officeDocument/2006/relationships/image" Target="../media/image19.png"/><Relationship Id="rId10" Type="http://schemas.openxmlformats.org/officeDocument/2006/relationships/tags" Target="../tags/tag88.xml"/><Relationship Id="rId19" Type="http://schemas.openxmlformats.org/officeDocument/2006/relationships/image" Target="../media/image23.png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7" Type="http://schemas.openxmlformats.org/officeDocument/2006/relationships/image" Target="../media/image24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10" Type="http://schemas.openxmlformats.org/officeDocument/2006/relationships/image" Target="../media/image26.png"/><Relationship Id="rId4" Type="http://schemas.openxmlformats.org/officeDocument/2006/relationships/tags" Target="../tags/tag100.xml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image" Target="../media/image27.png"/><Relationship Id="rId18" Type="http://schemas.openxmlformats.org/officeDocument/2006/relationships/image" Target="../media/image6.png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5.svg"/><Relationship Id="rId2" Type="http://schemas.openxmlformats.org/officeDocument/2006/relationships/tags" Target="../tags/tag105.xml"/><Relationship Id="rId16" Type="http://schemas.openxmlformats.org/officeDocument/2006/relationships/image" Target="../media/image4.png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5" Type="http://schemas.openxmlformats.org/officeDocument/2006/relationships/tags" Target="../tags/tag108.xml"/><Relationship Id="rId15" Type="http://schemas.openxmlformats.org/officeDocument/2006/relationships/image" Target="../media/image3.svg"/><Relationship Id="rId10" Type="http://schemas.openxmlformats.org/officeDocument/2006/relationships/tags" Target="../tags/tag113.xml"/><Relationship Id="rId19" Type="http://schemas.openxmlformats.org/officeDocument/2006/relationships/image" Target="../media/image7.svg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11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7" Type="http://schemas.openxmlformats.org/officeDocument/2006/relationships/image" Target="../media/image29.png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7" Type="http://schemas.openxmlformats.org/officeDocument/2006/relationships/image" Target="../media/image30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0.xml"/><Relationship Id="rId4" Type="http://schemas.openxmlformats.org/officeDocument/2006/relationships/tags" Target="../tags/tag12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image" Target="../media/image32.png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image" Target="../media/image31.png"/><Relationship Id="rId5" Type="http://schemas.openxmlformats.org/officeDocument/2006/relationships/tags" Target="../tags/tag13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4.xml"/><Relationship Id="rId9" Type="http://schemas.openxmlformats.org/officeDocument/2006/relationships/tags" Target="../tags/tag13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14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.png"/><Relationship Id="rId5" Type="http://schemas.openxmlformats.org/officeDocument/2006/relationships/tags" Target="../tags/tag10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0.xml"/><Relationship Id="rId4" Type="http://schemas.openxmlformats.org/officeDocument/2006/relationships/tags" Target="../tags/tag1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7" Type="http://schemas.openxmlformats.org/officeDocument/2006/relationships/image" Target="../media/image35.svg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3.svg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2.png"/><Relationship Id="rId17" Type="http://schemas.openxmlformats.org/officeDocument/2006/relationships/image" Target="../media/image7.svg"/><Relationship Id="rId2" Type="http://schemas.openxmlformats.org/officeDocument/2006/relationships/tags" Target="../tags/tag21.xml"/><Relationship Id="rId16" Type="http://schemas.openxmlformats.org/officeDocument/2006/relationships/image" Target="../media/image6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15" Type="http://schemas.openxmlformats.org/officeDocument/2006/relationships/image" Target="../media/image5.svg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8.jpg"/><Relationship Id="rId4" Type="http://schemas.openxmlformats.org/officeDocument/2006/relationships/tags" Target="../tags/tag33.xml"/><Relationship Id="rId9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10" Type="http://schemas.openxmlformats.org/officeDocument/2006/relationships/image" Target="../media/image10.jpg"/><Relationship Id="rId4" Type="http://schemas.openxmlformats.org/officeDocument/2006/relationships/tags" Target="../tags/tag48.xml"/><Relationship Id="rId9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image" Target="../media/image12.svg"/><Relationship Id="rId5" Type="http://schemas.openxmlformats.org/officeDocument/2006/relationships/tags" Target="../tags/tag57.xml"/><Relationship Id="rId10" Type="http://schemas.openxmlformats.org/officeDocument/2006/relationships/image" Target="../media/image11.png"/><Relationship Id="rId4" Type="http://schemas.openxmlformats.org/officeDocument/2006/relationships/tags" Target="../tags/tag56.xml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14.svg"/><Relationship Id="rId5" Type="http://schemas.openxmlformats.org/officeDocument/2006/relationships/tags" Target="../tags/tag65.xml"/><Relationship Id="rId10" Type="http://schemas.openxmlformats.org/officeDocument/2006/relationships/image" Target="../media/image13.png"/><Relationship Id="rId4" Type="http://schemas.openxmlformats.org/officeDocument/2006/relationships/tags" Target="../tags/tag64.xml"/><Relationship Id="rId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9BAA4-D10D-137A-EA68-E055441F7D0D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252537" y="2719908"/>
            <a:ext cx="9144000" cy="1071563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de projet pour le titre professionnel Concepteur Développeur d’Applications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2054F9D-FD6B-4585-84B1-3CA80276485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938709" y="4704578"/>
            <a:ext cx="168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Haldan</a:t>
            </a:r>
            <a:r>
              <a:rPr lang="fr-FR" dirty="0"/>
              <a:t> KOFFI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526059F-8014-47AA-82E0-51EAA2AB962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514220" y="3983934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6DC6929-236D-42BF-959E-7FB13DF0889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92027" y="5987018"/>
            <a:ext cx="250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Promotion : 23/09/2024</a:t>
            </a:r>
          </a:p>
        </p:txBody>
      </p:sp>
      <p:pic>
        <p:nvPicPr>
          <p:cNvPr id="1026" name="Picture 2" descr="G2R Formation - Accueil">
            <a:extLst>
              <a:ext uri="{FF2B5EF4-FFF2-40B4-BE49-F238E27FC236}">
                <a16:creationId xmlns:a16="http://schemas.microsoft.com/office/drawing/2014/main" id="{E5CB59A8-AE9D-4ECD-9F71-511E45D9475A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63" y="323474"/>
            <a:ext cx="2128836" cy="68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743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10</a:t>
            </a:fld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792B410-6738-4A88-A0B4-81A2EF7E7B32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Limites du projet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B5C95FE0-E742-4274-9323-746DD5C6158E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838200" y="1790650"/>
            <a:ext cx="10515600" cy="100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Évolution du projet dans le futur :</a:t>
            </a:r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Graphique 1" descr="Connexions avec un remplissage uni">
            <a:extLst>
              <a:ext uri="{FF2B5EF4-FFF2-40B4-BE49-F238E27FC236}">
                <a16:creationId xmlns:a16="http://schemas.microsoft.com/office/drawing/2014/main" id="{9D9134AB-7CF7-89CF-B572-BF252318C23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6658" y="2180866"/>
            <a:ext cx="1320597" cy="132059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0B4B52-BB67-2644-25A2-7147AD2245E3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1184787" y="2230439"/>
            <a:ext cx="9613490" cy="360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Messages privés</a:t>
            </a:r>
          </a:p>
          <a:p>
            <a:pPr algn="just"/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Classement des utilisateurs en fonction des livres ajoutés</a:t>
            </a:r>
          </a:p>
          <a:p>
            <a:pPr algn="just"/>
            <a:endParaRPr lang="fr-FR" sz="18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endParaRPr lang="fr-FR" sz="18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endParaRPr lang="fr-FR" sz="18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Création d’un espace bibliothèque privé pour que les utilisateurs puissent créer leur bibliothèque</a:t>
            </a:r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Graphique 5" descr="Gestion avec un remplissage uni">
            <a:extLst>
              <a:ext uri="{FF2B5EF4-FFF2-40B4-BE49-F238E27FC236}">
                <a16:creationId xmlns:a16="http://schemas.microsoft.com/office/drawing/2014/main" id="{3395CEEC-0347-59BC-78E9-EC54C1213D6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40984" y="3242737"/>
            <a:ext cx="1174315" cy="1174315"/>
          </a:xfrm>
          <a:prstGeom prst="rect">
            <a:avLst/>
          </a:prstGeom>
        </p:spPr>
      </p:pic>
      <p:pic>
        <p:nvPicPr>
          <p:cNvPr id="8" name="Graphique 7" descr="Livres sur une étagère avec un remplissage uni">
            <a:extLst>
              <a:ext uri="{FF2B5EF4-FFF2-40B4-BE49-F238E27FC236}">
                <a16:creationId xmlns:a16="http://schemas.microsoft.com/office/drawing/2014/main" id="{8F34CC1F-8F11-6064-C6BE-3A604B8AFF6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39400" y="48089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0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11</a:t>
            </a:fld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792B410-6738-4A88-A0B4-81A2EF7E7B32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utilisées</a:t>
            </a:r>
          </a:p>
        </p:txBody>
      </p:sp>
      <p:pic>
        <p:nvPicPr>
          <p:cNvPr id="6" name="Image 5" descr="Une image contenant symbole, Graphique, capture d’écran, ligne&#10;&#10;Description générée automatiquement">
            <a:extLst>
              <a:ext uri="{FF2B5EF4-FFF2-40B4-BE49-F238E27FC236}">
                <a16:creationId xmlns:a16="http://schemas.microsoft.com/office/drawing/2014/main" id="{E5F11C4C-628D-EA98-0EA1-789200F73B8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53" y="4097766"/>
            <a:ext cx="950956" cy="935107"/>
          </a:xfrm>
          <a:prstGeom prst="rect">
            <a:avLst/>
          </a:prstGeom>
        </p:spPr>
      </p:pic>
      <p:pic>
        <p:nvPicPr>
          <p:cNvPr id="10" name="Image 9" descr="Une image contenant logo, symbole, Marque, capture d’écran&#10;&#10;Description générée automatiquement">
            <a:extLst>
              <a:ext uri="{FF2B5EF4-FFF2-40B4-BE49-F238E27FC236}">
                <a16:creationId xmlns:a16="http://schemas.microsoft.com/office/drawing/2014/main" id="{2455ABA5-B132-81A3-231D-10D6D27A689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0" t="15050" r="17676" b="18359"/>
          <a:stretch/>
        </p:blipFill>
        <p:spPr>
          <a:xfrm>
            <a:off x="3407965" y="2421047"/>
            <a:ext cx="1947278" cy="114366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E93EEC1-0314-F057-523E-1FF5BDFCD87D}"/>
              </a:ext>
            </a:extLst>
          </p:cNvPr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472" y="3915161"/>
            <a:ext cx="1226147" cy="12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9DECBA9-08CE-1843-2147-417E3EDE24C2}"/>
              </a:ext>
            </a:extLst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581"/>
          <a:stretch/>
        </p:blipFill>
        <p:spPr bwMode="auto">
          <a:xfrm>
            <a:off x="2221522" y="2567686"/>
            <a:ext cx="883597" cy="90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629A722-08EC-B9A3-1177-9C51FDF7C9C2}"/>
              </a:ext>
            </a:extLst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299" y="2548319"/>
            <a:ext cx="2565607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43464FBD-1ADA-9E85-6184-95F9CD66F5F9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746719" y="2863209"/>
            <a:ext cx="1474803" cy="100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3CCE19-D200-6947-0542-2D66508E4961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667564" y="4507873"/>
            <a:ext cx="1474803" cy="456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5E6AEDD-5B93-6A5B-95CC-45C05EEC1E5F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5941653" y="3404640"/>
            <a:ext cx="2061436" cy="53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de données :</a:t>
            </a:r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69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792B410-6738-4A88-A0B4-81A2EF7E7B3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Diagrammes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UML des </a:t>
            </a:r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d’utilisation</a:t>
            </a: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 descr="Une image contenant texte, diagramme, écriture manuscrite, document&#10;&#10;Description générée automatiquement">
            <a:extLst>
              <a:ext uri="{FF2B5EF4-FFF2-40B4-BE49-F238E27FC236}">
                <a16:creationId xmlns:a16="http://schemas.microsoft.com/office/drawing/2014/main" id="{8842B42E-1C3C-2197-6A8D-004A155BB8B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80" y="104510"/>
            <a:ext cx="3698240" cy="657465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20ADE-45B3-4262-A680-7B402FD9570E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6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13</a:t>
            </a:fld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46081" y="805146"/>
            <a:ext cx="3814187" cy="1325563"/>
          </a:xfrm>
        </p:spPr>
        <p:txBody>
          <a:bodyPr/>
          <a:lstStyle/>
          <a:p>
            <a:pPr algn="just"/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US	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BA5F69E-F3A1-C3B3-ACAD-F34F371E30A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530237" y="140660"/>
            <a:ext cx="6447586" cy="371479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A75CB6A-7C6C-DB79-C13E-3C4645C94F8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40981" y="3174175"/>
            <a:ext cx="7895954" cy="320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84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Rétroplanning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52C76959-D048-413F-9172-38900F891546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95862" y="2232924"/>
            <a:ext cx="3427001" cy="9620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 temporelle des étapes clés du projet</a:t>
            </a:r>
          </a:p>
        </p:txBody>
      </p:sp>
      <p:pic>
        <p:nvPicPr>
          <p:cNvPr id="3" name="Image 2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99839199-407D-FD42-7C0F-30A9AFDFE89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488006" y="2810084"/>
            <a:ext cx="6155141" cy="2415893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120ADE-45B3-4262-A680-7B402FD9570E}" type="slidenum"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fr-F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28032D5-2BAA-2BCA-D33E-146CEF7C4967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6207109" y="1178061"/>
            <a:ext cx="2260145" cy="1139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Objectifs du projet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243E2A7-BDD2-CB43-2BDD-BBDA5C80DC3B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4793656" y="3606496"/>
            <a:ext cx="756139" cy="1088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raphique 7" descr="Livres avec un remplissage uni">
            <a:extLst>
              <a:ext uri="{FF2B5EF4-FFF2-40B4-BE49-F238E27FC236}">
                <a16:creationId xmlns:a16="http://schemas.microsoft.com/office/drawing/2014/main" id="{F2B90F59-467F-D90C-5AAB-F6EEF6B980D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12277" y="1445652"/>
            <a:ext cx="766859" cy="766859"/>
          </a:xfrm>
          <a:prstGeom prst="rect">
            <a:avLst/>
          </a:prstGeom>
        </p:spPr>
      </p:pic>
      <p:pic>
        <p:nvPicPr>
          <p:cNvPr id="9" name="Graphique 8" descr="Commentaire, ajouter contour">
            <a:extLst>
              <a:ext uri="{FF2B5EF4-FFF2-40B4-BE49-F238E27FC236}">
                <a16:creationId xmlns:a16="http://schemas.microsoft.com/office/drawing/2014/main" id="{974AB745-669F-DD1E-5E3F-1D1073FFF50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03360" y="806521"/>
            <a:ext cx="872793" cy="872793"/>
          </a:xfrm>
          <a:prstGeom prst="rect">
            <a:avLst/>
          </a:prstGeom>
        </p:spPr>
      </p:pic>
      <p:pic>
        <p:nvPicPr>
          <p:cNvPr id="10" name="Graphique 9" descr="Connexions avec un remplissage uni">
            <a:extLst>
              <a:ext uri="{FF2B5EF4-FFF2-40B4-BE49-F238E27FC236}">
                <a16:creationId xmlns:a16="http://schemas.microsoft.com/office/drawing/2014/main" id="{F4783961-66D7-D078-FB01-56065B5225B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92891" y="1543407"/>
            <a:ext cx="960592" cy="96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29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15</a:t>
            </a:fld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UML de séquence</a:t>
            </a:r>
          </a:p>
        </p:txBody>
      </p:sp>
      <p:pic>
        <p:nvPicPr>
          <p:cNvPr id="6" name="Image 5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E92B0C94-ABF6-3442-09B7-29C7ED3FAE3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802069"/>
            <a:ext cx="95250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48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71100" y="2072640"/>
            <a:ext cx="4620584" cy="20610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UML </a:t>
            </a:r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d’activité</a:t>
            </a: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 descr="Une image contenant texte, capture d’écran, reçu, diagramme&#10;&#10;Description générée automatiquement">
            <a:extLst>
              <a:ext uri="{FF2B5EF4-FFF2-40B4-BE49-F238E27FC236}">
                <a16:creationId xmlns:a16="http://schemas.microsoft.com/office/drawing/2014/main" id="{27B7144C-3E5A-CB44-25D7-53E3E28B0FA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88" y="643467"/>
            <a:ext cx="4234009" cy="5571066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20ADE-45B3-4262-A680-7B402FD9570E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790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UML de classes pour les </a:t>
            </a:r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entités</a:t>
            </a: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 descr="Une image contenant texte, diagramme, motif, origami&#10;&#10;Description générée automatiquement">
            <a:extLst>
              <a:ext uri="{FF2B5EF4-FFF2-40B4-BE49-F238E27FC236}">
                <a16:creationId xmlns:a16="http://schemas.microsoft.com/office/drawing/2014/main" id="{7DE88849-3BED-5AE4-67C3-024132D5130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836" y="55068"/>
            <a:ext cx="2999882" cy="6666408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20ADE-45B3-4262-A680-7B402FD9570E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865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18</a:t>
            </a:fld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38200" y="336550"/>
            <a:ext cx="3317240" cy="1325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25C0840-F38B-42B3-8395-B90AC99A2E3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721246" y="2018829"/>
            <a:ext cx="4244636" cy="298844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0BC8FD9-681E-F465-FB04-ECFE43188AB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2"/>
          <a:srcRect t="-670" b="670"/>
          <a:stretch/>
        </p:blipFill>
        <p:spPr>
          <a:xfrm>
            <a:off x="6385528" y="1998663"/>
            <a:ext cx="4232863" cy="300861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0A9BA7-E3C9-E47D-5323-E3B0DE3F0ED7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3041484" y="4924729"/>
            <a:ext cx="1604160" cy="456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d’accueil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0D691B4A-CBAE-B89A-5B72-12D99E73E90A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7004619" y="4966660"/>
            <a:ext cx="3211961" cy="456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d’information sur un livre ajouté</a:t>
            </a:r>
          </a:p>
        </p:txBody>
      </p:sp>
    </p:spTree>
    <p:extLst>
      <p:ext uri="{BB962C8B-B14F-4D97-AF65-F5344CB8AC3E}">
        <p14:creationId xmlns:p14="http://schemas.microsoft.com/office/powerpoint/2010/main" val="1648977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19</a:t>
            </a:fld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92760" y="2537618"/>
            <a:ext cx="2738120" cy="1325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Maquette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2339FB5-A551-414C-6649-BF3AEB629B7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038600" y="999331"/>
            <a:ext cx="6923098" cy="48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7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A69C43-E9EC-488D-8077-CF60AE22795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2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F70135B-E772-4881-83E8-BD534562EF23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597317" y="275599"/>
            <a:ext cx="9144000" cy="1071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Remerciements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2F3E31D-462A-4553-9099-5A9A8088ABD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854682" y="2222967"/>
            <a:ext cx="35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G2R formation</a:t>
            </a:r>
          </a:p>
        </p:txBody>
      </p:sp>
      <p:pic>
        <p:nvPicPr>
          <p:cNvPr id="2" name="Picture 2" descr="G2R Formation - Accueil">
            <a:extLst>
              <a:ext uri="{FF2B5EF4-FFF2-40B4-BE49-F238E27FC236}">
                <a16:creationId xmlns:a16="http://schemas.microsoft.com/office/drawing/2014/main" id="{85FC2B32-FDBD-8011-DE9B-79F47C20B32A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971" y="2826123"/>
            <a:ext cx="2128836" cy="68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5A920D2-3024-9338-BC5C-3F62F036292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854682" y="3770048"/>
            <a:ext cx="35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formateurs</a:t>
            </a:r>
          </a:p>
        </p:txBody>
      </p:sp>
    </p:spTree>
    <p:extLst>
      <p:ext uri="{BB962C8B-B14F-4D97-AF65-F5344CB8AC3E}">
        <p14:creationId xmlns:p14="http://schemas.microsoft.com/office/powerpoint/2010/main" val="588775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20</a:t>
            </a:fld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177048" y="2766218"/>
            <a:ext cx="5837903" cy="1325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4250692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0DE788-5710-4C22-8602-7A53CA640AD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A75B5-9B9A-40CA-BA46-F97F0981585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2325688"/>
            <a:ext cx="10515600" cy="3132138"/>
          </a:xfrm>
        </p:spPr>
        <p:txBody>
          <a:bodyPr>
            <a:normAutofit fontScale="92500"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tant que lecteur inscrit, je veux ajouter un livre que j’ai apprécié à la bibliothèque afin de partager mes découvertes avec d’autres lecteurs.</a:t>
            </a:r>
          </a:p>
          <a:p>
            <a:pPr marL="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tant que lecteur inscrit, je veux laisser un commentaire sur un livre que j’ai lu afin de partager mon avis et échanger avec d’autres utilisateurs autour de cette lecture.</a:t>
            </a:r>
          </a:p>
          <a:p>
            <a:pPr marL="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tant que lecteur engagé je veux pouvoir interagir des discussions autour d’un livre en mettant des likes.</a:t>
            </a:r>
          </a:p>
        </p:txBody>
      </p:sp>
      <p:pic>
        <p:nvPicPr>
          <p:cNvPr id="5" name="Graphique 4" descr="Curseur avec un remplissage uni">
            <a:extLst>
              <a:ext uri="{FF2B5EF4-FFF2-40B4-BE49-F238E27FC236}">
                <a16:creationId xmlns:a16="http://schemas.microsoft.com/office/drawing/2014/main" id="{86068296-2B70-4B3F-8D81-79F812109CD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3237" y="1027906"/>
            <a:ext cx="1462088" cy="146208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756A71-A912-451F-A0DB-97A390C5926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35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A69C43-E9EC-488D-8077-CF60AE22795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3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99104255-6821-43E9-97E9-C6C36CC903B9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84396" y="306847"/>
            <a:ext cx="9144000" cy="1071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personnelle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9D7BF8-24EF-4FFC-B0D1-85780D5C2C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652094" y="2140288"/>
            <a:ext cx="70647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 parcours :</a:t>
            </a:r>
          </a:p>
          <a:p>
            <a:pPr algn="just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Licence : Sciences de la Terre, de l’Univers et de l’Environnement</a:t>
            </a:r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Programmation en C et Python</a:t>
            </a:r>
          </a:p>
          <a:p>
            <a:pPr algn="just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2 : Ingénierie et géosciences pour l’environnement</a:t>
            </a:r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Analyse de données en python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à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Reconversion professionnelle dans la conception et développement d’applications</a:t>
            </a:r>
          </a:p>
        </p:txBody>
      </p:sp>
    </p:spTree>
    <p:extLst>
      <p:ext uri="{BB962C8B-B14F-4D97-AF65-F5344CB8AC3E}">
        <p14:creationId xmlns:p14="http://schemas.microsoft.com/office/powerpoint/2010/main" val="71791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A69C43-E9EC-488D-8077-CF60AE22795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4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980F4B4-A464-423E-AE04-85F6D1F5A565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38200" y="354857"/>
            <a:ext cx="10515600" cy="1325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Sujet du projet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E3297D7-79EE-4EFB-B710-A6DDCCABDB4D}"/>
              </a:ext>
            </a:extLst>
          </p:cNvPr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838200" y="1844751"/>
            <a:ext cx="10515600" cy="11732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Bibliothèque collaborative en ligne : Site de partage et de découverte de livres</a:t>
            </a:r>
          </a:p>
          <a:p>
            <a:pPr marL="0" indent="0" algn="just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F3DCA10-0C46-4AC7-8F55-23AE1CA0F82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838199" y="2664542"/>
            <a:ext cx="6821129" cy="3018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Les utilisateurs auront </a:t>
            </a:r>
            <a:r>
              <a:rPr lang="fr-FR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différentes</a:t>
            </a:r>
            <a:r>
              <a:rPr lang="fr-FR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possibilités :</a:t>
            </a:r>
          </a:p>
          <a:p>
            <a:pPr marL="0" indent="0" algn="just">
              <a:buNone/>
            </a:pPr>
            <a:endParaRPr lang="fr-FR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fr-FR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Ajouter des livres </a:t>
            </a:r>
          </a:p>
          <a:p>
            <a:pPr lvl="1" algn="just"/>
            <a:r>
              <a:rPr lang="fr-FR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Rédiger des commentaires</a:t>
            </a:r>
          </a:p>
          <a:p>
            <a:pPr lvl="1" algn="just"/>
            <a:r>
              <a:rPr lang="fr-FR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Faire des recommandations </a:t>
            </a:r>
          </a:p>
          <a:p>
            <a:pPr lvl="1" algn="just"/>
            <a:r>
              <a:rPr lang="fr-FR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Interagir avec d’autres lecteurs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Graphique 9" descr="Livres avec un remplissage uni">
            <a:extLst>
              <a:ext uri="{FF2B5EF4-FFF2-40B4-BE49-F238E27FC236}">
                <a16:creationId xmlns:a16="http://schemas.microsoft.com/office/drawing/2014/main" id="{FE687BED-D86E-4AC2-9E6D-CD42F6B84A8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78760" y="2750625"/>
            <a:ext cx="1034845" cy="1034845"/>
          </a:xfrm>
          <a:prstGeom prst="rect">
            <a:avLst/>
          </a:prstGeom>
        </p:spPr>
      </p:pic>
      <p:pic>
        <p:nvPicPr>
          <p:cNvPr id="11" name="Graphique 10" descr="Commentaire, ajouter contour">
            <a:extLst>
              <a:ext uri="{FF2B5EF4-FFF2-40B4-BE49-F238E27FC236}">
                <a16:creationId xmlns:a16="http://schemas.microsoft.com/office/drawing/2014/main" id="{E2BD43C5-D87F-4E3C-8388-59CF443163A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55838" y="3415480"/>
            <a:ext cx="1425677" cy="1425677"/>
          </a:xfrm>
          <a:prstGeom prst="rect">
            <a:avLst/>
          </a:prstGeom>
        </p:spPr>
      </p:pic>
      <p:pic>
        <p:nvPicPr>
          <p:cNvPr id="12" name="Graphique 11" descr="Connexions avec un remplissage uni">
            <a:extLst>
              <a:ext uri="{FF2B5EF4-FFF2-40B4-BE49-F238E27FC236}">
                <a16:creationId xmlns:a16="http://schemas.microsoft.com/office/drawing/2014/main" id="{905E147C-B262-4A1C-B958-6AF918A6E64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77637" y="4762353"/>
            <a:ext cx="1320597" cy="132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2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3509C-2EDD-C4C5-76D2-4EDE012B036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40676" y="233848"/>
            <a:ext cx="2406956" cy="1026367"/>
          </a:xfrm>
        </p:spPr>
        <p:txBody>
          <a:bodyPr anchor="b">
            <a:normAutofit/>
          </a:bodyPr>
          <a:lstStyle/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7EF0F2A-A904-581F-6BBA-BED4997A259B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493694" y="1636567"/>
            <a:ext cx="5550366" cy="2304602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 et Prénom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Camille Dupont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Âge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ans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Discuter et partager des avis avec d’autres passionnés de lecture.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Frustration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difficile de trouver des recommandations de livre de qualité non commerciales.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48C1E2C7-EE73-66FE-25EC-DB293282AB18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493694" y="3725123"/>
            <a:ext cx="5550366" cy="2304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Motiver par l’envie de découvrir des livres indépendants et d’échanger avec des lecteurs ayant les mêmes goûts.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Comportements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apprécie les critiques bien rédigées et les discussions sur les forums littéraires.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A69C43-E9EC-488D-8077-CF60AE22795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5</a:t>
            </a:fld>
            <a:endParaRPr lang="fr-FR"/>
          </a:p>
        </p:txBody>
      </p:sp>
      <p:pic>
        <p:nvPicPr>
          <p:cNvPr id="9" name="Image 8" descr="Une image contenant personne, habits, Visage humain, mur&#10;&#10;Description générée automatiquement">
            <a:extLst>
              <a:ext uri="{FF2B5EF4-FFF2-40B4-BE49-F238E27FC236}">
                <a16:creationId xmlns:a16="http://schemas.microsoft.com/office/drawing/2014/main" id="{6D844316-DAE8-4B04-13B7-76A4644C102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10" y="1951020"/>
            <a:ext cx="3271178" cy="327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7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3509C-2EDD-C4C5-76D2-4EDE012B036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40676" y="149650"/>
            <a:ext cx="2406956" cy="1026367"/>
          </a:xfrm>
        </p:spPr>
        <p:txBody>
          <a:bodyPr anchor="b">
            <a:normAutofit/>
          </a:bodyPr>
          <a:lstStyle/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7EF0F2A-A904-581F-6BBA-BED4997A259B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14014" y="1520497"/>
            <a:ext cx="5550366" cy="2304602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 et Prénom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 Martin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Âge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 ans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 : 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Partager ses livres préférés avec la communauté, aider les jeunes lecteurs à découvrir des classiques, discuter de littérature avec des passionné.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Frustration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difficile de trouver des discussions sérieuses sur certains ouvrages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48C1E2C7-EE73-66FE-25EC-DB293282AB18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514014" y="3825099"/>
            <a:ext cx="5550366" cy="2304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passionné par la littérature et souhaite transmettre cette passion à d’autres. 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Comportements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souvent à la recherche de nouvelles plateformes pour partager sa passion. Il écrit des critiques de livres sur plusieurs sites et est prêt à partager son avis avec d’autres lecteurs.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DAA558-1305-470B-BF68-947AD6B1C1D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6</a:t>
            </a:fld>
            <a:endParaRPr lang="fr-FR"/>
          </a:p>
        </p:txBody>
      </p:sp>
      <p:pic>
        <p:nvPicPr>
          <p:cNvPr id="9" name="Image 8" descr="Une image contenant Visage humain, personne, portrait, Front&#10;&#10;Description générée automatiquement">
            <a:extLst>
              <a:ext uri="{FF2B5EF4-FFF2-40B4-BE49-F238E27FC236}">
                <a16:creationId xmlns:a16="http://schemas.microsoft.com/office/drawing/2014/main" id="{7E834B14-4117-1DCF-5A43-D2B20EFFAC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73" y="1911675"/>
            <a:ext cx="3240428" cy="324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1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3509C-2EDD-C4C5-76D2-4EDE012B036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5262" y="149650"/>
            <a:ext cx="2406956" cy="1026367"/>
          </a:xfrm>
        </p:spPr>
        <p:txBody>
          <a:bodyPr anchor="b">
            <a:normAutofit/>
          </a:bodyPr>
          <a:lstStyle/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7EF0F2A-A904-581F-6BBA-BED4997A259B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442894" y="790241"/>
            <a:ext cx="5550366" cy="2304602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 et Prénom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Lola Lefebvre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Âge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ans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Rechercher des livres correspondant à ses centres d’intérêt (romans) et discuter de ses lectures avec d’autres jeunes.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Frustration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Difficulté à trouver une communauté dédiée aux genres qu’elle aime.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48C1E2C7-EE73-66FE-25EC-DB293282AB18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442894" y="3146283"/>
            <a:ext cx="5550366" cy="2304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Lola est motivée par l’idée de faire partie d’une communauté active où elle peut trouver des livres qui ne sont pas nécessairement des best-seller, mais  qui correspondent à ses goûts.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Comportements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est très active sur les réseaux sociaux  et aime partager ses impressions de lecture sur Instagram ou Twitter. Elle participe également à des clubs de lecture en ligne.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Autres détails possibles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passe environ 1 à 2 heures par jour à lire et à échanger avec d’autres lecteurs sur les réseaux sociaux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 descr="Une image contenant personne, Visage humain, pull, habits&#10;&#10;Description générée automatiquement">
            <a:extLst>
              <a:ext uri="{FF2B5EF4-FFF2-40B4-BE49-F238E27FC236}">
                <a16:creationId xmlns:a16="http://schemas.microsoft.com/office/drawing/2014/main" id="{DA1E8ADE-7911-7CC0-B19C-B04769997A9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15" y="1854575"/>
            <a:ext cx="3148850" cy="314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8</a:t>
            </a:fld>
            <a:endParaRPr lang="fr-FR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0EE32C7B-E942-49DD-8F62-CD5F77240ECF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283029" y="1515383"/>
            <a:ext cx="10515600" cy="241980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Besoins fonctionnels</a:t>
            </a:r>
          </a:p>
          <a:p>
            <a:pPr algn="just">
              <a:lnSpc>
                <a:spcPct val="107000"/>
              </a:lnSpc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L’administrateur peut créer des catégories</a:t>
            </a:r>
          </a:p>
          <a:p>
            <a:pPr algn="just">
              <a:lnSpc>
                <a:spcPct val="107000"/>
              </a:lnSpc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L’administrateur peut modérer </a:t>
            </a:r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site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(suppression de commentaire, suppression de livre ajouter)</a:t>
            </a:r>
          </a:p>
          <a:p>
            <a:pPr algn="just">
              <a:lnSpc>
                <a:spcPct val="107000"/>
              </a:lnSpc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L’utilisateur peut se créer un compte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L’administrateur et les utilisateurs peuvent ajouter des livres (image de couverture, titre, auteur, résumé, date de publication)</a:t>
            </a:r>
          </a:p>
          <a:p>
            <a:pPr marL="0" indent="0" algn="just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39505CF7-CEE1-4662-8A50-E97810563B1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83029" y="4132715"/>
            <a:ext cx="10515600" cy="2419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Besoins non fonctionnels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site doit avoir plusieurs caractéristiques à savoir :</a:t>
            </a:r>
          </a:p>
          <a:p>
            <a:pPr algn="just"/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Être fonctionnel 99% du temps</a:t>
            </a:r>
          </a:p>
          <a:p>
            <a:pPr algn="just"/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Être rapide</a:t>
            </a:r>
          </a:p>
          <a:p>
            <a:pPr algn="just"/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Être sécurisé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E930CAA-FF6D-45F9-8FF7-AD7CDCFE8ECC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838200" y="276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Expression du besoin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Graphique 16" descr="Internet avec un remplissage uni">
            <a:extLst>
              <a:ext uri="{FF2B5EF4-FFF2-40B4-BE49-F238E27FC236}">
                <a16:creationId xmlns:a16="http://schemas.microsoft.com/office/drawing/2014/main" id="{4C344997-7D46-46A9-B104-8F9770D4CA9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35382" y="820846"/>
            <a:ext cx="1563247" cy="15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5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9</a:t>
            </a:fld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6694690-F781-4C56-8BF5-9B160A80031B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Objectifs du projet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D1A07633-6CDF-46A7-9BFA-9537A311A934}"/>
              </a:ext>
            </a:extLst>
          </p:cNvPr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838200" y="3300463"/>
            <a:ext cx="10515600" cy="2795536"/>
          </a:xfrm>
        </p:spPr>
        <p:txBody>
          <a:bodyPr/>
          <a:lstStyle/>
          <a:p>
            <a:pPr marL="0" indent="0" algn="just">
              <a:buNone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Créer une communauté pour les lecteurs : </a:t>
            </a:r>
          </a:p>
          <a:p>
            <a:pPr algn="just"/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Interagir</a:t>
            </a:r>
          </a:p>
          <a:p>
            <a:pPr algn="just"/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Échanger des idées</a:t>
            </a:r>
          </a:p>
          <a:p>
            <a:pPr algn="just"/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Découvrir des livres</a:t>
            </a:r>
          </a:p>
          <a:p>
            <a:pPr algn="just"/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Trouver des recommandations de livres fiables et non commerciales </a:t>
            </a:r>
          </a:p>
          <a:p>
            <a:pPr algn="just"/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Partager des points de vue librement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EF07577F-A081-4EDB-AD3E-3476B153BBAA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838200" y="1790650"/>
            <a:ext cx="10515600" cy="100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Les livres sont de grandes sources de savoir universelles qui peuvent unir et aider plusieurs personnes.</a:t>
            </a:r>
          </a:p>
        </p:txBody>
      </p:sp>
      <p:pic>
        <p:nvPicPr>
          <p:cNvPr id="22" name="Graphique 21" descr="Apprentissage des langues à distance avec un remplissage uni">
            <a:extLst>
              <a:ext uri="{FF2B5EF4-FFF2-40B4-BE49-F238E27FC236}">
                <a16:creationId xmlns:a16="http://schemas.microsoft.com/office/drawing/2014/main" id="{41EE2052-3176-42C4-A06F-1C2F8B84B0A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37878" y="2532704"/>
            <a:ext cx="1561529" cy="156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708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577</TotalTime>
  <Words>748</Words>
  <Application>Microsoft Office PowerPoint</Application>
  <PresentationFormat>Grand écran</PresentationFormat>
  <Paragraphs>127</Paragraphs>
  <Slides>21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Times New Roman</vt:lpstr>
      <vt:lpstr>Wingdings</vt:lpstr>
      <vt:lpstr>Thème Office</vt:lpstr>
      <vt:lpstr>Présentation de projet pour le titre professionnel Concepteur Développeur d’Applications</vt:lpstr>
      <vt:lpstr>Présentation PowerPoint</vt:lpstr>
      <vt:lpstr>Présentation PowerPoint</vt:lpstr>
      <vt:lpstr>Sujet du projet</vt:lpstr>
      <vt:lpstr>Persona</vt:lpstr>
      <vt:lpstr>Persona</vt:lpstr>
      <vt:lpstr>Persona</vt:lpstr>
      <vt:lpstr>Présentation PowerPoint</vt:lpstr>
      <vt:lpstr>Objectifs du projet</vt:lpstr>
      <vt:lpstr>Limites du projet</vt:lpstr>
      <vt:lpstr>Technologies utilisées</vt:lpstr>
      <vt:lpstr>Diagrammes UML des cas d’utilisation</vt:lpstr>
      <vt:lpstr>Github Projects  et US </vt:lpstr>
      <vt:lpstr>Rétroplanning</vt:lpstr>
      <vt:lpstr>Diagramme UML de séquence</vt:lpstr>
      <vt:lpstr>Diagramme UML d’activité</vt:lpstr>
      <vt:lpstr>Diagramme UML de classes pour les entités</vt:lpstr>
      <vt:lpstr>Wireframes</vt:lpstr>
      <vt:lpstr>Maquette</vt:lpstr>
      <vt:lpstr>Merci de votre attention</vt:lpstr>
      <vt:lpstr>User Stories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personnelle</dc:title>
  <dc:creator>Haldan KOFFI</dc:creator>
  <cp:lastModifiedBy>Haldan KOFFI</cp:lastModifiedBy>
  <cp:revision>30</cp:revision>
  <dcterms:created xsi:type="dcterms:W3CDTF">2024-10-10T12:10:34Z</dcterms:created>
  <dcterms:modified xsi:type="dcterms:W3CDTF">2024-10-20T14:48:37Z</dcterms:modified>
</cp:coreProperties>
</file>