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b16a59aa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b16a59aa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b16a59aa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b16a59aa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b16a59aa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b16a59aa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b16a59aa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b16a59aa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b16a59aa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b16a59aa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3500"/>
              <a:t>Introduction Database checkpoint</a:t>
            </a:r>
            <a:endParaRPr sz="35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050">
                <a:solidFill>
                  <a:srgbClr val="D9D3CB"/>
                </a:solidFill>
                <a:highlight>
                  <a:srgbClr val="242525"/>
                </a:highlight>
                <a:latin typeface="Montserrat"/>
                <a:ea typeface="Montserrat"/>
                <a:cs typeface="Montserrat"/>
                <a:sym typeface="Montserrat"/>
              </a:rPr>
              <a:t>which are MySQL, PostgreSQL and SQL SERVER </a:t>
            </a:r>
            <a:endParaRPr sz="1050">
              <a:solidFill>
                <a:srgbClr val="D9D3CB"/>
              </a:solidFill>
              <a:highlight>
                <a:srgbClr val="242525"/>
              </a:highlight>
              <a:latin typeface="Montserrat"/>
              <a:ea typeface="Montserrat"/>
              <a:cs typeface="Montserrat"/>
              <a:sym typeface="Montserrat"/>
            </a:endParaRPr>
          </a:p>
          <a:p>
            <a:pPr indent="0" lvl="0" marL="0" rtl="0" algn="l">
              <a:spcBef>
                <a:spcPts val="0"/>
              </a:spcBef>
              <a:spcAft>
                <a:spcPts val="0"/>
              </a:spcAft>
              <a:buNone/>
            </a:pPr>
            <a:r>
              <a:t/>
            </a:r>
            <a:endParaRPr sz="1050">
              <a:solidFill>
                <a:srgbClr val="D9D3CB"/>
              </a:solidFill>
              <a:highlight>
                <a:srgbClr val="242525"/>
              </a:highlight>
              <a:latin typeface="Montserrat"/>
              <a:ea typeface="Montserrat"/>
              <a:cs typeface="Montserrat"/>
              <a:sym typeface="Montserrat"/>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sz="2850">
                <a:solidFill>
                  <a:schemeClr val="accent1"/>
                </a:solidFill>
                <a:highlight>
                  <a:srgbClr val="242525"/>
                </a:highlight>
              </a:rPr>
              <a:t>MySQL</a:t>
            </a:r>
            <a:endParaRPr b="1" i="1" sz="4200">
              <a:solidFill>
                <a:schemeClr val="accent1"/>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sz="2400">
                <a:latin typeface="Times New Roman"/>
                <a:ea typeface="Times New Roman"/>
                <a:cs typeface="Times New Roman"/>
                <a:sym typeface="Times New Roman"/>
              </a:rPr>
              <a:t>MySQL is a relational database management system (RDBMS) developed by Oracle that is based on structured query language (SQL). A database is a structured collection of data. It may be anything from a simple shopping list to a picture gallery or a place to hold the vast amounts of information in a corporate network.</a:t>
            </a:r>
            <a:endParaRPr sz="2400">
              <a:latin typeface="Times New Roman"/>
              <a:ea typeface="Times New Roman"/>
              <a:cs typeface="Times New Roman"/>
              <a:sym typeface="Times New Roman"/>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421450" y="3193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fr" sz="2850">
                <a:solidFill>
                  <a:schemeClr val="accent1"/>
                </a:solidFill>
                <a:highlight>
                  <a:srgbClr val="242525"/>
                </a:highlight>
              </a:rPr>
              <a:t>PostgreSQL</a:t>
            </a:r>
            <a:endParaRPr b="1" i="1" sz="2850">
              <a:solidFill>
                <a:schemeClr val="accent1"/>
              </a:solidFill>
              <a:highlight>
                <a:srgbClr val="242525"/>
              </a:highlight>
            </a:endParaRPr>
          </a:p>
          <a:p>
            <a:pPr indent="0" lvl="0" marL="0" rtl="0" algn="l">
              <a:spcBef>
                <a:spcPts val="0"/>
              </a:spcBef>
              <a:spcAft>
                <a:spcPts val="0"/>
              </a:spcAft>
              <a:buNone/>
            </a:pPr>
            <a:r>
              <a:t/>
            </a:r>
            <a:endParaRPr b="1" i="1" sz="2850">
              <a:solidFill>
                <a:schemeClr val="accent1"/>
              </a:solidFill>
              <a:highlight>
                <a:srgbClr val="242525"/>
              </a:highlight>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1200"/>
              </a:spcAft>
              <a:buNone/>
            </a:pPr>
            <a:r>
              <a:rPr lang="fr" sz="2400">
                <a:latin typeface="Times New Roman"/>
                <a:ea typeface="Times New Roman"/>
                <a:cs typeface="Times New Roman"/>
                <a:sym typeface="Times New Roman"/>
              </a:rPr>
              <a:t>PostgreSQL is an advanced, enterprise class open source relational database that supports both SQL (relational) and JSON (non-relational) querying. ... PostgreSQL is used as the primary data store or data warehouse for many web, mobile, geospatial, and analytics applications. The latest major version is PostgreSQL 12.</a:t>
            </a:r>
            <a:endParaRPr sz="2400">
              <a:latin typeface="Times New Roman"/>
              <a:ea typeface="Times New Roman"/>
              <a:cs typeface="Times New Roman"/>
              <a:sym typeface="Times New Roman"/>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sz="2850">
                <a:solidFill>
                  <a:schemeClr val="accent1"/>
                </a:solidFill>
                <a:highlight>
                  <a:srgbClr val="242525"/>
                </a:highlight>
              </a:rPr>
              <a:t>SQL SERVER</a:t>
            </a:r>
            <a:endParaRPr b="1" i="1" sz="2850">
              <a:solidFill>
                <a:schemeClr val="accent1"/>
              </a:solidFill>
              <a:highlight>
                <a:srgbClr val="242525"/>
              </a:highlight>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lang="fr" sz="2400">
                <a:latin typeface="Times New Roman"/>
                <a:ea typeface="Times New Roman"/>
                <a:cs typeface="Times New Roman"/>
                <a:sym typeface="Times New Roman"/>
              </a:rPr>
              <a:t>SQL Server is a database management system (DBMS) in SQL language incorporating, among other things, an RDBMS (relational DBMS ") developed and marketed by the Microsoft company. It works on Windows and Linux OS (since March 2016), but it is possible to launch it on Mac OS via Docker, because there is a version for download on the Microsoft website2.</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Icône de validation par la communauté" id="154" name="Google Shape;154;p16"/>
          <p:cNvPicPr preferRelativeResize="0"/>
          <p:nvPr/>
        </p:nvPicPr>
        <p:blipFill>
          <a:blip r:embed="rId3">
            <a:alphaModFix/>
          </a:blip>
          <a:stretch>
            <a:fillRect/>
          </a:stretch>
        </p:blipFill>
        <p:spPr>
          <a:xfrm>
            <a:off x="152400" y="152400"/>
            <a:ext cx="295220" cy="152400"/>
          </a:xfrm>
          <a:prstGeom prst="rect">
            <a:avLst/>
          </a:prstGeom>
          <a:noFill/>
          <a:ln>
            <a:noFill/>
          </a:ln>
        </p:spPr>
      </p:pic>
      <p:pic>
        <p:nvPicPr>
          <p:cNvPr descr="Icône de validation par la communauté" id="155" name="Google Shape;155;p16"/>
          <p:cNvPicPr preferRelativeResize="0"/>
          <p:nvPr/>
        </p:nvPicPr>
        <p:blipFill>
          <a:blip r:embed="rId4">
            <a:alphaModFix/>
          </a:blip>
          <a:stretch>
            <a:fillRect/>
          </a:stretch>
        </p:blipFill>
        <p:spPr>
          <a:xfrm>
            <a:off x="152400" y="4631150"/>
            <a:ext cx="152400" cy="1524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158275"/>
            <a:ext cx="7038900" cy="9141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b="1" i="1" lang="fr" sz="2850">
                <a:solidFill>
                  <a:schemeClr val="accent1"/>
                </a:solidFill>
                <a:highlight>
                  <a:srgbClr val="242525"/>
                </a:highlight>
              </a:rPr>
              <a:t>A comparison between the three RDBMS</a:t>
            </a:r>
            <a:endParaRPr b="1" i="1" sz="2850">
              <a:solidFill>
                <a:schemeClr val="accent1"/>
              </a:solidFill>
              <a:highlight>
                <a:srgbClr val="242525"/>
              </a:highlight>
            </a:endParaRPr>
          </a:p>
          <a:p>
            <a:pPr indent="0" lvl="0" marL="0" rtl="0" algn="l">
              <a:spcBef>
                <a:spcPts val="0"/>
              </a:spcBef>
              <a:spcAft>
                <a:spcPts val="0"/>
              </a:spcAft>
              <a:buNone/>
            </a:pPr>
            <a:r>
              <a:t/>
            </a:r>
            <a:endParaRPr/>
          </a:p>
        </p:txBody>
      </p:sp>
      <p:sp>
        <p:nvSpPr>
          <p:cNvPr id="161" name="Google Shape;161;p17"/>
          <p:cNvSpPr txBox="1"/>
          <p:nvPr>
            <p:ph idx="1" type="body"/>
          </p:nvPr>
        </p:nvSpPr>
        <p:spPr>
          <a:xfrm>
            <a:off x="1297500" y="1072375"/>
            <a:ext cx="7038900" cy="1097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fr" sz="2400">
                <a:latin typeface="Times New Roman"/>
                <a:ea typeface="Times New Roman"/>
                <a:cs typeface="Times New Roman"/>
                <a:sym typeface="Times New Roman"/>
              </a:rPr>
              <a:t>PostgreSQL, MySQL, and SQL server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endParaRPr sz="2400">
              <a:latin typeface="Times New Roman"/>
              <a:ea typeface="Times New Roman"/>
              <a:cs typeface="Times New Roman"/>
              <a:sym typeface="Times New Roman"/>
            </a:endParaRPr>
          </a:p>
        </p:txBody>
      </p:sp>
      <p:pic>
        <p:nvPicPr>
          <p:cNvPr id="162" name="Google Shape;162;p17"/>
          <p:cNvPicPr preferRelativeResize="0"/>
          <p:nvPr/>
        </p:nvPicPr>
        <p:blipFill>
          <a:blip r:embed="rId3">
            <a:alphaModFix/>
          </a:blip>
          <a:stretch>
            <a:fillRect/>
          </a:stretch>
        </p:blipFill>
        <p:spPr>
          <a:xfrm>
            <a:off x="297450" y="2169475"/>
            <a:ext cx="8539450" cy="2763324"/>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Merci pour votre attention</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