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TT Supermolot Neue Expanded" charset="1" panose="02000503020000020004"/>
      <p:regular r:id="rId21"/>
    </p:embeddedFont>
    <p:embeddedFont>
      <p:font typeface="TT Supermolot Neue Expanded Bold" charset="1" panose="020008030000000200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9639" y="8469381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29682" y="2239158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66875" y="2801211"/>
            <a:ext cx="14313744" cy="5165829"/>
          </a:xfrm>
          <a:custGeom>
            <a:avLst/>
            <a:gdLst/>
            <a:ahLst/>
            <a:cxnLst/>
            <a:rect r="r" b="b" t="t" l="l"/>
            <a:pathLst>
              <a:path h="5165829" w="14313744">
                <a:moveTo>
                  <a:pt x="0" y="0"/>
                </a:moveTo>
                <a:lnTo>
                  <a:pt x="14313744" y="0"/>
                </a:lnTo>
                <a:lnTo>
                  <a:pt x="14313744" y="5165829"/>
                </a:lnTo>
                <a:lnTo>
                  <a:pt x="0" y="51658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48168" t="0" r="0" b="-5872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62482" y="4023471"/>
            <a:ext cx="6563037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RTS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07381" y="4667996"/>
            <a:ext cx="13673239" cy="1975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089"/>
              </a:lnSpc>
              <a:spcBef>
                <a:spcPct val="0"/>
              </a:spcBef>
            </a:pPr>
            <a:r>
              <a:rPr lang="en-US" b="true" sz="11492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ASSIGNEMENT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-1844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679948" y="4785168"/>
            <a:ext cx="9820739" cy="4186920"/>
          </a:xfrm>
          <a:custGeom>
            <a:avLst/>
            <a:gdLst/>
            <a:ahLst/>
            <a:cxnLst/>
            <a:rect r="r" b="b" t="t" l="l"/>
            <a:pathLst>
              <a:path h="4186920" w="9820739">
                <a:moveTo>
                  <a:pt x="9820739" y="0"/>
                </a:moveTo>
                <a:lnTo>
                  <a:pt x="0" y="0"/>
                </a:lnTo>
                <a:lnTo>
                  <a:pt x="0" y="4186920"/>
                </a:lnTo>
                <a:lnTo>
                  <a:pt x="9820739" y="4186920"/>
                </a:lnTo>
                <a:lnTo>
                  <a:pt x="982073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121866" y="4790354"/>
            <a:ext cx="9820739" cy="4186920"/>
          </a:xfrm>
          <a:custGeom>
            <a:avLst/>
            <a:gdLst/>
            <a:ahLst/>
            <a:cxnLst/>
            <a:rect r="r" b="b" t="t" l="l"/>
            <a:pathLst>
              <a:path h="4186920" w="9820739">
                <a:moveTo>
                  <a:pt x="0" y="0"/>
                </a:moveTo>
                <a:lnTo>
                  <a:pt x="9820739" y="0"/>
                </a:lnTo>
                <a:lnTo>
                  <a:pt x="9820739" y="4186920"/>
                </a:lnTo>
                <a:lnTo>
                  <a:pt x="0" y="41869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43759" y="163959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26580" y="1807064"/>
            <a:ext cx="1253368" cy="1427231"/>
          </a:xfrm>
          <a:custGeom>
            <a:avLst/>
            <a:gdLst/>
            <a:ahLst/>
            <a:cxnLst/>
            <a:rect r="r" b="b" t="t" l="l"/>
            <a:pathLst>
              <a:path h="1427231" w="1253368">
                <a:moveTo>
                  <a:pt x="0" y="0"/>
                </a:moveTo>
                <a:lnTo>
                  <a:pt x="1253368" y="0"/>
                </a:lnTo>
                <a:lnTo>
                  <a:pt x="1253368" y="1427231"/>
                </a:lnTo>
                <a:lnTo>
                  <a:pt x="0" y="142723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35169" y="5311902"/>
            <a:ext cx="5840627" cy="220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b="true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The rope holds a maximum of 5 baboons at a time.</a:t>
            </a:r>
          </a:p>
          <a:p>
            <a:pPr algn="just">
              <a:lnSpc>
                <a:spcPts val="2520"/>
              </a:lnSpc>
            </a:pPr>
            <a:r>
              <a:rPr lang="en-US" sz="1800" b="true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Baboons cannot move in opposite directions simultaneously.</a:t>
            </a:r>
          </a:p>
          <a:p>
            <a:pPr algn="just">
              <a:lnSpc>
                <a:spcPts val="2520"/>
              </a:lnSpc>
            </a:pPr>
            <a:r>
              <a:rPr lang="en-US" sz="1800" b="true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No group (left or right) is starved indefinitely from crossing.</a:t>
            </a:r>
          </a:p>
          <a:p>
            <a:pPr algn="just" marL="0" indent="0" lvl="0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123918" y="4923035"/>
            <a:ext cx="4905815" cy="2689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</a:pPr>
            <a:r>
              <a:rPr lang="en-US" sz="1699" b="true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The program uses variabl</a:t>
            </a:r>
            <a:r>
              <a:rPr lang="en-US" sz="1699" b="true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es to track the number of baboons on the rope and their direction.</a:t>
            </a:r>
          </a:p>
          <a:p>
            <a:pPr algn="l">
              <a:lnSpc>
                <a:spcPts val="2379"/>
              </a:lnSpc>
            </a:pPr>
            <a:r>
              <a:rPr lang="en-US" sz="1699" b="true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Left and right crossing functions handle each baboon, ensuring they wait if the rope is at capacity.</a:t>
            </a:r>
          </a:p>
          <a:p>
            <a:pPr algn="l">
              <a:lnSpc>
                <a:spcPts val="2379"/>
              </a:lnSpc>
            </a:pPr>
            <a:r>
              <a:rPr lang="en-US" sz="1699" b="true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A randomized order of baboons simulates real-world unpredictability.</a:t>
            </a:r>
          </a:p>
          <a:p>
            <a:pPr algn="l">
              <a:lnSpc>
                <a:spcPts val="23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581680" y="3776624"/>
            <a:ext cx="3077123" cy="497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CONSTRAINT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79948" y="3776624"/>
            <a:ext cx="5797741" cy="497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SIMULATION PROCESS: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-1844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679948" y="4785168"/>
            <a:ext cx="9820739" cy="4186920"/>
          </a:xfrm>
          <a:custGeom>
            <a:avLst/>
            <a:gdLst/>
            <a:ahLst/>
            <a:cxnLst/>
            <a:rect r="r" b="b" t="t" l="l"/>
            <a:pathLst>
              <a:path h="4186920" w="9820739">
                <a:moveTo>
                  <a:pt x="9820739" y="0"/>
                </a:moveTo>
                <a:lnTo>
                  <a:pt x="0" y="0"/>
                </a:lnTo>
                <a:lnTo>
                  <a:pt x="0" y="4186920"/>
                </a:lnTo>
                <a:lnTo>
                  <a:pt x="9820739" y="4186920"/>
                </a:lnTo>
                <a:lnTo>
                  <a:pt x="982073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121866" y="4790354"/>
            <a:ext cx="9820739" cy="4186920"/>
          </a:xfrm>
          <a:custGeom>
            <a:avLst/>
            <a:gdLst/>
            <a:ahLst/>
            <a:cxnLst/>
            <a:rect r="r" b="b" t="t" l="l"/>
            <a:pathLst>
              <a:path h="4186920" w="9820739">
                <a:moveTo>
                  <a:pt x="0" y="0"/>
                </a:moveTo>
                <a:lnTo>
                  <a:pt x="9820739" y="0"/>
                </a:lnTo>
                <a:lnTo>
                  <a:pt x="9820739" y="4186920"/>
                </a:lnTo>
                <a:lnTo>
                  <a:pt x="0" y="41869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43759" y="163959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26580" y="1807064"/>
            <a:ext cx="1253368" cy="1427231"/>
          </a:xfrm>
          <a:custGeom>
            <a:avLst/>
            <a:gdLst/>
            <a:ahLst/>
            <a:cxnLst/>
            <a:rect r="r" b="b" t="t" l="l"/>
            <a:pathLst>
              <a:path h="1427231" w="1253368">
                <a:moveTo>
                  <a:pt x="0" y="0"/>
                </a:moveTo>
                <a:lnTo>
                  <a:pt x="1253368" y="0"/>
                </a:lnTo>
                <a:lnTo>
                  <a:pt x="1253368" y="1427231"/>
                </a:lnTo>
                <a:lnTo>
                  <a:pt x="0" y="142723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51079" y="4913510"/>
            <a:ext cx="5840627" cy="283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</a:p>
          <a:p>
            <a:pPr algn="just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Input the number of baboons from the left and right.</a:t>
            </a:r>
          </a:p>
          <a:p>
            <a:pPr algn="just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A r</a:t>
            </a:r>
            <a:r>
              <a:rPr lang="en-US" b="true" sz="18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andom selection determines which baboon crosses next.</a:t>
            </a:r>
          </a:p>
          <a:p>
            <a:pPr algn="just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Crossing is simulated with print statements indicating whether a baboon is crossing or waiting.</a:t>
            </a:r>
          </a:p>
          <a:p>
            <a:pPr algn="just" marL="0" indent="0" lvl="0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012547" y="5216770"/>
            <a:ext cx="4905815" cy="1791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6894" indent="-183447" lvl="1">
              <a:lnSpc>
                <a:spcPts val="2379"/>
              </a:lnSpc>
              <a:buFont typeface="Arial"/>
              <a:buChar char="•"/>
            </a:pPr>
            <a:r>
              <a:rPr lang="en-US" b="true" sz="1699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Maximum rope capacity is r</a:t>
            </a:r>
            <a:r>
              <a:rPr lang="en-US" b="true" sz="1699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espected.</a:t>
            </a:r>
          </a:p>
          <a:p>
            <a:pPr algn="l" marL="366894" indent="-183447" lvl="1">
              <a:lnSpc>
                <a:spcPts val="2379"/>
              </a:lnSpc>
              <a:buFont typeface="Arial"/>
              <a:buChar char="•"/>
            </a:pPr>
            <a:r>
              <a:rPr lang="en-US" b="true" sz="1699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Each baboon safely completes the crossing.</a:t>
            </a:r>
          </a:p>
          <a:p>
            <a:pPr algn="l" marL="366894" indent="-183447" lvl="1">
              <a:lnSpc>
                <a:spcPts val="2379"/>
              </a:lnSpc>
              <a:buFont typeface="Arial"/>
              <a:buChar char="•"/>
            </a:pPr>
            <a:r>
              <a:rPr lang="en-US" b="true" sz="1699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The problem's constraints are visually represented.</a:t>
            </a:r>
          </a:p>
          <a:p>
            <a:pPr algn="l">
              <a:lnSpc>
                <a:spcPts val="23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581680" y="3776624"/>
            <a:ext cx="4127186" cy="497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EXECUTION FLOW: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79948" y="3776624"/>
            <a:ext cx="5797741" cy="497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OUTCOME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01120" y="2148428"/>
            <a:ext cx="7845643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LIMITED TICKETS ON SALE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3759" y="163959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39913" y="7068066"/>
            <a:ext cx="2554401" cy="1806658"/>
          </a:xfrm>
          <a:custGeom>
            <a:avLst/>
            <a:gdLst/>
            <a:ahLst/>
            <a:cxnLst/>
            <a:rect r="r" b="b" t="t" l="l"/>
            <a:pathLst>
              <a:path h="1806658" w="2554401">
                <a:moveTo>
                  <a:pt x="0" y="0"/>
                </a:moveTo>
                <a:lnTo>
                  <a:pt x="2554401" y="0"/>
                </a:lnTo>
                <a:lnTo>
                  <a:pt x="2554401" y="1806658"/>
                </a:lnTo>
                <a:lnTo>
                  <a:pt x="0" y="18066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22934" y="4272987"/>
            <a:ext cx="9388304" cy="4281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5913" indent="-262956" lvl="1">
              <a:lnSpc>
                <a:spcPts val="3410"/>
              </a:lnSpc>
              <a:buFont typeface="Arial"/>
              <a:buChar char="•"/>
            </a:pPr>
            <a:r>
              <a:rPr lang="en-US" sz="243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AConstraints:</a:t>
            </a:r>
          </a:p>
          <a:p>
            <a:pPr algn="l" marL="1051826" indent="-350609" lvl="2">
              <a:lnSpc>
                <a:spcPts val="3410"/>
              </a:lnSpc>
              <a:buAutoNum type="alphaLcPeriod" startAt="1"/>
            </a:pPr>
            <a:r>
              <a:rPr lang="en-US" sz="243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Only one customer can interact with the counter at any moment (use a mutex-like approach to simulate mutual exclusion).</a:t>
            </a:r>
          </a:p>
          <a:p>
            <a:pPr algn="l" marL="1051826" indent="-350609" lvl="2">
              <a:lnSpc>
                <a:spcPts val="3410"/>
              </a:lnSpc>
              <a:buAutoNum type="alphaLcPeriod" startAt="1"/>
            </a:pPr>
            <a:r>
              <a:rPr lang="en-US" sz="243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Tickets should not be oversold (use a semaphore-like concept to track remaining tickets).</a:t>
            </a:r>
          </a:p>
          <a:p>
            <a:pPr algn="l" marL="525913" indent="-262956" lvl="1">
              <a:lnSpc>
                <a:spcPts val="3410"/>
              </a:lnSpc>
              <a:spcBef>
                <a:spcPct val="0"/>
              </a:spcBef>
              <a:buFont typeface="Arial"/>
              <a:buChar char="•"/>
            </a:pPr>
            <a:r>
              <a:rPr lang="en-US" sz="243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Objective: Simulate a real-time ticket booking scenario, ensuring no race conditions and proper handling of the ticket count.</a:t>
            </a:r>
          </a:p>
          <a:p>
            <a:pPr algn="l" marL="0" indent="0" lvl="0">
              <a:lnSpc>
                <a:spcPts val="3410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128892" y="7068066"/>
            <a:ext cx="2748962" cy="1944266"/>
          </a:xfrm>
          <a:custGeom>
            <a:avLst/>
            <a:gdLst/>
            <a:ahLst/>
            <a:cxnLst/>
            <a:rect r="r" b="b" t="t" l="l"/>
            <a:pathLst>
              <a:path h="1944266" w="2748962">
                <a:moveTo>
                  <a:pt x="0" y="0"/>
                </a:moveTo>
                <a:lnTo>
                  <a:pt x="2748962" y="0"/>
                </a:lnTo>
                <a:lnTo>
                  <a:pt x="2748962" y="1944265"/>
                </a:lnTo>
                <a:lnTo>
                  <a:pt x="0" y="19442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580744" y="2660698"/>
            <a:ext cx="4472609" cy="4114800"/>
          </a:xfrm>
          <a:custGeom>
            <a:avLst/>
            <a:gdLst/>
            <a:ahLst/>
            <a:cxnLst/>
            <a:rect r="r" b="b" t="t" l="l"/>
            <a:pathLst>
              <a:path h="4114800" w="4472609">
                <a:moveTo>
                  <a:pt x="0" y="0"/>
                </a:moveTo>
                <a:lnTo>
                  <a:pt x="4472609" y="0"/>
                </a:lnTo>
                <a:lnTo>
                  <a:pt x="44726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43759" y="163959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39913" y="7068066"/>
            <a:ext cx="2554401" cy="1806658"/>
          </a:xfrm>
          <a:custGeom>
            <a:avLst/>
            <a:gdLst/>
            <a:ahLst/>
            <a:cxnLst/>
            <a:rect r="r" b="b" t="t" l="l"/>
            <a:pathLst>
              <a:path h="1806658" w="2554401">
                <a:moveTo>
                  <a:pt x="0" y="0"/>
                </a:moveTo>
                <a:lnTo>
                  <a:pt x="2554401" y="0"/>
                </a:lnTo>
                <a:lnTo>
                  <a:pt x="2554401" y="1806658"/>
                </a:lnTo>
                <a:lnTo>
                  <a:pt x="0" y="18066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128892" y="7068066"/>
            <a:ext cx="2748962" cy="1944266"/>
          </a:xfrm>
          <a:custGeom>
            <a:avLst/>
            <a:gdLst/>
            <a:ahLst/>
            <a:cxnLst/>
            <a:rect r="r" b="b" t="t" l="l"/>
            <a:pathLst>
              <a:path h="1944266" w="2748962">
                <a:moveTo>
                  <a:pt x="0" y="0"/>
                </a:moveTo>
                <a:lnTo>
                  <a:pt x="2748962" y="0"/>
                </a:lnTo>
                <a:lnTo>
                  <a:pt x="2748962" y="1944265"/>
                </a:lnTo>
                <a:lnTo>
                  <a:pt x="0" y="19442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580744" y="2660698"/>
            <a:ext cx="4472609" cy="4114800"/>
          </a:xfrm>
          <a:custGeom>
            <a:avLst/>
            <a:gdLst/>
            <a:ahLst/>
            <a:cxnLst/>
            <a:rect r="r" b="b" t="t" l="l"/>
            <a:pathLst>
              <a:path h="4114800" w="4472609">
                <a:moveTo>
                  <a:pt x="0" y="0"/>
                </a:moveTo>
                <a:lnTo>
                  <a:pt x="4472609" y="0"/>
                </a:lnTo>
                <a:lnTo>
                  <a:pt x="44726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29789" y="4943822"/>
            <a:ext cx="9875852" cy="1788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7"/>
              </a:lnSpc>
              <a:spcBef>
                <a:spcPct val="0"/>
              </a:spcBef>
            </a:pPr>
            <a:r>
              <a:rPr lang="en-US" sz="2562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A small event with a limited number of tickets (e.g., 10 tickets) is sold through a single booking counter. Customers randomly arrive and book tickets one at a time. If tickets are sold out, the customers are informed.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42117" y="2935554"/>
            <a:ext cx="3851196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SCENARIO: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33794" y="2166985"/>
            <a:ext cx="9420411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HOW CODE WORKS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159436" y="3951990"/>
            <a:ext cx="17236756" cy="7348624"/>
          </a:xfrm>
          <a:custGeom>
            <a:avLst/>
            <a:gdLst/>
            <a:ahLst/>
            <a:cxnLst/>
            <a:rect r="r" b="b" t="t" l="l"/>
            <a:pathLst>
              <a:path h="7348624" w="17236756">
                <a:moveTo>
                  <a:pt x="0" y="0"/>
                </a:moveTo>
                <a:lnTo>
                  <a:pt x="17236756" y="0"/>
                </a:lnTo>
                <a:lnTo>
                  <a:pt x="17236756" y="7348624"/>
                </a:lnTo>
                <a:lnTo>
                  <a:pt x="0" y="73486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433794" y="4497435"/>
            <a:ext cx="10171898" cy="447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6"/>
              </a:lnSpc>
            </a:pPr>
            <a:r>
              <a:rPr lang="en-US" sz="2311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This problem models a re</a:t>
            </a:r>
            <a:r>
              <a:rPr lang="en-US" sz="2311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al-time ticket booking scenario with limited availability, solved using simulated mutex and semaphore mechanisms.</a:t>
            </a:r>
          </a:p>
          <a:p>
            <a:pPr algn="l" marL="499159" indent="-249579" lvl="1">
              <a:lnSpc>
                <a:spcPts val="3236"/>
              </a:lnSpc>
              <a:buAutoNum type="arabicPeriod" startAt="1"/>
            </a:pPr>
            <a:r>
              <a:rPr lang="en-US" sz="2311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Simulation o</a:t>
            </a:r>
            <a:r>
              <a:rPr lang="en-US" sz="2311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f Mutex: A flag (isCounterAvailable) ensures only one customer interacts with the counter at a time.</a:t>
            </a:r>
          </a:p>
          <a:p>
            <a:pPr algn="l" marL="499159" indent="-249579" lvl="1">
              <a:lnSpc>
                <a:spcPts val="3236"/>
              </a:lnSpc>
              <a:buAutoNum type="arabicPeriod" startAt="1"/>
            </a:pPr>
            <a:r>
              <a:rPr lang="en-US" sz="2311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Limited Tickets: A counter tracks available tickets, simulating a semaphore to prevent overselling.</a:t>
            </a:r>
          </a:p>
          <a:p>
            <a:pPr algn="l" marL="499159" indent="-249579" lvl="1">
              <a:lnSpc>
                <a:spcPts val="3236"/>
              </a:lnSpc>
              <a:buAutoNum type="arabicPeriod" startAt="1"/>
            </a:pPr>
            <a:r>
              <a:rPr lang="en-US" sz="2311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Customer Arrival: Customers arrive randomly (rand()), try booking tickets, and handle "sold-out" conditions.</a:t>
            </a:r>
          </a:p>
          <a:p>
            <a:pPr algn="l" marL="499159" indent="-249579" lvl="1">
              <a:lnSpc>
                <a:spcPts val="3236"/>
              </a:lnSpc>
              <a:buAutoNum type="arabicPeriod" startAt="1"/>
            </a:pPr>
            <a:r>
              <a:rPr lang="en-US" sz="2311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Dynamic Process: The system locks/unlocks the counter per booking and stops when all tickets are sold.</a:t>
            </a:r>
          </a:p>
          <a:p>
            <a:pPr algn="l">
              <a:lnSpc>
                <a:spcPts val="3236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543759" y="163959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3629623">
            <a:off x="12800858" y="2284165"/>
            <a:ext cx="1421831" cy="1005623"/>
          </a:xfrm>
          <a:custGeom>
            <a:avLst/>
            <a:gdLst/>
            <a:ahLst/>
            <a:cxnLst/>
            <a:rect r="r" b="b" t="t" l="l"/>
            <a:pathLst>
              <a:path h="1005623" w="1421831">
                <a:moveTo>
                  <a:pt x="0" y="0"/>
                </a:moveTo>
                <a:lnTo>
                  <a:pt x="1421832" y="0"/>
                </a:lnTo>
                <a:lnTo>
                  <a:pt x="1421832" y="1005622"/>
                </a:lnTo>
                <a:lnTo>
                  <a:pt x="0" y="10056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-184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96833" y="4041680"/>
            <a:ext cx="11894334" cy="1975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089"/>
              </a:lnSpc>
              <a:spcBef>
                <a:spcPct val="0"/>
              </a:spcBef>
            </a:pPr>
            <a:r>
              <a:rPr lang="en-US" b="true" sz="11492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80520" y="7674004"/>
            <a:ext cx="5326961" cy="51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manel ben hassine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43759" y="163959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-1844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43759" y="163959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62514" y="1524616"/>
            <a:ext cx="7882029" cy="7452658"/>
          </a:xfrm>
          <a:custGeom>
            <a:avLst/>
            <a:gdLst/>
            <a:ahLst/>
            <a:cxnLst/>
            <a:rect r="r" b="b" t="t" l="l"/>
            <a:pathLst>
              <a:path h="7452658" w="7882029">
                <a:moveTo>
                  <a:pt x="0" y="0"/>
                </a:moveTo>
                <a:lnTo>
                  <a:pt x="7882029" y="0"/>
                </a:lnTo>
                <a:lnTo>
                  <a:pt x="7882029" y="7452658"/>
                </a:lnTo>
                <a:lnTo>
                  <a:pt x="0" y="74526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98510" y="1806321"/>
            <a:ext cx="8364004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DINING PHILOSOPHER PROBLEM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6721" y="4806331"/>
            <a:ext cx="9631711" cy="1977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86991" indent="-243496" lvl="1">
              <a:lnSpc>
                <a:spcPts val="3157"/>
              </a:lnSpc>
              <a:buFont typeface="Arial"/>
              <a:buChar char="•"/>
            </a:pPr>
            <a:r>
              <a:rPr lang="en-US" sz="225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Five philosophers sit at a round table.</a:t>
            </a:r>
          </a:p>
          <a:p>
            <a:pPr algn="ctr" marL="486991" indent="-243496" lvl="1">
              <a:lnSpc>
                <a:spcPts val="3157"/>
              </a:lnSpc>
              <a:buFont typeface="Arial"/>
              <a:buChar char="•"/>
            </a:pPr>
            <a:r>
              <a:rPr lang="en-US" sz="225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Each has a plate of food and a fork on either side.</a:t>
            </a:r>
          </a:p>
          <a:p>
            <a:pPr algn="ctr" marL="486991" indent="-243496" lvl="1">
              <a:lnSpc>
                <a:spcPts val="3157"/>
              </a:lnSpc>
              <a:buFont typeface="Arial"/>
              <a:buChar char="•"/>
            </a:pPr>
            <a:r>
              <a:rPr lang="en-US" sz="225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Objective: Philosophers alternate between thinking and eating.</a:t>
            </a:r>
          </a:p>
          <a:p>
            <a:pPr algn="ctr" marL="486991" indent="-243496" lvl="1">
              <a:lnSpc>
                <a:spcPts val="3157"/>
              </a:lnSpc>
              <a:buFont typeface="Arial"/>
              <a:buChar char="•"/>
            </a:pPr>
            <a:r>
              <a:rPr lang="en-US" sz="225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Constraint: A philosopher needs both forks (left and right) to eat.</a:t>
            </a:r>
          </a:p>
          <a:p>
            <a:pPr algn="ctr" marL="0" indent="0" lvl="0">
              <a:lnSpc>
                <a:spcPts val="315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43759" y="163959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54022" y="2098645"/>
            <a:ext cx="3352604" cy="4515292"/>
          </a:xfrm>
          <a:custGeom>
            <a:avLst/>
            <a:gdLst/>
            <a:ahLst/>
            <a:cxnLst/>
            <a:rect r="r" b="b" t="t" l="l"/>
            <a:pathLst>
              <a:path h="4515292" w="3352604">
                <a:moveTo>
                  <a:pt x="0" y="0"/>
                </a:moveTo>
                <a:lnTo>
                  <a:pt x="3352604" y="0"/>
                </a:lnTo>
                <a:lnTo>
                  <a:pt x="3352604" y="4515292"/>
                </a:lnTo>
                <a:lnTo>
                  <a:pt x="0" y="45152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41657" y="6753178"/>
            <a:ext cx="6267642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CHALLENGES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99637" y="3393364"/>
            <a:ext cx="9944122" cy="2460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02787" indent="-251394" lvl="1">
              <a:lnSpc>
                <a:spcPts val="3260"/>
              </a:lnSpc>
              <a:buFont typeface="Arial"/>
              <a:buChar char="•"/>
            </a:pPr>
            <a:r>
              <a:rPr lang="en-US" sz="2328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Mutual Exclusion: Only one philosopher can use a fork at a time.</a:t>
            </a:r>
          </a:p>
          <a:p>
            <a:pPr algn="ctr" marL="502787" indent="-251394" lvl="1">
              <a:lnSpc>
                <a:spcPts val="3260"/>
              </a:lnSpc>
              <a:buFont typeface="Arial"/>
              <a:buChar char="•"/>
            </a:pPr>
            <a:r>
              <a:rPr lang="en-US" sz="2328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Deadlock: Occurs when all philosophers pick up their left fork simultaneously.</a:t>
            </a:r>
          </a:p>
          <a:p>
            <a:pPr algn="ctr" marL="502787" indent="-251394" lvl="1">
              <a:lnSpc>
                <a:spcPts val="3260"/>
              </a:lnSpc>
              <a:buFont typeface="Arial"/>
              <a:buChar char="•"/>
            </a:pPr>
            <a:r>
              <a:rPr lang="en-US" sz="2328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Starvation: Some philosophers might never get a chance to eat if others monopolize the forks.</a:t>
            </a:r>
          </a:p>
          <a:p>
            <a:pPr algn="ctr" marL="0" indent="0" lvl="0">
              <a:lnSpc>
                <a:spcPts val="32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-1844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43759" y="163959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74594" y="6097298"/>
            <a:ext cx="648350" cy="2361539"/>
          </a:xfrm>
          <a:custGeom>
            <a:avLst/>
            <a:gdLst/>
            <a:ahLst/>
            <a:cxnLst/>
            <a:rect r="r" b="b" t="t" l="l"/>
            <a:pathLst>
              <a:path h="2361539" w="648350">
                <a:moveTo>
                  <a:pt x="0" y="0"/>
                </a:moveTo>
                <a:lnTo>
                  <a:pt x="648350" y="0"/>
                </a:lnTo>
                <a:lnTo>
                  <a:pt x="648350" y="2361538"/>
                </a:lnTo>
                <a:lnTo>
                  <a:pt x="0" y="23615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98510" y="5805727"/>
            <a:ext cx="3276116" cy="2944680"/>
          </a:xfrm>
          <a:custGeom>
            <a:avLst/>
            <a:gdLst/>
            <a:ahLst/>
            <a:cxnLst/>
            <a:rect r="r" b="b" t="t" l="l"/>
            <a:pathLst>
              <a:path h="2944680" w="3276116">
                <a:moveTo>
                  <a:pt x="0" y="0"/>
                </a:moveTo>
                <a:lnTo>
                  <a:pt x="3276116" y="0"/>
                </a:lnTo>
                <a:lnTo>
                  <a:pt x="3276116" y="2944680"/>
                </a:lnTo>
                <a:lnTo>
                  <a:pt x="0" y="29446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838315" y="4886573"/>
            <a:ext cx="2430218" cy="2180024"/>
          </a:xfrm>
          <a:custGeom>
            <a:avLst/>
            <a:gdLst/>
            <a:ahLst/>
            <a:cxnLst/>
            <a:rect r="r" b="b" t="t" l="l"/>
            <a:pathLst>
              <a:path h="2180024" w="2430218">
                <a:moveTo>
                  <a:pt x="0" y="0"/>
                </a:moveTo>
                <a:lnTo>
                  <a:pt x="2430218" y="0"/>
                </a:lnTo>
                <a:lnTo>
                  <a:pt x="2430218" y="2180025"/>
                </a:lnTo>
                <a:lnTo>
                  <a:pt x="0" y="21800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35150" y="5249476"/>
            <a:ext cx="2962508" cy="2052825"/>
          </a:xfrm>
          <a:custGeom>
            <a:avLst/>
            <a:gdLst/>
            <a:ahLst/>
            <a:cxnLst/>
            <a:rect r="r" b="b" t="t" l="l"/>
            <a:pathLst>
              <a:path h="2052825" w="2962508">
                <a:moveTo>
                  <a:pt x="0" y="0"/>
                </a:moveTo>
                <a:lnTo>
                  <a:pt x="2962508" y="0"/>
                </a:lnTo>
                <a:lnTo>
                  <a:pt x="2962508" y="2052825"/>
                </a:lnTo>
                <a:lnTo>
                  <a:pt x="0" y="205282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134447" y="6810305"/>
            <a:ext cx="2328904" cy="2756099"/>
          </a:xfrm>
          <a:custGeom>
            <a:avLst/>
            <a:gdLst/>
            <a:ahLst/>
            <a:cxnLst/>
            <a:rect r="r" b="b" t="t" l="l"/>
            <a:pathLst>
              <a:path h="2756099" w="2328904">
                <a:moveTo>
                  <a:pt x="0" y="0"/>
                </a:moveTo>
                <a:lnTo>
                  <a:pt x="2328904" y="0"/>
                </a:lnTo>
                <a:lnTo>
                  <a:pt x="2328904" y="2756099"/>
                </a:lnTo>
                <a:lnTo>
                  <a:pt x="0" y="275609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577377" y="1937951"/>
            <a:ext cx="12799151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CONCEPTUAL REPRESENTATION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30960" y="3534976"/>
            <a:ext cx="367684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Philosophers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69752" y="4210298"/>
            <a:ext cx="3799261" cy="157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P1 </a:t>
            </a:r>
          </a:p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P2</a:t>
            </a:r>
          </a:p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P3 </a:t>
            </a:r>
          </a:p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P4</a:t>
            </a:r>
          </a:p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P5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460346" y="3534976"/>
            <a:ext cx="367684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Forks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337931" y="4075996"/>
            <a:ext cx="3799261" cy="157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F1</a:t>
            </a:r>
          </a:p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F2</a:t>
            </a:r>
          </a:p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F3</a:t>
            </a:r>
          </a:p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F4</a:t>
            </a:r>
          </a:p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F5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999892" y="3534976"/>
            <a:ext cx="367684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Philosopher state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563720" y="4075996"/>
            <a:ext cx="3799261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Thinking </a:t>
            </a:r>
          </a:p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Hungry </a:t>
            </a:r>
          </a:p>
          <a:p>
            <a:pPr algn="just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Eating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75264" y="4649788"/>
            <a:ext cx="6737473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SEMAPHORES?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-1844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200668" y="2098645"/>
            <a:ext cx="4917623" cy="5537378"/>
          </a:xfrm>
          <a:custGeom>
            <a:avLst/>
            <a:gdLst/>
            <a:ahLst/>
            <a:cxnLst/>
            <a:rect r="r" b="b" t="t" l="l"/>
            <a:pathLst>
              <a:path h="5537378" w="4917623">
                <a:moveTo>
                  <a:pt x="0" y="0"/>
                </a:moveTo>
                <a:lnTo>
                  <a:pt x="4917623" y="0"/>
                </a:lnTo>
                <a:lnTo>
                  <a:pt x="4917623" y="5537378"/>
                </a:lnTo>
                <a:lnTo>
                  <a:pt x="0" y="55373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19423" y="3925359"/>
            <a:ext cx="10023919" cy="694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9"/>
              </a:lnSpc>
              <a:spcBef>
                <a:spcPct val="0"/>
              </a:spcBef>
            </a:pPr>
            <a:r>
              <a:rPr lang="en-US" sz="2028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Semaphores are a tool used in computer science to help manage how different processes (or programs) share resources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086350"/>
            <a:ext cx="10405364" cy="69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6"/>
              </a:lnSpc>
              <a:spcBef>
                <a:spcPct val="0"/>
              </a:spcBef>
            </a:pPr>
            <a:r>
              <a:rPr lang="en-US" sz="1961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Semaphores are just normal variables used to coordinate the activities of multiple processes in a computer system.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3076" y="6421552"/>
            <a:ext cx="10636613" cy="697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7"/>
              </a:lnSpc>
              <a:spcBef>
                <a:spcPct val="0"/>
              </a:spcBef>
            </a:pPr>
            <a:r>
              <a:rPr lang="en-US" sz="1976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They are used to enforce mutual exclusion, avoid race conditions, and implement synchronization between processes.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33794" y="2166985"/>
            <a:ext cx="9420411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HOW CODE WORKS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9624876" y="4785168"/>
            <a:ext cx="9820739" cy="4186920"/>
          </a:xfrm>
          <a:custGeom>
            <a:avLst/>
            <a:gdLst/>
            <a:ahLst/>
            <a:cxnLst/>
            <a:rect r="r" b="b" t="t" l="l"/>
            <a:pathLst>
              <a:path h="4186920" w="9820739">
                <a:moveTo>
                  <a:pt x="9820739" y="0"/>
                </a:moveTo>
                <a:lnTo>
                  <a:pt x="0" y="0"/>
                </a:lnTo>
                <a:lnTo>
                  <a:pt x="0" y="4186920"/>
                </a:lnTo>
                <a:lnTo>
                  <a:pt x="9820739" y="4186920"/>
                </a:lnTo>
                <a:lnTo>
                  <a:pt x="98207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243613" y="4790354"/>
            <a:ext cx="9820739" cy="4186920"/>
          </a:xfrm>
          <a:custGeom>
            <a:avLst/>
            <a:gdLst/>
            <a:ahLst/>
            <a:cxnLst/>
            <a:rect r="r" b="b" t="t" l="l"/>
            <a:pathLst>
              <a:path h="4186920" w="9820739">
                <a:moveTo>
                  <a:pt x="0" y="0"/>
                </a:moveTo>
                <a:lnTo>
                  <a:pt x="9820739" y="0"/>
                </a:lnTo>
                <a:lnTo>
                  <a:pt x="9820739" y="4186920"/>
                </a:lnTo>
                <a:lnTo>
                  <a:pt x="0" y="4186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12999" y="4651608"/>
            <a:ext cx="6905792" cy="3212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7"/>
              </a:lnSpc>
            </a:pPr>
          </a:p>
          <a:p>
            <a:pPr algn="l">
              <a:lnSpc>
                <a:spcPts val="2847"/>
              </a:lnSpc>
            </a:pPr>
            <a:r>
              <a:rPr lang="en-US" sz="2033" b="true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     </a:t>
            </a:r>
          </a:p>
          <a:p>
            <a:pPr algn="l" marL="878276" indent="-292759" lvl="2">
              <a:lnSpc>
                <a:spcPts val="2847"/>
              </a:lnSpc>
              <a:buFont typeface="Arial"/>
              <a:buChar char="⚬"/>
            </a:pPr>
            <a:r>
              <a:rPr lang="en-US" b="true" sz="2033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Each fork is represented by a semaphore.</a:t>
            </a:r>
          </a:p>
          <a:p>
            <a:pPr algn="l" marL="878276" indent="-292759" lvl="2">
              <a:lnSpc>
                <a:spcPts val="2847"/>
              </a:lnSpc>
              <a:buFont typeface="Arial"/>
              <a:buChar char="⚬"/>
            </a:pPr>
            <a:r>
              <a:rPr lang="en-US" b="true" sz="2033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If there are 5 philosophers, there are 5 semaphore variables: S[0], S[1], ..., S[4].</a:t>
            </a:r>
          </a:p>
          <a:p>
            <a:pPr algn="l" marL="878276" indent="-292759" lvl="2">
              <a:lnSpc>
                <a:spcPts val="2847"/>
              </a:lnSpc>
              <a:buFont typeface="Arial"/>
              <a:buChar char="⚬"/>
            </a:pPr>
            <a:r>
              <a:rPr lang="en-US" b="true" sz="2033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Each semaphore is initialized to 1, representing that the fork is available.</a:t>
            </a:r>
          </a:p>
          <a:p>
            <a:pPr algn="l">
              <a:lnSpc>
                <a:spcPts val="2847"/>
              </a:lnSpc>
            </a:pPr>
          </a:p>
          <a:p>
            <a:pPr algn="l">
              <a:lnSpc>
                <a:spcPts val="2847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4883292"/>
            <a:ext cx="7154885" cy="353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b="true" sz="2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When a philosopher wants to eat, they:</a:t>
            </a:r>
          </a:p>
          <a:p>
            <a:pPr algn="l" marL="1295402" indent="-323850" lvl="3">
              <a:lnSpc>
                <a:spcPts val="2800"/>
              </a:lnSpc>
              <a:buFont typeface="Arial"/>
              <a:buChar char="￭"/>
            </a:pPr>
            <a:r>
              <a:rPr lang="en-US" b="true" sz="2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Perform wait(S[i]) on their left fork.</a:t>
            </a:r>
          </a:p>
          <a:p>
            <a:pPr algn="l" marL="1295402" indent="-323850" lvl="3">
              <a:lnSpc>
                <a:spcPts val="2800"/>
              </a:lnSpc>
              <a:buFont typeface="Arial"/>
              <a:buChar char="￭"/>
            </a:pPr>
            <a:r>
              <a:rPr lang="en-US" b="true" sz="2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Perform wait(S[(i+1) % 5]) on their right fork.</a:t>
            </a:r>
          </a:p>
          <a:p>
            <a:pPr algn="l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b="true" sz="2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After eating, they:</a:t>
            </a:r>
          </a:p>
          <a:p>
            <a:pPr algn="l" marL="1295402" indent="-323850" lvl="3">
              <a:lnSpc>
                <a:spcPts val="2800"/>
              </a:lnSpc>
              <a:buFont typeface="Arial"/>
              <a:buChar char="￭"/>
            </a:pPr>
            <a:r>
              <a:rPr lang="en-US" b="true" sz="2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Perform signal(S[i]) to release the left fork.</a:t>
            </a:r>
          </a:p>
          <a:p>
            <a:pPr algn="l" marL="1295402" indent="-323850" lvl="3">
              <a:lnSpc>
                <a:spcPts val="2800"/>
              </a:lnSpc>
              <a:buFont typeface="Arial"/>
              <a:buChar char="￭"/>
            </a:pPr>
            <a:r>
              <a:rPr lang="en-US" b="true" sz="2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Perform signal(S[(i+1) % N]) to release the right fork.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543759" y="163959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12631" y="4094760"/>
            <a:ext cx="5964495" cy="497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SEMAPHHORE VARIABLES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79948" y="4087860"/>
            <a:ext cx="6148271" cy="497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HOW IT WORKS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8931417" y="5441788"/>
            <a:ext cx="339168" cy="1235379"/>
          </a:xfrm>
          <a:custGeom>
            <a:avLst/>
            <a:gdLst/>
            <a:ahLst/>
            <a:cxnLst/>
            <a:rect r="r" b="b" t="t" l="l"/>
            <a:pathLst>
              <a:path h="1235379" w="339168">
                <a:moveTo>
                  <a:pt x="0" y="0"/>
                </a:moveTo>
                <a:lnTo>
                  <a:pt x="339168" y="0"/>
                </a:lnTo>
                <a:lnTo>
                  <a:pt x="339168" y="1235379"/>
                </a:lnTo>
                <a:lnTo>
                  <a:pt x="0" y="12353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-1844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43759" y="163959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275580" y="2598632"/>
            <a:ext cx="5983720" cy="4510648"/>
          </a:xfrm>
          <a:custGeom>
            <a:avLst/>
            <a:gdLst/>
            <a:ahLst/>
            <a:cxnLst/>
            <a:rect r="r" b="b" t="t" l="l"/>
            <a:pathLst>
              <a:path h="4510648" w="5983720">
                <a:moveTo>
                  <a:pt x="0" y="0"/>
                </a:moveTo>
                <a:lnTo>
                  <a:pt x="5983720" y="0"/>
                </a:lnTo>
                <a:lnTo>
                  <a:pt x="5983720" y="4510648"/>
                </a:lnTo>
                <a:lnTo>
                  <a:pt x="0" y="45106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98510" y="1806321"/>
            <a:ext cx="8364004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BABOON PROBLEM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5350" y="3139393"/>
            <a:ext cx="10135513" cy="2314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1"/>
              </a:lnSpc>
              <a:spcBef>
                <a:spcPct val="0"/>
              </a:spcBef>
            </a:pPr>
          </a:p>
          <a:p>
            <a:pPr algn="ctr">
              <a:lnSpc>
                <a:spcPts val="2651"/>
              </a:lnSpc>
              <a:spcBef>
                <a:spcPct val="0"/>
              </a:spcBef>
            </a:pPr>
            <a:r>
              <a:rPr lang="en-US" sz="1894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    Baboons can cross the canyon by swinging hand-over-hand on the rope, but if two baboons going in</a:t>
            </a:r>
          </a:p>
          <a:p>
            <a:pPr algn="ctr">
              <a:lnSpc>
                <a:spcPts val="2651"/>
              </a:lnSpc>
              <a:spcBef>
                <a:spcPct val="0"/>
              </a:spcBef>
            </a:pPr>
            <a:r>
              <a:rPr lang="en-US" sz="1894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    opposite directions meet in the middle, they will fight and drop to their deaths.</a:t>
            </a:r>
          </a:p>
          <a:p>
            <a:pPr algn="ctr">
              <a:lnSpc>
                <a:spcPts val="2651"/>
              </a:lnSpc>
              <a:spcBef>
                <a:spcPct val="0"/>
              </a:spcBef>
            </a:pPr>
            <a:r>
              <a:rPr lang="en-US" sz="1894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    Furthermore, the rope is only strong enough to hold 5 baboons. If there are</a:t>
            </a:r>
          </a:p>
          <a:p>
            <a:pPr algn="ctr">
              <a:lnSpc>
                <a:spcPts val="2651"/>
              </a:lnSpc>
              <a:spcBef>
                <a:spcPct val="0"/>
              </a:spcBef>
            </a:pPr>
            <a:r>
              <a:rPr lang="en-US" sz="1894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    more baboons on the rope at the same time, it will break.</a:t>
            </a:r>
          </a:p>
          <a:p>
            <a:pPr algn="ctr">
              <a:lnSpc>
                <a:spcPts val="265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43759" y="163959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54022" y="2098645"/>
            <a:ext cx="3352604" cy="4515292"/>
          </a:xfrm>
          <a:custGeom>
            <a:avLst/>
            <a:gdLst/>
            <a:ahLst/>
            <a:cxnLst/>
            <a:rect r="r" b="b" t="t" l="l"/>
            <a:pathLst>
              <a:path h="4515292" w="3352604">
                <a:moveTo>
                  <a:pt x="0" y="0"/>
                </a:moveTo>
                <a:lnTo>
                  <a:pt x="3352604" y="0"/>
                </a:lnTo>
                <a:lnTo>
                  <a:pt x="3352604" y="4515292"/>
                </a:lnTo>
                <a:lnTo>
                  <a:pt x="0" y="45152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41657" y="6753178"/>
            <a:ext cx="6267642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CHALLENGES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99637" y="3775205"/>
            <a:ext cx="9944122" cy="408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60"/>
              </a:lnSpc>
              <a:spcBef>
                <a:spcPct val="0"/>
              </a:spcBef>
            </a:pPr>
            <a:r>
              <a:rPr lang="en-US" sz="2328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if two baboon cross in opposite direction it can be a deadlock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DAGXtLoh-LM</dc:identifier>
  <dcterms:modified xsi:type="dcterms:W3CDTF">2011-08-01T06:04:30Z</dcterms:modified>
  <cp:revision>1</cp:revision>
  <dc:title>Blue and White Gradient Bold Neon Modern Geometric Shape Programming Presentation</dc:title>
</cp:coreProperties>
</file>