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9" r:id="rId4"/>
    <p:sldId id="259" r:id="rId5"/>
    <p:sldId id="270" r:id="rId6"/>
    <p:sldId id="262" r:id="rId7"/>
    <p:sldId id="273" r:id="rId8"/>
    <p:sldId id="271" r:id="rId9"/>
    <p:sldId id="260" r:id="rId10"/>
    <p:sldId id="287" r:id="rId11"/>
    <p:sldId id="284" r:id="rId12"/>
    <p:sldId id="285" r:id="rId13"/>
    <p:sldId id="292" r:id="rId14"/>
    <p:sldId id="290" r:id="rId15"/>
    <p:sldId id="288" r:id="rId16"/>
    <p:sldId id="283" r:id="rId17"/>
    <p:sldId id="264" r:id="rId18"/>
    <p:sldId id="261" r:id="rId19"/>
    <p:sldId id="289" r:id="rId20"/>
    <p:sldId id="281" r:id="rId21"/>
    <p:sldId id="282" r:id="rId22"/>
    <p:sldId id="293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70" autoAdjust="0"/>
  </p:normalViewPr>
  <p:slideViewPr>
    <p:cSldViewPr>
      <p:cViewPr varScale="1">
        <p:scale>
          <a:sx n="44" d="100"/>
          <a:sy n="44" d="100"/>
        </p:scale>
        <p:origin x="144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D5D7F-8AFC-488A-92A1-E3FD22C758A2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31410-7C0F-4E12-A199-132BFCB24E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5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1410-7C0F-4E12-A199-132BFCB24EA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12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Cette architecture utilise 2 réseaux neurone discriminateur et générateur opposes un contre l autre et de sa vient le mot « </a:t>
            </a:r>
            <a:r>
              <a:rPr lang="fr-FR" sz="1200" dirty="0" err="1" smtClean="0"/>
              <a:t>adversarial</a:t>
            </a:r>
            <a:r>
              <a:rPr lang="fr-FR" sz="1200" dirty="0" smtClean="0"/>
              <a:t> » dans le but de génère nouveau data sont utilisés dans diffère domaine comme Image génération, jeux </a:t>
            </a:r>
            <a:r>
              <a:rPr lang="fr-FR" sz="1200" dirty="0" err="1" smtClean="0"/>
              <a:t>video,Voice</a:t>
            </a:r>
            <a:r>
              <a:rPr lang="fr-FR" sz="1200" dirty="0" smtClean="0"/>
              <a:t> génération ,Texte génération…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Donc</a:t>
            </a:r>
            <a:r>
              <a:rPr lang="fr-FR" sz="1200" baseline="0" dirty="0" smtClean="0"/>
              <a:t> </a:t>
            </a:r>
            <a:r>
              <a:rPr lang="fr-FR" sz="1200" dirty="0" smtClean="0"/>
              <a:t>Les GAN peuvent apprendre à créer des data similaires au nôtre dans n'importe quel domaine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1410-7C0F-4E12-A199-132BFCB24EA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4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 smtClean="0"/>
              <a:t>Pour </a:t>
            </a:r>
            <a:r>
              <a:rPr lang="fr-FR" sz="1200" dirty="0" err="1" smtClean="0"/>
              <a:t>eclaircir</a:t>
            </a:r>
            <a:r>
              <a:rPr lang="fr-FR" sz="1200" dirty="0" smtClean="0"/>
              <a:t> le fonctionnent du </a:t>
            </a:r>
            <a:r>
              <a:rPr lang="fr-FR" sz="1200" dirty="0" err="1" smtClean="0"/>
              <a:t>modele</a:t>
            </a:r>
            <a:r>
              <a:rPr lang="fr-FR" sz="1200" dirty="0" smtClean="0"/>
              <a:t> .. La figure nous montre l’archi </a:t>
            </a:r>
          </a:p>
          <a:p>
            <a:r>
              <a:rPr lang="fr-FR" sz="1200" dirty="0" smtClean="0"/>
              <a:t>Comme</a:t>
            </a:r>
            <a:r>
              <a:rPr lang="fr-FR" sz="1200" baseline="0" dirty="0" smtClean="0"/>
              <a:t> vous voyez </a:t>
            </a:r>
            <a:endParaRPr lang="fr-FR" sz="1200" dirty="0" smtClean="0"/>
          </a:p>
          <a:p>
            <a:r>
              <a:rPr lang="fr-FR" sz="1200" dirty="0" smtClean="0"/>
              <a:t>Le Générateur prend un Radom noise return une image </a:t>
            </a:r>
          </a:p>
          <a:p>
            <a:r>
              <a:rPr lang="fr-FR" sz="1200" dirty="0" smtClean="0"/>
              <a:t>Cette dernière est introduite dans le discriminateur aux côtés d'un flux d'images prises à partir de data set</a:t>
            </a:r>
          </a:p>
          <a:p>
            <a:r>
              <a:rPr lang="fr-FR" sz="1200" dirty="0" smtClean="0"/>
              <a:t>Le discriminateur on son tour prend des réel et </a:t>
            </a:r>
            <a:r>
              <a:rPr lang="fr-FR" sz="1200" dirty="0" err="1" smtClean="0"/>
              <a:t>fake</a:t>
            </a:r>
            <a:r>
              <a:rPr lang="fr-FR" sz="1200" dirty="0" smtClean="0"/>
              <a:t> data and return probabilité entre 0 et 1 ou 0 représente que l image vient de générateur et 1 de </a:t>
            </a:r>
            <a:r>
              <a:rPr lang="fr-FR" sz="1200" dirty="0" err="1" smtClean="0"/>
              <a:t>dataset</a:t>
            </a:r>
            <a:r>
              <a:rPr lang="fr-FR" sz="1200" dirty="0" smtClean="0"/>
              <a:t> </a:t>
            </a:r>
            <a:r>
              <a:rPr lang="fr-FR" sz="1200" dirty="0" err="1" smtClean="0"/>
              <a:t>reel</a:t>
            </a:r>
            <a:endParaRPr lang="fr-FR" sz="1200" dirty="0" smtClean="0"/>
          </a:p>
          <a:p>
            <a:r>
              <a:rPr lang="fr-FR" dirty="0" smtClean="0"/>
              <a:t>{a </a:t>
            </a:r>
            <a:r>
              <a:rPr lang="fr-FR" dirty="0" err="1" smtClean="0"/>
              <a:t>developer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1410-7C0F-4E12-A199-132BFCB24EA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01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1410-7C0F-4E12-A199-132BFCB24EA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8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 pour notre discriminateur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1410-7C0F-4E12-A199-132BFCB24EA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94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 pour notre </a:t>
            </a:r>
            <a:r>
              <a:rPr lang="fr-FR" dirty="0" err="1" smtClean="0"/>
              <a:t>generateur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1410-7C0F-4E12-A199-132BFCB24EA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9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traite ici le problème de génération des digits</a:t>
            </a:r>
            <a:r>
              <a:rPr lang="fr-FR" baseline="0" dirty="0" smtClean="0"/>
              <a:t> utilisant gans et la photo suivantes représente image crée par notre modelé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1410-7C0F-4E12-A199-132BFCB24EA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14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</a:t>
            </a:r>
            <a:r>
              <a:rPr lang="fr-FR" baseline="0" dirty="0" smtClean="0"/>
              <a:t> fonctions d erreurs comme nous voit donne des résultats satisfaisante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1410-7C0F-4E12-A199-132BFCB24EA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87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aperswithcode.com/method/ga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2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>
              <a:endCxn id="3" idx="0"/>
            </p:cNvCxnSpPr>
            <p:nvPr/>
          </p:nvCxnSpPr>
          <p:spPr>
            <a:xfrm flipV="1">
              <a:off x="0" y="0"/>
              <a:ext cx="4572000" cy="6237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riangle isocèle 18"/>
            <p:cNvSpPr/>
            <p:nvPr/>
          </p:nvSpPr>
          <p:spPr>
            <a:xfrm rot="5400000">
              <a:off x="-832656" y="832656"/>
              <a:ext cx="6237312" cy="4572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/>
            <p:cNvSpPr/>
            <p:nvPr/>
          </p:nvSpPr>
          <p:spPr>
            <a:xfrm rot="3660000">
              <a:off x="3674718" y="1667623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/>
            <p:cNvSpPr/>
            <p:nvPr/>
          </p:nvSpPr>
          <p:spPr>
            <a:xfrm rot="19860000">
              <a:off x="4106766" y="1595614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riangle isocèle 23"/>
            <p:cNvSpPr/>
            <p:nvPr/>
          </p:nvSpPr>
          <p:spPr>
            <a:xfrm rot="3660000">
              <a:off x="3674719" y="2243687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iangle isocèle 27"/>
            <p:cNvSpPr/>
            <p:nvPr/>
          </p:nvSpPr>
          <p:spPr>
            <a:xfrm rot="3660000">
              <a:off x="2594599" y="1595615"/>
              <a:ext cx="216024" cy="21602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/>
            <p:cNvSpPr/>
            <p:nvPr/>
          </p:nvSpPr>
          <p:spPr>
            <a:xfrm rot="3660000">
              <a:off x="3962752" y="947543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riangle isocèle 35"/>
            <p:cNvSpPr/>
            <p:nvPr/>
          </p:nvSpPr>
          <p:spPr>
            <a:xfrm rot="3660000">
              <a:off x="3458693" y="2603727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riangle isocèle 36"/>
            <p:cNvSpPr/>
            <p:nvPr/>
          </p:nvSpPr>
          <p:spPr>
            <a:xfrm rot="19860000">
              <a:off x="4106767" y="2171678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Triangle isocèle 43"/>
            <p:cNvSpPr/>
            <p:nvPr/>
          </p:nvSpPr>
          <p:spPr>
            <a:xfrm rot="3660000">
              <a:off x="2450580" y="1091559"/>
              <a:ext cx="216024" cy="21602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riangle isocèle 44"/>
            <p:cNvSpPr/>
            <p:nvPr/>
          </p:nvSpPr>
          <p:spPr>
            <a:xfrm rot="19860000">
              <a:off x="2882628" y="1019550"/>
              <a:ext cx="216024" cy="21602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 rot="3660000">
              <a:off x="2738614" y="371479"/>
              <a:ext cx="216024" cy="21602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riangle isocèle 46"/>
            <p:cNvSpPr/>
            <p:nvPr/>
          </p:nvSpPr>
          <p:spPr>
            <a:xfrm rot="3660000">
              <a:off x="2234555" y="2027663"/>
              <a:ext cx="216024" cy="21602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/>
            <p:cNvSpPr/>
            <p:nvPr/>
          </p:nvSpPr>
          <p:spPr>
            <a:xfrm rot="19860000">
              <a:off x="2882629" y="1595614"/>
              <a:ext cx="216024" cy="21602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/>
            <p:cNvSpPr/>
            <p:nvPr/>
          </p:nvSpPr>
          <p:spPr>
            <a:xfrm rot="3660000">
              <a:off x="3242670" y="1883648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ZoneTexte 53"/>
          <p:cNvSpPr txBox="1"/>
          <p:nvPr/>
        </p:nvSpPr>
        <p:spPr>
          <a:xfrm>
            <a:off x="1979712" y="4077072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err="1" smtClean="0">
                <a:latin typeface="Candara" pitchFamily="34" charset="0"/>
              </a:rPr>
              <a:t>Generative</a:t>
            </a:r>
            <a:r>
              <a:rPr lang="fr-FR" sz="3000" dirty="0" smtClean="0">
                <a:latin typeface="Candara" pitchFamily="34" charset="0"/>
              </a:rPr>
              <a:t> </a:t>
            </a:r>
            <a:r>
              <a:rPr lang="fr-FR" sz="3000" dirty="0" err="1" smtClean="0">
                <a:latin typeface="Candara" pitchFamily="34" charset="0"/>
              </a:rPr>
              <a:t>Adverserial</a:t>
            </a:r>
            <a:r>
              <a:rPr lang="fr-FR" sz="3000" dirty="0" smtClean="0">
                <a:latin typeface="Candara" pitchFamily="34" charset="0"/>
              </a:rPr>
              <a:t> Networks</a:t>
            </a:r>
          </a:p>
          <a:p>
            <a:pPr algn="ctr"/>
            <a:r>
              <a:rPr lang="fr-FR" sz="3000" dirty="0" err="1" smtClean="0">
                <a:latin typeface="Candara" pitchFamily="34" charset="0"/>
              </a:rPr>
              <a:t>GANs</a:t>
            </a:r>
            <a:endParaRPr lang="fr-FR" sz="3000" dirty="0">
              <a:latin typeface="Candar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599892" y="645789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andara" pitchFamily="34" charset="0"/>
              </a:rPr>
              <a:t>2019/2020</a:t>
            </a:r>
            <a:endParaRPr lang="fr-FR" sz="2000" dirty="0">
              <a:latin typeface="Candara" pitchFamily="34" charset="0"/>
            </a:endParaRPr>
          </a:p>
        </p:txBody>
      </p:sp>
      <p:pic>
        <p:nvPicPr>
          <p:cNvPr id="57" name="Image 56" descr="usthb.ico"/>
          <p:cNvPicPr>
            <a:picLocks noChangeAspect="1"/>
          </p:cNvPicPr>
          <p:nvPr/>
        </p:nvPicPr>
        <p:blipFill>
          <a:blip r:embed="rId2" cstate="print">
            <a:lum bright="-12000" contrast="11000"/>
          </a:blip>
          <a:stretch>
            <a:fillRect/>
          </a:stretch>
        </p:blipFill>
        <p:spPr>
          <a:xfrm>
            <a:off x="7915275" y="0"/>
            <a:ext cx="1228725" cy="1228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pic>
      <p:sp>
        <p:nvSpPr>
          <p:cNvPr id="59" name="ZoneTexte 58"/>
          <p:cNvSpPr txBox="1"/>
          <p:nvPr/>
        </p:nvSpPr>
        <p:spPr>
          <a:xfrm>
            <a:off x="539552" y="5445224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ndara" pitchFamily="34" charset="0"/>
              </a:rPr>
              <a:t>Présenté par :</a:t>
            </a:r>
          </a:p>
          <a:p>
            <a:r>
              <a:rPr lang="fr-FR" sz="2000" dirty="0" smtClean="0">
                <a:latin typeface="Candara" pitchFamily="34" charset="0"/>
              </a:rPr>
              <a:t>BENDJOUDI Meriem</a:t>
            </a:r>
          </a:p>
          <a:p>
            <a:r>
              <a:rPr lang="fr-FR" sz="2000" dirty="0" smtClean="0">
                <a:latin typeface="Candara" pitchFamily="34" charset="0"/>
              </a:rPr>
              <a:t>HAMMOUCHE </a:t>
            </a:r>
            <a:r>
              <a:rPr lang="fr-FR" sz="2000" dirty="0" err="1" smtClean="0">
                <a:latin typeface="Candara" pitchFamily="34" charset="0"/>
              </a:rPr>
              <a:t>Manel</a:t>
            </a:r>
            <a:r>
              <a:rPr lang="fr-FR" sz="2000" dirty="0" smtClean="0">
                <a:latin typeface="Candara" pitchFamily="34" charset="0"/>
              </a:rPr>
              <a:t> </a:t>
            </a:r>
            <a:r>
              <a:rPr lang="fr-FR" sz="2000" dirty="0" err="1" smtClean="0">
                <a:latin typeface="Candara" pitchFamily="34" charset="0"/>
              </a:rPr>
              <a:t>Yasmine</a:t>
            </a:r>
            <a:endParaRPr lang="fr-FR" sz="20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écision 4"/>
          <p:cNvSpPr/>
          <p:nvPr/>
        </p:nvSpPr>
        <p:spPr>
          <a:xfrm>
            <a:off x="4499992" y="2924944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5" idx="2"/>
          </p:cNvCxnSpPr>
          <p:nvPr/>
        </p:nvCxnSpPr>
        <p:spPr>
          <a:xfrm>
            <a:off x="4697992" y="3320944"/>
            <a:ext cx="18024" cy="3537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69"/>
          <p:cNvGrpSpPr/>
          <p:nvPr/>
        </p:nvGrpSpPr>
        <p:grpSpPr>
          <a:xfrm>
            <a:off x="1115616" y="2924944"/>
            <a:ext cx="3384376" cy="430887"/>
            <a:chOff x="1475656" y="1556792"/>
            <a:chExt cx="3384376" cy="430887"/>
          </a:xfrm>
        </p:grpSpPr>
        <p:sp>
          <p:nvSpPr>
            <p:cNvPr id="32" name="ZoneTexte 31"/>
            <p:cNvSpPr txBox="1"/>
            <p:nvPr/>
          </p:nvSpPr>
          <p:spPr>
            <a:xfrm>
              <a:off x="1475656" y="1556792"/>
              <a:ext cx="21967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solidFill>
                    <a:srgbClr val="C00000"/>
                  </a:solidFill>
                  <a:latin typeface="Candara" pitchFamily="34" charset="0"/>
                </a:rPr>
                <a:t>L’apprentissage</a:t>
              </a:r>
            </a:p>
          </p:txBody>
        </p:sp>
        <p:cxnSp>
          <p:nvCxnSpPr>
            <p:cNvPr id="39" name="Connecteur droit 38"/>
            <p:cNvCxnSpPr>
              <a:stCxn id="5" idx="1"/>
            </p:cNvCxnSpPr>
            <p:nvPr/>
          </p:nvCxnSpPr>
          <p:spPr>
            <a:xfrm flipH="1">
              <a:off x="3707904" y="1754792"/>
              <a:ext cx="1152128" cy="1802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necteur droit 6"/>
          <p:cNvCxnSpPr>
            <a:endCxn id="5" idx="0"/>
          </p:cNvCxnSpPr>
          <p:nvPr/>
        </p:nvCxnSpPr>
        <p:spPr>
          <a:xfrm>
            <a:off x="4644008" y="0"/>
            <a:ext cx="53984" cy="2924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9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Second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Commencons</a:t>
            </a:r>
            <a:r>
              <a:rPr lang="fr-FR" dirty="0" smtClean="0"/>
              <a:t> par </a:t>
            </a:r>
            <a:r>
              <a:rPr lang="fr-FR" dirty="0"/>
              <a:t>spécifier les valeurs des différents </a:t>
            </a:r>
            <a:r>
              <a:rPr lang="fr-FR" dirty="0" err="1" smtClean="0"/>
              <a:t>hyperparamètres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TextBox 4"/>
          <p:cNvSpPr txBox="1"/>
          <p:nvPr/>
        </p:nvSpPr>
        <p:spPr>
          <a:xfrm>
            <a:off x="467544" y="2132856"/>
            <a:ext cx="8064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Hidden</a:t>
            </a:r>
            <a:r>
              <a:rPr lang="fr-FR" sz="2400" dirty="0" smtClean="0"/>
              <a:t> layer </a:t>
            </a:r>
            <a:r>
              <a:rPr lang="fr-FR" sz="2400" dirty="0" err="1" smtClean="0"/>
              <a:t>generateur</a:t>
            </a:r>
            <a:r>
              <a:rPr lang="fr-FR" sz="2400" dirty="0" smtClean="0"/>
              <a:t>=4</a:t>
            </a:r>
          </a:p>
          <a:p>
            <a:r>
              <a:rPr lang="fr-FR" sz="2400" dirty="0" err="1" smtClean="0"/>
              <a:t>Hidden</a:t>
            </a:r>
            <a:r>
              <a:rPr lang="fr-FR" sz="2400" dirty="0" smtClean="0"/>
              <a:t> layer discriminateur=4</a:t>
            </a:r>
          </a:p>
          <a:p>
            <a:r>
              <a:rPr lang="fr-FR" sz="2400" dirty="0" err="1" smtClean="0"/>
              <a:t>Epochs</a:t>
            </a:r>
            <a:r>
              <a:rPr lang="fr-FR" sz="2400" dirty="0" smtClean="0"/>
              <a:t> =10K</a:t>
            </a:r>
          </a:p>
          <a:p>
            <a:r>
              <a:rPr lang="fr-FR" sz="2400" dirty="0" err="1" smtClean="0"/>
              <a:t>Loss</a:t>
            </a:r>
            <a:r>
              <a:rPr lang="fr-FR" sz="2400" dirty="0" smtClean="0"/>
              <a:t>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=‘</a:t>
            </a:r>
            <a:r>
              <a:rPr lang="fr-FR" sz="2400" dirty="0" err="1" smtClean="0"/>
              <a:t>binary_crossentropy</a:t>
            </a:r>
            <a:r>
              <a:rPr lang="fr-FR" sz="2400" dirty="0" smtClean="0"/>
              <a:t>’</a:t>
            </a:r>
          </a:p>
          <a:p>
            <a:r>
              <a:rPr lang="fr-FR" sz="2400" dirty="0" err="1" smtClean="0"/>
              <a:t>Optimizer</a:t>
            </a:r>
            <a:r>
              <a:rPr lang="fr-FR" sz="2400" dirty="0" smtClean="0"/>
              <a:t>=</a:t>
            </a:r>
            <a:r>
              <a:rPr lang="fr-FR" sz="2400" dirty="0" err="1" smtClean="0"/>
              <a:t>adam</a:t>
            </a:r>
            <a:endParaRPr lang="fr-FR" sz="2400" dirty="0" smtClean="0"/>
          </a:p>
          <a:p>
            <a:r>
              <a:rPr lang="fr-FR" sz="2400" dirty="0" err="1" smtClean="0"/>
              <a:t>Leraning</a:t>
            </a:r>
            <a:r>
              <a:rPr lang="fr-FR" sz="2400" dirty="0" smtClean="0"/>
              <a:t> rate =0.0002 pour les 2</a:t>
            </a:r>
          </a:p>
          <a:p>
            <a:r>
              <a:rPr lang="fr-FR" sz="2400" dirty="0" smtClean="0"/>
              <a:t>Dropout=0.5</a:t>
            </a:r>
          </a:p>
          <a:p>
            <a:r>
              <a:rPr lang="fr-FR" sz="2400" dirty="0" smtClean="0"/>
              <a:t>Beta=0.5</a:t>
            </a:r>
            <a:endParaRPr lang="fr-FR" sz="2400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Second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" y="923861"/>
            <a:ext cx="8764906" cy="54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Second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927091"/>
            <a:ext cx="6740078" cy="55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Second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28733"/>
            <a:ext cx="6344225" cy="42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Décision 5"/>
          <p:cNvSpPr/>
          <p:nvPr/>
        </p:nvSpPr>
        <p:spPr>
          <a:xfrm>
            <a:off x="4211960" y="2924944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>
            <a:stCxn id="6" idx="2"/>
          </p:cNvCxnSpPr>
          <p:nvPr/>
        </p:nvCxnSpPr>
        <p:spPr>
          <a:xfrm flipH="1">
            <a:off x="4355976" y="3320944"/>
            <a:ext cx="53984" cy="3537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71"/>
          <p:cNvGrpSpPr/>
          <p:nvPr/>
        </p:nvGrpSpPr>
        <p:grpSpPr>
          <a:xfrm>
            <a:off x="4607960" y="2780928"/>
            <a:ext cx="3492432" cy="769441"/>
            <a:chOff x="5364000" y="2636912"/>
            <a:chExt cx="3492432" cy="769441"/>
          </a:xfrm>
        </p:grpSpPr>
        <p:sp>
          <p:nvSpPr>
            <p:cNvPr id="34" name="ZoneTexte 33"/>
            <p:cNvSpPr txBox="1"/>
            <p:nvPr/>
          </p:nvSpPr>
          <p:spPr>
            <a:xfrm>
              <a:off x="6480168" y="2636912"/>
              <a:ext cx="2376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solidFill>
                    <a:srgbClr val="FF0000"/>
                  </a:solidFill>
                  <a:latin typeface="Candara" pitchFamily="34" charset="0"/>
                </a:rPr>
                <a:t>expérimentation</a:t>
              </a:r>
            </a:p>
            <a:p>
              <a:pPr algn="ctr"/>
              <a:endParaRPr lang="fr-FR" sz="2200" dirty="0" smtClean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52" name="Connecteur droit 51"/>
            <p:cNvCxnSpPr>
              <a:stCxn id="6" idx="3"/>
              <a:endCxn id="34" idx="1"/>
            </p:cNvCxnSpPr>
            <p:nvPr/>
          </p:nvCxnSpPr>
          <p:spPr>
            <a:xfrm>
              <a:off x="5364000" y="2978928"/>
              <a:ext cx="1116168" cy="4270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eur droit 28"/>
          <p:cNvCxnSpPr>
            <a:endCxn id="6" idx="0"/>
          </p:cNvCxnSpPr>
          <p:nvPr/>
        </p:nvCxnSpPr>
        <p:spPr>
          <a:xfrm flipH="1">
            <a:off x="4409960" y="0"/>
            <a:ext cx="18024" cy="2924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Second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 environnement on a utilisée Google colab qui nous aidez pour rapide le trainement et python comme langage de programmation avec </a:t>
            </a:r>
            <a:r>
              <a:rPr lang="fr-FR" dirty="0" err="1" smtClean="0"/>
              <a:t>tensorflow</a:t>
            </a:r>
            <a:r>
              <a:rPr lang="fr-FR" dirty="0" smtClean="0"/>
              <a:t> comme bibliothèque </a:t>
            </a:r>
          </a:p>
        </p:txBody>
      </p:sp>
    </p:spTree>
    <p:extLst>
      <p:ext uri="{BB962C8B-B14F-4D97-AF65-F5344CB8AC3E}">
        <p14:creationId xmlns:p14="http://schemas.microsoft.com/office/powerpoint/2010/main" val="30712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Second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196752"/>
            <a:ext cx="6029292" cy="42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7941330" cy="4822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écision 4"/>
          <p:cNvSpPr/>
          <p:nvPr/>
        </p:nvSpPr>
        <p:spPr>
          <a:xfrm>
            <a:off x="4499992" y="2924944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5" idx="2"/>
          </p:cNvCxnSpPr>
          <p:nvPr/>
        </p:nvCxnSpPr>
        <p:spPr>
          <a:xfrm>
            <a:off x="4697992" y="3320944"/>
            <a:ext cx="18024" cy="3537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69"/>
          <p:cNvGrpSpPr/>
          <p:nvPr/>
        </p:nvGrpSpPr>
        <p:grpSpPr>
          <a:xfrm>
            <a:off x="1115616" y="2924944"/>
            <a:ext cx="3384376" cy="430887"/>
            <a:chOff x="1475656" y="1556792"/>
            <a:chExt cx="3384376" cy="430887"/>
          </a:xfrm>
        </p:grpSpPr>
        <p:sp>
          <p:nvSpPr>
            <p:cNvPr id="32" name="ZoneTexte 31"/>
            <p:cNvSpPr txBox="1"/>
            <p:nvPr/>
          </p:nvSpPr>
          <p:spPr>
            <a:xfrm>
              <a:off x="1475656" y="1556792"/>
              <a:ext cx="21967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solidFill>
                    <a:srgbClr val="FF0000"/>
                  </a:solidFill>
                  <a:latin typeface="Candara" pitchFamily="34" charset="0"/>
                </a:rPr>
                <a:t>application</a:t>
              </a:r>
              <a:endParaRPr lang="fr-FR" sz="2200" dirty="0" smtClean="0">
                <a:solidFill>
                  <a:srgbClr val="C00000"/>
                </a:solidFill>
                <a:latin typeface="Candara" pitchFamily="34" charset="0"/>
              </a:endParaRPr>
            </a:p>
          </p:txBody>
        </p:sp>
        <p:cxnSp>
          <p:nvCxnSpPr>
            <p:cNvPr id="39" name="Connecteur droit 38"/>
            <p:cNvCxnSpPr>
              <a:stCxn id="5" idx="1"/>
            </p:cNvCxnSpPr>
            <p:nvPr/>
          </p:nvCxnSpPr>
          <p:spPr>
            <a:xfrm flipH="1">
              <a:off x="3707904" y="1754792"/>
              <a:ext cx="1152128" cy="1802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necteur droit 6"/>
          <p:cNvCxnSpPr>
            <a:endCxn id="5" idx="0"/>
          </p:cNvCxnSpPr>
          <p:nvPr/>
        </p:nvCxnSpPr>
        <p:spPr>
          <a:xfrm>
            <a:off x="4644008" y="0"/>
            <a:ext cx="53984" cy="2924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9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692696"/>
            <a:ext cx="3960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latin typeface="Candara" pitchFamily="34" charset="0"/>
              </a:rPr>
              <a:t>Plan de la présentation :</a:t>
            </a:r>
            <a:endParaRPr lang="fr-FR" sz="2200" dirty="0">
              <a:latin typeface="Candara" pitchFamily="34" charset="0"/>
            </a:endParaRPr>
          </a:p>
        </p:txBody>
      </p:sp>
      <p:sp>
        <p:nvSpPr>
          <p:cNvPr id="5" name="Organigramme : Décision 4"/>
          <p:cNvSpPr/>
          <p:nvPr/>
        </p:nvSpPr>
        <p:spPr>
          <a:xfrm>
            <a:off x="4860032" y="1556792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Décision 5"/>
          <p:cNvSpPr/>
          <p:nvPr/>
        </p:nvSpPr>
        <p:spPr>
          <a:xfrm>
            <a:off x="4860032" y="2501897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Décision 6"/>
          <p:cNvSpPr/>
          <p:nvPr/>
        </p:nvSpPr>
        <p:spPr>
          <a:xfrm>
            <a:off x="4860032" y="3447002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Décision 7"/>
          <p:cNvSpPr/>
          <p:nvPr/>
        </p:nvSpPr>
        <p:spPr>
          <a:xfrm>
            <a:off x="4860032" y="4392107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Décision 8"/>
          <p:cNvSpPr/>
          <p:nvPr/>
        </p:nvSpPr>
        <p:spPr>
          <a:xfrm>
            <a:off x="4860032" y="5337212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5" idx="2"/>
            <a:endCxn id="6" idx="0"/>
          </p:cNvCxnSpPr>
          <p:nvPr/>
        </p:nvCxnSpPr>
        <p:spPr>
          <a:xfrm>
            <a:off x="5058032" y="1952792"/>
            <a:ext cx="0" cy="5491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2"/>
            <a:endCxn id="9" idx="0"/>
          </p:cNvCxnSpPr>
          <p:nvPr/>
        </p:nvCxnSpPr>
        <p:spPr>
          <a:xfrm>
            <a:off x="5058032" y="4788107"/>
            <a:ext cx="0" cy="5491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2"/>
            <a:endCxn id="8" idx="0"/>
          </p:cNvCxnSpPr>
          <p:nvPr/>
        </p:nvCxnSpPr>
        <p:spPr>
          <a:xfrm>
            <a:off x="5058032" y="3843002"/>
            <a:ext cx="0" cy="5491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6" idx="2"/>
            <a:endCxn id="7" idx="0"/>
          </p:cNvCxnSpPr>
          <p:nvPr/>
        </p:nvCxnSpPr>
        <p:spPr>
          <a:xfrm>
            <a:off x="5058032" y="2897897"/>
            <a:ext cx="0" cy="5491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2123728" y="1556792"/>
            <a:ext cx="2736304" cy="430887"/>
            <a:chOff x="2123728" y="1556792"/>
            <a:chExt cx="2736304" cy="430887"/>
          </a:xfrm>
        </p:grpSpPr>
        <p:sp>
          <p:nvSpPr>
            <p:cNvPr id="32" name="ZoneTexte 31"/>
            <p:cNvSpPr txBox="1"/>
            <p:nvPr/>
          </p:nvSpPr>
          <p:spPr>
            <a:xfrm>
              <a:off x="2123728" y="1556792"/>
              <a:ext cx="18367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latin typeface="Candara" pitchFamily="34" charset="0"/>
                </a:rPr>
                <a:t>introduction</a:t>
              </a:r>
            </a:p>
          </p:txBody>
        </p:sp>
        <p:cxnSp>
          <p:nvCxnSpPr>
            <p:cNvPr id="39" name="Connecteur droit 38"/>
            <p:cNvCxnSpPr>
              <a:stCxn id="5" idx="1"/>
            </p:cNvCxnSpPr>
            <p:nvPr/>
          </p:nvCxnSpPr>
          <p:spPr>
            <a:xfrm flipH="1">
              <a:off x="3707904" y="1754792"/>
              <a:ext cx="1152128" cy="1802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e 70"/>
          <p:cNvGrpSpPr/>
          <p:nvPr/>
        </p:nvGrpSpPr>
        <p:grpSpPr>
          <a:xfrm>
            <a:off x="2195736" y="3429000"/>
            <a:ext cx="2664296" cy="430887"/>
            <a:chOff x="2195736" y="3429000"/>
            <a:chExt cx="2664296" cy="430887"/>
          </a:xfrm>
        </p:grpSpPr>
        <p:sp>
          <p:nvSpPr>
            <p:cNvPr id="35" name="ZoneTexte 34"/>
            <p:cNvSpPr txBox="1"/>
            <p:nvPr/>
          </p:nvSpPr>
          <p:spPr>
            <a:xfrm>
              <a:off x="2195736" y="3429000"/>
              <a:ext cx="1512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latin typeface="Candara" pitchFamily="34" charset="0"/>
                </a:rPr>
                <a:t>trainement</a:t>
              </a:r>
            </a:p>
          </p:txBody>
        </p:sp>
        <p:cxnSp>
          <p:nvCxnSpPr>
            <p:cNvPr id="41" name="Connecteur droit 40"/>
            <p:cNvCxnSpPr>
              <a:stCxn id="7" idx="1"/>
            </p:cNvCxnSpPr>
            <p:nvPr/>
          </p:nvCxnSpPr>
          <p:spPr>
            <a:xfrm flipH="1">
              <a:off x="3779912" y="3645002"/>
              <a:ext cx="1080120" cy="2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>
            <a:off x="2195736" y="5301208"/>
            <a:ext cx="2664296" cy="430887"/>
            <a:chOff x="2195736" y="5301208"/>
            <a:chExt cx="2664296" cy="430887"/>
          </a:xfrm>
        </p:grpSpPr>
        <p:sp>
          <p:nvSpPr>
            <p:cNvPr id="37" name="ZoneTexte 36"/>
            <p:cNvSpPr txBox="1"/>
            <p:nvPr/>
          </p:nvSpPr>
          <p:spPr>
            <a:xfrm>
              <a:off x="2195736" y="5301208"/>
              <a:ext cx="1512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latin typeface="Candara" pitchFamily="34" charset="0"/>
                </a:rPr>
                <a:t>application</a:t>
              </a:r>
            </a:p>
          </p:txBody>
        </p:sp>
        <p:cxnSp>
          <p:nvCxnSpPr>
            <p:cNvPr id="45" name="Connecteur droit 44"/>
            <p:cNvCxnSpPr>
              <a:stCxn id="9" idx="1"/>
            </p:cNvCxnSpPr>
            <p:nvPr/>
          </p:nvCxnSpPr>
          <p:spPr>
            <a:xfrm flipH="1" flipV="1">
              <a:off x="3779912" y="5517232"/>
              <a:ext cx="1080120" cy="1798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 71"/>
          <p:cNvGrpSpPr/>
          <p:nvPr/>
        </p:nvGrpSpPr>
        <p:grpSpPr>
          <a:xfrm>
            <a:off x="5256032" y="2492896"/>
            <a:ext cx="2556328" cy="430887"/>
            <a:chOff x="5256032" y="2492896"/>
            <a:chExt cx="2556328" cy="430887"/>
          </a:xfrm>
        </p:grpSpPr>
        <p:sp>
          <p:nvSpPr>
            <p:cNvPr id="34" name="ZoneTexte 33"/>
            <p:cNvSpPr txBox="1"/>
            <p:nvPr/>
          </p:nvSpPr>
          <p:spPr>
            <a:xfrm>
              <a:off x="6300192" y="2492896"/>
              <a:ext cx="1512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latin typeface="Candara" pitchFamily="34" charset="0"/>
                </a:rPr>
                <a:t>définition</a:t>
              </a:r>
            </a:p>
          </p:txBody>
        </p:sp>
        <p:cxnSp>
          <p:nvCxnSpPr>
            <p:cNvPr id="52" name="Connecteur droit 51"/>
            <p:cNvCxnSpPr>
              <a:stCxn id="6" idx="3"/>
              <a:endCxn id="34" idx="1"/>
            </p:cNvCxnSpPr>
            <p:nvPr/>
          </p:nvCxnSpPr>
          <p:spPr>
            <a:xfrm>
              <a:off x="5256032" y="2699897"/>
              <a:ext cx="1044160" cy="844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/>
          <p:cNvGrpSpPr/>
          <p:nvPr/>
        </p:nvGrpSpPr>
        <p:grpSpPr>
          <a:xfrm>
            <a:off x="5256032" y="4365104"/>
            <a:ext cx="3204400" cy="430887"/>
            <a:chOff x="5256032" y="4365104"/>
            <a:chExt cx="2556328" cy="430887"/>
          </a:xfrm>
        </p:grpSpPr>
        <p:sp>
          <p:nvSpPr>
            <p:cNvPr id="36" name="ZoneTexte 35"/>
            <p:cNvSpPr txBox="1"/>
            <p:nvPr/>
          </p:nvSpPr>
          <p:spPr>
            <a:xfrm>
              <a:off x="5859237" y="4365104"/>
              <a:ext cx="19531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latin typeface="Candara" pitchFamily="34" charset="0"/>
                </a:rPr>
                <a:t>expérimentation</a:t>
              </a:r>
            </a:p>
          </p:txBody>
        </p:sp>
        <p:cxnSp>
          <p:nvCxnSpPr>
            <p:cNvPr id="54" name="Connecteur droit 53"/>
            <p:cNvCxnSpPr>
              <a:stCxn id="8" idx="3"/>
              <a:endCxn id="36" idx="1"/>
            </p:cNvCxnSpPr>
            <p:nvPr/>
          </p:nvCxnSpPr>
          <p:spPr>
            <a:xfrm flipV="1">
              <a:off x="5256032" y="4580548"/>
              <a:ext cx="603205" cy="955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Second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avons développe a web sodoku ces numéros sont génère avec le génération et </a:t>
            </a:r>
            <a:r>
              <a:rPr lang="fr-FR" dirty="0" err="1" smtClean="0"/>
              <a:t>predicte</a:t>
            </a:r>
            <a:r>
              <a:rPr lang="fr-FR" dirty="0" smtClean="0"/>
              <a:t> par un </a:t>
            </a:r>
            <a:r>
              <a:rPr lang="fr-FR" dirty="0" err="1" smtClean="0"/>
              <a:t>cnn</a:t>
            </a:r>
            <a:r>
              <a:rPr lang="fr-FR" dirty="0" smtClean="0"/>
              <a:t> ,mais a cause </a:t>
            </a:r>
            <a:r>
              <a:rPr lang="fr-FR" dirty="0" err="1" smtClean="0"/>
              <a:t>flask</a:t>
            </a:r>
            <a:r>
              <a:rPr lang="fr-FR" dirty="0" smtClean="0"/>
              <a:t> prend énormément du temps pour compile on n as pas eu la chance pour teste l application of web </a:t>
            </a:r>
          </a:p>
        </p:txBody>
      </p:sp>
    </p:spTree>
    <p:extLst>
      <p:ext uri="{BB962C8B-B14F-4D97-AF65-F5344CB8AC3E}">
        <p14:creationId xmlns:p14="http://schemas.microsoft.com/office/powerpoint/2010/main" val="32957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Second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une architecture qui était le 3eme de nous choix, nous somment vraiment très heureuse d avoir cette chance de développe et de connaitre et surtout de documente sur ce modèle qui nous nous trouves inversent et unique.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9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331640" y="1268760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ndara" pitchFamily="34" charset="0"/>
                <a:sym typeface="Wingdings" pitchFamily="2" charset="2"/>
              </a:rPr>
              <a:t></a:t>
            </a:r>
            <a:r>
              <a:rPr lang="fr-FR" sz="3200" dirty="0" smtClean="0">
                <a:latin typeface="Candara" pitchFamily="34" charset="0"/>
              </a:rPr>
              <a:t>Merci pour votre attention </a:t>
            </a:r>
            <a:r>
              <a:rPr lang="fr-FR" sz="3200" dirty="0" smtClean="0">
                <a:latin typeface="Candara" pitchFamily="34" charset="0"/>
                <a:sym typeface="Wingdings" pitchFamily="2" charset="2"/>
              </a:rPr>
              <a:t></a:t>
            </a:r>
            <a:endParaRPr lang="fr-FR" sz="3200" dirty="0" smtClean="0">
              <a:latin typeface="Candara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écision 4"/>
          <p:cNvSpPr/>
          <p:nvPr/>
        </p:nvSpPr>
        <p:spPr>
          <a:xfrm>
            <a:off x="4499992" y="2924944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5" idx="2"/>
          </p:cNvCxnSpPr>
          <p:nvPr/>
        </p:nvCxnSpPr>
        <p:spPr>
          <a:xfrm>
            <a:off x="4697992" y="3320944"/>
            <a:ext cx="18024" cy="3537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1475656" y="2924944"/>
            <a:ext cx="3024336" cy="430887"/>
            <a:chOff x="1835696" y="1556792"/>
            <a:chExt cx="3024336" cy="430887"/>
          </a:xfrm>
        </p:grpSpPr>
        <p:sp>
          <p:nvSpPr>
            <p:cNvPr id="32" name="ZoneTexte 31"/>
            <p:cNvSpPr txBox="1"/>
            <p:nvPr/>
          </p:nvSpPr>
          <p:spPr>
            <a:xfrm>
              <a:off x="1835696" y="1556792"/>
              <a:ext cx="18367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solidFill>
                    <a:srgbClr val="C00000"/>
                  </a:solidFill>
                  <a:latin typeface="Candara" pitchFamily="34" charset="0"/>
                </a:rPr>
                <a:t>introduction</a:t>
              </a:r>
            </a:p>
          </p:txBody>
        </p:sp>
        <p:cxnSp>
          <p:nvCxnSpPr>
            <p:cNvPr id="39" name="Connecteur droit 38"/>
            <p:cNvCxnSpPr>
              <a:stCxn id="5" idx="1"/>
            </p:cNvCxnSpPr>
            <p:nvPr/>
          </p:nvCxnSpPr>
          <p:spPr>
            <a:xfrm flipH="1">
              <a:off x="3707904" y="1754792"/>
              <a:ext cx="1152128" cy="1802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9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1 . INTRODUCATION</a:t>
            </a:r>
            <a:endParaRPr lang="fr-FR" sz="2200" dirty="0">
              <a:latin typeface="Candar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090"/>
            <a:ext cx="9144000" cy="3135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Décision 5"/>
          <p:cNvSpPr/>
          <p:nvPr/>
        </p:nvSpPr>
        <p:spPr>
          <a:xfrm>
            <a:off x="4211960" y="2924944"/>
            <a:ext cx="396000" cy="3960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>
            <a:stCxn id="6" idx="2"/>
          </p:cNvCxnSpPr>
          <p:nvPr/>
        </p:nvCxnSpPr>
        <p:spPr>
          <a:xfrm flipH="1">
            <a:off x="4355976" y="3320944"/>
            <a:ext cx="53984" cy="3537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/>
          <p:cNvGrpSpPr/>
          <p:nvPr/>
        </p:nvGrpSpPr>
        <p:grpSpPr>
          <a:xfrm>
            <a:off x="4607960" y="2924944"/>
            <a:ext cx="2592376" cy="430887"/>
            <a:chOff x="5364000" y="2780928"/>
            <a:chExt cx="2592376" cy="430887"/>
          </a:xfrm>
        </p:grpSpPr>
        <p:sp>
          <p:nvSpPr>
            <p:cNvPr id="34" name="ZoneTexte 33"/>
            <p:cNvSpPr txBox="1"/>
            <p:nvPr/>
          </p:nvSpPr>
          <p:spPr>
            <a:xfrm>
              <a:off x="6480168" y="2780928"/>
              <a:ext cx="14762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dirty="0" smtClean="0">
                  <a:solidFill>
                    <a:srgbClr val="FF0000"/>
                  </a:solidFill>
                  <a:latin typeface="Candara" pitchFamily="34" charset="0"/>
                </a:rPr>
                <a:t>définition</a:t>
              </a:r>
            </a:p>
          </p:txBody>
        </p:sp>
        <p:cxnSp>
          <p:nvCxnSpPr>
            <p:cNvPr id="52" name="Connecteur droit 51"/>
            <p:cNvCxnSpPr>
              <a:stCxn id="6" idx="3"/>
              <a:endCxn id="34" idx="1"/>
            </p:cNvCxnSpPr>
            <p:nvPr/>
          </p:nvCxnSpPr>
          <p:spPr>
            <a:xfrm>
              <a:off x="5364000" y="2978928"/>
              <a:ext cx="1116168" cy="1744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eur droit 28"/>
          <p:cNvCxnSpPr>
            <a:endCxn id="6" idx="0"/>
          </p:cNvCxnSpPr>
          <p:nvPr/>
        </p:nvCxnSpPr>
        <p:spPr>
          <a:xfrm flipH="1">
            <a:off x="4409960" y="0"/>
            <a:ext cx="18024" cy="2924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3568" y="1196752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générative adversiral networks???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260648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2.1. </a:t>
            </a:r>
            <a:r>
              <a:rPr lang="fr-FR" sz="2200" dirty="0" err="1" smtClean="0">
                <a:latin typeface="Candara" pitchFamily="34" charset="0"/>
              </a:rPr>
              <a:t>GANs</a:t>
            </a:r>
            <a:endParaRPr lang="fr-FR" sz="2200" dirty="0" smtClean="0">
              <a:latin typeface="Candara" pitchFamily="3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83568" y="1988840"/>
            <a:ext cx="72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C’est un </a:t>
            </a:r>
            <a:r>
              <a:rPr lang="fr-FR" sz="2800" dirty="0"/>
              <a:t>nouveau modèle développé par </a:t>
            </a:r>
            <a:r>
              <a:rPr lang="fr-FR" sz="2800" dirty="0" smtClean="0"/>
              <a:t>Ian </a:t>
            </a:r>
            <a:r>
              <a:rPr lang="fr-FR" sz="2800" dirty="0" err="1" smtClean="0"/>
              <a:t>goodflow</a:t>
            </a:r>
            <a:r>
              <a:rPr lang="fr-FR" sz="2800" dirty="0" smtClean="0"/>
              <a:t> en 2014 sur sa thèse de doctorat en Montréal  </a:t>
            </a:r>
            <a:r>
              <a:rPr lang="fr-FR" sz="2800" dirty="0"/>
              <a:t>son objectif est de créer des images plutôt que de simplement lui laisser </a:t>
            </a:r>
            <a:r>
              <a:rPr lang="fr-FR" sz="2800" dirty="0" smtClean="0"/>
              <a:t>le voir </a:t>
            </a:r>
            <a:r>
              <a:rPr lang="fr-FR" sz="2800" dirty="0"/>
              <a:t>les choses pour le </a:t>
            </a:r>
            <a:r>
              <a:rPr lang="fr-FR" sz="2800" dirty="0" smtClean="0"/>
              <a:t>prévoir.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854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2. 2. </a:t>
            </a:r>
            <a:r>
              <a:rPr lang="fr-FR" sz="2200" dirty="0" err="1" smtClean="0">
                <a:latin typeface="Candara" pitchFamily="34" charset="0"/>
              </a:rPr>
              <a:t>Tasks</a:t>
            </a:r>
            <a:endParaRPr lang="fr-FR" sz="2200" dirty="0" smtClean="0">
              <a:latin typeface="Candar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876300"/>
            <a:ext cx="8568952" cy="510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598170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Credit</a:t>
            </a:r>
            <a:r>
              <a:rPr lang="fr-FR" dirty="0" smtClean="0"/>
              <a:t>:</a:t>
            </a:r>
          </a:p>
          <a:p>
            <a:r>
              <a:rPr lang="fr-FR" dirty="0">
                <a:hlinkClick r:id="rId4"/>
              </a:rPr>
              <a:t>https://www.paperswithcode.com/method/gan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2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971600" y="260648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3.Architecture de </a:t>
            </a:r>
            <a:r>
              <a:rPr lang="fr-FR" sz="2200" dirty="0" err="1" smtClean="0">
                <a:latin typeface="Candara" pitchFamily="34" charset="0"/>
              </a:rPr>
              <a:t>GANs</a:t>
            </a:r>
            <a:endParaRPr lang="fr-FR" sz="2200" dirty="0" smtClean="0">
              <a:latin typeface="Candara" pitchFamily="34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7584" y="1268760"/>
            <a:ext cx="6732748" cy="3042339"/>
            <a:chOff x="323528" y="2132856"/>
            <a:chExt cx="6732748" cy="3042339"/>
          </a:xfrm>
        </p:grpSpPr>
        <p:sp>
          <p:nvSpPr>
            <p:cNvPr id="8" name="TextBox 4"/>
            <p:cNvSpPr txBox="1"/>
            <p:nvPr/>
          </p:nvSpPr>
          <p:spPr>
            <a:xfrm>
              <a:off x="323528" y="2132856"/>
              <a:ext cx="576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générateur</a:t>
              </a:r>
              <a:endParaRPr lang="fr-FR" sz="2800" dirty="0"/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755576" y="2646204"/>
              <a:ext cx="59766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Son rôle est de génère une image à partir d’un bruit aléatoire</a:t>
              </a:r>
              <a:endParaRPr lang="fr-FR" sz="2800" dirty="0"/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323528" y="3573016"/>
              <a:ext cx="5796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Discriminateur</a:t>
              </a:r>
              <a:endParaRPr lang="fr-FR" sz="2800" dirty="0"/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755576" y="4221088"/>
              <a:ext cx="6300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un classificateur il fait la différence entre réel ou fake image</a:t>
              </a:r>
              <a:endParaRPr lang="fr-F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8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79512" y="188640"/>
            <a:ext cx="648072" cy="648073"/>
            <a:chOff x="3059832" y="2144857"/>
            <a:chExt cx="2880320" cy="3528392"/>
          </a:xfrm>
        </p:grpSpPr>
        <p:sp>
          <p:nvSpPr>
            <p:cNvPr id="3" name="Organigramme : Décision 2"/>
            <p:cNvSpPr/>
            <p:nvPr/>
          </p:nvSpPr>
          <p:spPr>
            <a:xfrm>
              <a:off x="3059832" y="2144857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rganigramme : Décision 3"/>
            <p:cNvSpPr/>
            <p:nvPr/>
          </p:nvSpPr>
          <p:spPr>
            <a:xfrm>
              <a:off x="3059832" y="2636912"/>
              <a:ext cx="2880320" cy="3036337"/>
            </a:xfrm>
            <a:prstGeom prst="flowChartDecision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3548" y="6021288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2cf8b4f1-7163-4af1-aa4b-6066329d554a.png (1355×64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4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971600" y="260648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Candara" pitchFamily="34" charset="0"/>
              </a:rPr>
              <a:t>2. 3.Architecture de </a:t>
            </a:r>
            <a:r>
              <a:rPr lang="fr-FR" sz="2200" dirty="0" err="1" smtClean="0">
                <a:latin typeface="Candara" pitchFamily="34" charset="0"/>
              </a:rPr>
              <a:t>GANs</a:t>
            </a:r>
            <a:endParaRPr lang="fr-FR" sz="22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437</Words>
  <Application>Microsoft Office PowerPoint</Application>
  <PresentationFormat>On-screen Show (4:3)</PresentationFormat>
  <Paragraphs>71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Candara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MSCom</dc:creator>
  <cp:lastModifiedBy>manelyasmine939@gmail.com</cp:lastModifiedBy>
  <cp:revision>60</cp:revision>
  <dcterms:created xsi:type="dcterms:W3CDTF">2020-09-02T12:29:16Z</dcterms:created>
  <dcterms:modified xsi:type="dcterms:W3CDTF">2020-09-20T04:27:54Z</dcterms:modified>
</cp:coreProperties>
</file>