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67" r:id="rId1"/>
  </p:sldMasterIdLst>
  <p:handoutMasterIdLst>
    <p:handoutMasterId r:id="rId23"/>
  </p:handoutMasterIdLst>
  <p:sldIdLst>
    <p:sldId id="256" r:id="rId2"/>
    <p:sldId id="280" r:id="rId3"/>
    <p:sldId id="258" r:id="rId4"/>
    <p:sldId id="259" r:id="rId5"/>
    <p:sldId id="262" r:id="rId6"/>
    <p:sldId id="279" r:id="rId7"/>
    <p:sldId id="261" r:id="rId8"/>
    <p:sldId id="263" r:id="rId9"/>
    <p:sldId id="265" r:id="rId10"/>
    <p:sldId id="264" r:id="rId11"/>
    <p:sldId id="266" r:id="rId12"/>
    <p:sldId id="267" r:id="rId13"/>
    <p:sldId id="268" r:id="rId14"/>
    <p:sldId id="269" r:id="rId15"/>
    <p:sldId id="270" r:id="rId16"/>
    <p:sldId id="273" r:id="rId17"/>
    <p:sldId id="274" r:id="rId18"/>
    <p:sldId id="275" r:id="rId19"/>
    <p:sldId id="276" r:id="rId20"/>
    <p:sldId id="277" r:id="rId21"/>
    <p:sldId id="282" r:id="rId22"/>
  </p:sldIdLst>
  <p:sldSz cx="9144000" cy="6858000" type="screen4x3"/>
  <p:notesSz cx="7102475" cy="9388475"/>
  <p:embeddedFontLst>
    <p:embeddedFont>
      <p:font typeface="Calibri Light" panose="020F0302020204030204" pitchFamily="34" charset="0"/>
      <p:regular r:id="rId24"/>
      <p:italic r:id="rId25"/>
    </p:embeddedFont>
    <p:embeddedFont>
      <p:font typeface="Agency FB" panose="020B0503020202020204" pitchFamily="34" charset="0"/>
      <p:regular r:id="rId26"/>
      <p:bold r:id="rId27"/>
    </p:embeddedFont>
    <p:embeddedFont>
      <p:font typeface="Calibri" panose="020F0502020204030204" pitchFamily="34" charset="0"/>
      <p:regular r:id="rId28"/>
      <p:bold r:id="rId29"/>
      <p:italic r:id="rId30"/>
      <p:boldItalic r:id="rId31"/>
    </p:embeddedFont>
    <p:embeddedFont>
      <p:font typeface="Yu Gothic UI Semilight" panose="020B0400000000000000" pitchFamily="34" charset="-128"/>
      <p:regular r:id="rId32"/>
    </p:embeddedFont>
    <p:embeddedFont>
      <p:font typeface="Arial Narrow" panose="020B0606020202030204" pitchFamily="34" charset="0"/>
      <p:regular r:id="rId33"/>
      <p:bold r:id="rId34"/>
      <p:italic r:id="rId35"/>
      <p:boldItalic r:id="rId36"/>
    </p:embeddedFont>
    <p:embeddedFont>
      <p:font typeface="Yu Gothic UI Semibold" panose="020B0700000000000000" pitchFamily="34" charset="-128"/>
      <p:bold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fa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BFFF"/>
    <a:srgbClr val="05BEFF"/>
    <a:srgbClr val="CD3333"/>
    <a:srgbClr val="9D8973"/>
    <a:srgbClr val="EECD64"/>
    <a:srgbClr val="F7E7B4"/>
    <a:srgbClr val="68C4AF"/>
    <a:srgbClr val="EE5C42"/>
    <a:srgbClr val="F5785A"/>
    <a:srgbClr val="66B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5" autoAdjust="0"/>
    <p:restoredTop sz="94737" autoAdjust="0"/>
  </p:normalViewPr>
  <p:slideViewPr>
    <p:cSldViewPr snapToGrid="0">
      <p:cViewPr varScale="1">
        <p:scale>
          <a:sx n="82" d="100"/>
          <a:sy n="82"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solidFill>
                <a:latin typeface="Yu Gothic UI Semibold" panose="020B0700000000000000" pitchFamily="34" charset="-128"/>
                <a:ea typeface="Yu Gothic UI Semibold" panose="020B0700000000000000" pitchFamily="34" charset="-128"/>
                <a:cs typeface="+mj-cs"/>
              </a:defRPr>
            </a:pPr>
            <a:r>
              <a:rPr lang="en-US" sz="1800" dirty="0">
                <a:solidFill>
                  <a:schemeClr val="tx1"/>
                </a:solidFill>
              </a:rPr>
              <a:t>Cash Reserve Ratio</a:t>
            </a:r>
          </a:p>
          <a:p>
            <a:pPr>
              <a:defRPr>
                <a:solidFill>
                  <a:schemeClr val="tx1"/>
                </a:solidFill>
              </a:defRPr>
            </a:pPr>
            <a:r>
              <a:rPr lang="en-US" sz="1200" dirty="0">
                <a:solidFill>
                  <a:schemeClr val="tx1"/>
                </a:solidFill>
              </a:rPr>
              <a:t>(Amount in Million)</a:t>
            </a: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solidFill>
              <a:latin typeface="Yu Gothic UI Semibold" panose="020B0700000000000000" pitchFamily="34" charset="-128"/>
              <a:ea typeface="Yu Gothic UI Semibold" panose="020B0700000000000000" pitchFamily="34" charset="-128"/>
              <a:cs typeface="+mj-cs"/>
            </a:defRPr>
          </a:pPr>
          <a:endParaRPr lang="en-US"/>
        </a:p>
      </c:txPr>
    </c:title>
    <c:autoTitleDeleted val="0"/>
    <c:plotArea>
      <c:layout/>
      <c:barChart>
        <c:barDir val="bar"/>
        <c:grouping val="clustered"/>
        <c:varyColors val="0"/>
        <c:ser>
          <c:idx val="0"/>
          <c:order val="0"/>
          <c:tx>
            <c:strRef>
              <c:f>Sheet1!$B$1</c:f>
              <c:strCache>
                <c:ptCount val="1"/>
                <c:pt idx="0">
                  <c:v>Required Reserve (RR)</c:v>
                </c:pt>
              </c:strCache>
            </c:strRef>
          </c:tx>
          <c:spPr>
            <a:solidFill>
              <a:srgbClr val="05BEFF"/>
            </a:solidFill>
            <a:ln>
              <a:noFill/>
            </a:ln>
            <a:effectLst/>
            <a:scene3d>
              <a:camera prst="orthographicFront"/>
              <a:lightRig rig="threePt" dir="t"/>
            </a:scene3d>
            <a:sp3d>
              <a:bevelT/>
            </a:sp3d>
          </c:spPr>
          <c:invertIfNegative val="0"/>
          <c:dLbls>
            <c:dLbl>
              <c:idx val="0"/>
              <c:layout>
                <c:manualLayout>
                  <c:x val="-3.7537537537537537E-3"/>
                  <c:y val="5.4466230936819175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9C84-4A86-9BB6-48A7FF4143C4}"/>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Yu Gothic UI Semibold" panose="020B0700000000000000" pitchFamily="34" charset="-128"/>
                    <a:ea typeface="Yu Gothic UI Semibold" panose="020B07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#,##0.00</c:formatCode>
                <c:ptCount val="4"/>
                <c:pt idx="0">
                  <c:v>4644.8599999999997</c:v>
                </c:pt>
                <c:pt idx="1">
                  <c:v>5972.23</c:v>
                </c:pt>
                <c:pt idx="2">
                  <c:v>6085.13</c:v>
                </c:pt>
                <c:pt idx="3">
                  <c:v>6845.5</c:v>
                </c:pt>
              </c:numCache>
            </c:numRef>
          </c:val>
          <c:extLst>
            <c:ext xmlns:c16="http://schemas.microsoft.com/office/drawing/2014/chart" uri="{C3380CC4-5D6E-409C-BE32-E72D297353CC}">
              <c16:uniqueId val="{00000000-9C84-4A86-9BB6-48A7FF4143C4}"/>
            </c:ext>
          </c:extLst>
        </c:ser>
        <c:ser>
          <c:idx val="1"/>
          <c:order val="1"/>
          <c:tx>
            <c:strRef>
              <c:f>Sheet1!$C$1</c:f>
              <c:strCache>
                <c:ptCount val="1"/>
                <c:pt idx="0">
                  <c:v>Actual Reserve Maintained (ARM)</c:v>
                </c:pt>
              </c:strCache>
            </c:strRef>
          </c:tx>
          <c:spPr>
            <a:solidFill>
              <a:srgbClr val="0070C0"/>
            </a:solidFill>
            <a:ln>
              <a:noFill/>
            </a:ln>
            <a:effectLst/>
            <a:scene3d>
              <a:camera prst="orthographicFront"/>
              <a:lightRig rig="threePt" dir="t"/>
            </a:scene3d>
            <a:sp3d>
              <a:bevelT/>
            </a:sp3d>
          </c:spPr>
          <c:invertIfNegative val="0"/>
          <c:dLbls>
            <c:dLbl>
              <c:idx val="3"/>
              <c:layout>
                <c:manualLayout>
                  <c:x val="-1.1261261261261261E-2"/>
                  <c:y val="-8.1699346405229266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9C84-4A86-9BB6-48A7FF4143C4}"/>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Yu Gothic UI Semibold" panose="020B0700000000000000" pitchFamily="34" charset="-128"/>
                    <a:ea typeface="Yu Gothic UI Semibold" panose="020B07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#,##0.00</c:formatCode>
                <c:ptCount val="4"/>
                <c:pt idx="0">
                  <c:v>4769.57</c:v>
                </c:pt>
                <c:pt idx="1">
                  <c:v>5993.45</c:v>
                </c:pt>
                <c:pt idx="2">
                  <c:v>6117.35</c:v>
                </c:pt>
                <c:pt idx="3">
                  <c:v>7079.1</c:v>
                </c:pt>
              </c:numCache>
            </c:numRef>
          </c:val>
          <c:extLst>
            <c:ext xmlns:c16="http://schemas.microsoft.com/office/drawing/2014/chart" uri="{C3380CC4-5D6E-409C-BE32-E72D297353CC}">
              <c16:uniqueId val="{00000001-9C84-4A86-9BB6-48A7FF4143C4}"/>
            </c:ext>
          </c:extLst>
        </c:ser>
        <c:ser>
          <c:idx val="2"/>
          <c:order val="2"/>
          <c:tx>
            <c:strRef>
              <c:f>Sheet1!$D$1</c:f>
              <c:strCache>
                <c:ptCount val="1"/>
                <c:pt idx="0">
                  <c:v>Surplus/Deficit (S/D)</c:v>
                </c:pt>
              </c:strCache>
            </c:strRef>
          </c:tx>
          <c:spPr>
            <a:solidFill>
              <a:schemeClr val="accent5">
                <a:lumMod val="50000"/>
              </a:schemeClr>
            </a:solidFill>
            <a:ln>
              <a:noFill/>
            </a:ln>
            <a:effectLst/>
            <a:scene3d>
              <a:camera prst="orthographicFront"/>
              <a:lightRig rig="threePt" dir="t"/>
            </a:scene3d>
            <a:sp3d>
              <a:bevelT/>
            </a:sp3d>
          </c:spPr>
          <c:invertIfNegative val="0"/>
          <c:dLbls>
            <c:dLbl>
              <c:idx val="3"/>
              <c:layout>
                <c:manualLayout>
                  <c:x val="0"/>
                  <c:y val="-5.4466230936819175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9C84-4A86-9BB6-48A7FF4143C4}"/>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Yu Gothic UI Semibold" panose="020B0700000000000000" pitchFamily="34" charset="-128"/>
                    <a:ea typeface="Yu Gothic UI Semibold" panose="020B07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#,##0.00</c:formatCode>
                <c:ptCount val="4"/>
                <c:pt idx="0">
                  <c:v>124.71000000000004</c:v>
                </c:pt>
                <c:pt idx="1">
                  <c:v>21.220000000000255</c:v>
                </c:pt>
                <c:pt idx="2">
                  <c:v>32.220000000000255</c:v>
                </c:pt>
                <c:pt idx="3">
                  <c:v>233.6</c:v>
                </c:pt>
              </c:numCache>
            </c:numRef>
          </c:val>
          <c:extLst>
            <c:ext xmlns:c16="http://schemas.microsoft.com/office/drawing/2014/chart" uri="{C3380CC4-5D6E-409C-BE32-E72D297353CC}">
              <c16:uniqueId val="{00000002-9C84-4A86-9BB6-48A7FF4143C4}"/>
            </c:ext>
          </c:extLst>
        </c:ser>
        <c:dLbls>
          <c:showLegendKey val="0"/>
          <c:showVal val="1"/>
          <c:showCatName val="0"/>
          <c:showSerName val="0"/>
          <c:showPercent val="0"/>
          <c:showBubbleSize val="0"/>
        </c:dLbls>
        <c:gapWidth val="300"/>
        <c:overlap val="-25"/>
        <c:axId val="2053105519"/>
        <c:axId val="2053113007"/>
      </c:barChart>
      <c:catAx>
        <c:axId val="2053105519"/>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cap="none" spc="0" normalizeH="0" baseline="0">
                <a:solidFill>
                  <a:schemeClr val="tx1">
                    <a:lumMod val="65000"/>
                    <a:lumOff val="35000"/>
                  </a:schemeClr>
                </a:solidFill>
                <a:latin typeface="Yu Gothic UI Semibold" panose="020B0700000000000000" pitchFamily="34" charset="-128"/>
                <a:ea typeface="Yu Gothic UI Semibold" panose="020B0700000000000000" pitchFamily="34" charset="-128"/>
                <a:cs typeface="+mn-cs"/>
              </a:defRPr>
            </a:pPr>
            <a:endParaRPr lang="en-US"/>
          </a:p>
        </c:txPr>
        <c:crossAx val="2053113007"/>
        <c:crosses val="autoZero"/>
        <c:auto val="1"/>
        <c:lblAlgn val="ctr"/>
        <c:lblOffset val="100"/>
        <c:noMultiLvlLbl val="0"/>
      </c:catAx>
      <c:valAx>
        <c:axId val="2053113007"/>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Yu Gothic UI Semibold" panose="020B0700000000000000" pitchFamily="34" charset="-128"/>
                <a:ea typeface="Yu Gothic UI Semibold" panose="020B0700000000000000" pitchFamily="34" charset="-128"/>
                <a:cs typeface="+mn-cs"/>
              </a:defRPr>
            </a:pPr>
            <a:endParaRPr lang="en-US"/>
          </a:p>
        </c:txPr>
        <c:crossAx val="2053105519"/>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Yu Gothic UI Semibold" panose="020B0700000000000000" pitchFamily="34" charset="-128"/>
              <a:ea typeface="Yu Gothic UI Semibold" panose="020B0700000000000000" pitchFamily="34" charset="-128"/>
              <a:cs typeface="+mn-cs"/>
            </a:defRPr>
          </a:pPr>
          <a:endParaRPr lang="en-US"/>
        </a:p>
      </c:txPr>
    </c:legend>
    <c:plotVisOnly val="1"/>
    <c:dispBlanksAs val="gap"/>
    <c:showDLblsOverMax val="0"/>
  </c:chart>
  <c:spPr>
    <a:noFill/>
    <a:ln>
      <a:noFill/>
    </a:ln>
    <a:effectLst/>
  </c:spPr>
  <c:txPr>
    <a:bodyPr/>
    <a:lstStyle/>
    <a:p>
      <a:pPr>
        <a:defRPr>
          <a:latin typeface="Yu Gothic UI Semibold" panose="020B0700000000000000" pitchFamily="34" charset="-128"/>
          <a:ea typeface="Yu Gothic UI Semibold" panose="020B0700000000000000" pitchFamily="34" charset="-128"/>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Current Ratio</c:v>
                </c:pt>
              </c:strCache>
            </c:strRef>
          </c:tx>
          <c:spPr>
            <a:ln w="22225" cap="rnd">
              <a:solidFill>
                <a:schemeClr val="accent1"/>
              </a:solidFill>
              <a:round/>
            </a:ln>
            <a:effectLst/>
          </c:spPr>
          <c:marker>
            <c:symbol val="none"/>
          </c:marker>
          <c:dLbls>
            <c:dLbl>
              <c:idx val="0"/>
              <c:layout>
                <c:manualLayout>
                  <c:x val="2.2222174757654818E-2"/>
                  <c:y val="-5.6423611111111112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E050-4260-B07D-B66B40839ABE}"/>
                </c:ext>
              </c:extLst>
            </c:dLbl>
            <c:dLbl>
              <c:idx val="1"/>
              <c:layout>
                <c:manualLayout>
                  <c:x val="2.2222222222222223E-2"/>
                  <c:y val="-6.5104166666666671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E050-4260-B07D-B66B40839ABE}"/>
                </c:ext>
              </c:extLst>
            </c:dLbl>
            <c:dLbl>
              <c:idx val="2"/>
              <c:layout>
                <c:manualLayout>
                  <c:x val="2.2222222222222223E-2"/>
                  <c:y val="-6.0763888888888909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E050-4260-B07D-B66B40839ABE}"/>
                </c:ext>
              </c:extLst>
            </c:dLbl>
            <c:dLbl>
              <c:idx val="3"/>
              <c:layout>
                <c:manualLayout>
                  <c:x val="1.6666666666666566E-2"/>
                  <c:y val="-5.6423611111111154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E050-4260-B07D-B66B40839ABE}"/>
                </c:ext>
              </c:extLst>
            </c:dLbl>
            <c:spPr>
              <a:noFill/>
              <a:ln>
                <a:noFill/>
              </a:ln>
              <a:effectLst/>
            </c:spPr>
            <c:txPr>
              <a:bodyPr rot="0" spcFirstLastPara="1" vertOverflow="ellipsis" vert="horz" wrap="square" anchor="ctr" anchorCtr="1"/>
              <a:lstStyle/>
              <a:p>
                <a:pPr>
                  <a:defRPr sz="1500" b="1" i="0" u="none" strike="noStrike" kern="1200" baseline="0">
                    <a:solidFill>
                      <a:schemeClr val="accent1">
                        <a:lumMod val="50000"/>
                      </a:schemeClr>
                    </a:solidFill>
                    <a:latin typeface="Yu Gothic UI Semibold" panose="020B0700000000000000" pitchFamily="34" charset="-128"/>
                    <a:ea typeface="Yu Gothic UI Semibold" panose="020B07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9050" cap="flat" cmpd="sng" algn="ctr">
                      <a:solidFill>
                        <a:schemeClr val="accent2"/>
                      </a:solidFill>
                      <a:round/>
                      <a:headEnd type="oval"/>
                      <a:tailEnd type="stealth"/>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General</c:formatCode>
                <c:ptCount val="4"/>
                <c:pt idx="0">
                  <c:v>2.27</c:v>
                </c:pt>
                <c:pt idx="1">
                  <c:v>2.0699999999999998</c:v>
                </c:pt>
                <c:pt idx="2">
                  <c:v>2.0699999999999998</c:v>
                </c:pt>
                <c:pt idx="3">
                  <c:v>1.75</c:v>
                </c:pt>
              </c:numCache>
            </c:numRef>
          </c:val>
          <c:smooth val="0"/>
          <c:extLst>
            <c:ext xmlns:c16="http://schemas.microsoft.com/office/drawing/2014/chart" uri="{C3380CC4-5D6E-409C-BE32-E72D297353CC}">
              <c16:uniqueId val="{00000004-E050-4260-B07D-B66B40839ABE}"/>
            </c:ext>
          </c:extLst>
        </c:ser>
        <c:dLbls>
          <c:showLegendKey val="0"/>
          <c:showVal val="1"/>
          <c:showCatName val="0"/>
          <c:showSerName val="0"/>
          <c:showPercent val="0"/>
          <c:showBubbleSize val="0"/>
        </c:dLbls>
        <c:smooth val="0"/>
        <c:axId val="574585471"/>
        <c:axId val="574587135"/>
      </c:lineChart>
      <c:catAx>
        <c:axId val="574585471"/>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1" i="0" u="none" strike="noStrike" kern="1200" cap="none" spc="0" normalizeH="0" baseline="0">
                <a:solidFill>
                  <a:schemeClr val="accent1">
                    <a:lumMod val="50000"/>
                  </a:schemeClr>
                </a:solidFill>
                <a:latin typeface="Yu Gothic UI Semibold" panose="020B0700000000000000" pitchFamily="34" charset="-128"/>
                <a:ea typeface="Yu Gothic UI Semibold" panose="020B0700000000000000" pitchFamily="34" charset="-128"/>
                <a:cs typeface="+mn-cs"/>
              </a:defRPr>
            </a:pPr>
            <a:endParaRPr lang="en-US"/>
          </a:p>
        </c:txPr>
        <c:crossAx val="574587135"/>
        <c:crosses val="autoZero"/>
        <c:auto val="1"/>
        <c:lblAlgn val="ctr"/>
        <c:lblOffset val="100"/>
        <c:noMultiLvlLbl val="0"/>
      </c:catAx>
      <c:valAx>
        <c:axId val="574587135"/>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1" i="0" u="none" strike="noStrike" kern="1200" baseline="0">
                <a:solidFill>
                  <a:schemeClr val="accent1">
                    <a:lumMod val="50000"/>
                  </a:schemeClr>
                </a:solidFill>
                <a:latin typeface="Yu Gothic UI Semibold" panose="020B0700000000000000" pitchFamily="34" charset="-128"/>
                <a:ea typeface="Yu Gothic UI Semibold" panose="020B0700000000000000" pitchFamily="34" charset="-128"/>
                <a:cs typeface="+mn-cs"/>
              </a:defRPr>
            </a:pPr>
            <a:endParaRPr lang="en-US"/>
          </a:p>
        </c:txPr>
        <c:crossAx val="574585471"/>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noFill/>
    <a:ln w="9525" cap="flat" cmpd="sng" algn="ctr">
      <a:noFill/>
      <a:round/>
    </a:ln>
    <a:effectLst/>
  </c:spPr>
  <c:txPr>
    <a:bodyPr/>
    <a:lstStyle/>
    <a:p>
      <a:pPr>
        <a:defRPr sz="1500" b="1">
          <a:solidFill>
            <a:schemeClr val="accent1">
              <a:lumMod val="50000"/>
            </a:schemeClr>
          </a:solidFill>
          <a:latin typeface="Yu Gothic UI Semibold" panose="020B0700000000000000" pitchFamily="34" charset="-128"/>
          <a:ea typeface="Yu Gothic UI Semibold" panose="020B0700000000000000" pitchFamily="34" charset="-128"/>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solidFill>
                <a:latin typeface="Yu Gothic UI Semibold" panose="020B0700000000000000" pitchFamily="34" charset="-128"/>
                <a:ea typeface="Yu Gothic UI Semibold" panose="020B0700000000000000" pitchFamily="34" charset="-128"/>
                <a:cs typeface="+mj-cs"/>
              </a:defRPr>
            </a:pPr>
            <a:r>
              <a:rPr lang="en-US" sz="1800" dirty="0">
                <a:solidFill>
                  <a:schemeClr val="tx1"/>
                </a:solidFill>
              </a:rPr>
              <a:t>Statutory Liquidity </a:t>
            </a:r>
            <a:r>
              <a:rPr lang="en-US" sz="1800" dirty="0" smtClean="0">
                <a:solidFill>
                  <a:schemeClr val="tx1"/>
                </a:solidFill>
              </a:rPr>
              <a:t>Reserve</a:t>
            </a:r>
            <a:endParaRPr lang="en-US" sz="1800" dirty="0">
              <a:solidFill>
                <a:schemeClr val="tx1"/>
              </a:solidFill>
            </a:endParaRPr>
          </a:p>
          <a:p>
            <a:pPr>
              <a:defRPr>
                <a:solidFill>
                  <a:schemeClr val="tx1"/>
                </a:solidFill>
              </a:defRPr>
            </a:pPr>
            <a:r>
              <a:rPr lang="en-US" sz="1200" dirty="0">
                <a:solidFill>
                  <a:schemeClr val="tx1"/>
                </a:solidFill>
              </a:rPr>
              <a:t>(Amount in Million)</a:t>
            </a: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solidFill>
              <a:latin typeface="Yu Gothic UI Semibold" panose="020B0700000000000000" pitchFamily="34" charset="-128"/>
              <a:ea typeface="Yu Gothic UI Semibold" panose="020B0700000000000000" pitchFamily="34" charset="-128"/>
              <a:cs typeface="+mj-cs"/>
            </a:defRPr>
          </a:pPr>
          <a:endParaRPr lang="en-US"/>
        </a:p>
      </c:txPr>
    </c:title>
    <c:autoTitleDeleted val="0"/>
    <c:plotArea>
      <c:layout>
        <c:manualLayout>
          <c:layoutTarget val="inner"/>
          <c:xMode val="edge"/>
          <c:yMode val="edge"/>
          <c:x val="0.15877166536615356"/>
          <c:y val="0.32307291375812064"/>
          <c:w val="0.73154364994916177"/>
          <c:h val="0.59450028852776382"/>
        </c:manualLayout>
      </c:layout>
      <c:barChart>
        <c:barDir val="bar"/>
        <c:grouping val="clustered"/>
        <c:varyColors val="0"/>
        <c:ser>
          <c:idx val="0"/>
          <c:order val="0"/>
          <c:tx>
            <c:strRef>
              <c:f>Sheet1!$B$1</c:f>
              <c:strCache>
                <c:ptCount val="1"/>
                <c:pt idx="0">
                  <c:v>Required Reserve (RR)</c:v>
                </c:pt>
              </c:strCache>
            </c:strRef>
          </c:tx>
          <c:spPr>
            <a:solidFill>
              <a:srgbClr val="09BFFF"/>
            </a:solidFill>
            <a:ln>
              <a:noFill/>
            </a:ln>
            <a:effectLst/>
            <a:scene3d>
              <a:camera prst="orthographicFront"/>
              <a:lightRig rig="threePt" dir="t"/>
            </a:scene3d>
            <a:sp3d>
              <a:bevelT/>
            </a:sp3d>
          </c:spPr>
          <c:invertIfNegative val="0"/>
          <c:dLbls>
            <c:dLbl>
              <c:idx val="2"/>
              <c:layout>
                <c:manualLayout>
                  <c:x val="-1.5015015015015015E-2"/>
                  <c:y val="8.8652482269503553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9D7B-45A3-BE8F-34B7C968CA60}"/>
                </c:ext>
              </c:extLst>
            </c:dLbl>
            <c:dLbl>
              <c:idx val="3"/>
              <c:layout>
                <c:manualLayout>
                  <c:x val="-1.1261261261261261E-2"/>
                  <c:y val="4.9926801600078401E-17"/>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9D7B-45A3-BE8F-34B7C968CA60}"/>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Yu Gothic UI Semibold" panose="020B0700000000000000" pitchFamily="34" charset="-128"/>
                    <a:ea typeface="Yu Gothic UI Semibold" panose="020B07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2013</c:v>
                </c:pt>
                <c:pt idx="1">
                  <c:v>2014</c:v>
                </c:pt>
                <c:pt idx="2">
                  <c:v>2015</c:v>
                </c:pt>
                <c:pt idx="3">
                  <c:v>2016</c:v>
                </c:pt>
              </c:strCache>
            </c:strRef>
          </c:cat>
          <c:val>
            <c:numRef>
              <c:f>Sheet1!$B$2:$B$5</c:f>
              <c:numCache>
                <c:formatCode>#,##0.0</c:formatCode>
                <c:ptCount val="4"/>
                <c:pt idx="0">
                  <c:v>16018.3</c:v>
                </c:pt>
                <c:pt idx="1">
                  <c:v>11944.46</c:v>
                </c:pt>
                <c:pt idx="2">
                  <c:v>12170.26</c:v>
                </c:pt>
                <c:pt idx="3">
                  <c:v>13691.01</c:v>
                </c:pt>
              </c:numCache>
            </c:numRef>
          </c:val>
          <c:extLst>
            <c:ext xmlns:c16="http://schemas.microsoft.com/office/drawing/2014/chart" uri="{C3380CC4-5D6E-409C-BE32-E72D297353CC}">
              <c16:uniqueId val="{00000002-9D7B-45A3-BE8F-34B7C968CA60}"/>
            </c:ext>
          </c:extLst>
        </c:ser>
        <c:ser>
          <c:idx val="1"/>
          <c:order val="1"/>
          <c:tx>
            <c:strRef>
              <c:f>Sheet1!$C$1</c:f>
              <c:strCache>
                <c:ptCount val="1"/>
                <c:pt idx="0">
                  <c:v>Actual Reserve Maintained (ARM)</c:v>
                </c:pt>
              </c:strCache>
            </c:strRef>
          </c:tx>
          <c:spPr>
            <a:solidFill>
              <a:srgbClr val="0070C0"/>
            </a:solidFill>
            <a:ln>
              <a:noFill/>
            </a:ln>
            <a:effectLst/>
            <a:scene3d>
              <a:camera prst="orthographicFront"/>
              <a:lightRig rig="threePt" dir="t"/>
            </a:scene3d>
            <a:sp3d>
              <a:bevelT/>
            </a:sp3d>
          </c:spPr>
          <c:invertIfNegative val="0"/>
          <c:dLbls>
            <c:dLbl>
              <c:idx val="2"/>
              <c:layout>
                <c:manualLayout>
                  <c:x val="-7.5075075075075074E-3"/>
                  <c:y val="8.8652482269503553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9D7B-45A3-BE8F-34B7C968CA60}"/>
                </c:ext>
              </c:extLst>
            </c:dLbl>
            <c:dLbl>
              <c:idx val="3"/>
              <c:layout>
                <c:manualLayout>
                  <c:x val="-3.7537389751956682E-2"/>
                  <c:y val="1.1634184024869231E-7"/>
                </c:manualLayout>
              </c:layout>
              <c:showLegendKey val="0"/>
              <c:showVal val="1"/>
              <c:showCatName val="0"/>
              <c:showSerName val="0"/>
              <c:showPercent val="0"/>
              <c:showBubbleSize val="0"/>
              <c:extLst>
                <c:ext xmlns:c15="http://schemas.microsoft.com/office/drawing/2012/chart" uri="{CE6537A1-D6FC-4f65-9D91-7224C49458BB}">
                  <c15:layout>
                    <c:manualLayout>
                      <c:w val="0.24191938000993116"/>
                      <c:h val="0.1028368794326241"/>
                    </c:manualLayout>
                  </c15:layout>
                </c:ext>
                <c:ext xmlns:c16="http://schemas.microsoft.com/office/drawing/2014/chart" uri="{C3380CC4-5D6E-409C-BE32-E72D297353CC}">
                  <c16:uniqueId val="{00000004-9D7B-45A3-BE8F-34B7C968CA60}"/>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Yu Gothic UI Semibold" panose="020B0700000000000000" pitchFamily="34" charset="-128"/>
                    <a:ea typeface="Yu Gothic UI Semibold" panose="020B07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2013</c:v>
                </c:pt>
                <c:pt idx="1">
                  <c:v>2014</c:v>
                </c:pt>
                <c:pt idx="2">
                  <c:v>2015</c:v>
                </c:pt>
                <c:pt idx="3">
                  <c:v>2016</c:v>
                </c:pt>
              </c:strCache>
            </c:strRef>
          </c:cat>
          <c:val>
            <c:numRef>
              <c:f>Sheet1!$C$2:$C$5</c:f>
              <c:numCache>
                <c:formatCode>#,##0.0</c:formatCode>
                <c:ptCount val="4"/>
                <c:pt idx="0">
                  <c:v>22084.89</c:v>
                </c:pt>
                <c:pt idx="1">
                  <c:v>18078.36</c:v>
                </c:pt>
                <c:pt idx="2">
                  <c:v>17170.64</c:v>
                </c:pt>
                <c:pt idx="3">
                  <c:v>23704.41</c:v>
                </c:pt>
              </c:numCache>
            </c:numRef>
          </c:val>
          <c:extLst>
            <c:ext xmlns:c16="http://schemas.microsoft.com/office/drawing/2014/chart" uri="{C3380CC4-5D6E-409C-BE32-E72D297353CC}">
              <c16:uniqueId val="{00000005-9D7B-45A3-BE8F-34B7C968CA60}"/>
            </c:ext>
          </c:extLst>
        </c:ser>
        <c:ser>
          <c:idx val="2"/>
          <c:order val="2"/>
          <c:tx>
            <c:strRef>
              <c:f>Sheet1!$D$1</c:f>
              <c:strCache>
                <c:ptCount val="1"/>
                <c:pt idx="0">
                  <c:v>Surplus/ Deficit (S/D)</c:v>
                </c:pt>
              </c:strCache>
            </c:strRef>
          </c:tx>
          <c:spPr>
            <a:solidFill>
              <a:schemeClr val="accent5">
                <a:lumMod val="50000"/>
              </a:schemeClr>
            </a:solidFill>
            <a:ln>
              <a:noFill/>
            </a:ln>
            <a:effectLst/>
            <a:scene3d>
              <a:camera prst="orthographicFront"/>
              <a:lightRig rig="threePt" dir="t"/>
            </a:scene3d>
            <a:sp3d>
              <a:bevelT/>
            </a:sp3d>
          </c:spPr>
          <c:invertIfNegative val="0"/>
          <c:dLbls>
            <c:dLbl>
              <c:idx val="2"/>
              <c:layout>
                <c:manualLayout>
                  <c:x val="-7.5075075075075421E-3"/>
                  <c:y val="-8.865248226950409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9D7B-45A3-BE8F-34B7C968CA60}"/>
                </c:ext>
              </c:extLst>
            </c:dLbl>
            <c:dLbl>
              <c:idx val="3"/>
              <c:layout>
                <c:manualLayout>
                  <c:x val="-2.3147996257412269E-2"/>
                  <c:y val="-1.4775413711583924E-3"/>
                </c:manualLayout>
              </c:layout>
              <c:showLegendKey val="0"/>
              <c:showVal val="1"/>
              <c:showCatName val="0"/>
              <c:showSerName val="0"/>
              <c:showPercent val="0"/>
              <c:showBubbleSize val="0"/>
              <c:extLst>
                <c:ext xmlns:c15="http://schemas.microsoft.com/office/drawing/2012/chart" uri="{CE6537A1-D6FC-4f65-9D91-7224C49458BB}">
                  <c15:layout>
                    <c:manualLayout>
                      <c:w val="0.22825987897346162"/>
                      <c:h val="6.4420803782505906E-2"/>
                    </c:manualLayout>
                  </c15:layout>
                </c:ext>
                <c:ext xmlns:c16="http://schemas.microsoft.com/office/drawing/2014/chart" uri="{C3380CC4-5D6E-409C-BE32-E72D297353CC}">
                  <c16:uniqueId val="{00000007-9D7B-45A3-BE8F-34B7C968CA60}"/>
                </c:ext>
              </c:extLst>
            </c:dLbl>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Yu Gothic UI Semibold" panose="020B0700000000000000" pitchFamily="34" charset="-128"/>
                    <a:ea typeface="Yu Gothic UI Semibold" panose="020B07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2013</c:v>
                </c:pt>
                <c:pt idx="1">
                  <c:v>2014</c:v>
                </c:pt>
                <c:pt idx="2">
                  <c:v>2015</c:v>
                </c:pt>
                <c:pt idx="3">
                  <c:v>2016</c:v>
                </c:pt>
              </c:strCache>
            </c:strRef>
          </c:cat>
          <c:val>
            <c:numRef>
              <c:f>Sheet1!$D$2:$D$5</c:f>
              <c:numCache>
                <c:formatCode>#,##0.0</c:formatCode>
                <c:ptCount val="4"/>
                <c:pt idx="0">
                  <c:v>6066.59</c:v>
                </c:pt>
                <c:pt idx="1">
                  <c:v>6133.9000000000015</c:v>
                </c:pt>
                <c:pt idx="2">
                  <c:v>5000.3799999999992</c:v>
                </c:pt>
                <c:pt idx="3">
                  <c:v>10013.4</c:v>
                </c:pt>
              </c:numCache>
            </c:numRef>
          </c:val>
          <c:extLst>
            <c:ext xmlns:c16="http://schemas.microsoft.com/office/drawing/2014/chart" uri="{C3380CC4-5D6E-409C-BE32-E72D297353CC}">
              <c16:uniqueId val="{00000008-9D7B-45A3-BE8F-34B7C968CA60}"/>
            </c:ext>
          </c:extLst>
        </c:ser>
        <c:dLbls>
          <c:showLegendKey val="0"/>
          <c:showVal val="1"/>
          <c:showCatName val="0"/>
          <c:showSerName val="0"/>
          <c:showPercent val="0"/>
          <c:showBubbleSize val="0"/>
        </c:dLbls>
        <c:gapWidth val="300"/>
        <c:overlap val="-25"/>
        <c:axId val="1839021743"/>
        <c:axId val="1839024239"/>
      </c:barChart>
      <c:catAx>
        <c:axId val="1839021743"/>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cap="none" spc="0" normalizeH="0" baseline="0">
                <a:solidFill>
                  <a:schemeClr val="tx1">
                    <a:lumMod val="65000"/>
                    <a:lumOff val="35000"/>
                  </a:schemeClr>
                </a:solidFill>
                <a:latin typeface="Yu Gothic UI Semibold" panose="020B0700000000000000" pitchFamily="34" charset="-128"/>
                <a:ea typeface="Yu Gothic UI Semibold" panose="020B0700000000000000" pitchFamily="34" charset="-128"/>
                <a:cs typeface="+mn-cs"/>
              </a:defRPr>
            </a:pPr>
            <a:endParaRPr lang="en-US"/>
          </a:p>
        </c:txPr>
        <c:crossAx val="1839024239"/>
        <c:crosses val="autoZero"/>
        <c:auto val="1"/>
        <c:lblAlgn val="ctr"/>
        <c:lblOffset val="100"/>
        <c:noMultiLvlLbl val="0"/>
      </c:catAx>
      <c:valAx>
        <c:axId val="183902423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Yu Gothic UI Semibold" panose="020B0700000000000000" pitchFamily="34" charset="-128"/>
                <a:ea typeface="Yu Gothic UI Semibold" panose="020B0700000000000000" pitchFamily="34" charset="-128"/>
                <a:cs typeface="+mn-cs"/>
              </a:defRPr>
            </a:pPr>
            <a:endParaRPr lang="en-US"/>
          </a:p>
        </c:txPr>
        <c:crossAx val="1839021743"/>
        <c:crosses val="autoZero"/>
        <c:crossBetween val="between"/>
      </c:valAx>
      <c:spPr>
        <a:noFill/>
        <a:ln>
          <a:noFill/>
        </a:ln>
        <a:effectLst/>
      </c:spPr>
    </c:plotArea>
    <c:legend>
      <c:legendPos val="t"/>
      <c:layout>
        <c:manualLayout>
          <c:xMode val="edge"/>
          <c:yMode val="edge"/>
          <c:x val="0.13039860726868602"/>
          <c:y val="0.16850500917777433"/>
          <c:w val="0.73920278546262796"/>
          <c:h val="0.16825262038323638"/>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Yu Gothic UI Semibold" panose="020B0700000000000000" pitchFamily="34" charset="-128"/>
              <a:ea typeface="Yu Gothic UI Semibold" panose="020B0700000000000000" pitchFamily="34" charset="-128"/>
              <a:cs typeface="+mn-cs"/>
            </a:defRPr>
          </a:pPr>
          <a:endParaRPr lang="en-US"/>
        </a:p>
      </c:txPr>
    </c:legend>
    <c:plotVisOnly val="1"/>
    <c:dispBlanksAs val="gap"/>
    <c:showDLblsOverMax val="0"/>
  </c:chart>
  <c:spPr>
    <a:noFill/>
    <a:ln>
      <a:noFill/>
    </a:ln>
    <a:effectLst/>
  </c:spPr>
  <c:txPr>
    <a:bodyPr/>
    <a:lstStyle/>
    <a:p>
      <a:pPr>
        <a:defRPr>
          <a:latin typeface="Yu Gothic UI Semibold" panose="020B0700000000000000" pitchFamily="34" charset="-128"/>
          <a:ea typeface="Yu Gothic UI Semibold" panose="020B0700000000000000" pitchFamily="34" charset="-128"/>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Short Term Liquidity Gap</c:v>
                </c:pt>
              </c:strCache>
            </c:strRef>
          </c:tx>
          <c:spPr>
            <a:solidFill>
              <a:schemeClr val="accent1"/>
            </a:solidFill>
            <a:ln>
              <a:noFill/>
            </a:ln>
            <a:effectLst/>
            <a:scene3d>
              <a:camera prst="orthographicFront"/>
              <a:lightRig rig="threePt" dir="t"/>
            </a:scene3d>
            <a:sp3d>
              <a:bevelT/>
            </a:sp3d>
          </c:spPr>
          <c:invertIfNegative val="0"/>
          <c:cat>
            <c:strRef>
              <c:f>Sheet1!$A$2:$A$6</c:f>
              <c:strCache>
                <c:ptCount val="5"/>
                <c:pt idx="0">
                  <c:v>2013</c:v>
                </c:pt>
                <c:pt idx="1">
                  <c:v>2014</c:v>
                </c:pt>
                <c:pt idx="2">
                  <c:v>2015</c:v>
                </c:pt>
                <c:pt idx="3">
                  <c:v>2016</c:v>
                </c:pt>
                <c:pt idx="4">
                  <c:v>Average</c:v>
                </c:pt>
              </c:strCache>
            </c:strRef>
          </c:cat>
          <c:val>
            <c:numRef>
              <c:f>Sheet1!$B$2:$B$6</c:f>
              <c:numCache>
                <c:formatCode>#,##0.00</c:formatCode>
                <c:ptCount val="5"/>
                <c:pt idx="0">
                  <c:v>4164.79</c:v>
                </c:pt>
                <c:pt idx="1">
                  <c:v>2671.65</c:v>
                </c:pt>
                <c:pt idx="2">
                  <c:v>4870.01</c:v>
                </c:pt>
                <c:pt idx="3">
                  <c:v>8123.44</c:v>
                </c:pt>
                <c:pt idx="4">
                  <c:v>4792.9799999999996</c:v>
                </c:pt>
              </c:numCache>
            </c:numRef>
          </c:val>
          <c:extLst>
            <c:ext xmlns:c16="http://schemas.microsoft.com/office/drawing/2014/chart" uri="{C3380CC4-5D6E-409C-BE32-E72D297353CC}">
              <c16:uniqueId val="{00000000-C848-4896-9DA5-8D4EC6437485}"/>
            </c:ext>
          </c:extLst>
        </c:ser>
        <c:ser>
          <c:idx val="1"/>
          <c:order val="1"/>
          <c:tx>
            <c:strRef>
              <c:f>Sheet1!$C$1</c:f>
              <c:strCache>
                <c:ptCount val="1"/>
                <c:pt idx="0">
                  <c:v>Long Term Liquidity Gap</c:v>
                </c:pt>
              </c:strCache>
            </c:strRef>
          </c:tx>
          <c:spPr>
            <a:solidFill>
              <a:schemeClr val="accent1">
                <a:lumMod val="50000"/>
              </a:schemeClr>
            </a:solidFill>
            <a:ln>
              <a:noFill/>
            </a:ln>
            <a:effectLst/>
            <a:scene3d>
              <a:camera prst="orthographicFront"/>
              <a:lightRig rig="threePt" dir="t"/>
            </a:scene3d>
            <a:sp3d>
              <a:bevelT/>
            </a:sp3d>
          </c:spPr>
          <c:invertIfNegative val="0"/>
          <c:cat>
            <c:strRef>
              <c:f>Sheet1!$A$2:$A$6</c:f>
              <c:strCache>
                <c:ptCount val="5"/>
                <c:pt idx="0">
                  <c:v>2013</c:v>
                </c:pt>
                <c:pt idx="1">
                  <c:v>2014</c:v>
                </c:pt>
                <c:pt idx="2">
                  <c:v>2015</c:v>
                </c:pt>
                <c:pt idx="3">
                  <c:v>2016</c:v>
                </c:pt>
                <c:pt idx="4">
                  <c:v>Average</c:v>
                </c:pt>
              </c:strCache>
            </c:strRef>
          </c:cat>
          <c:val>
            <c:numRef>
              <c:f>Sheet1!$C$2:$C$6</c:f>
              <c:numCache>
                <c:formatCode>#,##0.00</c:formatCode>
                <c:ptCount val="5"/>
                <c:pt idx="0">
                  <c:v>4059.6</c:v>
                </c:pt>
                <c:pt idx="1">
                  <c:v>7056.07</c:v>
                </c:pt>
                <c:pt idx="2">
                  <c:v>6467.84</c:v>
                </c:pt>
                <c:pt idx="3">
                  <c:v>4402.2700000000004</c:v>
                </c:pt>
                <c:pt idx="4">
                  <c:v>5496.44</c:v>
                </c:pt>
              </c:numCache>
            </c:numRef>
          </c:val>
          <c:extLst>
            <c:ext xmlns:c16="http://schemas.microsoft.com/office/drawing/2014/chart" uri="{C3380CC4-5D6E-409C-BE32-E72D297353CC}">
              <c16:uniqueId val="{00000001-C848-4896-9DA5-8D4EC6437485}"/>
            </c:ext>
          </c:extLst>
        </c:ser>
        <c:ser>
          <c:idx val="2"/>
          <c:order val="2"/>
          <c:tx>
            <c:strRef>
              <c:f>Sheet1!$D$1</c:f>
              <c:strCache>
                <c:ptCount val="1"/>
                <c:pt idx="0">
                  <c:v>Total Net Liquidity Gap</c:v>
                </c:pt>
              </c:strCache>
            </c:strRef>
          </c:tx>
          <c:spPr>
            <a:solidFill>
              <a:schemeClr val="accent1">
                <a:lumMod val="20000"/>
                <a:lumOff val="80000"/>
              </a:schemeClr>
            </a:solidFill>
            <a:ln>
              <a:noFill/>
            </a:ln>
            <a:effectLst/>
            <a:scene3d>
              <a:camera prst="orthographicFront"/>
              <a:lightRig rig="threePt" dir="t"/>
            </a:scene3d>
            <a:sp3d>
              <a:bevelT/>
            </a:sp3d>
          </c:spPr>
          <c:invertIfNegative val="0"/>
          <c:cat>
            <c:strRef>
              <c:f>Sheet1!$A$2:$A$6</c:f>
              <c:strCache>
                <c:ptCount val="5"/>
                <c:pt idx="0">
                  <c:v>2013</c:v>
                </c:pt>
                <c:pt idx="1">
                  <c:v>2014</c:v>
                </c:pt>
                <c:pt idx="2">
                  <c:v>2015</c:v>
                </c:pt>
                <c:pt idx="3">
                  <c:v>2016</c:v>
                </c:pt>
                <c:pt idx="4">
                  <c:v>Average</c:v>
                </c:pt>
              </c:strCache>
            </c:strRef>
          </c:cat>
          <c:val>
            <c:numRef>
              <c:f>Sheet1!$D$2:$D$6</c:f>
              <c:numCache>
                <c:formatCode>#,##0.00</c:formatCode>
                <c:ptCount val="5"/>
                <c:pt idx="0">
                  <c:v>8224.39</c:v>
                </c:pt>
                <c:pt idx="1">
                  <c:v>9727.7199999999993</c:v>
                </c:pt>
                <c:pt idx="2">
                  <c:v>11337.85</c:v>
                </c:pt>
                <c:pt idx="3">
                  <c:v>12525.71</c:v>
                </c:pt>
                <c:pt idx="4">
                  <c:v>10453.92</c:v>
                </c:pt>
              </c:numCache>
            </c:numRef>
          </c:val>
          <c:extLst>
            <c:ext xmlns:c16="http://schemas.microsoft.com/office/drawing/2014/chart" uri="{C3380CC4-5D6E-409C-BE32-E72D297353CC}">
              <c16:uniqueId val="{00000000-1CC0-43D4-A702-E420FB303139}"/>
            </c:ext>
          </c:extLst>
        </c:ser>
        <c:dLbls>
          <c:showLegendKey val="0"/>
          <c:showVal val="0"/>
          <c:showCatName val="0"/>
          <c:showSerName val="0"/>
          <c:showPercent val="0"/>
          <c:showBubbleSize val="0"/>
        </c:dLbls>
        <c:gapWidth val="121"/>
        <c:overlap val="-15"/>
        <c:axId val="269647872"/>
        <c:axId val="269649952"/>
      </c:barChart>
      <c:catAx>
        <c:axId val="26964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Yu Gothic UI Semibold" panose="020B0700000000000000" pitchFamily="34" charset="-128"/>
                <a:ea typeface="Yu Gothic UI Semibold" panose="020B0700000000000000" pitchFamily="34" charset="-128"/>
                <a:cs typeface="+mn-cs"/>
              </a:defRPr>
            </a:pPr>
            <a:endParaRPr lang="en-US"/>
          </a:p>
        </c:txPr>
        <c:crossAx val="269649952"/>
        <c:crosses val="autoZero"/>
        <c:auto val="1"/>
        <c:lblAlgn val="ctr"/>
        <c:lblOffset val="100"/>
        <c:noMultiLvlLbl val="0"/>
      </c:catAx>
      <c:valAx>
        <c:axId val="2696499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Yu Gothic UI Semibold" panose="020B0700000000000000" pitchFamily="34" charset="-128"/>
                <a:ea typeface="Yu Gothic UI Semibold" panose="020B0700000000000000" pitchFamily="34" charset="-128"/>
                <a:cs typeface="+mn-cs"/>
              </a:defRPr>
            </a:pPr>
            <a:endParaRPr lang="en-US"/>
          </a:p>
        </c:txPr>
        <c:crossAx val="2696478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Yu Gothic UI Semibold" panose="020B0700000000000000" pitchFamily="34" charset="-128"/>
              <a:ea typeface="Yu Gothic UI Semibold" panose="020B0700000000000000" pitchFamily="34" charset="-128"/>
              <a:cs typeface="+mn-cs"/>
            </a:defRPr>
          </a:pPr>
          <a:endParaRPr lang="en-US"/>
        </a:p>
      </c:txPr>
    </c:legend>
    <c:plotVisOnly val="1"/>
    <c:dispBlanksAs val="gap"/>
    <c:showDLblsOverMax val="0"/>
  </c:chart>
  <c:spPr>
    <a:noFill/>
    <a:ln>
      <a:noFill/>
    </a:ln>
    <a:effectLst/>
  </c:spPr>
  <c:txPr>
    <a:bodyPr/>
    <a:lstStyle/>
    <a:p>
      <a:pPr>
        <a:defRPr>
          <a:latin typeface="Yu Gothic UI Semibold" panose="020B0700000000000000" pitchFamily="34" charset="-128"/>
          <a:ea typeface="Yu Gothic UI Semibold" panose="020B0700000000000000" pitchFamily="34" charset="-128"/>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Yu Gothic UI Semilight" panose="020B0400000000000000" pitchFamily="34" charset="-128"/>
                <a:ea typeface="Yu Gothic UI Semilight" panose="020B0400000000000000" pitchFamily="34" charset="-128"/>
                <a:cs typeface="+mn-cs"/>
              </a:defRPr>
            </a:pPr>
            <a:r>
              <a:rPr lang="en-US" dirty="0"/>
              <a:t>Growth Rate in Net Liquidity Gap</a:t>
            </a:r>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Yu Gothic UI Semilight" panose="020B0400000000000000" pitchFamily="34" charset="-128"/>
              <a:ea typeface="Yu Gothic UI Semilight" panose="020B0400000000000000" pitchFamily="34" charset="-128"/>
              <a:cs typeface="+mn-cs"/>
            </a:defRPr>
          </a:pPr>
          <a:endParaRPr lang="en-US"/>
        </a:p>
      </c:txPr>
    </c:title>
    <c:autoTitleDeleted val="0"/>
    <c:plotArea>
      <c:layout/>
      <c:lineChart>
        <c:grouping val="standard"/>
        <c:varyColors val="0"/>
        <c:ser>
          <c:idx val="0"/>
          <c:order val="0"/>
          <c:tx>
            <c:strRef>
              <c:f>Sheet1!$B$1</c:f>
              <c:strCache>
                <c:ptCount val="1"/>
                <c:pt idx="0">
                  <c:v>Growth 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1.0766580534022395E-2"/>
                  <c:y val="0.1532226176354290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14BF-4C2A-A75D-1A78AC77BBD0}"/>
                </c:ext>
              </c:extLst>
            </c:dLbl>
            <c:dLbl>
              <c:idx val="1"/>
              <c:layout>
                <c:manualLayout>
                  <c:x val="8.0749354005167952E-3"/>
                  <c:y val="0.1631079478054567"/>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14BF-4C2A-A75D-1A78AC77BBD0}"/>
                </c:ext>
              </c:extLst>
            </c:dLbl>
            <c:dLbl>
              <c:idx val="2"/>
              <c:layout>
                <c:manualLayout>
                  <c:x val="-4.8449612403100778E-2"/>
                  <c:y val="0.13839462238038741"/>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14BF-4C2A-A75D-1A78AC77BBD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Yu Gothic UI Semilight" panose="020B0400000000000000" pitchFamily="34" charset="-128"/>
                    <a:ea typeface="Yu Gothic UI Semilight" panose="020B04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accent2"/>
                      </a:solidFill>
                      <a:round/>
                      <a:headEnd type="oval" w="lg" len="sm"/>
                      <a:tailEnd type="stealth" w="lg" len="med"/>
                    </a:ln>
                    <a:effectLst/>
                  </c:spPr>
                </c15:leaderLines>
              </c:ext>
            </c:extLst>
          </c:dLbls>
          <c:cat>
            <c:numRef>
              <c:f>Sheet1!$A$2:$A$4</c:f>
              <c:numCache>
                <c:formatCode>General</c:formatCode>
                <c:ptCount val="3"/>
                <c:pt idx="0">
                  <c:v>2014</c:v>
                </c:pt>
                <c:pt idx="1">
                  <c:v>2015</c:v>
                </c:pt>
                <c:pt idx="2">
                  <c:v>2016</c:v>
                </c:pt>
              </c:numCache>
            </c:numRef>
          </c:cat>
          <c:val>
            <c:numRef>
              <c:f>Sheet1!$B$2:$B$4</c:f>
              <c:numCache>
                <c:formatCode>0.00%</c:formatCode>
                <c:ptCount val="3"/>
                <c:pt idx="0">
                  <c:v>0.18279999999999999</c:v>
                </c:pt>
                <c:pt idx="1">
                  <c:v>0.16550000000000001</c:v>
                </c:pt>
                <c:pt idx="2">
                  <c:v>0.1048</c:v>
                </c:pt>
              </c:numCache>
            </c:numRef>
          </c:val>
          <c:smooth val="0"/>
          <c:extLst>
            <c:ext xmlns:c16="http://schemas.microsoft.com/office/drawing/2014/chart" uri="{C3380CC4-5D6E-409C-BE32-E72D297353CC}">
              <c16:uniqueId val="{00000000-14BF-4C2A-A75D-1A78AC77BBD0}"/>
            </c:ext>
          </c:extLst>
        </c:ser>
        <c:dLbls>
          <c:showLegendKey val="0"/>
          <c:showVal val="1"/>
          <c:showCatName val="0"/>
          <c:showSerName val="0"/>
          <c:showPercent val="0"/>
          <c:showBubbleSize val="0"/>
        </c:dLbls>
        <c:marker val="1"/>
        <c:smooth val="0"/>
        <c:axId val="1394708591"/>
        <c:axId val="1394716079"/>
      </c:lineChart>
      <c:catAx>
        <c:axId val="1394708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Yu Gothic UI Semilight" panose="020B0400000000000000" pitchFamily="34" charset="-128"/>
                <a:ea typeface="Yu Gothic UI Semilight" panose="020B0400000000000000" pitchFamily="34" charset="-128"/>
                <a:cs typeface="+mn-cs"/>
              </a:defRPr>
            </a:pPr>
            <a:endParaRPr lang="en-US"/>
          </a:p>
        </c:txPr>
        <c:crossAx val="1394716079"/>
        <c:crosses val="autoZero"/>
        <c:auto val="1"/>
        <c:lblAlgn val="ctr"/>
        <c:lblOffset val="100"/>
        <c:noMultiLvlLbl val="0"/>
      </c:catAx>
      <c:valAx>
        <c:axId val="139471607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Yu Gothic UI Semilight" panose="020B0400000000000000" pitchFamily="34" charset="-128"/>
                <a:ea typeface="Yu Gothic UI Semilight" panose="020B0400000000000000" pitchFamily="34" charset="-128"/>
                <a:cs typeface="+mn-cs"/>
              </a:defRPr>
            </a:pPr>
            <a:endParaRPr lang="en-US"/>
          </a:p>
        </c:txPr>
        <c:crossAx val="1394708591"/>
        <c:crosses val="autoZero"/>
        <c:crossBetween val="between"/>
      </c:valAx>
      <c:spPr>
        <a:noFill/>
        <a:ln>
          <a:noFill/>
        </a:ln>
        <a:effectLst/>
      </c:spPr>
    </c:plotArea>
    <c:plotVisOnly val="1"/>
    <c:dispBlanksAs val="gap"/>
    <c:showDLblsOverMax val="0"/>
  </c:chart>
  <c:spPr>
    <a:noFill/>
    <a:ln>
      <a:noFill/>
    </a:ln>
    <a:effectLst/>
  </c:spPr>
  <c:txPr>
    <a:bodyPr/>
    <a:lstStyle/>
    <a:p>
      <a:pPr>
        <a:defRPr b="1">
          <a:latin typeface="Yu Gothic UI Semilight" panose="020B0400000000000000" pitchFamily="34" charset="-128"/>
          <a:ea typeface="Yu Gothic UI Semilight" panose="020B0400000000000000" pitchFamily="34" charset="-128"/>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678258967629058E-2"/>
          <c:y val="3.90300333552056E-2"/>
          <c:w val="0.89098840769903764"/>
          <c:h val="0.82551707403762031"/>
        </c:manualLayout>
      </c:layout>
      <c:lineChart>
        <c:grouping val="standard"/>
        <c:varyColors val="0"/>
        <c:ser>
          <c:idx val="0"/>
          <c:order val="0"/>
          <c:tx>
            <c:strRef>
              <c:f>Sheet1!$B$1</c:f>
              <c:strCache>
                <c:ptCount val="1"/>
                <c:pt idx="0">
                  <c:v>Ratio</c:v>
                </c:pt>
              </c:strCache>
            </c:strRef>
          </c:tx>
          <c:spPr>
            <a:ln w="22225" cap="rnd">
              <a:solidFill>
                <a:schemeClr val="accent1"/>
              </a:solidFill>
              <a:round/>
            </a:ln>
            <a:effectLst/>
          </c:spPr>
          <c:marker>
            <c:symbol val="none"/>
          </c:marker>
          <c:dLbls>
            <c:dLbl>
              <c:idx val="0"/>
              <c:layout>
                <c:manualLayout>
                  <c:x val="1.1111111111111086E-2"/>
                  <c:y val="-6.9444444444444448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2EE6-4585-8B62-1E99138C6A16}"/>
                </c:ext>
              </c:extLst>
            </c:dLbl>
            <c:dLbl>
              <c:idx val="1"/>
              <c:layout>
                <c:manualLayout>
                  <c:x val="8.3333333333333332E-3"/>
                  <c:y val="-6.0763888888888902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2EE6-4585-8B62-1E99138C6A16}"/>
                </c:ext>
              </c:extLst>
            </c:dLbl>
            <c:dLbl>
              <c:idx val="2"/>
              <c:layout>
                <c:manualLayout>
                  <c:x val="1.1111111111111009E-2"/>
                  <c:y val="-7.8125000000000042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2EE6-4585-8B62-1E99138C6A16}"/>
                </c:ext>
              </c:extLst>
            </c:dLbl>
            <c:dLbl>
              <c:idx val="3"/>
              <c:layout>
                <c:manualLayout>
                  <c:x val="-1.9444444444444545E-2"/>
                  <c:y val="-9.1145833333333329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2EE6-4585-8B62-1E99138C6A16}"/>
                </c:ext>
              </c:extLst>
            </c:dLbl>
            <c:spPr>
              <a:noFill/>
              <a:ln>
                <a:noFill/>
              </a:ln>
              <a:effectLst/>
            </c:spPr>
            <c:txPr>
              <a:bodyPr rot="0" spcFirstLastPara="1" vertOverflow="ellipsis" vert="horz" wrap="square" anchor="ctr" anchorCtr="1"/>
              <a:lstStyle/>
              <a:p>
                <a:pPr>
                  <a:defRPr sz="1500" b="1" i="0" u="none" strike="noStrike" kern="120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9050" cap="flat" cmpd="sng" algn="ctr">
                      <a:solidFill>
                        <a:schemeClr val="accent2"/>
                      </a:solidFill>
                      <a:round/>
                      <a:headEnd type="oval"/>
                      <a:tailEnd type="stealth"/>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General</c:formatCode>
                <c:ptCount val="4"/>
                <c:pt idx="0">
                  <c:v>6.3</c:v>
                </c:pt>
                <c:pt idx="1">
                  <c:v>7.3</c:v>
                </c:pt>
                <c:pt idx="2">
                  <c:v>7.3</c:v>
                </c:pt>
                <c:pt idx="3">
                  <c:v>7.8</c:v>
                </c:pt>
              </c:numCache>
            </c:numRef>
          </c:val>
          <c:smooth val="0"/>
          <c:extLst>
            <c:ext xmlns:c16="http://schemas.microsoft.com/office/drawing/2014/chart" uri="{C3380CC4-5D6E-409C-BE32-E72D297353CC}">
              <c16:uniqueId val="{00000004-2EE6-4585-8B62-1E99138C6A16}"/>
            </c:ext>
          </c:extLst>
        </c:ser>
        <c:dLbls>
          <c:showLegendKey val="0"/>
          <c:showVal val="1"/>
          <c:showCatName val="0"/>
          <c:showSerName val="0"/>
          <c:showPercent val="0"/>
          <c:showBubbleSize val="0"/>
        </c:dLbls>
        <c:smooth val="0"/>
        <c:axId val="257563663"/>
        <c:axId val="257568655"/>
      </c:lineChart>
      <c:catAx>
        <c:axId val="257563663"/>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1" i="0" u="none" strike="noStrike" kern="1200" cap="none" spc="0" normalizeH="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crossAx val="257568655"/>
        <c:crosses val="autoZero"/>
        <c:auto val="1"/>
        <c:lblAlgn val="ctr"/>
        <c:lblOffset val="100"/>
        <c:noMultiLvlLbl val="0"/>
      </c:catAx>
      <c:valAx>
        <c:axId val="257568655"/>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1" i="0" u="none" strike="noStrike" kern="120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crossAx val="257563663"/>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noFill/>
    <a:ln w="9525" cap="flat" cmpd="sng" algn="ctr">
      <a:noFill/>
      <a:round/>
    </a:ln>
    <a:effectLst/>
  </c:spPr>
  <c:txPr>
    <a:bodyPr/>
    <a:lstStyle/>
    <a:p>
      <a:pPr>
        <a:defRPr sz="1500" b="1">
          <a:solidFill>
            <a:schemeClr val="accent1">
              <a:lumMod val="50000"/>
            </a:schemeClr>
          </a:solidFill>
          <a:latin typeface="Yu Gothic UI Semilight" panose="020B0400000000000000" pitchFamily="34" charset="-128"/>
          <a:ea typeface="Yu Gothic UI Semilight" panose="020B0400000000000000" pitchFamily="34" charset="-128"/>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678258967629058E-2"/>
          <c:y val="3.90300333552056E-2"/>
          <c:w val="0.89098840769903764"/>
          <c:h val="0.82551707403762031"/>
        </c:manualLayout>
      </c:layout>
      <c:lineChart>
        <c:grouping val="standard"/>
        <c:varyColors val="0"/>
        <c:ser>
          <c:idx val="0"/>
          <c:order val="0"/>
          <c:tx>
            <c:strRef>
              <c:f>Sheet1!$B$1</c:f>
              <c:strCache>
                <c:ptCount val="1"/>
                <c:pt idx="0">
                  <c:v>Ratio</c:v>
                </c:pt>
              </c:strCache>
            </c:strRef>
          </c:tx>
          <c:spPr>
            <a:ln w="22225" cap="rnd">
              <a:solidFill>
                <a:schemeClr val="accent1"/>
              </a:solidFill>
              <a:round/>
            </a:ln>
            <a:effectLst/>
          </c:spPr>
          <c:marker>
            <c:symbol val="none"/>
          </c:marker>
          <c:dLbls>
            <c:dLbl>
              <c:idx val="0"/>
              <c:layout>
                <c:manualLayout>
                  <c:x val="1.1111111111111086E-2"/>
                  <c:y val="-6.9444444444444448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2EE6-4585-8B62-1E99138C6A16}"/>
                </c:ext>
              </c:extLst>
            </c:dLbl>
            <c:dLbl>
              <c:idx val="1"/>
              <c:layout>
                <c:manualLayout>
                  <c:x val="8.3333333333333332E-3"/>
                  <c:y val="-6.0763888888888902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2EE6-4585-8B62-1E99138C6A16}"/>
                </c:ext>
              </c:extLst>
            </c:dLbl>
            <c:dLbl>
              <c:idx val="2"/>
              <c:layout>
                <c:manualLayout>
                  <c:x val="1.1111111111111009E-2"/>
                  <c:y val="-7.8125000000000042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2EE6-4585-8B62-1E99138C6A16}"/>
                </c:ext>
              </c:extLst>
            </c:dLbl>
            <c:dLbl>
              <c:idx val="3"/>
              <c:layout>
                <c:manualLayout>
                  <c:x val="-1.9444444444444545E-2"/>
                  <c:y val="-9.1145833333333329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2EE6-4585-8B62-1E99138C6A16}"/>
                </c:ext>
              </c:extLst>
            </c:dLbl>
            <c:spPr>
              <a:noFill/>
              <a:ln>
                <a:noFill/>
              </a:ln>
              <a:effectLst/>
            </c:spPr>
            <c:txPr>
              <a:bodyPr rot="0" spcFirstLastPara="1" vertOverflow="ellipsis" vert="horz" wrap="square" anchor="ctr" anchorCtr="1"/>
              <a:lstStyle/>
              <a:p>
                <a:pPr>
                  <a:defRPr sz="1600" b="1" i="0" u="none" strike="noStrike" kern="120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9050" cap="flat" cmpd="sng" algn="ctr">
                      <a:solidFill>
                        <a:schemeClr val="accent2"/>
                      </a:solidFill>
                      <a:round/>
                      <a:headEnd type="oval"/>
                      <a:tailEnd type="stealth"/>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General</c:formatCode>
                <c:ptCount val="4"/>
                <c:pt idx="0">
                  <c:v>21.16</c:v>
                </c:pt>
                <c:pt idx="1">
                  <c:v>20.51</c:v>
                </c:pt>
                <c:pt idx="2">
                  <c:v>16.440000000000001</c:v>
                </c:pt>
                <c:pt idx="3">
                  <c:v>15.81</c:v>
                </c:pt>
              </c:numCache>
            </c:numRef>
          </c:val>
          <c:smooth val="0"/>
          <c:extLst>
            <c:ext xmlns:c16="http://schemas.microsoft.com/office/drawing/2014/chart" uri="{C3380CC4-5D6E-409C-BE32-E72D297353CC}">
              <c16:uniqueId val="{00000004-2EE6-4585-8B62-1E99138C6A16}"/>
            </c:ext>
          </c:extLst>
        </c:ser>
        <c:dLbls>
          <c:showLegendKey val="0"/>
          <c:showVal val="1"/>
          <c:showCatName val="0"/>
          <c:showSerName val="0"/>
          <c:showPercent val="0"/>
          <c:showBubbleSize val="0"/>
        </c:dLbls>
        <c:smooth val="0"/>
        <c:axId val="257563663"/>
        <c:axId val="257568655"/>
      </c:lineChart>
      <c:catAx>
        <c:axId val="257563663"/>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1" i="0" u="none" strike="noStrike" kern="1200" cap="none" spc="0" normalizeH="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crossAx val="257568655"/>
        <c:crosses val="autoZero"/>
        <c:auto val="1"/>
        <c:lblAlgn val="ctr"/>
        <c:lblOffset val="100"/>
        <c:noMultiLvlLbl val="0"/>
      </c:catAx>
      <c:valAx>
        <c:axId val="257568655"/>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crossAx val="257563663"/>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noFill/>
    <a:ln w="9525" cap="flat" cmpd="sng" algn="ctr">
      <a:noFill/>
      <a:round/>
    </a:ln>
    <a:effectLst/>
  </c:spPr>
  <c:txPr>
    <a:bodyPr/>
    <a:lstStyle/>
    <a:p>
      <a:pPr>
        <a:defRPr sz="1600" b="1">
          <a:solidFill>
            <a:schemeClr val="accent1">
              <a:lumMod val="50000"/>
            </a:schemeClr>
          </a:solidFill>
          <a:latin typeface="Yu Gothic UI Semilight" panose="020B0400000000000000" pitchFamily="34" charset="-128"/>
          <a:ea typeface="Yu Gothic UI Semilight" panose="020B0400000000000000" pitchFamily="34" charset="-128"/>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171214286153093E-2"/>
          <c:y val="5.8853853228718389E-2"/>
          <c:w val="0.90082828574637475"/>
          <c:h val="0.82056626054570847"/>
        </c:manualLayout>
      </c:layout>
      <c:lineChart>
        <c:grouping val="standard"/>
        <c:varyColors val="0"/>
        <c:ser>
          <c:idx val="0"/>
          <c:order val="0"/>
          <c:tx>
            <c:strRef>
              <c:f>Sheet1!$B$1</c:f>
              <c:strCache>
                <c:ptCount val="1"/>
                <c:pt idx="0">
                  <c:v>Capacity  Ratio</c:v>
                </c:pt>
              </c:strCache>
            </c:strRef>
          </c:tx>
          <c:spPr>
            <a:ln w="22225" cap="rnd">
              <a:solidFill>
                <a:schemeClr val="accent1"/>
              </a:solidFill>
              <a:round/>
            </a:ln>
            <a:effectLst/>
          </c:spPr>
          <c:marker>
            <c:symbol val="none"/>
          </c:marker>
          <c:dLbls>
            <c:dLbl>
              <c:idx val="0"/>
              <c:layout>
                <c:manualLayout>
                  <c:x val="6.9444444444444441E-3"/>
                  <c:y val="-6.7460317460317457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F1AF-463E-844B-A06E3204380A}"/>
                </c:ext>
              </c:extLst>
            </c:dLbl>
            <c:dLbl>
              <c:idx val="1"/>
              <c:layout>
                <c:manualLayout>
                  <c:x val="-6.323877068557919E-2"/>
                  <c:y val="-0.1388888888888889"/>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F1AF-463E-844B-A06E3204380A}"/>
                </c:ext>
              </c:extLst>
            </c:dLbl>
            <c:dLbl>
              <c:idx val="2"/>
              <c:layout>
                <c:manualLayout>
                  <c:x val="2.9263441126462964E-3"/>
                  <c:y val="-2.8439110041800331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F1AF-463E-844B-A06E3204380A}"/>
                </c:ext>
              </c:extLst>
            </c:dLbl>
            <c:dLbl>
              <c:idx val="3"/>
              <c:layout>
                <c:manualLayout>
                  <c:x val="1.0835178219591483E-16"/>
                  <c:y val="-4.2658847331583552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F1AF-463E-844B-A06E3204380A}"/>
                </c:ext>
              </c:extLst>
            </c:dLbl>
            <c:spPr>
              <a:noFill/>
              <a:ln>
                <a:noFill/>
              </a:ln>
              <a:effectLst/>
            </c:spPr>
            <c:txPr>
              <a:bodyPr rot="0" spcFirstLastPara="1" vertOverflow="ellipsis" vert="horz" wrap="square" anchor="ctr" anchorCtr="1"/>
              <a:lstStyle/>
              <a:p>
                <a:pPr>
                  <a:defRPr sz="1500" b="1" i="0" u="none" strike="noStrike" kern="120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9050" cap="flat" cmpd="sng" algn="ctr">
                      <a:solidFill>
                        <a:schemeClr val="accent2"/>
                      </a:solidFill>
                      <a:round/>
                      <a:headEnd type="oval"/>
                      <a:tailEnd type="stealth"/>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General</c:formatCode>
                <c:ptCount val="4"/>
                <c:pt idx="0">
                  <c:v>6.91</c:v>
                </c:pt>
                <c:pt idx="1">
                  <c:v>6.74</c:v>
                </c:pt>
                <c:pt idx="2">
                  <c:v>7.53</c:v>
                </c:pt>
                <c:pt idx="3">
                  <c:v>7.44</c:v>
                </c:pt>
              </c:numCache>
            </c:numRef>
          </c:val>
          <c:smooth val="0"/>
          <c:extLst>
            <c:ext xmlns:c16="http://schemas.microsoft.com/office/drawing/2014/chart" uri="{C3380CC4-5D6E-409C-BE32-E72D297353CC}">
              <c16:uniqueId val="{00000004-F1AF-463E-844B-A06E3204380A}"/>
            </c:ext>
          </c:extLst>
        </c:ser>
        <c:dLbls>
          <c:showLegendKey val="0"/>
          <c:showVal val="1"/>
          <c:showCatName val="0"/>
          <c:showSerName val="0"/>
          <c:showPercent val="0"/>
          <c:showBubbleSize val="0"/>
        </c:dLbls>
        <c:smooth val="0"/>
        <c:axId val="432761695"/>
        <c:axId val="432758367"/>
      </c:lineChart>
      <c:catAx>
        <c:axId val="432761695"/>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500" b="1" i="0" u="none" strike="noStrike" kern="1200" cap="none" spc="0" normalizeH="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crossAx val="432758367"/>
        <c:crosses val="autoZero"/>
        <c:auto val="1"/>
        <c:lblAlgn val="ctr"/>
        <c:lblOffset val="100"/>
        <c:noMultiLvlLbl val="0"/>
      </c:catAx>
      <c:valAx>
        <c:axId val="432758367"/>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1" i="0" u="none" strike="noStrike" kern="120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crossAx val="43276169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noFill/>
    <a:ln w="9525" cap="flat" cmpd="sng" algn="ctr">
      <a:noFill/>
      <a:round/>
    </a:ln>
    <a:effectLst/>
  </c:spPr>
  <c:txPr>
    <a:bodyPr/>
    <a:lstStyle/>
    <a:p>
      <a:pPr>
        <a:defRPr sz="1500" b="1">
          <a:solidFill>
            <a:schemeClr val="accent1">
              <a:lumMod val="50000"/>
            </a:schemeClr>
          </a:solidFill>
          <a:latin typeface="Yu Gothic UI Semilight" panose="020B0400000000000000" pitchFamily="34" charset="-128"/>
          <a:ea typeface="Yu Gothic UI Semilight" panose="020B0400000000000000" pitchFamily="34" charset="-128"/>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Capacity  Ratio</c:v>
                </c:pt>
              </c:strCache>
            </c:strRef>
          </c:tx>
          <c:spPr>
            <a:ln w="22225" cap="rnd">
              <a:solidFill>
                <a:schemeClr val="accent1"/>
              </a:solidFill>
              <a:round/>
            </a:ln>
            <a:effectLst/>
          </c:spPr>
          <c:marker>
            <c:symbol val="none"/>
          </c:marker>
          <c:dPt>
            <c:idx val="2"/>
            <c:marker>
              <c:symbol val="none"/>
            </c:marker>
            <c:bubble3D val="0"/>
            <c:extLst>
              <c:ext xmlns:c16="http://schemas.microsoft.com/office/drawing/2014/chart" uri="{C3380CC4-5D6E-409C-BE32-E72D297353CC}">
                <c16:uniqueId val="{00000000-12C9-4668-87BC-4B3559D5D532}"/>
              </c:ext>
            </c:extLst>
          </c:dPt>
          <c:dLbls>
            <c:dLbl>
              <c:idx val="0"/>
              <c:layout>
                <c:manualLayout>
                  <c:x val="-2.5886524822695035E-2"/>
                  <c:y val="-8.59375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12C9-4668-87BC-4B3559D5D532}"/>
                </c:ext>
              </c:extLst>
            </c:dLbl>
            <c:dLbl>
              <c:idx val="1"/>
              <c:layout>
                <c:manualLayout>
                  <c:x val="-4.793144208037825E-2"/>
                  <c:y val="-0.1857638888888889"/>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12C9-4668-87BC-4B3559D5D532}"/>
                </c:ext>
              </c:extLst>
            </c:dLbl>
            <c:dLbl>
              <c:idx val="2"/>
              <c:layout>
                <c:manualLayout>
                  <c:x val="1.7295597484276826E-2"/>
                  <c:y val="-6.041970448138427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12C9-4668-87BC-4B3559D5D532}"/>
                </c:ext>
              </c:extLst>
            </c:dLbl>
            <c:dLbl>
              <c:idx val="3"/>
              <c:layout>
                <c:manualLayout>
                  <c:x val="-3.5460992907801421E-2"/>
                  <c:y val="7.7257217847768997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12C9-4668-87BC-4B3559D5D532}"/>
                </c:ext>
              </c:extLst>
            </c:dLbl>
            <c:spPr>
              <a:noFill/>
              <a:ln>
                <a:noFill/>
              </a:ln>
              <a:effectLst/>
            </c:spPr>
            <c:txPr>
              <a:bodyPr rot="0" spcFirstLastPara="1" vertOverflow="ellipsis" vert="horz" wrap="square" anchor="ctr" anchorCtr="1"/>
              <a:lstStyle/>
              <a:p>
                <a:pPr>
                  <a:defRPr sz="1500" b="1" i="0" u="none" strike="noStrike" kern="120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9050" cap="flat" cmpd="sng" algn="ctr">
                      <a:solidFill>
                        <a:schemeClr val="accent2"/>
                      </a:solidFill>
                      <a:round/>
                      <a:headEnd type="oval"/>
                      <a:tailEnd type="stealth"/>
                    </a:ln>
                    <a:effectLst/>
                  </c:spPr>
                </c15:leaderLines>
              </c:ext>
            </c:extLst>
          </c:dLbls>
          <c:cat>
            <c:numRef>
              <c:f>Sheet1!$A$2:$A$5</c:f>
              <c:numCache>
                <c:formatCode>0</c:formatCode>
                <c:ptCount val="4"/>
                <c:pt idx="0">
                  <c:v>2013</c:v>
                </c:pt>
                <c:pt idx="1">
                  <c:v>2014</c:v>
                </c:pt>
                <c:pt idx="2">
                  <c:v>2015</c:v>
                </c:pt>
                <c:pt idx="3">
                  <c:v>2016</c:v>
                </c:pt>
              </c:numCache>
            </c:numRef>
          </c:cat>
          <c:val>
            <c:numRef>
              <c:f>Sheet1!$B$2:$B$5</c:f>
              <c:numCache>
                <c:formatCode>0.000</c:formatCode>
                <c:ptCount val="4"/>
                <c:pt idx="0">
                  <c:v>0.67900000000000005</c:v>
                </c:pt>
                <c:pt idx="1">
                  <c:v>0.67100000000000004</c:v>
                </c:pt>
                <c:pt idx="2">
                  <c:v>0.69099999999999995</c:v>
                </c:pt>
                <c:pt idx="3">
                  <c:v>0.68700000000000006</c:v>
                </c:pt>
              </c:numCache>
            </c:numRef>
          </c:val>
          <c:smooth val="0"/>
          <c:extLst>
            <c:ext xmlns:c16="http://schemas.microsoft.com/office/drawing/2014/chart" uri="{C3380CC4-5D6E-409C-BE32-E72D297353CC}">
              <c16:uniqueId val="{00000004-12C9-4668-87BC-4B3559D5D532}"/>
            </c:ext>
          </c:extLst>
        </c:ser>
        <c:dLbls>
          <c:showLegendKey val="0"/>
          <c:showVal val="1"/>
          <c:showCatName val="0"/>
          <c:showSerName val="0"/>
          <c:showPercent val="0"/>
          <c:showBubbleSize val="0"/>
        </c:dLbls>
        <c:smooth val="0"/>
        <c:axId val="432760447"/>
        <c:axId val="432759615"/>
      </c:lineChart>
      <c:catAx>
        <c:axId val="432760447"/>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1" i="0" u="none" strike="noStrike" kern="1200" cap="none" spc="0" normalizeH="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crossAx val="432759615"/>
        <c:crosses val="autoZero"/>
        <c:auto val="1"/>
        <c:lblAlgn val="ctr"/>
        <c:lblOffset val="100"/>
        <c:noMultiLvlLbl val="0"/>
      </c:catAx>
      <c:valAx>
        <c:axId val="432759615"/>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1500" b="1" i="0" u="none" strike="noStrike" kern="120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crossAx val="43276044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noFill/>
    <a:ln w="9525" cap="flat" cmpd="sng" algn="ctr">
      <a:noFill/>
      <a:round/>
    </a:ln>
    <a:effectLst/>
  </c:spPr>
  <c:txPr>
    <a:bodyPr/>
    <a:lstStyle/>
    <a:p>
      <a:pPr>
        <a:defRPr sz="1500" b="1">
          <a:solidFill>
            <a:schemeClr val="accent1">
              <a:lumMod val="50000"/>
            </a:schemeClr>
          </a:solidFill>
          <a:latin typeface="Yu Gothic UI Semilight" panose="020B0400000000000000" pitchFamily="34" charset="-128"/>
          <a:ea typeface="Yu Gothic UI Semilight" panose="020B0400000000000000" pitchFamily="34" charset="-128"/>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Capacity  Ratio</c:v>
                </c:pt>
              </c:strCache>
            </c:strRef>
          </c:tx>
          <c:spPr>
            <a:ln w="22225" cap="rnd">
              <a:solidFill>
                <a:schemeClr val="accent1"/>
              </a:solidFill>
              <a:round/>
            </a:ln>
            <a:effectLst/>
          </c:spPr>
          <c:marker>
            <c:symbol val="none"/>
          </c:marker>
          <c:dPt>
            <c:idx val="2"/>
            <c:marker>
              <c:symbol val="none"/>
            </c:marker>
            <c:bubble3D val="0"/>
            <c:extLst>
              <c:ext xmlns:c16="http://schemas.microsoft.com/office/drawing/2014/chart" uri="{C3380CC4-5D6E-409C-BE32-E72D297353CC}">
                <c16:uniqueId val="{00000000-12C9-4668-87BC-4B3559D5D532}"/>
              </c:ext>
            </c:extLst>
          </c:dPt>
          <c:dLbls>
            <c:dLbl>
              <c:idx val="0"/>
              <c:layout>
                <c:manualLayout>
                  <c:x val="-1.1111111111111112E-2"/>
                  <c:y val="-8.246527777777777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12C9-4668-87BC-4B3559D5D532}"/>
                </c:ext>
              </c:extLst>
            </c:dLbl>
            <c:dLbl>
              <c:idx val="1"/>
              <c:layout>
                <c:manualLayout>
                  <c:x val="-9.8167848699763596E-2"/>
                  <c:y val="-0.1579861111111111"/>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12C9-4668-87BC-4B3559D5D532}"/>
                </c:ext>
              </c:extLst>
            </c:dLbl>
            <c:dLbl>
              <c:idx val="2"/>
              <c:layout>
                <c:manualLayout>
                  <c:x val="-6.5446706129818982E-2"/>
                  <c:y val="-5.8683699693788276E-2"/>
                </c:manualLayout>
              </c:layout>
              <c:showLegendKey val="0"/>
              <c:showVal val="1"/>
              <c:showCatName val="0"/>
              <c:showSerName val="0"/>
              <c:showPercent val="0"/>
              <c:showBubbleSize val="0"/>
              <c:extLst>
                <c:ext xmlns:c15="http://schemas.microsoft.com/office/drawing/2012/chart" uri="{CE6537A1-D6FC-4f65-9D91-7224C49458BB}">
                  <c15:layout>
                    <c:manualLayout>
                      <c:w val="0.15378250591016548"/>
                      <c:h val="7.6180555555555543E-2"/>
                    </c:manualLayout>
                  </c15:layout>
                </c:ext>
                <c:ext xmlns:c16="http://schemas.microsoft.com/office/drawing/2014/chart" uri="{C3380CC4-5D6E-409C-BE32-E72D297353CC}">
                  <c16:uniqueId val="{00000000-12C9-4668-87BC-4B3559D5D532}"/>
                </c:ext>
              </c:extLst>
            </c:dLbl>
            <c:dLbl>
              <c:idx val="3"/>
              <c:layout>
                <c:manualLayout>
                  <c:x val="-3.6199530909700225E-2"/>
                  <c:y val="7.4521134076990389E-2"/>
                </c:manualLayout>
              </c:layout>
              <c:showLegendKey val="0"/>
              <c:showVal val="1"/>
              <c:showCatName val="0"/>
              <c:showSerName val="0"/>
              <c:showPercent val="0"/>
              <c:showBubbleSize val="0"/>
              <c:extLst>
                <c:ext xmlns:c15="http://schemas.microsoft.com/office/drawing/2012/chart" uri="{CE6537A1-D6FC-4f65-9D91-7224C49458BB}">
                  <c15:layout>
                    <c:manualLayout>
                      <c:w val="0.15657517544349508"/>
                      <c:h val="7.9652777777777767E-2"/>
                    </c:manualLayout>
                  </c15:layout>
                </c:ext>
                <c:ext xmlns:c16="http://schemas.microsoft.com/office/drawing/2014/chart" uri="{C3380CC4-5D6E-409C-BE32-E72D297353CC}">
                  <c16:uniqueId val="{00000003-12C9-4668-87BC-4B3559D5D532}"/>
                </c:ext>
              </c:extLst>
            </c:dLbl>
            <c:spPr>
              <a:noFill/>
              <a:ln>
                <a:noFill/>
              </a:ln>
              <a:effectLst/>
            </c:spPr>
            <c:txPr>
              <a:bodyPr rot="0" spcFirstLastPara="1" vertOverflow="ellipsis" vert="horz" wrap="square" anchor="ctr" anchorCtr="1"/>
              <a:lstStyle/>
              <a:p>
                <a:pPr>
                  <a:defRPr sz="1500" b="1" i="0" u="none" strike="noStrike" kern="120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9050" cap="flat" cmpd="sng" algn="ctr">
                      <a:solidFill>
                        <a:schemeClr val="accent2"/>
                      </a:solidFill>
                      <a:round/>
                      <a:headEnd type="oval"/>
                      <a:tailEnd type="stealth"/>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0.00%</c:formatCode>
                <c:ptCount val="4"/>
                <c:pt idx="0">
                  <c:v>0.84330000000000005</c:v>
                </c:pt>
                <c:pt idx="1">
                  <c:v>0.82679999999999998</c:v>
                </c:pt>
                <c:pt idx="2">
                  <c:v>0.85560000000000003</c:v>
                </c:pt>
                <c:pt idx="3">
                  <c:v>0.85709999999999997</c:v>
                </c:pt>
              </c:numCache>
            </c:numRef>
          </c:val>
          <c:smooth val="0"/>
          <c:extLst>
            <c:ext xmlns:c16="http://schemas.microsoft.com/office/drawing/2014/chart" uri="{C3380CC4-5D6E-409C-BE32-E72D297353CC}">
              <c16:uniqueId val="{00000004-12C9-4668-87BC-4B3559D5D532}"/>
            </c:ext>
          </c:extLst>
        </c:ser>
        <c:dLbls>
          <c:showLegendKey val="0"/>
          <c:showVal val="1"/>
          <c:showCatName val="0"/>
          <c:showSerName val="0"/>
          <c:showPercent val="0"/>
          <c:showBubbleSize val="0"/>
        </c:dLbls>
        <c:smooth val="0"/>
        <c:axId val="432760447"/>
        <c:axId val="432759615"/>
      </c:lineChart>
      <c:catAx>
        <c:axId val="432760447"/>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500" b="1" i="0" u="none" strike="noStrike" kern="1200" cap="none" spc="0" normalizeH="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crossAx val="432759615"/>
        <c:crosses val="autoZero"/>
        <c:auto val="1"/>
        <c:lblAlgn val="ctr"/>
        <c:lblOffset val="100"/>
        <c:noMultiLvlLbl val="0"/>
      </c:catAx>
      <c:valAx>
        <c:axId val="432759615"/>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500" b="1" i="0" u="none" strike="noStrike" kern="1200" baseline="0">
                <a:solidFill>
                  <a:schemeClr val="accent1">
                    <a:lumMod val="50000"/>
                  </a:schemeClr>
                </a:solidFill>
                <a:latin typeface="Yu Gothic UI Semilight" panose="020B0400000000000000" pitchFamily="34" charset="-128"/>
                <a:ea typeface="Yu Gothic UI Semilight" panose="020B0400000000000000" pitchFamily="34" charset="-128"/>
                <a:cs typeface="+mn-cs"/>
              </a:defRPr>
            </a:pPr>
            <a:endParaRPr lang="en-US"/>
          </a:p>
        </c:txPr>
        <c:crossAx val="43276044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noFill/>
    <a:ln w="9525" cap="flat" cmpd="sng" algn="ctr">
      <a:noFill/>
      <a:round/>
    </a:ln>
    <a:effectLst/>
  </c:spPr>
  <c:txPr>
    <a:bodyPr/>
    <a:lstStyle/>
    <a:p>
      <a:pPr>
        <a:defRPr sz="1500" b="1">
          <a:solidFill>
            <a:schemeClr val="accent1">
              <a:lumMod val="50000"/>
            </a:schemeClr>
          </a:solidFill>
          <a:latin typeface="Yu Gothic UI Semilight" panose="020B0400000000000000" pitchFamily="34" charset="-128"/>
          <a:ea typeface="Yu Gothic UI Semilight" panose="020B0400000000000000" pitchFamily="34" charset="-12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CA11162-5D44-4AB1-B906-DDB59493418F}" type="datetimeFigureOut">
              <a:rPr lang="en-US" smtClean="0"/>
              <a:t>7/23/2017</a:t>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8C8407DE-E3B2-4CF0-9E48-51F1507EF0B0}" type="slidenum">
              <a:rPr lang="en-US" smtClean="0"/>
              <a:t>‹#›</a:t>
            </a:fld>
            <a:endParaRPr lang="en-US"/>
          </a:p>
        </p:txBody>
      </p:sp>
    </p:spTree>
    <p:extLst>
      <p:ext uri="{BB962C8B-B14F-4D97-AF65-F5344CB8AC3E}">
        <p14:creationId xmlns:p14="http://schemas.microsoft.com/office/powerpoint/2010/main" val="34545212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796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579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45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92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342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6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8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7/23/2017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641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459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952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571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7/23/2017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029882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17340" y="1559858"/>
            <a:ext cx="6883289" cy="1172581"/>
          </a:xfrm>
        </p:spPr>
        <p:txBody>
          <a:bodyPr>
            <a:normAutofit/>
          </a:bodyPr>
          <a:lstStyle/>
          <a:p>
            <a:pPr algn="l"/>
            <a:r>
              <a:rPr lang="en-US" sz="3200" b="1" dirty="0" smtClean="0">
                <a:solidFill>
                  <a:schemeClr val="tx2">
                    <a:lumMod val="75000"/>
                  </a:schemeClr>
                </a:solidFill>
                <a:latin typeface="Agency FB" panose="020B0503020202020204" pitchFamily="34" charset="0"/>
              </a:rPr>
              <a:t>Liquidity Management of Standard Bank Limited: </a:t>
            </a:r>
            <a:br>
              <a:rPr lang="en-US" sz="3200" b="1" dirty="0" smtClean="0">
                <a:solidFill>
                  <a:schemeClr val="tx2">
                    <a:lumMod val="75000"/>
                  </a:schemeClr>
                </a:solidFill>
                <a:latin typeface="Agency FB" panose="020B0503020202020204" pitchFamily="34" charset="0"/>
              </a:rPr>
            </a:br>
            <a:r>
              <a:rPr lang="en-US" sz="3200" b="1" dirty="0" smtClean="0">
                <a:solidFill>
                  <a:schemeClr val="tx2">
                    <a:lumMod val="75000"/>
                  </a:schemeClr>
                </a:solidFill>
                <a:latin typeface="Agency FB" panose="020B0503020202020204" pitchFamily="34" charset="0"/>
              </a:rPr>
              <a:t>A Study on CDA Avenue Branch, Chittagong</a:t>
            </a:r>
            <a:endParaRPr lang="en-US" sz="3200" b="1" dirty="0">
              <a:solidFill>
                <a:schemeClr val="tx2">
                  <a:lumMod val="75000"/>
                </a:schemeClr>
              </a:solidFill>
              <a:latin typeface="Agency FB" panose="020B0503020202020204" pitchFamily="34" charset="0"/>
            </a:endParaRPr>
          </a:p>
        </p:txBody>
      </p:sp>
      <p:sp>
        <p:nvSpPr>
          <p:cNvPr id="3" name="Subtitle 2"/>
          <p:cNvSpPr>
            <a:spLocks noGrp="1"/>
          </p:cNvSpPr>
          <p:nvPr>
            <p:ph type="subTitle" idx="1"/>
          </p:nvPr>
        </p:nvSpPr>
        <p:spPr>
          <a:xfrm>
            <a:off x="3936945" y="4577133"/>
            <a:ext cx="2167641" cy="1655762"/>
          </a:xfrm>
        </p:spPr>
        <p:txBody>
          <a:bodyPr numCol="1">
            <a:normAutofit fontScale="85000" lnSpcReduction="20000"/>
          </a:bodyPr>
          <a:lstStyle/>
          <a:p>
            <a:pPr algn="l"/>
            <a:r>
              <a:rPr lang="en-US" dirty="0"/>
              <a:t> </a:t>
            </a:r>
          </a:p>
          <a:p>
            <a:pPr algn="l"/>
            <a:r>
              <a:rPr lang="en-US" i="1" dirty="0">
                <a:latin typeface="Arial Narrow" panose="020B0606020202030204" pitchFamily="34" charset="0"/>
              </a:rPr>
              <a:t>Prepared by:</a:t>
            </a:r>
          </a:p>
          <a:p>
            <a:pPr algn="l"/>
            <a:r>
              <a:rPr lang="en-US" b="1" dirty="0">
                <a:latin typeface="Arial Narrow" panose="020B0606020202030204" pitchFamily="34" charset="0"/>
              </a:rPr>
              <a:t>Md. Erfanul Hoque</a:t>
            </a:r>
            <a:endParaRPr lang="en-US" dirty="0">
              <a:latin typeface="Arial Narrow" panose="020B0606020202030204" pitchFamily="34" charset="0"/>
            </a:endParaRPr>
          </a:p>
          <a:p>
            <a:pPr algn="l"/>
            <a:r>
              <a:rPr lang="en-US" dirty="0">
                <a:latin typeface="Arial Narrow" panose="020B0606020202030204" pitchFamily="34" charset="0"/>
              </a:rPr>
              <a:t>Matric ID: B-131478</a:t>
            </a:r>
          </a:p>
          <a:p>
            <a:pPr algn="l"/>
            <a:r>
              <a:rPr lang="en-US" dirty="0">
                <a:latin typeface="Arial Narrow" panose="020B0606020202030204" pitchFamily="34" charset="0"/>
              </a:rPr>
              <a:t>Program: BBA</a:t>
            </a:r>
          </a:p>
          <a:p>
            <a:pPr algn="l"/>
            <a:r>
              <a:rPr lang="en-US" dirty="0">
                <a:latin typeface="Arial Narrow" panose="020B0606020202030204" pitchFamily="34" charset="0"/>
              </a:rPr>
              <a:t>Semester: Autumn 2016</a:t>
            </a:r>
          </a:p>
          <a:p>
            <a:pPr algn="l"/>
            <a:endParaRPr lang="en-US" dirty="0"/>
          </a:p>
        </p:txBody>
      </p:sp>
    </p:spTree>
    <p:extLst>
      <p:ext uri="{BB962C8B-B14F-4D97-AF65-F5344CB8AC3E}">
        <p14:creationId xmlns:p14="http://schemas.microsoft.com/office/powerpoint/2010/main" val="202419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5426" y="365126"/>
            <a:ext cx="7886700" cy="1325563"/>
          </a:xfrm>
        </p:spPr>
        <p:txBody>
          <a:bodyPr>
            <a:normAutofit/>
          </a:bodyPr>
          <a:lstStyle/>
          <a:p>
            <a:r>
              <a:rPr lang="en-US" sz="3000" b="1" dirty="0">
                <a:solidFill>
                  <a:srgbClr val="A4292A"/>
                </a:solidFill>
                <a:latin typeface="Agency FB" panose="020B0503020202020204" pitchFamily="34" charset="0"/>
              </a:rPr>
              <a:t>Cash Assets and Government Securities to Total Assets Ratio</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78223010"/>
              </p:ext>
            </p:extLst>
          </p:nvPr>
        </p:nvGraphicFramePr>
        <p:xfrm>
          <a:off x="3235373" y="1834658"/>
          <a:ext cx="429768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1220182" y="5816196"/>
            <a:ext cx="5861121" cy="584775"/>
          </a:xfrm>
          <a:prstGeom prst="rect">
            <a:avLst/>
          </a:prstGeom>
        </p:spPr>
        <p:txBody>
          <a:bodyPr wrap="square">
            <a:spAutoFit/>
          </a:bodyPr>
          <a:lstStyle/>
          <a:p>
            <a:pPr algn="ctr"/>
            <a:r>
              <a:rPr lang="en-US" sz="1600" b="1" dirty="0">
                <a:latin typeface="Yu Gothic UI Semibold" panose="020B0700000000000000" pitchFamily="34" charset="-128"/>
                <a:ea typeface="Yu Gothic UI Semibold" panose="020B0700000000000000" pitchFamily="34" charset="-128"/>
              </a:rPr>
              <a:t>Year-wise Cash assets and government securities to total assets ratio</a:t>
            </a:r>
          </a:p>
        </p:txBody>
      </p:sp>
      <p:graphicFrame>
        <p:nvGraphicFramePr>
          <p:cNvPr id="3" name="Table 2"/>
          <p:cNvGraphicFramePr>
            <a:graphicFrameLocks noGrp="1"/>
          </p:cNvGraphicFramePr>
          <p:nvPr>
            <p:extLst>
              <p:ext uri="{D42A27DB-BD31-4B8C-83A1-F6EECF244321}">
                <p14:modId xmlns:p14="http://schemas.microsoft.com/office/powerpoint/2010/main" val="4152623460"/>
              </p:ext>
            </p:extLst>
          </p:nvPr>
        </p:nvGraphicFramePr>
        <p:xfrm>
          <a:off x="762642" y="2210354"/>
          <a:ext cx="1847088" cy="2624328"/>
        </p:xfrm>
        <a:graphic>
          <a:graphicData uri="http://schemas.openxmlformats.org/drawingml/2006/table">
            <a:tbl>
              <a:tblPr>
                <a:tableStyleId>{5C22544A-7EE6-4342-B048-85BDC9FD1C3A}</a:tableStyleId>
              </a:tblPr>
              <a:tblGrid>
                <a:gridCol w="965145">
                  <a:extLst>
                    <a:ext uri="{9D8B030D-6E8A-4147-A177-3AD203B41FA5}">
                      <a16:colId xmlns:a16="http://schemas.microsoft.com/office/drawing/2014/main" val="4166612551"/>
                    </a:ext>
                  </a:extLst>
                </a:gridCol>
                <a:gridCol w="881943">
                  <a:extLst>
                    <a:ext uri="{9D8B030D-6E8A-4147-A177-3AD203B41FA5}">
                      <a16:colId xmlns:a16="http://schemas.microsoft.com/office/drawing/2014/main" val="3265383732"/>
                    </a:ext>
                  </a:extLst>
                </a:gridCol>
              </a:tblGrid>
              <a:tr h="543780">
                <a:tc>
                  <a:txBody>
                    <a:bodyPr/>
                    <a:lstStyle/>
                    <a:p>
                      <a:pPr algn="ctr" fontAlgn="ctr"/>
                      <a:r>
                        <a:rPr lang="en-US" sz="1300" b="1" u="none" strike="noStrike" dirty="0">
                          <a:effectLst/>
                          <a:latin typeface="Yu Gothic UI Semilight" panose="020B0400000000000000" pitchFamily="34" charset="-128"/>
                          <a:ea typeface="Yu Gothic UI Semilight" panose="020B0400000000000000" pitchFamily="34" charset="-128"/>
                        </a:rPr>
                        <a:t>Year</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300" b="1" u="none" strike="noStrike" dirty="0">
                          <a:effectLst/>
                          <a:latin typeface="Yu Gothic UI Semilight" panose="020B0400000000000000" pitchFamily="34" charset="-128"/>
                          <a:ea typeface="Yu Gothic UI Semilight" panose="020B0400000000000000" pitchFamily="34" charset="-128"/>
                        </a:rPr>
                        <a:t>Ratio</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26287334"/>
                  </a:ext>
                </a:extLst>
              </a:tr>
              <a:tr h="520137">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2013</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21.16</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33176067"/>
                  </a:ext>
                </a:extLst>
              </a:tr>
              <a:tr h="520137">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20.51</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66860464"/>
                  </a:ext>
                </a:extLst>
              </a:tr>
              <a:tr h="520137">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2015</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16.44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51534508"/>
                  </a:ext>
                </a:extLst>
              </a:tr>
              <a:tr h="520137">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2016</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15.81</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19359897"/>
                  </a:ext>
                </a:extLst>
              </a:tr>
            </a:tbl>
          </a:graphicData>
        </a:graphic>
      </p:graphicFrame>
    </p:spTree>
    <p:extLst>
      <p:ext uri="{BB962C8B-B14F-4D97-AF65-F5344CB8AC3E}">
        <p14:creationId xmlns:p14="http://schemas.microsoft.com/office/powerpoint/2010/main" val="61304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08" y="365126"/>
            <a:ext cx="7886700" cy="1325563"/>
          </a:xfrm>
        </p:spPr>
        <p:txBody>
          <a:bodyPr>
            <a:normAutofit/>
          </a:bodyPr>
          <a:lstStyle/>
          <a:p>
            <a:r>
              <a:rPr lang="en-US" sz="3000" b="1" dirty="0">
                <a:solidFill>
                  <a:srgbClr val="FFC000"/>
                </a:solidFill>
                <a:latin typeface="Agency FB" panose="020B0503020202020204" pitchFamily="34" charset="0"/>
              </a:rPr>
              <a:t>Cash-Deposit Ratio</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65794938"/>
              </p:ext>
            </p:extLst>
          </p:nvPr>
        </p:nvGraphicFramePr>
        <p:xfrm>
          <a:off x="3196787" y="1690689"/>
          <a:ext cx="429768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974518" y="5603656"/>
            <a:ext cx="5861121" cy="338554"/>
          </a:xfrm>
          <a:prstGeom prst="rect">
            <a:avLst/>
          </a:prstGeom>
        </p:spPr>
        <p:txBody>
          <a:bodyPr wrap="square">
            <a:spAutoFit/>
          </a:bodyPr>
          <a:lstStyle/>
          <a:p>
            <a:pPr algn="ctr"/>
            <a:r>
              <a:rPr lang="en-US" sz="1600" b="1" dirty="0">
                <a:latin typeface="Yu Gothic UI Semibold" panose="020B0700000000000000" pitchFamily="34" charset="-128"/>
                <a:ea typeface="Yu Gothic UI Semibold" panose="020B0700000000000000" pitchFamily="34" charset="-128"/>
              </a:rPr>
              <a:t>Year-wise Cash-Deposit Ratio</a:t>
            </a:r>
          </a:p>
        </p:txBody>
      </p:sp>
      <p:graphicFrame>
        <p:nvGraphicFramePr>
          <p:cNvPr id="3" name="Table 2"/>
          <p:cNvGraphicFramePr>
            <a:graphicFrameLocks noGrp="1"/>
          </p:cNvGraphicFramePr>
          <p:nvPr>
            <p:extLst>
              <p:ext uri="{D42A27DB-BD31-4B8C-83A1-F6EECF244321}">
                <p14:modId xmlns:p14="http://schemas.microsoft.com/office/powerpoint/2010/main" val="3966035134"/>
              </p:ext>
            </p:extLst>
          </p:nvPr>
        </p:nvGraphicFramePr>
        <p:xfrm>
          <a:off x="779437" y="2133892"/>
          <a:ext cx="1847088" cy="2624326"/>
        </p:xfrm>
        <a:graphic>
          <a:graphicData uri="http://schemas.openxmlformats.org/drawingml/2006/table">
            <a:tbl>
              <a:tblPr>
                <a:tableStyleId>{5C22544A-7EE6-4342-B048-85BDC9FD1C3A}</a:tableStyleId>
              </a:tblPr>
              <a:tblGrid>
                <a:gridCol w="965146">
                  <a:extLst>
                    <a:ext uri="{9D8B030D-6E8A-4147-A177-3AD203B41FA5}">
                      <a16:colId xmlns:a16="http://schemas.microsoft.com/office/drawing/2014/main" val="520151608"/>
                    </a:ext>
                  </a:extLst>
                </a:gridCol>
                <a:gridCol w="881942">
                  <a:extLst>
                    <a:ext uri="{9D8B030D-6E8A-4147-A177-3AD203B41FA5}">
                      <a16:colId xmlns:a16="http://schemas.microsoft.com/office/drawing/2014/main" val="3671647766"/>
                    </a:ext>
                  </a:extLst>
                </a:gridCol>
              </a:tblGrid>
              <a:tr h="887930">
                <a:tc>
                  <a:txBody>
                    <a:bodyPr/>
                    <a:lstStyle/>
                    <a:p>
                      <a:pPr algn="ctr" fontAlgn="ctr"/>
                      <a:r>
                        <a:rPr lang="en-US" sz="1300" b="1" u="none" strike="noStrike" dirty="0" smtClean="0">
                          <a:effectLst/>
                          <a:latin typeface="Yu Gothic UI Semilight" panose="020B0400000000000000" pitchFamily="34" charset="-128"/>
                          <a:ea typeface="Yu Gothic UI Semilight" panose="020B0400000000000000" pitchFamily="34" charset="-128"/>
                        </a:rPr>
                        <a:t>Year</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300" b="1" u="none" strike="noStrike" dirty="0" smtClean="0">
                          <a:effectLst/>
                          <a:latin typeface="Yu Gothic UI Semilight" panose="020B0400000000000000" pitchFamily="34" charset="-128"/>
                          <a:ea typeface="Yu Gothic UI Semilight" panose="020B0400000000000000" pitchFamily="34" charset="-128"/>
                        </a:rPr>
                        <a:t>Ratio</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48704968"/>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2013</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6.91</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949532398"/>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6.74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6866348"/>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2015</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7.53</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92234340"/>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2016</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7.44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521597"/>
                  </a:ext>
                </a:extLst>
              </a:tr>
            </a:tbl>
          </a:graphicData>
        </a:graphic>
      </p:graphicFrame>
    </p:spTree>
    <p:extLst>
      <p:ext uri="{BB962C8B-B14F-4D97-AF65-F5344CB8AC3E}">
        <p14:creationId xmlns:p14="http://schemas.microsoft.com/office/powerpoint/2010/main" val="2016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6566" y="365126"/>
            <a:ext cx="7886700" cy="1325563"/>
          </a:xfrm>
        </p:spPr>
        <p:txBody>
          <a:bodyPr>
            <a:normAutofit/>
          </a:bodyPr>
          <a:lstStyle/>
          <a:p>
            <a:r>
              <a:rPr lang="en-US" sz="3000" b="1" dirty="0">
                <a:solidFill>
                  <a:srgbClr val="007238"/>
                </a:solidFill>
                <a:latin typeface="Agency FB" panose="020B0503020202020204" pitchFamily="34" charset="0"/>
              </a:rPr>
              <a:t>Capacity Ratio</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8857534"/>
              </p:ext>
            </p:extLst>
          </p:nvPr>
        </p:nvGraphicFramePr>
        <p:xfrm>
          <a:off x="3281347" y="1682776"/>
          <a:ext cx="429768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1124643" y="5821637"/>
            <a:ext cx="5861121" cy="338554"/>
          </a:xfrm>
          <a:prstGeom prst="rect">
            <a:avLst/>
          </a:prstGeom>
        </p:spPr>
        <p:txBody>
          <a:bodyPr wrap="square">
            <a:spAutoFit/>
          </a:bodyPr>
          <a:lstStyle/>
          <a:p>
            <a:pPr algn="ctr"/>
            <a:r>
              <a:rPr lang="en-US" sz="1600" b="1" dirty="0">
                <a:latin typeface="Yu Gothic UI Semibold" panose="020B0700000000000000" pitchFamily="34" charset="-128"/>
                <a:ea typeface="Yu Gothic UI Semibold" panose="020B0700000000000000" pitchFamily="34" charset="-128"/>
              </a:rPr>
              <a:t>Year-wise Capacity ratio</a:t>
            </a:r>
          </a:p>
        </p:txBody>
      </p:sp>
      <p:graphicFrame>
        <p:nvGraphicFramePr>
          <p:cNvPr id="3" name="Table 2"/>
          <p:cNvGraphicFramePr>
            <a:graphicFrameLocks noGrp="1"/>
          </p:cNvGraphicFramePr>
          <p:nvPr>
            <p:extLst>
              <p:ext uri="{D42A27DB-BD31-4B8C-83A1-F6EECF244321}">
                <p14:modId xmlns:p14="http://schemas.microsoft.com/office/powerpoint/2010/main" val="4245683462"/>
              </p:ext>
            </p:extLst>
          </p:nvPr>
        </p:nvGraphicFramePr>
        <p:xfrm>
          <a:off x="765874" y="2146908"/>
          <a:ext cx="1847088" cy="2624327"/>
        </p:xfrm>
        <a:graphic>
          <a:graphicData uri="http://schemas.openxmlformats.org/drawingml/2006/table">
            <a:tbl>
              <a:tblPr>
                <a:tableStyleId>{5C22544A-7EE6-4342-B048-85BDC9FD1C3A}</a:tableStyleId>
              </a:tblPr>
              <a:tblGrid>
                <a:gridCol w="965145">
                  <a:extLst>
                    <a:ext uri="{9D8B030D-6E8A-4147-A177-3AD203B41FA5}">
                      <a16:colId xmlns:a16="http://schemas.microsoft.com/office/drawing/2014/main" val="3225755336"/>
                    </a:ext>
                  </a:extLst>
                </a:gridCol>
                <a:gridCol w="881943">
                  <a:extLst>
                    <a:ext uri="{9D8B030D-6E8A-4147-A177-3AD203B41FA5}">
                      <a16:colId xmlns:a16="http://schemas.microsoft.com/office/drawing/2014/main" val="1115071416"/>
                    </a:ext>
                  </a:extLst>
                </a:gridCol>
              </a:tblGrid>
              <a:tr h="887931">
                <a:tc>
                  <a:txBody>
                    <a:bodyPr/>
                    <a:lstStyle/>
                    <a:p>
                      <a:pPr algn="ctr" fontAlgn="ctr"/>
                      <a:r>
                        <a:rPr lang="en-US" sz="1300" b="1" u="none" strike="noStrike" dirty="0">
                          <a:effectLst/>
                          <a:latin typeface="Yu Gothic UI Semilight" panose="020B0400000000000000" pitchFamily="34" charset="-128"/>
                          <a:ea typeface="Yu Gothic UI Semilight" panose="020B0400000000000000" pitchFamily="34" charset="-128"/>
                        </a:rPr>
                        <a:t>Year</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300" b="1" u="none" strike="noStrike" dirty="0" smtClean="0">
                          <a:effectLst/>
                          <a:latin typeface="Yu Gothic UI Semilight" panose="020B0400000000000000" pitchFamily="34" charset="-128"/>
                          <a:ea typeface="Yu Gothic UI Semilight" panose="020B0400000000000000" pitchFamily="34" charset="-128"/>
                        </a:rPr>
                        <a:t>Ratio</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09600878"/>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2013</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0.679</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754568834"/>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0.671</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94292588"/>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2015</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0.691</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61352316"/>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2016</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0.687</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10491396"/>
                  </a:ext>
                </a:extLst>
              </a:tr>
            </a:tbl>
          </a:graphicData>
        </a:graphic>
      </p:graphicFrame>
    </p:spTree>
    <p:extLst>
      <p:ext uri="{BB962C8B-B14F-4D97-AF65-F5344CB8AC3E}">
        <p14:creationId xmlns:p14="http://schemas.microsoft.com/office/powerpoint/2010/main" val="108262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2857" y="365126"/>
            <a:ext cx="7886700" cy="1325563"/>
          </a:xfrm>
        </p:spPr>
        <p:txBody>
          <a:bodyPr>
            <a:normAutofit/>
          </a:bodyPr>
          <a:lstStyle/>
          <a:p>
            <a:r>
              <a:rPr lang="en-US" sz="3000" b="1" dirty="0">
                <a:solidFill>
                  <a:srgbClr val="A4292A"/>
                </a:solidFill>
                <a:latin typeface="Agency FB" panose="020B0503020202020204" pitchFamily="34" charset="0"/>
              </a:rPr>
              <a:t>Advance-Deposit Ratio</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5304130"/>
              </p:ext>
            </p:extLst>
          </p:nvPr>
        </p:nvGraphicFramePr>
        <p:xfrm>
          <a:off x="3274164" y="1690689"/>
          <a:ext cx="429768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1213713" y="5899822"/>
            <a:ext cx="5861121" cy="338554"/>
          </a:xfrm>
          <a:prstGeom prst="rect">
            <a:avLst/>
          </a:prstGeom>
        </p:spPr>
        <p:txBody>
          <a:bodyPr wrap="square">
            <a:spAutoFit/>
          </a:bodyPr>
          <a:lstStyle/>
          <a:p>
            <a:pPr algn="ctr"/>
            <a:r>
              <a:rPr lang="en-US" sz="1600" b="1" dirty="0">
                <a:latin typeface="Yu Gothic UI Semibold" panose="020B0700000000000000" pitchFamily="34" charset="-128"/>
                <a:ea typeface="Yu Gothic UI Semibold" panose="020B0700000000000000" pitchFamily="34" charset="-128"/>
              </a:rPr>
              <a:t>Year-wise Advance-Deposit Ratio</a:t>
            </a:r>
          </a:p>
        </p:txBody>
      </p:sp>
      <p:graphicFrame>
        <p:nvGraphicFramePr>
          <p:cNvPr id="3" name="Table 2"/>
          <p:cNvGraphicFramePr>
            <a:graphicFrameLocks noGrp="1"/>
          </p:cNvGraphicFramePr>
          <p:nvPr>
            <p:extLst>
              <p:ext uri="{D42A27DB-BD31-4B8C-83A1-F6EECF244321}">
                <p14:modId xmlns:p14="http://schemas.microsoft.com/office/powerpoint/2010/main" val="3645830544"/>
              </p:ext>
            </p:extLst>
          </p:nvPr>
        </p:nvGraphicFramePr>
        <p:xfrm>
          <a:off x="798291" y="2180932"/>
          <a:ext cx="1847088" cy="2624327"/>
        </p:xfrm>
        <a:graphic>
          <a:graphicData uri="http://schemas.openxmlformats.org/drawingml/2006/table">
            <a:tbl>
              <a:tblPr>
                <a:tableStyleId>{5C22544A-7EE6-4342-B048-85BDC9FD1C3A}</a:tableStyleId>
              </a:tblPr>
              <a:tblGrid>
                <a:gridCol w="965145">
                  <a:extLst>
                    <a:ext uri="{9D8B030D-6E8A-4147-A177-3AD203B41FA5}">
                      <a16:colId xmlns:a16="http://schemas.microsoft.com/office/drawing/2014/main" val="1100640426"/>
                    </a:ext>
                  </a:extLst>
                </a:gridCol>
                <a:gridCol w="881943">
                  <a:extLst>
                    <a:ext uri="{9D8B030D-6E8A-4147-A177-3AD203B41FA5}">
                      <a16:colId xmlns:a16="http://schemas.microsoft.com/office/drawing/2014/main" val="2234545768"/>
                    </a:ext>
                  </a:extLst>
                </a:gridCol>
              </a:tblGrid>
              <a:tr h="887931">
                <a:tc>
                  <a:txBody>
                    <a:bodyPr/>
                    <a:lstStyle/>
                    <a:p>
                      <a:pPr algn="ctr" fontAlgn="ctr"/>
                      <a:r>
                        <a:rPr lang="en-US" sz="1300" b="1" u="none" strike="noStrike" dirty="0">
                          <a:effectLst/>
                          <a:latin typeface="Yu Gothic UI Semilight" panose="020B0400000000000000" pitchFamily="34" charset="-128"/>
                          <a:ea typeface="Yu Gothic UI Semilight" panose="020B0400000000000000" pitchFamily="34" charset="-128"/>
                        </a:rPr>
                        <a:t>Year</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300" b="1" u="none" strike="noStrike" dirty="0" smtClean="0">
                          <a:effectLst/>
                          <a:latin typeface="Yu Gothic UI Semilight" panose="020B0400000000000000" pitchFamily="34" charset="-128"/>
                          <a:ea typeface="Yu Gothic UI Semilight" panose="020B0400000000000000" pitchFamily="34" charset="-128"/>
                        </a:rPr>
                        <a:t>Ratio</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63686623"/>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2013</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chemeClr val="dk1"/>
                          </a:solidFill>
                          <a:effectLst/>
                          <a:latin typeface="Yu Gothic UI Semilight" panose="020B0400000000000000" pitchFamily="34" charset="-128"/>
                          <a:ea typeface="Yu Gothic UI Semilight" panose="020B0400000000000000" pitchFamily="34" charset="-128"/>
                        </a:rPr>
                        <a:t>84.33%</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23296204"/>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chemeClr val="dk1"/>
                          </a:solidFill>
                          <a:effectLst/>
                          <a:latin typeface="Yu Gothic UI Semilight" panose="020B0400000000000000" pitchFamily="34" charset="-128"/>
                          <a:ea typeface="Yu Gothic UI Semilight" panose="020B0400000000000000" pitchFamily="34" charset="-128"/>
                        </a:rPr>
                        <a:t>82.68%</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66462126"/>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2015</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chemeClr val="dk1"/>
                          </a:solidFill>
                          <a:effectLst/>
                          <a:latin typeface="Yu Gothic UI Semilight" panose="020B0400000000000000" pitchFamily="34" charset="-128"/>
                          <a:ea typeface="Yu Gothic UI Semilight" panose="020B0400000000000000" pitchFamily="34" charset="-128"/>
                        </a:rPr>
                        <a:t>85.56%</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538614149"/>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2016</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chemeClr val="dk1"/>
                          </a:solidFill>
                          <a:effectLst/>
                          <a:latin typeface="Yu Gothic UI Semilight" panose="020B0400000000000000" pitchFamily="34" charset="-128"/>
                          <a:ea typeface="Yu Gothic UI Semilight" panose="020B0400000000000000" pitchFamily="34" charset="-128"/>
                        </a:rPr>
                        <a:t>85.71%</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48699658"/>
                  </a:ext>
                </a:extLst>
              </a:tr>
            </a:tbl>
          </a:graphicData>
        </a:graphic>
      </p:graphicFrame>
    </p:spTree>
    <p:extLst>
      <p:ext uri="{BB962C8B-B14F-4D97-AF65-F5344CB8AC3E}">
        <p14:creationId xmlns:p14="http://schemas.microsoft.com/office/powerpoint/2010/main" val="397211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6566" y="365126"/>
            <a:ext cx="7886700" cy="1325563"/>
          </a:xfrm>
        </p:spPr>
        <p:txBody>
          <a:bodyPr>
            <a:normAutofit/>
          </a:bodyPr>
          <a:lstStyle/>
          <a:p>
            <a:r>
              <a:rPr lang="en-US" sz="3000" b="1" dirty="0">
                <a:solidFill>
                  <a:srgbClr val="FFC000"/>
                </a:solidFill>
                <a:latin typeface="Agency FB" panose="020B0503020202020204" pitchFamily="34" charset="0"/>
              </a:rPr>
              <a:t>Current Ratio</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6094859"/>
              </p:ext>
            </p:extLst>
          </p:nvPr>
        </p:nvGraphicFramePr>
        <p:xfrm>
          <a:off x="3324442" y="1769146"/>
          <a:ext cx="429768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1176858" y="5958346"/>
            <a:ext cx="5861121" cy="338554"/>
          </a:xfrm>
          <a:prstGeom prst="rect">
            <a:avLst/>
          </a:prstGeom>
        </p:spPr>
        <p:txBody>
          <a:bodyPr wrap="square">
            <a:spAutoFit/>
          </a:bodyPr>
          <a:lstStyle/>
          <a:p>
            <a:pPr algn="ctr"/>
            <a:r>
              <a:rPr lang="en-US" sz="1600" b="1" dirty="0">
                <a:latin typeface="Yu Gothic UI Semibold" panose="020B0700000000000000" pitchFamily="34" charset="-128"/>
                <a:ea typeface="Yu Gothic UI Semibold" panose="020B0700000000000000" pitchFamily="34" charset="-128"/>
              </a:rPr>
              <a:t>Year-wise Current Ratio</a:t>
            </a:r>
          </a:p>
        </p:txBody>
      </p:sp>
      <p:graphicFrame>
        <p:nvGraphicFramePr>
          <p:cNvPr id="3" name="Table 2"/>
          <p:cNvGraphicFramePr>
            <a:graphicFrameLocks noGrp="1"/>
          </p:cNvGraphicFramePr>
          <p:nvPr>
            <p:extLst>
              <p:ext uri="{D42A27DB-BD31-4B8C-83A1-F6EECF244321}">
                <p14:modId xmlns:p14="http://schemas.microsoft.com/office/powerpoint/2010/main" val="3130698616"/>
              </p:ext>
            </p:extLst>
          </p:nvPr>
        </p:nvGraphicFramePr>
        <p:xfrm>
          <a:off x="802002" y="2222289"/>
          <a:ext cx="1847088" cy="2624327"/>
        </p:xfrm>
        <a:graphic>
          <a:graphicData uri="http://schemas.openxmlformats.org/drawingml/2006/table">
            <a:tbl>
              <a:tblPr>
                <a:tableStyleId>{5C22544A-7EE6-4342-B048-85BDC9FD1C3A}</a:tableStyleId>
              </a:tblPr>
              <a:tblGrid>
                <a:gridCol w="965145">
                  <a:extLst>
                    <a:ext uri="{9D8B030D-6E8A-4147-A177-3AD203B41FA5}">
                      <a16:colId xmlns:a16="http://schemas.microsoft.com/office/drawing/2014/main" val="369727066"/>
                    </a:ext>
                  </a:extLst>
                </a:gridCol>
                <a:gridCol w="881943">
                  <a:extLst>
                    <a:ext uri="{9D8B030D-6E8A-4147-A177-3AD203B41FA5}">
                      <a16:colId xmlns:a16="http://schemas.microsoft.com/office/drawing/2014/main" val="2008649656"/>
                    </a:ext>
                  </a:extLst>
                </a:gridCol>
              </a:tblGrid>
              <a:tr h="887931">
                <a:tc>
                  <a:txBody>
                    <a:bodyPr/>
                    <a:lstStyle/>
                    <a:p>
                      <a:pPr algn="ctr" fontAlgn="ctr"/>
                      <a:r>
                        <a:rPr lang="en-US" sz="1300" b="1" u="none" strike="noStrike" dirty="0">
                          <a:effectLst/>
                          <a:latin typeface="Yu Gothic UI Semilight" panose="020B0400000000000000" pitchFamily="34" charset="-128"/>
                          <a:ea typeface="Yu Gothic UI Semilight" panose="020B0400000000000000" pitchFamily="34" charset="-128"/>
                        </a:rPr>
                        <a:t>Year</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300" b="1" u="none" strike="noStrike" dirty="0" smtClean="0">
                          <a:effectLst/>
                          <a:latin typeface="Yu Gothic UI Semilight" panose="020B0400000000000000" pitchFamily="34" charset="-128"/>
                          <a:ea typeface="Yu Gothic UI Semilight" panose="020B0400000000000000" pitchFamily="34" charset="-128"/>
                        </a:rPr>
                        <a:t>Ratio</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93845398"/>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2013</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2.27</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95984055"/>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2.07</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84305725"/>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2015</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2.07</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2784692"/>
                  </a:ext>
                </a:extLst>
              </a:tr>
              <a:tr h="434099">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2016</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1.75</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395153078"/>
                  </a:ext>
                </a:extLst>
              </a:tr>
            </a:tbl>
          </a:graphicData>
        </a:graphic>
      </p:graphicFrame>
    </p:spTree>
    <p:extLst>
      <p:ext uri="{BB962C8B-B14F-4D97-AF65-F5344CB8AC3E}">
        <p14:creationId xmlns:p14="http://schemas.microsoft.com/office/powerpoint/2010/main" val="11250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98" y="232228"/>
            <a:ext cx="6347713" cy="769034"/>
          </a:xfrm>
        </p:spPr>
        <p:txBody>
          <a:bodyPr>
            <a:normAutofit/>
          </a:bodyPr>
          <a:lstStyle/>
          <a:p>
            <a:r>
              <a:rPr lang="en-US" sz="3000" b="1" dirty="0" smtClean="0">
                <a:solidFill>
                  <a:srgbClr val="007238"/>
                </a:solidFill>
                <a:latin typeface="Agency FB" panose="020B0503020202020204" pitchFamily="34" charset="0"/>
              </a:rPr>
              <a:t>Summary of Findings</a:t>
            </a:r>
            <a:endParaRPr lang="en-US" sz="3000" b="1" dirty="0">
              <a:solidFill>
                <a:srgbClr val="007238"/>
              </a:solidFill>
              <a:latin typeface="Agency FB" panose="020B0503020202020204" pitchFamily="34" charset="0"/>
            </a:endParaRPr>
          </a:p>
        </p:txBody>
      </p:sp>
      <p:sp>
        <p:nvSpPr>
          <p:cNvPr id="3" name="Content Placeholder 2"/>
          <p:cNvSpPr>
            <a:spLocks noGrp="1"/>
          </p:cNvSpPr>
          <p:nvPr>
            <p:ph idx="1"/>
          </p:nvPr>
        </p:nvSpPr>
        <p:spPr>
          <a:xfrm>
            <a:off x="609598" y="1001262"/>
            <a:ext cx="7039431" cy="5631767"/>
          </a:xfrm>
        </p:spPr>
        <p:txBody>
          <a:bodyPr>
            <a:noAutofit/>
          </a:bodyPr>
          <a:lstStyle/>
          <a:p>
            <a:pPr lvl="0" algn="just">
              <a:lnSpc>
                <a:spcPct val="100000"/>
              </a:lnSpc>
              <a:spcBef>
                <a:spcPts val="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The </a:t>
            </a:r>
            <a:r>
              <a:rPr lang="en-US" sz="1400" dirty="0" smtClean="0">
                <a:latin typeface="Yu Gothic UI Semilight" panose="020B0400000000000000" pitchFamily="34" charset="-128"/>
                <a:ea typeface="Yu Gothic UI Semilight" panose="020B0400000000000000" pitchFamily="34" charset="-128"/>
              </a:rPr>
              <a:t>bank needs </a:t>
            </a:r>
            <a:r>
              <a:rPr lang="en-US" sz="1400" dirty="0">
                <a:latin typeface="Yu Gothic UI Semilight" panose="020B0400000000000000" pitchFamily="34" charset="-128"/>
                <a:ea typeface="Yu Gothic UI Semilight" panose="020B0400000000000000" pitchFamily="34" charset="-128"/>
              </a:rPr>
              <a:t>to reserve huge amount of money with the Bangladesh Bank as it is mandatory for them to maintain the CRR and SLR. BB has recently increased the rate of CRR and SLR (6.5% &amp; 19.5% respectively) as a result the problem of liquidity crisis has been aggravated recently for Standard Bank Ltd. </a:t>
            </a:r>
          </a:p>
          <a:p>
            <a:pPr lvl="0" algn="just">
              <a:lnSpc>
                <a:spcPct val="100000"/>
              </a:lnSpc>
              <a:spcBef>
                <a:spcPts val="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From </a:t>
            </a:r>
            <a:r>
              <a:rPr lang="en-US" sz="1400" dirty="0" smtClean="0">
                <a:latin typeface="Yu Gothic UI Semilight" panose="020B0400000000000000" pitchFamily="34" charset="-128"/>
                <a:ea typeface="Yu Gothic UI Semilight" panose="020B0400000000000000" pitchFamily="34" charset="-128"/>
              </a:rPr>
              <a:t>2013-2016, on average </a:t>
            </a:r>
            <a:r>
              <a:rPr lang="en-US" sz="1400" dirty="0">
                <a:latin typeface="Yu Gothic UI Semilight" panose="020B0400000000000000" pitchFamily="34" charset="-128"/>
                <a:ea typeface="Yu Gothic UI Semilight" panose="020B0400000000000000" pitchFamily="34" charset="-128"/>
              </a:rPr>
              <a:t>Standard Bank Ltd.’s short term liquidity gap was 4,792.977 million BDT and long term liquidity gap was 5,496.439 million BDT. Therefore, the bank is facing some short-term liquidity gap</a:t>
            </a:r>
            <a:r>
              <a:rPr lang="en-US" sz="1400" dirty="0" smtClean="0">
                <a:latin typeface="Yu Gothic UI Semilight" panose="020B0400000000000000" pitchFamily="34" charset="-128"/>
                <a:ea typeface="Yu Gothic UI Semilight" panose="020B0400000000000000" pitchFamily="34" charset="-128"/>
              </a:rPr>
              <a:t>.</a:t>
            </a:r>
            <a:endParaRPr lang="en-US" sz="1400" dirty="0">
              <a:latin typeface="Yu Gothic UI Semilight" panose="020B0400000000000000" pitchFamily="34" charset="-128"/>
              <a:ea typeface="Yu Gothic UI Semilight" panose="020B0400000000000000" pitchFamily="34" charset="-128"/>
            </a:endParaRPr>
          </a:p>
          <a:p>
            <a:pPr lvl="0" algn="just">
              <a:lnSpc>
                <a:spcPct val="100000"/>
              </a:lnSpc>
              <a:spcBef>
                <a:spcPts val="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In the recent </a:t>
            </a:r>
            <a:r>
              <a:rPr lang="en-US" sz="1400" dirty="0" smtClean="0">
                <a:latin typeface="Yu Gothic UI Semilight" panose="020B0400000000000000" pitchFamily="34" charset="-128"/>
                <a:ea typeface="Yu Gothic UI Semilight" panose="020B0400000000000000" pitchFamily="34" charset="-128"/>
              </a:rPr>
              <a:t>years, </a:t>
            </a:r>
            <a:r>
              <a:rPr lang="en-US" sz="1400" dirty="0">
                <a:latin typeface="Yu Gothic UI Semilight" panose="020B0400000000000000" pitchFamily="34" charset="-128"/>
                <a:ea typeface="Yu Gothic UI Semilight" panose="020B0400000000000000" pitchFamily="34" charset="-128"/>
              </a:rPr>
              <a:t>our country has experienced a decline in the value of Tk. against US currency which has created huge liquidity crisis in the banking sector leading to failure of Financial Institutions like Standard Bank Ltd. to collect maximum amount of US dollar required to open letter of credit (LC) for local businessmen to import essential commodities</a:t>
            </a:r>
            <a:r>
              <a:rPr lang="en-US" sz="1400" dirty="0" smtClean="0">
                <a:latin typeface="Yu Gothic UI Semilight" panose="020B0400000000000000" pitchFamily="34" charset="-128"/>
                <a:ea typeface="Yu Gothic UI Semilight" panose="020B0400000000000000" pitchFamily="34" charset="-128"/>
              </a:rPr>
              <a:t>.</a:t>
            </a:r>
            <a:endParaRPr lang="en-US" sz="1400" dirty="0">
              <a:latin typeface="Yu Gothic UI Semilight" panose="020B0400000000000000" pitchFamily="34" charset="-128"/>
              <a:ea typeface="Yu Gothic UI Semilight" panose="020B0400000000000000" pitchFamily="34" charset="-128"/>
            </a:endParaRPr>
          </a:p>
          <a:p>
            <a:pPr lvl="0" algn="just">
              <a:lnSpc>
                <a:spcPct val="100000"/>
              </a:lnSpc>
              <a:spcBef>
                <a:spcPts val="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As the </a:t>
            </a:r>
            <a:r>
              <a:rPr lang="en-US" sz="1400" dirty="0" smtClean="0">
                <a:latin typeface="Yu Gothic UI Semilight" panose="020B0400000000000000" pitchFamily="34" charset="-128"/>
                <a:ea typeface="Yu Gothic UI Semilight" panose="020B0400000000000000" pitchFamily="34" charset="-128"/>
              </a:rPr>
              <a:t>percentage </a:t>
            </a:r>
            <a:r>
              <a:rPr lang="en-US" sz="1400" dirty="0">
                <a:latin typeface="Yu Gothic UI Semilight" panose="020B0400000000000000" pitchFamily="34" charset="-128"/>
                <a:ea typeface="Yu Gothic UI Semilight" panose="020B0400000000000000" pitchFamily="34" charset="-128"/>
              </a:rPr>
              <a:t>of CRR and SLR increased (6.5% &amp; 19.5</a:t>
            </a:r>
            <a:r>
              <a:rPr lang="en-US" sz="1400" dirty="0" smtClean="0">
                <a:latin typeface="Yu Gothic UI Semilight" panose="020B0400000000000000" pitchFamily="34" charset="-128"/>
                <a:ea typeface="Yu Gothic UI Semilight" panose="020B0400000000000000" pitchFamily="34" charset="-128"/>
              </a:rPr>
              <a:t>%), </a:t>
            </a:r>
            <a:r>
              <a:rPr lang="en-US" sz="1400" dirty="0">
                <a:latin typeface="Yu Gothic UI Semilight" panose="020B0400000000000000" pitchFamily="34" charset="-128"/>
                <a:ea typeface="Yu Gothic UI Semilight" panose="020B0400000000000000" pitchFamily="34" charset="-128"/>
              </a:rPr>
              <a:t>the commercial bank is facing liquidity problem and for this reason to get rid of the problem </a:t>
            </a:r>
            <a:r>
              <a:rPr lang="en-US" sz="1400" dirty="0" smtClean="0">
                <a:latin typeface="Yu Gothic UI Semilight" panose="020B0400000000000000" pitchFamily="34" charset="-128"/>
                <a:ea typeface="Yu Gothic UI Semilight" panose="020B0400000000000000" pitchFamily="34" charset="-128"/>
              </a:rPr>
              <a:t>the bank is </a:t>
            </a:r>
            <a:r>
              <a:rPr lang="en-US" sz="1400" dirty="0">
                <a:latin typeface="Yu Gothic UI Semilight" panose="020B0400000000000000" pitchFamily="34" charset="-128"/>
                <a:ea typeface="Yu Gothic UI Semilight" panose="020B0400000000000000" pitchFamily="34" charset="-128"/>
              </a:rPr>
              <a:t>concentrated to generate more deposits. </a:t>
            </a:r>
          </a:p>
          <a:p>
            <a:pPr lvl="0" algn="just">
              <a:lnSpc>
                <a:spcPct val="100000"/>
              </a:lnSpc>
              <a:spcBef>
                <a:spcPts val="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Net Liquidity Gap for Standard Bank Ltd increased each year from 2013-2016, but rate of growth decreased in a steady way. It indicates that during the study, Standard Bank got sufficient assets to satisfy the liabilities, but yet the rate </a:t>
            </a:r>
            <a:r>
              <a:rPr lang="en-US" sz="1400" dirty="0" smtClean="0">
                <a:latin typeface="Yu Gothic UI Semilight" panose="020B0400000000000000" pitchFamily="34" charset="-128"/>
                <a:ea typeface="Yu Gothic UI Semilight" panose="020B0400000000000000" pitchFamily="34" charset="-128"/>
              </a:rPr>
              <a:t>of growth in </a:t>
            </a:r>
            <a:r>
              <a:rPr lang="en-US" sz="1400" dirty="0">
                <a:latin typeface="Yu Gothic UI Semilight" panose="020B0400000000000000" pitchFamily="34" charset="-128"/>
                <a:ea typeface="Yu Gothic UI Semilight" panose="020B0400000000000000" pitchFamily="34" charset="-128"/>
              </a:rPr>
              <a:t>Net Liquidity Gap is decreasing. </a:t>
            </a:r>
            <a:endParaRPr lang="en-US" sz="1400" dirty="0" smtClean="0">
              <a:latin typeface="Yu Gothic UI Semilight" panose="020B0400000000000000" pitchFamily="34" charset="-128"/>
              <a:ea typeface="Yu Gothic UI Semilight" panose="020B0400000000000000" pitchFamily="34" charset="-128"/>
            </a:endParaRPr>
          </a:p>
          <a:p>
            <a:pPr algn="just">
              <a:lnSpc>
                <a:spcPct val="100000"/>
              </a:lnSpc>
              <a:spcBef>
                <a:spcPts val="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If the bank does not abide by the norms of the central bank and lend out money injudiciously, there arises the problem with liquidity and abnormal long-term finance and unsatisfactory recovery positions of short-medium-and long-term loans will adversely affect the liquidity situation of the bank.</a:t>
            </a:r>
          </a:p>
          <a:p>
            <a:pPr lvl="0" algn="just">
              <a:lnSpc>
                <a:spcPct val="120000"/>
              </a:lnSpc>
              <a:spcBef>
                <a:spcPts val="600"/>
              </a:spcBef>
              <a:spcAft>
                <a:spcPts val="600"/>
              </a:spcAft>
              <a:buFont typeface="Wingdings" panose="05000000000000000000" pitchFamily="2" charset="2"/>
              <a:buChar char="q"/>
            </a:pPr>
            <a:endParaRPr lang="en-US" sz="1400" dirty="0">
              <a:latin typeface="Yu Gothic UI Semilight" panose="020B0400000000000000" pitchFamily="34" charset="-128"/>
              <a:ea typeface="Yu Gothic UI Semilight" panose="020B0400000000000000" pitchFamily="34" charset="-128"/>
            </a:endParaRPr>
          </a:p>
          <a:p>
            <a:pPr>
              <a:buFont typeface="Wingdings" panose="05000000000000000000" pitchFamily="2" charset="2"/>
              <a:buChar char="q"/>
            </a:pPr>
            <a:endParaRPr lang="en-US" sz="1400" dirty="0">
              <a:latin typeface="Yu Gothic UI Semibold" panose="020B0700000000000000" pitchFamily="34" charset="-128"/>
              <a:ea typeface="Yu Gothic UI Semibold" panose="020B0700000000000000" pitchFamily="34" charset="-128"/>
            </a:endParaRPr>
          </a:p>
          <a:p>
            <a:pPr>
              <a:buFont typeface="Wingdings" panose="05000000000000000000" pitchFamily="2" charset="2"/>
              <a:buChar char="q"/>
            </a:pPr>
            <a:endParaRPr lang="en-US" sz="14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120912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98" y="203200"/>
            <a:ext cx="6347713" cy="769034"/>
          </a:xfrm>
        </p:spPr>
        <p:txBody>
          <a:bodyPr>
            <a:normAutofit/>
          </a:bodyPr>
          <a:lstStyle/>
          <a:p>
            <a:r>
              <a:rPr lang="en-US" sz="3000" b="1" dirty="0">
                <a:solidFill>
                  <a:srgbClr val="007238"/>
                </a:solidFill>
                <a:latin typeface="Agency FB" panose="020B0503020202020204" pitchFamily="34" charset="0"/>
              </a:rPr>
              <a:t>Summary of Findings</a:t>
            </a:r>
            <a:endParaRPr lang="en-US" sz="3000" b="1" dirty="0">
              <a:solidFill>
                <a:srgbClr val="A4292A"/>
              </a:solidFill>
              <a:latin typeface="Agency FB" panose="020B0503020202020204" pitchFamily="34" charset="0"/>
            </a:endParaRPr>
          </a:p>
        </p:txBody>
      </p:sp>
      <p:sp>
        <p:nvSpPr>
          <p:cNvPr id="3" name="Content Placeholder 2"/>
          <p:cNvSpPr>
            <a:spLocks noGrp="1"/>
          </p:cNvSpPr>
          <p:nvPr>
            <p:ph idx="1"/>
          </p:nvPr>
        </p:nvSpPr>
        <p:spPr>
          <a:xfrm>
            <a:off x="609598" y="1088348"/>
            <a:ext cx="6952345" cy="5094738"/>
          </a:xfrm>
        </p:spPr>
        <p:txBody>
          <a:bodyPr>
            <a:noAutofit/>
          </a:bodyPr>
          <a:lstStyle/>
          <a:p>
            <a:pPr lvl="0" algn="just">
              <a:spcBef>
                <a:spcPts val="600"/>
              </a:spcBef>
              <a:spcAft>
                <a:spcPts val="600"/>
              </a:spcAft>
              <a:buFont typeface="Wingdings" panose="05000000000000000000" pitchFamily="2" charset="2"/>
              <a:buChar char="q"/>
            </a:pPr>
            <a:r>
              <a:rPr lang="en-US" sz="1400" dirty="0" smtClean="0">
                <a:latin typeface="Yu Gothic UI Semilight" panose="020B0400000000000000" pitchFamily="34" charset="-128"/>
                <a:ea typeface="Yu Gothic UI Semilight" panose="020B0400000000000000" pitchFamily="34" charset="-128"/>
              </a:rPr>
              <a:t>Standard </a:t>
            </a:r>
            <a:r>
              <a:rPr lang="en-US" sz="1400" dirty="0">
                <a:latin typeface="Yu Gothic UI Semilight" panose="020B0400000000000000" pitchFamily="34" charset="-128"/>
                <a:ea typeface="Yu Gothic UI Semilight" panose="020B0400000000000000" pitchFamily="34" charset="-128"/>
              </a:rPr>
              <a:t>Bank Ltd. had 17,098.39 million BDT investment in Government securities in 2014, which dropped to 14,541.005 million BDT in 2015. Although the Bank again increased the portion of Government </a:t>
            </a:r>
            <a:r>
              <a:rPr lang="en-US" sz="1400" dirty="0" smtClean="0">
                <a:latin typeface="Yu Gothic UI Semilight" panose="020B0400000000000000" pitchFamily="34" charset="-128"/>
                <a:ea typeface="Yu Gothic UI Semilight" panose="020B0400000000000000" pitchFamily="34" charset="-128"/>
              </a:rPr>
              <a:t>securities to 15,700.06 million BDT </a:t>
            </a:r>
            <a:r>
              <a:rPr lang="en-US" sz="1400" dirty="0">
                <a:latin typeface="Yu Gothic UI Semilight" panose="020B0400000000000000" pitchFamily="34" charset="-128"/>
                <a:ea typeface="Yu Gothic UI Semilight" panose="020B0400000000000000" pitchFamily="34" charset="-128"/>
              </a:rPr>
              <a:t>in its Investment Portfolio</a:t>
            </a:r>
            <a:r>
              <a:rPr lang="en-US" sz="1400" dirty="0" smtClean="0">
                <a:latin typeface="Yu Gothic UI Semilight" panose="020B0400000000000000" pitchFamily="34" charset="-128"/>
                <a:ea typeface="Yu Gothic UI Semilight" panose="020B0400000000000000" pitchFamily="34" charset="-128"/>
              </a:rPr>
              <a:t>.</a:t>
            </a:r>
            <a:endParaRPr lang="en-US" sz="1400" dirty="0">
              <a:latin typeface="Yu Gothic UI Semilight" panose="020B0400000000000000" pitchFamily="34" charset="-128"/>
              <a:ea typeface="Yu Gothic UI Semilight" panose="020B0400000000000000" pitchFamily="34" charset="-128"/>
            </a:endParaRPr>
          </a:p>
          <a:p>
            <a:pPr lvl="0" algn="just">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The reason of liquidity crisis, if any persisting in Standard Bank Ltd. may be the non-recovery of loans. The non-performing loans of the Bank stood at Tk. 3,799 million at the end of 2016 compared to Tk. 2,959 million in 2015 i.e. 3.64% increase from previous year</a:t>
            </a:r>
            <a:r>
              <a:rPr lang="en-US" sz="1400" dirty="0" smtClean="0">
                <a:latin typeface="Yu Gothic UI Semilight" panose="020B0400000000000000" pitchFamily="34" charset="-128"/>
                <a:ea typeface="Yu Gothic UI Semilight" panose="020B0400000000000000" pitchFamily="34" charset="-128"/>
              </a:rPr>
              <a:t>.</a:t>
            </a:r>
            <a:endParaRPr lang="en-US" sz="1400" dirty="0">
              <a:latin typeface="Yu Gothic UI Semilight" panose="020B0400000000000000" pitchFamily="34" charset="-128"/>
              <a:ea typeface="Yu Gothic UI Semilight" panose="020B0400000000000000" pitchFamily="34" charset="-128"/>
            </a:endParaRPr>
          </a:p>
          <a:p>
            <a:pPr lvl="0" algn="just">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Government credit from banking sector that would create extra burden to the country’s banking sector and it creates more liquidity crisis in that sector. The government has already borrowed Tk. 2787.3 crore during July-January of FY’17 from the country’s banking and non-banking sector. In the recent future the commercial banks like Standard Bank Ltd. will be unable to provide loan to the private sector</a:t>
            </a:r>
            <a:r>
              <a:rPr lang="en-US" sz="1400" dirty="0" smtClean="0">
                <a:latin typeface="Yu Gothic UI Semilight" panose="020B0400000000000000" pitchFamily="34" charset="-128"/>
                <a:ea typeface="Yu Gothic UI Semilight" panose="020B0400000000000000" pitchFamily="34" charset="-128"/>
              </a:rPr>
              <a:t>.</a:t>
            </a:r>
            <a:endParaRPr lang="en-US" sz="1400" dirty="0">
              <a:latin typeface="Yu Gothic UI Semilight" panose="020B0400000000000000" pitchFamily="34" charset="-128"/>
              <a:ea typeface="Yu Gothic UI Semilight" panose="020B0400000000000000" pitchFamily="34" charset="-128"/>
            </a:endParaRPr>
          </a:p>
          <a:p>
            <a:pPr lvl="0" algn="just">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The liquidity crisis of the banking sector has been accelerated by the increased amount of </a:t>
            </a:r>
            <a:r>
              <a:rPr lang="en-US" sz="1400" dirty="0" smtClean="0">
                <a:latin typeface="Yu Gothic UI Semilight" panose="020B0400000000000000" pitchFamily="34" charset="-128"/>
                <a:ea typeface="Yu Gothic UI Semilight" panose="020B0400000000000000" pitchFamily="34" charset="-128"/>
              </a:rPr>
              <a:t>inflation (5.4% at present); </a:t>
            </a:r>
            <a:r>
              <a:rPr lang="en-US" sz="1400" dirty="0">
                <a:latin typeface="Yu Gothic UI Semilight" panose="020B0400000000000000" pitchFamily="34" charset="-128"/>
                <a:ea typeface="Yu Gothic UI Semilight" panose="020B0400000000000000" pitchFamily="34" charset="-128"/>
              </a:rPr>
              <a:t>thus increasing the price of overall commodities for the general people. To keep pace with this inflationary effect, people withdraw their savings from the banks and use this funds for their transaction expenditure</a:t>
            </a:r>
            <a:r>
              <a:rPr lang="en-US" sz="1400" dirty="0" smtClean="0">
                <a:latin typeface="Yu Gothic UI Semilight" panose="020B0400000000000000" pitchFamily="34" charset="-128"/>
                <a:ea typeface="Yu Gothic UI Semilight" panose="020B0400000000000000" pitchFamily="34" charset="-128"/>
              </a:rPr>
              <a:t>.</a:t>
            </a:r>
            <a:endParaRPr lang="en-US" sz="1400" dirty="0">
              <a:latin typeface="Yu Gothic UI Semilight" panose="020B0400000000000000" pitchFamily="34" charset="-128"/>
              <a:ea typeface="Yu Gothic UI Semilight" panose="020B0400000000000000" pitchFamily="34" charset="-128"/>
            </a:endParaRPr>
          </a:p>
          <a:p>
            <a:pPr lvl="0" algn="just">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There is no developed strategy, policies &amp; practices to manage liquidity risk in accordance with the risk tolerance &amp; to ensure that the bank maintains sufficient liquidity. The policy, which is now somehow followed by Standard Bank Ltd., is not sufficient for maintaining its goodwill in the market.</a:t>
            </a:r>
          </a:p>
          <a:p>
            <a:pPr algn="just"/>
            <a:endParaRPr lang="en-US" sz="1400" dirty="0">
              <a:latin typeface="Yu Gothic UI Semibold" panose="020B0700000000000000" pitchFamily="34" charset="-128"/>
              <a:ea typeface="Yu Gothic UI Semibold" panose="020B0700000000000000" pitchFamily="34" charset="-128"/>
            </a:endParaRPr>
          </a:p>
          <a:p>
            <a:endParaRPr lang="en-US" sz="14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380702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98" y="319314"/>
            <a:ext cx="6347713" cy="769034"/>
          </a:xfrm>
          <a:noFill/>
        </p:spPr>
        <p:txBody>
          <a:bodyPr>
            <a:normAutofit/>
          </a:bodyPr>
          <a:lstStyle/>
          <a:p>
            <a:r>
              <a:rPr lang="en-US" sz="3000" b="1" dirty="0">
                <a:solidFill>
                  <a:srgbClr val="A4292A"/>
                </a:solidFill>
                <a:latin typeface="Agency FB" panose="020B0503020202020204" pitchFamily="34" charset="0"/>
              </a:rPr>
              <a:t>Recommendations</a:t>
            </a:r>
          </a:p>
        </p:txBody>
      </p:sp>
      <p:sp>
        <p:nvSpPr>
          <p:cNvPr id="3" name="Content Placeholder 2"/>
          <p:cNvSpPr>
            <a:spLocks noGrp="1"/>
          </p:cNvSpPr>
          <p:nvPr>
            <p:ph idx="1"/>
          </p:nvPr>
        </p:nvSpPr>
        <p:spPr>
          <a:xfrm>
            <a:off x="609598" y="1321135"/>
            <a:ext cx="6952345" cy="5080223"/>
          </a:xfrm>
        </p:spPr>
        <p:txBody>
          <a:bodyPr>
            <a:noAutofit/>
          </a:bodyPr>
          <a:lstStyle/>
          <a:p>
            <a:pPr algn="just">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Standard Bank Ltd. is maintaining a good reserve (CRR= 7079.104 million BDT &amp; SLR= 23,704.41 million BDT in 2016) with the Bangladesh Bank. They should keep it up.  </a:t>
            </a:r>
          </a:p>
          <a:p>
            <a:pPr algn="just">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The bank is facing some short-term liquidity gap so they have to have clear cut idea to face the problem and should take proper actions on that</a:t>
            </a:r>
            <a:r>
              <a:rPr lang="en-US" sz="1400" dirty="0" smtClean="0">
                <a:latin typeface="Yu Gothic UI Semilight" panose="020B0400000000000000" pitchFamily="34" charset="-128"/>
                <a:ea typeface="Yu Gothic UI Semilight" panose="020B0400000000000000" pitchFamily="34" charset="-128"/>
              </a:rPr>
              <a:t>.</a:t>
            </a:r>
            <a:endParaRPr lang="en-US" sz="1400" dirty="0">
              <a:latin typeface="Yu Gothic UI Semilight" panose="020B0400000000000000" pitchFamily="34" charset="-128"/>
              <a:ea typeface="Yu Gothic UI Semilight" panose="020B0400000000000000" pitchFamily="34" charset="-128"/>
            </a:endParaRPr>
          </a:p>
          <a:p>
            <a:pPr algn="just">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The bank should increase its level of foreign currency reserve to collect maximum amount of foreign currency especially US dollar required by local businessmen to import essential commodities for the country.  </a:t>
            </a:r>
          </a:p>
          <a:p>
            <a:pPr algn="just">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The Standard Bank Limited have to launch fund collection campaigns by offering new savings schemes with higher interest rates in bid to tackle the prevailing liquidity crisis</a:t>
            </a:r>
            <a:r>
              <a:rPr lang="en-US" sz="1400" dirty="0" smtClean="0">
                <a:latin typeface="Yu Gothic UI Semilight" panose="020B0400000000000000" pitchFamily="34" charset="-128"/>
                <a:ea typeface="Yu Gothic UI Semilight" panose="020B0400000000000000" pitchFamily="34" charset="-128"/>
              </a:rPr>
              <a:t>.</a:t>
            </a:r>
            <a:endParaRPr lang="en-US" sz="1400" dirty="0">
              <a:latin typeface="Yu Gothic UI Semilight" panose="020B0400000000000000" pitchFamily="34" charset="-128"/>
              <a:ea typeface="Yu Gothic UI Semilight" panose="020B0400000000000000" pitchFamily="34" charset="-128"/>
            </a:endParaRPr>
          </a:p>
          <a:p>
            <a:pPr algn="just">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The bank should possess well diversified funding sources including customers current accounts credit balances, savings and retail deposits and inter-bank deposits</a:t>
            </a:r>
            <a:r>
              <a:rPr lang="en-US" sz="1400" dirty="0" smtClean="0">
                <a:latin typeface="Yu Gothic UI Semilight" panose="020B0400000000000000" pitchFamily="34" charset="-128"/>
                <a:ea typeface="Yu Gothic UI Semilight" panose="020B0400000000000000" pitchFamily="34" charset="-128"/>
              </a:rPr>
              <a:t>.</a:t>
            </a:r>
            <a:endParaRPr lang="en-US" sz="1400" dirty="0">
              <a:latin typeface="Yu Gothic UI Semilight" panose="020B0400000000000000" pitchFamily="34" charset="-128"/>
              <a:ea typeface="Yu Gothic UI Semilight" panose="020B0400000000000000" pitchFamily="34" charset="-128"/>
            </a:endParaRPr>
          </a:p>
          <a:p>
            <a:pPr algn="just">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The bank should lend out more short term &amp; medium term loans after properly examining underlying securities and in reliable industries and companies to be able to hold a good liquidity position</a:t>
            </a:r>
            <a:r>
              <a:rPr lang="en-US" sz="1400" dirty="0" smtClean="0">
                <a:latin typeface="Yu Gothic UI Semilight" panose="020B0400000000000000" pitchFamily="34" charset="-128"/>
                <a:ea typeface="Yu Gothic UI Semilight" panose="020B0400000000000000" pitchFamily="34" charset="-128"/>
              </a:rPr>
              <a:t>.</a:t>
            </a:r>
          </a:p>
          <a:p>
            <a:pPr algn="just">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Standard Bank Ltd. Should maintain higher liquidity position in Government Securities, as they are issued by the Bangladesh Government &amp; Bangladesh Bank, they are safer than investment in private sectors. </a:t>
            </a:r>
          </a:p>
          <a:p>
            <a:pPr algn="just">
              <a:spcBef>
                <a:spcPts val="600"/>
              </a:spcBef>
              <a:spcAft>
                <a:spcPts val="600"/>
              </a:spcAft>
              <a:buFont typeface="Wingdings" panose="05000000000000000000" pitchFamily="2" charset="2"/>
              <a:buChar char="q"/>
            </a:pPr>
            <a:endParaRPr lang="en-US" sz="1400" dirty="0">
              <a:latin typeface="Yu Gothic UI Semilight" panose="020B0400000000000000" pitchFamily="34" charset="-128"/>
              <a:ea typeface="Yu Gothic UI Semilight" panose="020B0400000000000000" pitchFamily="34" charset="-128"/>
            </a:endParaRPr>
          </a:p>
          <a:p>
            <a:pPr algn="just"/>
            <a:endParaRPr lang="en-US" sz="1300" dirty="0">
              <a:latin typeface="Yu Gothic UI Semibold" panose="020B0700000000000000" pitchFamily="34" charset="-128"/>
              <a:ea typeface="Yu Gothic UI Semibold" panose="020B0700000000000000" pitchFamily="34" charset="-128"/>
            </a:endParaRPr>
          </a:p>
          <a:p>
            <a:endParaRPr lang="en-US" sz="13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361139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98" y="304800"/>
            <a:ext cx="6347713" cy="769034"/>
          </a:xfrm>
        </p:spPr>
        <p:txBody>
          <a:bodyPr>
            <a:normAutofit/>
          </a:bodyPr>
          <a:lstStyle/>
          <a:p>
            <a:r>
              <a:rPr lang="en-US" sz="3000" b="1" dirty="0">
                <a:solidFill>
                  <a:srgbClr val="A4292A"/>
                </a:solidFill>
                <a:latin typeface="Agency FB" panose="020B0503020202020204" pitchFamily="34" charset="0"/>
              </a:rPr>
              <a:t>Recommendations</a:t>
            </a:r>
            <a:endParaRPr lang="en-US" sz="3000" b="1" dirty="0">
              <a:solidFill>
                <a:srgbClr val="007238"/>
              </a:solidFill>
              <a:latin typeface="Agency FB" panose="020B0503020202020204" pitchFamily="34" charset="0"/>
            </a:endParaRPr>
          </a:p>
        </p:txBody>
      </p:sp>
      <p:sp>
        <p:nvSpPr>
          <p:cNvPr id="3" name="Content Placeholder 2"/>
          <p:cNvSpPr>
            <a:spLocks noGrp="1"/>
          </p:cNvSpPr>
          <p:nvPr>
            <p:ph idx="1"/>
          </p:nvPr>
        </p:nvSpPr>
        <p:spPr>
          <a:xfrm>
            <a:off x="609598" y="1320800"/>
            <a:ext cx="6923316" cy="4403187"/>
          </a:xfrm>
        </p:spPr>
        <p:txBody>
          <a:bodyPr>
            <a:noAutofit/>
          </a:bodyPr>
          <a:lstStyle/>
          <a:p>
            <a:pPr algn="just">
              <a:lnSpc>
                <a:spcPct val="100000"/>
              </a:lnSpc>
              <a:spcBef>
                <a:spcPts val="600"/>
              </a:spcBef>
              <a:spcAft>
                <a:spcPts val="600"/>
              </a:spcAft>
              <a:buFont typeface="Wingdings" panose="05000000000000000000" pitchFamily="2" charset="2"/>
              <a:buChar char="q"/>
            </a:pPr>
            <a:r>
              <a:rPr lang="en-US" sz="1400" dirty="0" smtClean="0">
                <a:latin typeface="Yu Gothic UI Semilight" panose="020B0400000000000000" pitchFamily="34" charset="-128"/>
                <a:ea typeface="Yu Gothic UI Semilight" panose="020B0400000000000000" pitchFamily="34" charset="-128"/>
              </a:rPr>
              <a:t>In </a:t>
            </a:r>
            <a:r>
              <a:rPr lang="en-US" sz="1400" dirty="0">
                <a:latin typeface="Yu Gothic UI Semilight" panose="020B0400000000000000" pitchFamily="34" charset="-128"/>
                <a:ea typeface="Yu Gothic UI Semilight" panose="020B0400000000000000" pitchFamily="34" charset="-128"/>
              </a:rPr>
              <a:t>2016, Standard Bank Ltd. maintained the highest amount investment in assets other than Government Securities between 2013-2016 equal to </a:t>
            </a:r>
            <a:r>
              <a:rPr lang="en-US" sz="1400" dirty="0" smtClean="0">
                <a:latin typeface="Yu Gothic UI Semilight" panose="020B0400000000000000" pitchFamily="34" charset="-128"/>
                <a:ea typeface="Yu Gothic UI Semilight" panose="020B0400000000000000" pitchFamily="34" charset="-128"/>
              </a:rPr>
              <a:t>10,197.19 </a:t>
            </a:r>
            <a:r>
              <a:rPr lang="en-US" sz="1400" dirty="0">
                <a:latin typeface="Yu Gothic UI Semilight" panose="020B0400000000000000" pitchFamily="34" charset="-128"/>
                <a:ea typeface="Yu Gothic UI Semilight" panose="020B0400000000000000" pitchFamily="34" charset="-128"/>
              </a:rPr>
              <a:t>million BDT (Greater than 5045.33 mil, 3545.013 mil, </a:t>
            </a:r>
            <a:r>
              <a:rPr lang="en-US" sz="1400" dirty="0" smtClean="0">
                <a:latin typeface="Yu Gothic UI Semilight" panose="020B0400000000000000" pitchFamily="34" charset="-128"/>
                <a:ea typeface="Yu Gothic UI Semilight" panose="020B0400000000000000" pitchFamily="34" charset="-128"/>
              </a:rPr>
              <a:t>3281.35 </a:t>
            </a:r>
            <a:r>
              <a:rPr lang="en-US" sz="1400" dirty="0">
                <a:latin typeface="Yu Gothic UI Semilight" panose="020B0400000000000000" pitchFamily="34" charset="-128"/>
                <a:ea typeface="Yu Gothic UI Semilight" panose="020B0400000000000000" pitchFamily="34" charset="-128"/>
              </a:rPr>
              <a:t>mil BDT respectively in 2015, 2014, 2013). The Bank should keep increasing investment in such assets to keep hold of its good liquidity position. </a:t>
            </a:r>
          </a:p>
          <a:p>
            <a:pPr algn="just">
              <a:lnSpc>
                <a:spcPct val="100000"/>
              </a:lnSpc>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The bank has to maintain a broad portfolio of highly liquid or marketable assets that can be easily used to obtain cash in order to diversify liquidity risk. These assets can provide liquidity through repurchase agreement or through sale</a:t>
            </a:r>
            <a:r>
              <a:rPr lang="en-US" sz="1400" dirty="0" smtClean="0">
                <a:latin typeface="Yu Gothic UI Semilight" panose="020B0400000000000000" pitchFamily="34" charset="-128"/>
                <a:ea typeface="Yu Gothic UI Semilight" panose="020B0400000000000000" pitchFamily="34" charset="-128"/>
              </a:rPr>
              <a:t>.</a:t>
            </a:r>
            <a:endParaRPr lang="en-US" sz="1400" dirty="0">
              <a:latin typeface="Yu Gothic UI Semilight" panose="020B0400000000000000" pitchFamily="34" charset="-128"/>
              <a:ea typeface="Yu Gothic UI Semilight" panose="020B0400000000000000" pitchFamily="34" charset="-128"/>
            </a:endParaRPr>
          </a:p>
          <a:p>
            <a:pPr algn="just">
              <a:lnSpc>
                <a:spcPct val="100000"/>
              </a:lnSpc>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Standard Bank Ltd. Should Set up well designed strategies, policies and clear crisis organization structure, tasted and up to date contingency funding plan: the contingency plans should address temporary and long term liquidity disruptions caused by a </a:t>
            </a:r>
            <a:r>
              <a:rPr lang="en-US" sz="1400" dirty="0" smtClean="0">
                <a:latin typeface="Yu Gothic UI Semilight" panose="020B0400000000000000" pitchFamily="34" charset="-128"/>
                <a:ea typeface="Yu Gothic UI Semilight" panose="020B0400000000000000" pitchFamily="34" charset="-128"/>
              </a:rPr>
              <a:t>crisis</a:t>
            </a:r>
            <a:endParaRPr lang="en-US" sz="1400" dirty="0">
              <a:latin typeface="Yu Gothic UI Semilight" panose="020B0400000000000000" pitchFamily="34" charset="-128"/>
              <a:ea typeface="Yu Gothic UI Semilight" panose="020B0400000000000000" pitchFamily="34" charset="-128"/>
            </a:endParaRPr>
          </a:p>
          <a:p>
            <a:pPr algn="just">
              <a:lnSpc>
                <a:spcPct val="100000"/>
              </a:lnSpc>
              <a:spcBef>
                <a:spcPts val="600"/>
              </a:spcBef>
              <a:spcAft>
                <a:spcPts val="600"/>
              </a:spcAft>
              <a:buFont typeface="Wingdings" panose="05000000000000000000" pitchFamily="2" charset="2"/>
              <a:buChar char="q"/>
            </a:pPr>
            <a:r>
              <a:rPr lang="en-US" sz="1400" dirty="0">
                <a:latin typeface="Yu Gothic UI Semilight" panose="020B0400000000000000" pitchFamily="34" charset="-128"/>
                <a:ea typeface="Yu Gothic UI Semilight" panose="020B0400000000000000" pitchFamily="34" charset="-128"/>
              </a:rPr>
              <a:t>The branch needs to create new marketing strategy which will attract more clients including priority </a:t>
            </a:r>
            <a:r>
              <a:rPr lang="en-US" sz="1400" dirty="0" smtClean="0">
                <a:latin typeface="Yu Gothic UI Semilight" panose="020B0400000000000000" pitchFamily="34" charset="-128"/>
                <a:ea typeface="Yu Gothic UI Semilight" panose="020B0400000000000000" pitchFamily="34" charset="-128"/>
              </a:rPr>
              <a:t>customer.</a:t>
            </a:r>
            <a:endParaRPr lang="en-US" sz="1400" dirty="0">
              <a:latin typeface="Yu Gothic UI Semibold" panose="020B0700000000000000" pitchFamily="34" charset="-128"/>
              <a:ea typeface="Yu Gothic UI Semibold" panose="020B0700000000000000" pitchFamily="34" charset="-128"/>
            </a:endParaRPr>
          </a:p>
          <a:p>
            <a:pPr marL="0" indent="0">
              <a:buNone/>
            </a:pPr>
            <a:endParaRPr lang="en-US" sz="14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138181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5530" y="694006"/>
            <a:ext cx="6347713" cy="769034"/>
          </a:xfrm>
        </p:spPr>
        <p:txBody>
          <a:bodyPr>
            <a:normAutofit/>
          </a:bodyPr>
          <a:lstStyle/>
          <a:p>
            <a:r>
              <a:rPr lang="en-US" sz="3000" b="1" dirty="0">
                <a:latin typeface="Agency FB" panose="020B0503020202020204" pitchFamily="34" charset="0"/>
              </a:rPr>
              <a:t>Conclusion</a:t>
            </a:r>
            <a:endParaRPr lang="en-US" sz="3000" b="1" dirty="0">
              <a:solidFill>
                <a:srgbClr val="4F8C3C"/>
              </a:solidFill>
              <a:latin typeface="Agency FB" panose="020B0503020202020204" pitchFamily="34" charset="0"/>
            </a:endParaRPr>
          </a:p>
        </p:txBody>
      </p:sp>
      <p:sp>
        <p:nvSpPr>
          <p:cNvPr id="3" name="Content Placeholder 2"/>
          <p:cNvSpPr>
            <a:spLocks noGrp="1"/>
          </p:cNvSpPr>
          <p:nvPr>
            <p:ph idx="1"/>
          </p:nvPr>
        </p:nvSpPr>
        <p:spPr>
          <a:xfrm>
            <a:off x="609599" y="1730326"/>
            <a:ext cx="5196116" cy="4149969"/>
          </a:xfrm>
        </p:spPr>
        <p:txBody>
          <a:bodyPr>
            <a:noAutofit/>
          </a:bodyPr>
          <a:lstStyle/>
          <a:p>
            <a:pPr marL="0" lvl="0" indent="0" algn="just">
              <a:lnSpc>
                <a:spcPct val="150000"/>
              </a:lnSpc>
              <a:buNone/>
            </a:pPr>
            <a:r>
              <a:rPr lang="en-US" sz="1400" dirty="0">
                <a:latin typeface="Yu Gothic UI Semilight" panose="020B0400000000000000" pitchFamily="34" charset="-128"/>
                <a:ea typeface="Yu Gothic UI Semilight" panose="020B0400000000000000" pitchFamily="34" charset="-128"/>
              </a:rPr>
              <a:t>Liquidity management is undoubtedly one of the most crucial task of a </a:t>
            </a:r>
            <a:r>
              <a:rPr lang="en-US" sz="1400" dirty="0" smtClean="0">
                <a:latin typeface="Yu Gothic UI Semilight" panose="020B0400000000000000" pitchFamily="34" charset="-128"/>
                <a:ea typeface="Yu Gothic UI Semilight" panose="020B0400000000000000" pitchFamily="34" charset="-128"/>
              </a:rPr>
              <a:t>bank. Though </a:t>
            </a:r>
            <a:r>
              <a:rPr lang="en-US" sz="1400" dirty="0">
                <a:latin typeface="Yu Gothic UI Semilight" panose="020B0400000000000000" pitchFamily="34" charset="-128"/>
                <a:ea typeface="Yu Gothic UI Semilight" panose="020B0400000000000000" pitchFamily="34" charset="-128"/>
              </a:rPr>
              <a:t>the Standard Bank Ltd. showed comparatively lower volatility in short-term liquidity management but in long-term liquidity management the Standard Bank Ltd. showed better performance. </a:t>
            </a:r>
            <a:r>
              <a:rPr lang="en-US" sz="1400" dirty="0" smtClean="0">
                <a:latin typeface="Yu Gothic UI Semilight" panose="020B0400000000000000" pitchFamily="34" charset="-128"/>
                <a:ea typeface="Yu Gothic UI Semilight" panose="020B0400000000000000" pitchFamily="34" charset="-128"/>
              </a:rPr>
              <a:t> </a:t>
            </a:r>
          </a:p>
          <a:p>
            <a:pPr marL="0" lvl="0" indent="0" algn="just">
              <a:lnSpc>
                <a:spcPct val="150000"/>
              </a:lnSpc>
              <a:buNone/>
            </a:pPr>
            <a:endParaRPr lang="en-US" sz="1400" dirty="0" smtClean="0">
              <a:latin typeface="Yu Gothic UI Semilight" panose="020B0400000000000000" pitchFamily="34" charset="-128"/>
              <a:ea typeface="Yu Gothic UI Semilight" panose="020B0400000000000000" pitchFamily="34" charset="-128"/>
            </a:endParaRPr>
          </a:p>
          <a:p>
            <a:pPr marL="0" indent="0" algn="just">
              <a:lnSpc>
                <a:spcPct val="150000"/>
              </a:lnSpc>
              <a:buNone/>
            </a:pPr>
            <a:r>
              <a:rPr lang="en-US" sz="1400" dirty="0">
                <a:latin typeface="Yu Gothic UI Semilight" panose="020B0400000000000000" pitchFamily="34" charset="-128"/>
                <a:ea typeface="Yu Gothic UI Semilight" panose="020B0400000000000000" pitchFamily="34" charset="-128"/>
              </a:rPr>
              <a:t>To this end, the Bank have to maintain diversified and stable funding comprising of core retail and corporate deposits and institution balances &amp; Government Securities and also have to ensure that Asset Liability Committee (ALCO) monitors the liquidity management on a regular basis.</a:t>
            </a:r>
          </a:p>
          <a:p>
            <a:pPr marL="0" lvl="0" indent="0" algn="just">
              <a:buNone/>
            </a:pPr>
            <a:endParaRPr lang="en-US" sz="1400" dirty="0">
              <a:latin typeface="Arial Narrow" panose="020B0606020202030204" pitchFamily="34" charset="0"/>
              <a:ea typeface="Yu Gothic UI Semibold" panose="020B0700000000000000" pitchFamily="34" charset="-128"/>
            </a:endParaRPr>
          </a:p>
        </p:txBody>
      </p:sp>
    </p:spTree>
    <p:extLst>
      <p:ext uri="{BB962C8B-B14F-4D97-AF65-F5344CB8AC3E}">
        <p14:creationId xmlns:p14="http://schemas.microsoft.com/office/powerpoint/2010/main" val="140261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gency FB" panose="020B0503020202020204" pitchFamily="34" charset="0"/>
              </a:rPr>
              <a:t>Introduction</a:t>
            </a:r>
            <a:endParaRPr lang="en-US" sz="3200" b="1" dirty="0">
              <a:latin typeface="Agency FB" panose="020B0503020202020204" pitchFamily="34" charset="0"/>
            </a:endParaRPr>
          </a:p>
        </p:txBody>
      </p:sp>
      <p:sp>
        <p:nvSpPr>
          <p:cNvPr id="3" name="Content Placeholder 2"/>
          <p:cNvSpPr>
            <a:spLocks noGrp="1"/>
          </p:cNvSpPr>
          <p:nvPr>
            <p:ph idx="1"/>
          </p:nvPr>
        </p:nvSpPr>
        <p:spPr>
          <a:xfrm>
            <a:off x="628650" y="1825625"/>
            <a:ext cx="5293179" cy="4351338"/>
          </a:xfrm>
        </p:spPr>
        <p:txBody>
          <a:bodyPr>
            <a:normAutofit/>
          </a:bodyPr>
          <a:lstStyle/>
          <a:p>
            <a:pPr marL="0" indent="0" algn="just">
              <a:lnSpc>
                <a:spcPct val="150000"/>
              </a:lnSpc>
              <a:buNone/>
            </a:pPr>
            <a:r>
              <a:rPr lang="en-US" sz="1400" dirty="0" smtClean="0">
                <a:latin typeface="Yu Gothic UI Semilight" panose="020B0400000000000000" pitchFamily="34" charset="-128"/>
                <a:ea typeface="Yu Gothic UI Semilight" panose="020B0400000000000000" pitchFamily="34" charset="-128"/>
              </a:rPr>
              <a:t>Liquidity is about how long &amp; what cost it take to convert assets or investments into cash. Liquidity is essential in all </a:t>
            </a:r>
            <a:r>
              <a:rPr lang="en-US" sz="1400" dirty="0">
                <a:latin typeface="Yu Gothic UI Semilight" panose="020B0400000000000000" pitchFamily="34" charset="-128"/>
                <a:ea typeface="Yu Gothic UI Semilight" panose="020B0400000000000000" pitchFamily="34" charset="-128"/>
              </a:rPr>
              <a:t>banks for its well </a:t>
            </a:r>
            <a:r>
              <a:rPr lang="en-US" sz="1400" dirty="0" smtClean="0">
                <a:latin typeface="Yu Gothic UI Semilight" panose="020B0400000000000000" pitchFamily="34" charset="-128"/>
                <a:ea typeface="Yu Gothic UI Semilight" panose="020B0400000000000000" pitchFamily="34" charset="-128"/>
              </a:rPr>
              <a:t>functioning. A bank is considered to be liquid if it has ready access to immediately spendable funds at reasonable cost precisely by borrowing or selling assets at the time those funds are needed. </a:t>
            </a:r>
          </a:p>
          <a:p>
            <a:pPr marL="0" indent="0" algn="just">
              <a:lnSpc>
                <a:spcPct val="150000"/>
              </a:lnSpc>
              <a:buNone/>
            </a:pPr>
            <a:r>
              <a:rPr lang="en-US" sz="1400" dirty="0" smtClean="0">
                <a:latin typeface="Yu Gothic UI Semilight" panose="020B0400000000000000" pitchFamily="34" charset="-128"/>
                <a:ea typeface="Yu Gothic UI Semilight" panose="020B0400000000000000" pitchFamily="34" charset="-128"/>
              </a:rPr>
              <a:t>One of the most important task of the management of any bank is ensuring adequate liquidity at all times. Liquidity management can reduce the probability of  an adverse situation. It is the basis of successful cash management. There are risk involved in having too much or too little liquidity. Approximately 90% of the bankruptcies occur due to liquidity crisis. Efficient liquidity management ensures having the appropriate amount of liquidity. </a:t>
            </a:r>
            <a:endParaRPr lang="en-US" sz="1400" dirty="0">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410316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98" y="188686"/>
            <a:ext cx="6347713" cy="769034"/>
          </a:xfrm>
        </p:spPr>
        <p:txBody>
          <a:bodyPr>
            <a:normAutofit/>
          </a:bodyPr>
          <a:lstStyle/>
          <a:p>
            <a:r>
              <a:rPr lang="en-US" sz="3000" b="1" dirty="0" smtClean="0">
                <a:latin typeface="Agency FB" panose="020B0503020202020204" pitchFamily="34" charset="0"/>
              </a:rPr>
              <a:t>References</a:t>
            </a:r>
            <a:endParaRPr lang="en-US" sz="3000" b="1" dirty="0">
              <a:solidFill>
                <a:srgbClr val="4F8C3C"/>
              </a:solidFill>
              <a:latin typeface="Agency FB" panose="020B0503020202020204" pitchFamily="34" charset="0"/>
            </a:endParaRPr>
          </a:p>
        </p:txBody>
      </p:sp>
      <p:sp>
        <p:nvSpPr>
          <p:cNvPr id="3" name="Content Placeholder 2"/>
          <p:cNvSpPr>
            <a:spLocks noGrp="1"/>
          </p:cNvSpPr>
          <p:nvPr>
            <p:ph idx="1"/>
          </p:nvPr>
        </p:nvSpPr>
        <p:spPr>
          <a:xfrm>
            <a:off x="609597" y="957720"/>
            <a:ext cx="7852231" cy="5631765"/>
          </a:xfrm>
        </p:spPr>
        <p:txBody>
          <a:bodyPr>
            <a:noAutofit/>
          </a:bodyPr>
          <a:lstStyle/>
          <a:p>
            <a:pPr lvl="0" algn="just"/>
            <a:r>
              <a:rPr lang="en-US" sz="1300" dirty="0">
                <a:latin typeface="Yu Gothic UI Semibold" panose="020B0700000000000000" pitchFamily="34" charset="-128"/>
                <a:ea typeface="Yu Gothic UI Semibold" panose="020B0700000000000000" pitchFamily="34" charset="-128"/>
              </a:rPr>
              <a:t>Standard Bank Website: </a:t>
            </a:r>
            <a:r>
              <a:rPr lang="en-US" sz="1300" i="1" dirty="0" smtClean="0">
                <a:latin typeface="Yu Gothic UI Semibold" panose="020B0700000000000000" pitchFamily="34" charset="-128"/>
                <a:ea typeface="Yu Gothic UI Semibold" panose="020B0700000000000000" pitchFamily="34" charset="-128"/>
              </a:rPr>
              <a:t>www.standardbankbd.com</a:t>
            </a:r>
            <a:endParaRPr lang="en-US" sz="1300" dirty="0">
              <a:latin typeface="Yu Gothic UI Semibold" panose="020B0700000000000000" pitchFamily="34" charset="-128"/>
              <a:ea typeface="Yu Gothic UI Semibold" panose="020B0700000000000000" pitchFamily="34" charset="-128"/>
            </a:endParaRPr>
          </a:p>
          <a:p>
            <a:pPr lvl="0" algn="just"/>
            <a:r>
              <a:rPr lang="en-US" sz="1300" dirty="0">
                <a:latin typeface="Yu Gothic UI Semibold" panose="020B0700000000000000" pitchFamily="34" charset="-128"/>
                <a:ea typeface="Yu Gothic UI Semibold" panose="020B0700000000000000" pitchFamily="34" charset="-128"/>
              </a:rPr>
              <a:t>Bangladesh Bank Website: </a:t>
            </a:r>
            <a:r>
              <a:rPr lang="en-US" sz="1300" i="1" dirty="0" smtClean="0">
                <a:latin typeface="Yu Gothic UI Semibold" panose="020B0700000000000000" pitchFamily="34" charset="-128"/>
                <a:ea typeface="Yu Gothic UI Semibold" panose="020B0700000000000000" pitchFamily="34" charset="-128"/>
              </a:rPr>
              <a:t>www.bb.org.bd</a:t>
            </a:r>
            <a:endParaRPr lang="en-US" sz="1300" dirty="0">
              <a:latin typeface="Yu Gothic UI Semibold" panose="020B0700000000000000" pitchFamily="34" charset="-128"/>
              <a:ea typeface="Yu Gothic UI Semibold" panose="020B0700000000000000" pitchFamily="34" charset="-128"/>
            </a:endParaRPr>
          </a:p>
          <a:p>
            <a:pPr lvl="0" algn="just"/>
            <a:r>
              <a:rPr lang="en-US" sz="1300" dirty="0">
                <a:latin typeface="Yu Gothic UI Semibold" panose="020B0700000000000000" pitchFamily="34" charset="-128"/>
                <a:ea typeface="Yu Gothic UI Semibold" panose="020B0700000000000000" pitchFamily="34" charset="-128"/>
              </a:rPr>
              <a:t>Annual Report, Standard Bank Limited, </a:t>
            </a:r>
            <a:r>
              <a:rPr lang="en-US" sz="1300" dirty="0" smtClean="0">
                <a:latin typeface="Yu Gothic UI Semibold" panose="020B0700000000000000" pitchFamily="34" charset="-128"/>
                <a:ea typeface="Yu Gothic UI Semibold" panose="020B0700000000000000" pitchFamily="34" charset="-128"/>
              </a:rPr>
              <a:t>2013-2016</a:t>
            </a:r>
            <a:r>
              <a:rPr lang="en-US" sz="1300" dirty="0">
                <a:latin typeface="Yu Gothic UI Semibold" panose="020B0700000000000000" pitchFamily="34" charset="-128"/>
                <a:ea typeface="Yu Gothic UI Semibold" panose="020B0700000000000000" pitchFamily="34" charset="-128"/>
              </a:rPr>
              <a:t> </a:t>
            </a:r>
          </a:p>
          <a:p>
            <a:pPr lvl="0" algn="just"/>
            <a:r>
              <a:rPr lang="en-US" sz="1300" dirty="0">
                <a:latin typeface="Yu Gothic UI Semibold" panose="020B0700000000000000" pitchFamily="34" charset="-128"/>
                <a:ea typeface="Yu Gothic UI Semibold" panose="020B0700000000000000" pitchFamily="34" charset="-128"/>
              </a:rPr>
              <a:t> “Recent Monetary Policy Statement of Bangladesh Bank: An Analytical Commentary”, July 2011, page </a:t>
            </a:r>
            <a:r>
              <a:rPr lang="en-US" sz="1300" dirty="0" smtClean="0">
                <a:latin typeface="Yu Gothic UI Semibold" panose="020B0700000000000000" pitchFamily="34" charset="-128"/>
                <a:ea typeface="Yu Gothic UI Semibold" panose="020B0700000000000000" pitchFamily="34" charset="-128"/>
              </a:rPr>
              <a:t>9-10</a:t>
            </a:r>
            <a:endParaRPr lang="en-US" sz="1300" dirty="0">
              <a:latin typeface="Yu Gothic UI Semibold" panose="020B0700000000000000" pitchFamily="34" charset="-128"/>
              <a:ea typeface="Yu Gothic UI Semibold" panose="020B0700000000000000" pitchFamily="34" charset="-128"/>
            </a:endParaRPr>
          </a:p>
          <a:p>
            <a:pPr lvl="0" algn="just"/>
            <a:r>
              <a:rPr lang="en-US" sz="1300" dirty="0" smtClean="0">
                <a:latin typeface="Yu Gothic UI Semibold" panose="020B0700000000000000" pitchFamily="34" charset="-128"/>
                <a:ea typeface="Yu Gothic UI Semibold" panose="020B0700000000000000" pitchFamily="34" charset="-128"/>
              </a:rPr>
              <a:t>Bangladesh </a:t>
            </a:r>
            <a:r>
              <a:rPr lang="en-US" sz="1300" dirty="0">
                <a:latin typeface="Yu Gothic UI Semibold" panose="020B0700000000000000" pitchFamily="34" charset="-128"/>
                <a:ea typeface="Yu Gothic UI Semibold" panose="020B0700000000000000" pitchFamily="34" charset="-128"/>
              </a:rPr>
              <a:t>Bank Monetary Policy Review, Vol VI, No. 1, October </a:t>
            </a:r>
            <a:r>
              <a:rPr lang="en-US" sz="1300" dirty="0" smtClean="0">
                <a:latin typeface="Yu Gothic UI Semibold" panose="020B0700000000000000" pitchFamily="34" charset="-128"/>
                <a:ea typeface="Yu Gothic UI Semibold" panose="020B0700000000000000" pitchFamily="34" charset="-128"/>
              </a:rPr>
              <a:t>2011</a:t>
            </a:r>
            <a:endParaRPr lang="en-US" sz="1300" dirty="0">
              <a:latin typeface="Yu Gothic UI Semibold" panose="020B0700000000000000" pitchFamily="34" charset="-128"/>
              <a:ea typeface="Yu Gothic UI Semibold" panose="020B0700000000000000" pitchFamily="34" charset="-128"/>
            </a:endParaRPr>
          </a:p>
          <a:p>
            <a:pPr lvl="0" algn="just"/>
            <a:r>
              <a:rPr lang="en-US" sz="1300" dirty="0">
                <a:latin typeface="Yu Gothic UI Semibold" panose="020B0700000000000000" pitchFamily="34" charset="-128"/>
                <a:ea typeface="Yu Gothic UI Semibold" panose="020B0700000000000000" pitchFamily="34" charset="-128"/>
              </a:rPr>
              <a:t>Bangladesh Bank, </a:t>
            </a:r>
            <a:r>
              <a:rPr lang="en-US" sz="1300" i="1" dirty="0">
                <a:latin typeface="Yu Gothic UI Semibold" panose="020B0700000000000000" pitchFamily="34" charset="-128"/>
                <a:ea typeface="Yu Gothic UI Semibold" panose="020B0700000000000000" pitchFamily="34" charset="-128"/>
              </a:rPr>
              <a:t>“Monetary Policy Statement”</a:t>
            </a:r>
            <a:r>
              <a:rPr lang="en-US" sz="1300" dirty="0">
                <a:latin typeface="Yu Gothic UI Semibold" panose="020B0700000000000000" pitchFamily="34" charset="-128"/>
                <a:ea typeface="Yu Gothic UI Semibold" panose="020B0700000000000000" pitchFamily="34" charset="-128"/>
              </a:rPr>
              <a:t>, January-June </a:t>
            </a:r>
            <a:r>
              <a:rPr lang="en-US" sz="1300" dirty="0" smtClean="0">
                <a:latin typeface="Yu Gothic UI Semibold" panose="020B0700000000000000" pitchFamily="34" charset="-128"/>
                <a:ea typeface="Yu Gothic UI Semibold" panose="020B0700000000000000" pitchFamily="34" charset="-128"/>
              </a:rPr>
              <a:t>2017</a:t>
            </a:r>
            <a:endParaRPr lang="en-US" sz="1300" dirty="0">
              <a:latin typeface="Yu Gothic UI Semibold" panose="020B0700000000000000" pitchFamily="34" charset="-128"/>
              <a:ea typeface="Yu Gothic UI Semibold" panose="020B0700000000000000" pitchFamily="34" charset="-128"/>
            </a:endParaRPr>
          </a:p>
          <a:p>
            <a:pPr lvl="0" algn="just"/>
            <a:r>
              <a:rPr lang="en-US" sz="1300" dirty="0">
                <a:latin typeface="Yu Gothic UI Semibold" panose="020B0700000000000000" pitchFamily="34" charset="-128"/>
                <a:ea typeface="Yu Gothic UI Semibold" panose="020B0700000000000000" pitchFamily="34" charset="-128"/>
              </a:rPr>
              <a:t>Managing Core Risks of Financial Institutions. Asset Liability Management, Industry Best Practices. Bangladesh Bank 2005: </a:t>
            </a:r>
            <a:r>
              <a:rPr lang="en-US" sz="1300" dirty="0" smtClean="0">
                <a:latin typeface="Yu Gothic UI Semibold" panose="020B0700000000000000" pitchFamily="34" charset="-128"/>
                <a:ea typeface="Yu Gothic UI Semibold" panose="020B0700000000000000" pitchFamily="34" charset="-128"/>
              </a:rPr>
              <a:t>page-6</a:t>
            </a:r>
            <a:endParaRPr lang="en-US" sz="1300" dirty="0">
              <a:latin typeface="Yu Gothic UI Semibold" panose="020B0700000000000000" pitchFamily="34" charset="-128"/>
              <a:ea typeface="Yu Gothic UI Semibold" panose="020B0700000000000000" pitchFamily="34" charset="-128"/>
            </a:endParaRPr>
          </a:p>
          <a:p>
            <a:pPr lvl="0" algn="just"/>
            <a:r>
              <a:rPr lang="en-US" sz="1300" dirty="0">
                <a:latin typeface="Yu Gothic UI Semibold" panose="020B0700000000000000" pitchFamily="34" charset="-128"/>
                <a:ea typeface="Yu Gothic UI Semibold" panose="020B0700000000000000" pitchFamily="34" charset="-128"/>
              </a:rPr>
              <a:t>Chowdhury A.H. &amp; Islam M.M. “</a:t>
            </a:r>
            <a:r>
              <a:rPr lang="en-US" sz="1300" i="1" dirty="0">
                <a:latin typeface="Yu Gothic UI Semibold" panose="020B0700000000000000" pitchFamily="34" charset="-128"/>
                <a:ea typeface="Yu Gothic UI Semibold" panose="020B0700000000000000" pitchFamily="34" charset="-128"/>
              </a:rPr>
              <a:t>A Comparative Study of Liquidity Management of an Islamic Bank </a:t>
            </a:r>
            <a:r>
              <a:rPr lang="en-US" sz="1300" i="1" dirty="0" smtClean="0">
                <a:latin typeface="Yu Gothic UI Semibold" panose="020B0700000000000000" pitchFamily="34" charset="-128"/>
                <a:ea typeface="Yu Gothic UI Semibold" panose="020B0700000000000000" pitchFamily="34" charset="-128"/>
              </a:rPr>
              <a:t>and </a:t>
            </a:r>
            <a:r>
              <a:rPr lang="en-US" sz="1300" i="1" dirty="0">
                <a:latin typeface="Yu Gothic UI Semibold" panose="020B0700000000000000" pitchFamily="34" charset="-128"/>
                <a:ea typeface="Yu Gothic UI Semibold" panose="020B0700000000000000" pitchFamily="34" charset="-128"/>
              </a:rPr>
              <a:t>a Conventional Bank: The Evidence from Bangladesh</a:t>
            </a:r>
            <a:r>
              <a:rPr lang="en-US" sz="1300" dirty="0">
                <a:latin typeface="Yu Gothic UI Semibold" panose="020B0700000000000000" pitchFamily="34" charset="-128"/>
                <a:ea typeface="Yu Gothic UI Semibold" panose="020B0700000000000000" pitchFamily="34" charset="-128"/>
              </a:rPr>
              <a:t>”, </a:t>
            </a:r>
            <a:r>
              <a:rPr lang="en-US" sz="1300" dirty="0" smtClean="0">
                <a:latin typeface="Yu Gothic UI Semibold" panose="020B0700000000000000" pitchFamily="34" charset="-128"/>
                <a:ea typeface="Yu Gothic UI Semibold" panose="020B0700000000000000" pitchFamily="34" charset="-128"/>
              </a:rPr>
              <a:t>page-2</a:t>
            </a:r>
            <a:r>
              <a:rPr lang="en-US" sz="1300" dirty="0">
                <a:latin typeface="Yu Gothic UI Semibold" panose="020B0700000000000000" pitchFamily="34" charset="-128"/>
                <a:ea typeface="Yu Gothic UI Semibold" panose="020B0700000000000000" pitchFamily="34" charset="-128"/>
              </a:rPr>
              <a:t> </a:t>
            </a:r>
          </a:p>
          <a:p>
            <a:pPr lvl="0" algn="just"/>
            <a:r>
              <a:rPr lang="en-US" sz="1300" dirty="0">
                <a:latin typeface="Yu Gothic UI Semibold" panose="020B0700000000000000" pitchFamily="34" charset="-128"/>
                <a:ea typeface="Yu Gothic UI Semibold" panose="020B0700000000000000" pitchFamily="34" charset="-128"/>
              </a:rPr>
              <a:t>Financial Institution Supervision, “</a:t>
            </a:r>
            <a:r>
              <a:rPr lang="en-US" sz="1300" i="1" dirty="0">
                <a:latin typeface="Yu Gothic UI Semibold" panose="020B0700000000000000" pitchFamily="34" charset="-128"/>
                <a:ea typeface="Yu Gothic UI Semibold" panose="020B0700000000000000" pitchFamily="34" charset="-128"/>
              </a:rPr>
              <a:t>Bank of Thailand Audit Manual for Liquidity Risk Assessment and Information and Technology System Department</a:t>
            </a:r>
            <a:r>
              <a:rPr lang="en-US" sz="1300" dirty="0">
                <a:latin typeface="Yu Gothic UI Semibold" panose="020B0700000000000000" pitchFamily="34" charset="-128"/>
                <a:ea typeface="Yu Gothic UI Semibold" panose="020B0700000000000000" pitchFamily="34" charset="-128"/>
              </a:rPr>
              <a:t>”, December 2003, </a:t>
            </a:r>
            <a:r>
              <a:rPr lang="en-US" sz="1300" dirty="0" smtClean="0">
                <a:latin typeface="Yu Gothic UI Semibold" panose="020B0700000000000000" pitchFamily="34" charset="-128"/>
                <a:ea typeface="Yu Gothic UI Semibold" panose="020B0700000000000000" pitchFamily="34" charset="-128"/>
              </a:rPr>
              <a:t>page-6</a:t>
            </a:r>
            <a:endParaRPr lang="en-US" sz="1300" dirty="0">
              <a:latin typeface="Yu Gothic UI Semibold" panose="020B0700000000000000" pitchFamily="34" charset="-128"/>
              <a:ea typeface="Yu Gothic UI Semibold" panose="020B0700000000000000" pitchFamily="34" charset="-128"/>
            </a:endParaRPr>
          </a:p>
          <a:p>
            <a:pPr lvl="0" algn="just"/>
            <a:r>
              <a:rPr lang="en-US" sz="1300" dirty="0">
                <a:latin typeface="Yu Gothic UI Semibold" panose="020B0700000000000000" pitchFamily="34" charset="-128"/>
                <a:ea typeface="Yu Gothic UI Semibold" panose="020B0700000000000000" pitchFamily="34" charset="-128"/>
              </a:rPr>
              <a:t>Nikolaou Kleopetra, “</a:t>
            </a:r>
            <a:r>
              <a:rPr lang="en-US" sz="1300" i="1" dirty="0">
                <a:latin typeface="Yu Gothic UI Semibold" panose="020B0700000000000000" pitchFamily="34" charset="-128"/>
                <a:ea typeface="Yu Gothic UI Semibold" panose="020B0700000000000000" pitchFamily="34" charset="-128"/>
              </a:rPr>
              <a:t>Liquidity (risk) Concepts definitions and interactions</a:t>
            </a:r>
            <a:r>
              <a:rPr lang="en-US" sz="1300" dirty="0">
                <a:latin typeface="Yu Gothic UI Semibold" panose="020B0700000000000000" pitchFamily="34" charset="-128"/>
                <a:ea typeface="Yu Gothic UI Semibold" panose="020B0700000000000000" pitchFamily="34" charset="-128"/>
              </a:rPr>
              <a:t>”, Working Paper Series no 1008/ February 2012, page 12-50</a:t>
            </a:r>
            <a:r>
              <a:rPr lang="en-US" sz="1300" dirty="0" smtClean="0">
                <a:latin typeface="Yu Gothic UI Semibold" panose="020B0700000000000000" pitchFamily="34" charset="-128"/>
                <a:ea typeface="Yu Gothic UI Semibold" panose="020B0700000000000000" pitchFamily="34" charset="-128"/>
              </a:rPr>
              <a:t>.</a:t>
            </a:r>
            <a:endParaRPr lang="en-US" sz="1300" dirty="0">
              <a:latin typeface="Yu Gothic UI Semibold" panose="020B0700000000000000" pitchFamily="34" charset="-128"/>
              <a:ea typeface="Yu Gothic UI Semibold" panose="020B0700000000000000" pitchFamily="34" charset="-128"/>
            </a:endParaRPr>
          </a:p>
          <a:p>
            <a:pPr lvl="0" algn="just"/>
            <a:r>
              <a:rPr lang="en-US" sz="1300" dirty="0">
                <a:latin typeface="Yu Gothic UI Semibold" panose="020B0700000000000000" pitchFamily="34" charset="-128"/>
                <a:ea typeface="Yu Gothic UI Semibold" panose="020B0700000000000000" pitchFamily="34" charset="-128"/>
              </a:rPr>
              <a:t>Liquidity Risk Analysis: Canadian Banks, June 27,2010, page-5</a:t>
            </a:r>
          </a:p>
          <a:p>
            <a:pPr lvl="0" algn="just"/>
            <a:r>
              <a:rPr lang="en-US" sz="1300" dirty="0">
                <a:latin typeface="Yu Gothic UI Semibold" panose="020B0700000000000000" pitchFamily="34" charset="-128"/>
                <a:ea typeface="Yu Gothic UI Semibold" panose="020B0700000000000000" pitchFamily="34" charset="-128"/>
              </a:rPr>
              <a:t>Zealand Bulletin Articles, “</a:t>
            </a:r>
            <a:r>
              <a:rPr lang="en-US" sz="1300" i="1" dirty="0">
                <a:latin typeface="Yu Gothic UI Semibold" panose="020B0700000000000000" pitchFamily="34" charset="-128"/>
                <a:ea typeface="Yu Gothic UI Semibold" panose="020B0700000000000000" pitchFamily="34" charset="-128"/>
              </a:rPr>
              <a:t>Evaluation of the Reserve Bank’s liquidity </a:t>
            </a:r>
            <a:r>
              <a:rPr lang="en-US" sz="1300" i="1" dirty="0" smtClean="0">
                <a:latin typeface="Yu Gothic UI Semibold" panose="020B0700000000000000" pitchFamily="34" charset="-128"/>
                <a:ea typeface="Yu Gothic UI Semibold" panose="020B0700000000000000" pitchFamily="34" charset="-128"/>
              </a:rPr>
              <a:t>facilities</a:t>
            </a:r>
            <a:r>
              <a:rPr lang="en-US" sz="1300" dirty="0" smtClean="0">
                <a:latin typeface="Yu Gothic UI Semibold" panose="020B0700000000000000" pitchFamily="34" charset="-128"/>
                <a:ea typeface="Yu Gothic UI Semibold" panose="020B0700000000000000" pitchFamily="34" charset="-128"/>
              </a:rPr>
              <a:t>”. </a:t>
            </a:r>
            <a:r>
              <a:rPr lang="en-US" sz="1300" dirty="0">
                <a:latin typeface="Yu Gothic UI Semibold" panose="020B0700000000000000" pitchFamily="34" charset="-128"/>
                <a:ea typeface="Yu Gothic UI Semibold" panose="020B0700000000000000" pitchFamily="34" charset="-128"/>
              </a:rPr>
              <a:t>Vol-71, no 4, December 2011, page 7-9</a:t>
            </a:r>
          </a:p>
          <a:p>
            <a:pPr lvl="0" algn="just"/>
            <a:r>
              <a:rPr lang="en-US" sz="1300" dirty="0">
                <a:latin typeface="Yu Gothic UI Semibold" panose="020B0700000000000000" pitchFamily="34" charset="-128"/>
                <a:ea typeface="Yu Gothic UI Semibold" panose="020B0700000000000000" pitchFamily="34" charset="-128"/>
              </a:rPr>
              <a:t>Palombini, E. “Monetary and </a:t>
            </a:r>
            <a:r>
              <a:rPr lang="en-US" sz="1300" dirty="0" smtClean="0">
                <a:latin typeface="Yu Gothic UI Semibold" panose="020B0700000000000000" pitchFamily="34" charset="-128"/>
                <a:ea typeface="Yu Gothic UI Semibold" panose="020B0700000000000000" pitchFamily="34" charset="-128"/>
              </a:rPr>
              <a:t>Liquidity in </a:t>
            </a:r>
            <a:r>
              <a:rPr lang="en-US" sz="1300" dirty="0">
                <a:latin typeface="Yu Gothic UI Semibold" panose="020B0700000000000000" pitchFamily="34" charset="-128"/>
                <a:ea typeface="Yu Gothic UI Semibold" panose="020B0700000000000000" pitchFamily="34" charset="-128"/>
              </a:rPr>
              <a:t>the Italian Money Market”, Working Paper No 6, Marzo, 2010</a:t>
            </a:r>
          </a:p>
          <a:p>
            <a:pPr lvl="0" algn="just"/>
            <a:r>
              <a:rPr lang="en-US" sz="1300" dirty="0">
                <a:latin typeface="Yu Gothic UI Semibold" panose="020B0700000000000000" pitchFamily="34" charset="-128"/>
                <a:ea typeface="Yu Gothic UI Semibold" panose="020B0700000000000000" pitchFamily="34" charset="-128"/>
              </a:rPr>
              <a:t>Arzu Tekats A. and Gokhan Gunnay “Asset and liabilities management in financial crisis”. The Journal of Risk Finance, (2005), Vol-6, No.2 PP 135-149</a:t>
            </a:r>
          </a:p>
          <a:p>
            <a:pPr lvl="0" algn="just"/>
            <a:r>
              <a:rPr lang="en-US" sz="1300" dirty="0">
                <a:latin typeface="Yu Gothic UI Semibold" panose="020B0700000000000000" pitchFamily="34" charset="-128"/>
                <a:ea typeface="Yu Gothic UI Semibold" panose="020B0700000000000000" pitchFamily="34" charset="-128"/>
              </a:rPr>
              <a:t>Rose S Peter, Hudgins, C Sylvia: Bank Management &amp; Financial Service</a:t>
            </a:r>
          </a:p>
          <a:p>
            <a:pPr marL="0" lvl="0" indent="0" algn="just">
              <a:buNone/>
            </a:pPr>
            <a:endParaRPr lang="en-US" sz="1300" dirty="0">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217030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7408" y="2294798"/>
            <a:ext cx="6522707" cy="1862048"/>
          </a:xfrm>
          <a:prstGeom prst="rect">
            <a:avLst/>
          </a:prstGeom>
          <a:noFill/>
        </p:spPr>
        <p:txBody>
          <a:bodyPr wrap="square" rtlCol="0">
            <a:spAutoFit/>
          </a:bodyPr>
          <a:lstStyle/>
          <a:p>
            <a:pPr algn="ctr"/>
            <a:r>
              <a:rPr lang="en-US" sz="11500" dirty="0" smtClean="0">
                <a:solidFill>
                  <a:schemeClr val="tx2">
                    <a:lumMod val="75000"/>
                  </a:schemeClr>
                </a:solidFill>
                <a:latin typeface="Agency FB" panose="020B0503020202020204" pitchFamily="34" charset="0"/>
              </a:rPr>
              <a:t>Thank You</a:t>
            </a:r>
            <a:endParaRPr lang="en-US" sz="11500" dirty="0">
              <a:solidFill>
                <a:schemeClr val="tx2">
                  <a:lumMod val="75000"/>
                </a:schemeClr>
              </a:solidFill>
              <a:latin typeface="Agency FB" panose="020B0503020202020204" pitchFamily="34" charset="0"/>
            </a:endParaRPr>
          </a:p>
        </p:txBody>
      </p:sp>
      <p:grpSp>
        <p:nvGrpSpPr>
          <p:cNvPr id="63" name="Group 62"/>
          <p:cNvGrpSpPr/>
          <p:nvPr/>
        </p:nvGrpSpPr>
        <p:grpSpPr>
          <a:xfrm rot="20678120">
            <a:off x="4105868" y="4586621"/>
            <a:ext cx="2587822" cy="2081094"/>
            <a:chOff x="6742520" y="4834925"/>
            <a:chExt cx="2587822" cy="2081094"/>
          </a:xfrm>
        </p:grpSpPr>
        <p:sp>
          <p:nvSpPr>
            <p:cNvPr id="64" name="Parallelogram 63"/>
            <p:cNvSpPr/>
            <p:nvPr/>
          </p:nvSpPr>
          <p:spPr>
            <a:xfrm rot="438242">
              <a:off x="6742520" y="6266795"/>
              <a:ext cx="822960" cy="649224"/>
            </a:xfrm>
            <a:prstGeom prst="parallelogram">
              <a:avLst>
                <a:gd name="adj" fmla="val 96087"/>
              </a:avLst>
            </a:prstGeom>
            <a:solidFill>
              <a:srgbClr val="008B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arallelogram 64"/>
            <p:cNvSpPr/>
            <p:nvPr/>
          </p:nvSpPr>
          <p:spPr>
            <a:xfrm rot="438242">
              <a:off x="8351028" y="4834925"/>
              <a:ext cx="979314" cy="799390"/>
            </a:xfrm>
            <a:prstGeom prst="parallelogram">
              <a:avLst>
                <a:gd name="adj" fmla="val 9608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arallelogram 65"/>
            <p:cNvSpPr/>
            <p:nvPr/>
          </p:nvSpPr>
          <p:spPr>
            <a:xfrm rot="438242">
              <a:off x="7538182" y="5631507"/>
              <a:ext cx="822960" cy="647724"/>
            </a:xfrm>
            <a:prstGeom prst="parallelogram">
              <a:avLst>
                <a:gd name="adj" fmla="val 96087"/>
              </a:avLst>
            </a:prstGeom>
            <a:solidFill>
              <a:srgbClr val="9F2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Parallelogram 66"/>
          <p:cNvSpPr/>
          <p:nvPr/>
        </p:nvSpPr>
        <p:spPr>
          <a:xfrm>
            <a:off x="2866030" y="0"/>
            <a:ext cx="6277970" cy="6858000"/>
          </a:xfrm>
          <a:prstGeom prst="parallelogram">
            <a:avLst>
              <a:gd name="adj" fmla="val 79412"/>
            </a:avLst>
          </a:prstGeom>
          <a:solidFill>
            <a:schemeClr val="bg1">
              <a:lumMod val="6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arallelogram 67"/>
          <p:cNvSpPr/>
          <p:nvPr/>
        </p:nvSpPr>
        <p:spPr>
          <a:xfrm rot="286633">
            <a:off x="5884859" y="-68775"/>
            <a:ext cx="1623635" cy="2343158"/>
          </a:xfrm>
          <a:prstGeom prst="parallelogram">
            <a:avLst>
              <a:gd name="adj" fmla="val 85351"/>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380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440" y="365126"/>
            <a:ext cx="7886700" cy="1325563"/>
          </a:xfrm>
        </p:spPr>
        <p:txBody>
          <a:bodyPr>
            <a:normAutofit/>
          </a:bodyPr>
          <a:lstStyle/>
          <a:p>
            <a:r>
              <a:rPr lang="en-US" sz="3000" b="1" dirty="0">
                <a:solidFill>
                  <a:srgbClr val="007238"/>
                </a:solidFill>
                <a:latin typeface="Agency FB" panose="020B0503020202020204" pitchFamily="34" charset="0"/>
              </a:rPr>
              <a:t>Objective of the Study</a:t>
            </a:r>
          </a:p>
        </p:txBody>
      </p:sp>
      <p:grpSp>
        <p:nvGrpSpPr>
          <p:cNvPr id="4" name="Group 3"/>
          <p:cNvGrpSpPr/>
          <p:nvPr/>
        </p:nvGrpSpPr>
        <p:grpSpPr>
          <a:xfrm>
            <a:off x="669141" y="1616328"/>
            <a:ext cx="6405933" cy="4526136"/>
            <a:chOff x="1378828" y="1097712"/>
            <a:chExt cx="6405933" cy="4526136"/>
          </a:xfrm>
        </p:grpSpPr>
        <p:sp>
          <p:nvSpPr>
            <p:cNvPr id="5" name="Rectangle 4"/>
            <p:cNvSpPr/>
            <p:nvPr/>
          </p:nvSpPr>
          <p:spPr>
            <a:xfrm>
              <a:off x="1487760" y="1261513"/>
              <a:ext cx="6277413"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6" name="Group 5"/>
            <p:cNvGrpSpPr/>
            <p:nvPr/>
          </p:nvGrpSpPr>
          <p:grpSpPr>
            <a:xfrm>
              <a:off x="1378828" y="1166211"/>
              <a:ext cx="6290816" cy="640080"/>
              <a:chOff x="3925455" y="1191491"/>
              <a:chExt cx="6400799" cy="969818"/>
            </a:xfrm>
          </p:grpSpPr>
          <p:sp>
            <p:nvSpPr>
              <p:cNvPr id="48" name="Rectangle 47"/>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49" name="Group 48"/>
              <p:cNvGrpSpPr/>
              <p:nvPr/>
            </p:nvGrpSpPr>
            <p:grpSpPr>
              <a:xfrm>
                <a:off x="3925455" y="1191491"/>
                <a:ext cx="1178646" cy="969818"/>
                <a:chOff x="3925455" y="1191491"/>
                <a:chExt cx="1178646" cy="969818"/>
              </a:xfrm>
            </p:grpSpPr>
            <p:sp>
              <p:nvSpPr>
                <p:cNvPr id="50" name="Rectangle 49"/>
                <p:cNvSpPr/>
                <p:nvPr/>
              </p:nvSpPr>
              <p:spPr>
                <a:xfrm>
                  <a:off x="3925455" y="1191491"/>
                  <a:ext cx="969818" cy="96981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600" b="1" dirty="0">
                      <a:effectLst>
                        <a:outerShdw blurRad="38100" dist="38100" dir="2700000" algn="tl">
                          <a:srgbClr val="000000">
                            <a:alpha val="43137"/>
                          </a:srgbClr>
                        </a:outerShdw>
                      </a:effectLst>
                    </a:rPr>
                    <a:t>01</a:t>
                  </a:r>
                </a:p>
              </p:txBody>
            </p:sp>
            <p:sp>
              <p:nvSpPr>
                <p:cNvPr id="51" name="Isosceles Triangle 50"/>
                <p:cNvSpPr/>
                <p:nvPr/>
              </p:nvSpPr>
              <p:spPr>
                <a:xfrm rot="5400000">
                  <a:off x="4803124" y="1537059"/>
                  <a:ext cx="323272" cy="278683"/>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grpSp>
        <p:sp>
          <p:nvSpPr>
            <p:cNvPr id="7" name="TextBox 6"/>
            <p:cNvSpPr txBox="1"/>
            <p:nvPr/>
          </p:nvSpPr>
          <p:spPr>
            <a:xfrm>
              <a:off x="2697033" y="1097712"/>
              <a:ext cx="4074980" cy="738664"/>
            </a:xfrm>
            <a:prstGeom prst="rect">
              <a:avLst/>
            </a:prstGeom>
            <a:noFill/>
          </p:spPr>
          <p:txBody>
            <a:bodyPr wrap="square" lIns="0" rIns="0" rtlCol="0" anchor="t">
              <a:spAutoFit/>
            </a:bodyPr>
            <a:lstStyle/>
            <a:p>
              <a:pPr lvl="0" algn="just">
                <a:lnSpc>
                  <a:spcPct val="150000"/>
                </a:lnSpc>
              </a:pPr>
              <a:r>
                <a:rPr lang="en-US" sz="1400" dirty="0">
                  <a:latin typeface="Yu Gothic UI Semilight" panose="020B0400000000000000" pitchFamily="34" charset="-128"/>
                  <a:ea typeface="Yu Gothic UI Semilight" panose="020B0400000000000000" pitchFamily="34" charset="-128"/>
                  <a:cs typeface="Arial" panose="020B0604020202020204" pitchFamily="34" charset="0"/>
                </a:rPr>
                <a:t>To examine the liquidity products and Services of Standard Bank Limited.</a:t>
              </a:r>
            </a:p>
          </p:txBody>
        </p:sp>
        <p:grpSp>
          <p:nvGrpSpPr>
            <p:cNvPr id="8" name="Group 7"/>
            <p:cNvGrpSpPr/>
            <p:nvPr/>
          </p:nvGrpSpPr>
          <p:grpSpPr>
            <a:xfrm>
              <a:off x="1378829" y="2053919"/>
              <a:ext cx="6386344" cy="852023"/>
              <a:chOff x="1378829" y="2306580"/>
              <a:chExt cx="6386344" cy="852023"/>
            </a:xfrm>
          </p:grpSpPr>
          <p:sp>
            <p:nvSpPr>
              <p:cNvPr id="39" name="Rectangle 38"/>
              <p:cNvSpPr/>
              <p:nvPr/>
            </p:nvSpPr>
            <p:spPr>
              <a:xfrm>
                <a:off x="1487760" y="2472803"/>
                <a:ext cx="6277413"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40" name="Group 39"/>
              <p:cNvGrpSpPr/>
              <p:nvPr/>
            </p:nvGrpSpPr>
            <p:grpSpPr>
              <a:xfrm>
                <a:off x="1378829" y="2365777"/>
                <a:ext cx="6290815" cy="640082"/>
                <a:chOff x="3925455" y="1191491"/>
                <a:chExt cx="6400796" cy="969821"/>
              </a:xfrm>
            </p:grpSpPr>
            <p:sp>
              <p:nvSpPr>
                <p:cNvPr id="44" name="Rectangle 43"/>
                <p:cNvSpPr/>
                <p:nvPr/>
              </p:nvSpPr>
              <p:spPr>
                <a:xfrm>
                  <a:off x="4895270" y="1191493"/>
                  <a:ext cx="5430981" cy="969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45" name="Group 44"/>
                <p:cNvGrpSpPr/>
                <p:nvPr/>
              </p:nvGrpSpPr>
              <p:grpSpPr>
                <a:xfrm>
                  <a:off x="3925455" y="1191491"/>
                  <a:ext cx="1178646" cy="969818"/>
                  <a:chOff x="3925455" y="1191491"/>
                  <a:chExt cx="1178646" cy="969818"/>
                </a:xfrm>
              </p:grpSpPr>
              <p:sp>
                <p:nvSpPr>
                  <p:cNvPr id="46" name="Rectangle 45"/>
                  <p:cNvSpPr/>
                  <p:nvPr/>
                </p:nvSpPr>
                <p:spPr>
                  <a:xfrm>
                    <a:off x="3925455" y="1191491"/>
                    <a:ext cx="969818" cy="96981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600" b="1" dirty="0">
                        <a:effectLst>
                          <a:outerShdw blurRad="38100" dist="38100" dir="2700000" algn="tl">
                            <a:srgbClr val="000000">
                              <a:alpha val="43137"/>
                            </a:srgbClr>
                          </a:outerShdw>
                        </a:effectLst>
                      </a:rPr>
                      <a:t>02</a:t>
                    </a:r>
                  </a:p>
                </p:txBody>
              </p:sp>
              <p:sp>
                <p:nvSpPr>
                  <p:cNvPr id="47" name="Isosceles Triangle 46"/>
                  <p:cNvSpPr/>
                  <p:nvPr/>
                </p:nvSpPr>
                <p:spPr>
                  <a:xfrm rot="5400000">
                    <a:off x="4803124" y="1537059"/>
                    <a:ext cx="323272" cy="278683"/>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grpSp>
          <p:grpSp>
            <p:nvGrpSpPr>
              <p:cNvPr id="41" name="Group 40"/>
              <p:cNvGrpSpPr/>
              <p:nvPr/>
            </p:nvGrpSpPr>
            <p:grpSpPr>
              <a:xfrm>
                <a:off x="2650355" y="2306580"/>
                <a:ext cx="4074980" cy="630387"/>
                <a:chOff x="4481982" y="1058068"/>
                <a:chExt cx="4146223" cy="641408"/>
              </a:xfrm>
            </p:grpSpPr>
            <p:sp>
              <p:nvSpPr>
                <p:cNvPr id="42" name="TextBox 41"/>
                <p:cNvSpPr txBox="1"/>
                <p:nvPr/>
              </p:nvSpPr>
              <p:spPr>
                <a:xfrm>
                  <a:off x="4481982" y="1058068"/>
                  <a:ext cx="2937088" cy="469736"/>
                </a:xfrm>
                <a:prstGeom prst="rect">
                  <a:avLst/>
                </a:prstGeom>
                <a:noFill/>
              </p:spPr>
              <p:txBody>
                <a:bodyPr wrap="square" lIns="0" rtlCol="0" anchor="b">
                  <a:spAutoFit/>
                </a:bodyPr>
                <a:lstStyle/>
                <a:p>
                  <a:endParaRPr lang="en-US" sz="2400" b="1" dirty="0"/>
                </a:p>
              </p:txBody>
            </p:sp>
            <p:sp>
              <p:nvSpPr>
                <p:cNvPr id="43" name="TextBox 42"/>
                <p:cNvSpPr txBox="1"/>
                <p:nvPr/>
              </p:nvSpPr>
              <p:spPr>
                <a:xfrm>
                  <a:off x="4481982" y="1441121"/>
                  <a:ext cx="4146223" cy="258355"/>
                </a:xfrm>
                <a:prstGeom prst="rect">
                  <a:avLst/>
                </a:prstGeom>
                <a:noFill/>
              </p:spPr>
              <p:txBody>
                <a:bodyPr wrap="square" lIns="0" rIns="0" rtlCol="0" anchor="t">
                  <a:spAutoFit/>
                </a:bodyPr>
                <a:lstStyle/>
                <a:p>
                  <a:pPr algn="just"/>
                  <a:endParaRPr lang="en-US" sz="1050" dirty="0">
                    <a:solidFill>
                      <a:schemeClr val="tx1">
                        <a:lumMod val="65000"/>
                        <a:lumOff val="35000"/>
                      </a:schemeClr>
                    </a:solidFill>
                  </a:endParaRPr>
                </a:p>
              </p:txBody>
            </p:sp>
          </p:grpSp>
        </p:grpSp>
        <p:grpSp>
          <p:nvGrpSpPr>
            <p:cNvPr id="9" name="Group 8"/>
            <p:cNvGrpSpPr/>
            <p:nvPr/>
          </p:nvGrpSpPr>
          <p:grpSpPr>
            <a:xfrm>
              <a:off x="1378828" y="3030647"/>
              <a:ext cx="6386345" cy="845948"/>
              <a:chOff x="1378828" y="3523945"/>
              <a:chExt cx="6386345" cy="845948"/>
            </a:xfrm>
          </p:grpSpPr>
          <p:sp>
            <p:nvSpPr>
              <p:cNvPr id="30" name="Rectangle 29"/>
              <p:cNvSpPr/>
              <p:nvPr/>
            </p:nvSpPr>
            <p:spPr>
              <a:xfrm>
                <a:off x="1487760" y="3684093"/>
                <a:ext cx="6277413"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31" name="Group 30"/>
              <p:cNvGrpSpPr/>
              <p:nvPr/>
            </p:nvGrpSpPr>
            <p:grpSpPr>
              <a:xfrm>
                <a:off x="1378828" y="3588642"/>
                <a:ext cx="6290816" cy="640080"/>
                <a:chOff x="3925455" y="1191491"/>
                <a:chExt cx="6400799" cy="969818"/>
              </a:xfrm>
            </p:grpSpPr>
            <p:sp>
              <p:nvSpPr>
                <p:cNvPr id="35" name="Rectangle 34"/>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36" name="Group 35"/>
                <p:cNvGrpSpPr/>
                <p:nvPr/>
              </p:nvGrpSpPr>
              <p:grpSpPr>
                <a:xfrm>
                  <a:off x="3925455" y="1191491"/>
                  <a:ext cx="1178646" cy="969818"/>
                  <a:chOff x="3925455" y="1191491"/>
                  <a:chExt cx="1178646" cy="969818"/>
                </a:xfrm>
              </p:grpSpPr>
              <p:sp>
                <p:nvSpPr>
                  <p:cNvPr id="37" name="Rectangle 36"/>
                  <p:cNvSpPr/>
                  <p:nvPr/>
                </p:nvSpPr>
                <p:spPr>
                  <a:xfrm>
                    <a:off x="3925455" y="1191491"/>
                    <a:ext cx="969818" cy="96981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600" b="1" dirty="0">
                        <a:effectLst>
                          <a:outerShdw blurRad="38100" dist="38100" dir="2700000" algn="tl">
                            <a:srgbClr val="000000">
                              <a:alpha val="43137"/>
                            </a:srgbClr>
                          </a:outerShdw>
                        </a:effectLst>
                      </a:rPr>
                      <a:t>03</a:t>
                    </a:r>
                  </a:p>
                </p:txBody>
              </p:sp>
              <p:sp>
                <p:nvSpPr>
                  <p:cNvPr id="38" name="Isosceles Triangle 37"/>
                  <p:cNvSpPr/>
                  <p:nvPr/>
                </p:nvSpPr>
                <p:spPr>
                  <a:xfrm rot="5400000">
                    <a:off x="4803124" y="1537059"/>
                    <a:ext cx="323272" cy="278683"/>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grpSp>
          <p:grpSp>
            <p:nvGrpSpPr>
              <p:cNvPr id="32" name="Group 31"/>
              <p:cNvGrpSpPr/>
              <p:nvPr/>
            </p:nvGrpSpPr>
            <p:grpSpPr>
              <a:xfrm>
                <a:off x="2650355" y="3523945"/>
                <a:ext cx="4074980" cy="640080"/>
                <a:chOff x="4481982" y="1058068"/>
                <a:chExt cx="4146223" cy="641408"/>
              </a:xfrm>
            </p:grpSpPr>
            <p:sp>
              <p:nvSpPr>
                <p:cNvPr id="33" name="TextBox 32"/>
                <p:cNvSpPr txBox="1"/>
                <p:nvPr/>
              </p:nvSpPr>
              <p:spPr>
                <a:xfrm>
                  <a:off x="4481982" y="1058068"/>
                  <a:ext cx="2937088" cy="469736"/>
                </a:xfrm>
                <a:prstGeom prst="rect">
                  <a:avLst/>
                </a:prstGeom>
                <a:noFill/>
              </p:spPr>
              <p:txBody>
                <a:bodyPr wrap="square" lIns="0" rtlCol="0" anchor="b">
                  <a:spAutoFit/>
                </a:bodyPr>
                <a:lstStyle/>
                <a:p>
                  <a:endParaRPr lang="en-US" sz="2400" b="1" dirty="0"/>
                </a:p>
              </p:txBody>
            </p:sp>
            <p:sp>
              <p:nvSpPr>
                <p:cNvPr id="34" name="TextBox 33"/>
                <p:cNvSpPr txBox="1"/>
                <p:nvPr/>
              </p:nvSpPr>
              <p:spPr>
                <a:xfrm>
                  <a:off x="4481982" y="1441121"/>
                  <a:ext cx="4146223" cy="258355"/>
                </a:xfrm>
                <a:prstGeom prst="rect">
                  <a:avLst/>
                </a:prstGeom>
                <a:noFill/>
              </p:spPr>
              <p:txBody>
                <a:bodyPr wrap="square" lIns="0" rIns="0" rtlCol="0" anchor="t">
                  <a:spAutoFit/>
                </a:bodyPr>
                <a:lstStyle/>
                <a:p>
                  <a:pPr algn="just"/>
                  <a:endParaRPr lang="en-US" sz="1050" dirty="0">
                    <a:solidFill>
                      <a:schemeClr val="tx1">
                        <a:lumMod val="65000"/>
                        <a:lumOff val="35000"/>
                      </a:schemeClr>
                    </a:solidFill>
                  </a:endParaRPr>
                </a:p>
              </p:txBody>
            </p:sp>
          </p:grpSp>
        </p:grpSp>
        <p:sp>
          <p:nvSpPr>
            <p:cNvPr id="10" name="Rectangle 9"/>
            <p:cNvSpPr/>
            <p:nvPr/>
          </p:nvSpPr>
          <p:spPr>
            <a:xfrm>
              <a:off x="1499792" y="4071936"/>
              <a:ext cx="6277413" cy="6858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11" name="Group 10"/>
            <p:cNvGrpSpPr/>
            <p:nvPr/>
          </p:nvGrpSpPr>
          <p:grpSpPr>
            <a:xfrm>
              <a:off x="1378829" y="4016996"/>
              <a:ext cx="6302848" cy="548191"/>
              <a:chOff x="3913213" y="1191491"/>
              <a:chExt cx="6413041" cy="969818"/>
            </a:xfrm>
          </p:grpSpPr>
          <p:sp>
            <p:nvSpPr>
              <p:cNvPr id="26" name="Rectangle 25"/>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27" name="Group 26"/>
              <p:cNvGrpSpPr/>
              <p:nvPr/>
            </p:nvGrpSpPr>
            <p:grpSpPr>
              <a:xfrm>
                <a:off x="3913213" y="1191491"/>
                <a:ext cx="1190888" cy="969818"/>
                <a:chOff x="3913213" y="1191491"/>
                <a:chExt cx="1190888" cy="969818"/>
              </a:xfrm>
            </p:grpSpPr>
            <p:sp>
              <p:nvSpPr>
                <p:cNvPr id="28" name="Rectangle 27"/>
                <p:cNvSpPr/>
                <p:nvPr/>
              </p:nvSpPr>
              <p:spPr>
                <a:xfrm>
                  <a:off x="3913213" y="1191491"/>
                  <a:ext cx="969818" cy="96981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600" b="1" dirty="0">
                      <a:effectLst>
                        <a:outerShdw blurRad="38100" dist="38100" dir="2700000" algn="tl">
                          <a:srgbClr val="000000">
                            <a:alpha val="43137"/>
                          </a:srgbClr>
                        </a:outerShdw>
                      </a:effectLst>
                    </a:rPr>
                    <a:t>04</a:t>
                  </a:r>
                </a:p>
              </p:txBody>
            </p:sp>
            <p:sp>
              <p:nvSpPr>
                <p:cNvPr id="29" name="Isosceles Triangle 28"/>
                <p:cNvSpPr/>
                <p:nvPr/>
              </p:nvSpPr>
              <p:spPr>
                <a:xfrm rot="5400000">
                  <a:off x="4803124" y="1537059"/>
                  <a:ext cx="323272" cy="278683"/>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grpSp>
        <p:grpSp>
          <p:nvGrpSpPr>
            <p:cNvPr id="12" name="Group 11"/>
            <p:cNvGrpSpPr/>
            <p:nvPr/>
          </p:nvGrpSpPr>
          <p:grpSpPr>
            <a:xfrm>
              <a:off x="1398416" y="4653292"/>
              <a:ext cx="6386345" cy="970556"/>
              <a:chOff x="1378828" y="4400269"/>
              <a:chExt cx="6386345" cy="1687532"/>
            </a:xfrm>
          </p:grpSpPr>
          <p:sp>
            <p:nvSpPr>
              <p:cNvPr id="17" name="Rectangle 16"/>
              <p:cNvSpPr/>
              <p:nvPr/>
            </p:nvSpPr>
            <p:spPr>
              <a:xfrm>
                <a:off x="1487760" y="4895382"/>
                <a:ext cx="6277413" cy="11924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18" name="Group 17"/>
              <p:cNvGrpSpPr/>
              <p:nvPr/>
            </p:nvGrpSpPr>
            <p:grpSpPr>
              <a:xfrm>
                <a:off x="1378828" y="4799856"/>
                <a:ext cx="6290816" cy="953155"/>
                <a:chOff x="3925455" y="1191491"/>
                <a:chExt cx="6400799" cy="969818"/>
              </a:xfrm>
            </p:grpSpPr>
            <p:sp>
              <p:nvSpPr>
                <p:cNvPr id="22" name="Rectangle 21"/>
                <p:cNvSpPr/>
                <p:nvPr/>
              </p:nvSpPr>
              <p:spPr>
                <a:xfrm>
                  <a:off x="4895271" y="1191491"/>
                  <a:ext cx="5430983"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nvGrpSpPr>
                <p:cNvPr id="23" name="Group 22"/>
                <p:cNvGrpSpPr/>
                <p:nvPr/>
              </p:nvGrpSpPr>
              <p:grpSpPr>
                <a:xfrm>
                  <a:off x="3925455" y="1191491"/>
                  <a:ext cx="1178646" cy="969818"/>
                  <a:chOff x="3925455" y="1191491"/>
                  <a:chExt cx="1178646" cy="969818"/>
                </a:xfrm>
              </p:grpSpPr>
              <p:sp>
                <p:nvSpPr>
                  <p:cNvPr id="24" name="Rectangle 23"/>
                  <p:cNvSpPr/>
                  <p:nvPr/>
                </p:nvSpPr>
                <p:spPr>
                  <a:xfrm>
                    <a:off x="3925455" y="1191491"/>
                    <a:ext cx="969818" cy="96981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600" b="1" dirty="0" smtClean="0">
                        <a:effectLst>
                          <a:outerShdw blurRad="38100" dist="38100" dir="2700000" algn="tl">
                            <a:srgbClr val="000000">
                              <a:alpha val="43137"/>
                            </a:srgbClr>
                          </a:outerShdw>
                        </a:effectLst>
                      </a:rPr>
                      <a:t>05</a:t>
                    </a:r>
                    <a:endParaRPr lang="en-US" sz="3600" b="1" dirty="0">
                      <a:effectLst>
                        <a:outerShdw blurRad="38100" dist="38100" dir="2700000" algn="tl">
                          <a:srgbClr val="000000">
                            <a:alpha val="43137"/>
                          </a:srgbClr>
                        </a:outerShdw>
                      </a:effectLst>
                    </a:endParaRPr>
                  </a:p>
                </p:txBody>
              </p:sp>
              <p:sp>
                <p:nvSpPr>
                  <p:cNvPr id="25" name="Isosceles Triangle 24"/>
                  <p:cNvSpPr/>
                  <p:nvPr/>
                </p:nvSpPr>
                <p:spPr>
                  <a:xfrm rot="5400000">
                    <a:off x="4803124" y="1537059"/>
                    <a:ext cx="323272" cy="278683"/>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grpSp>
          </p:grpSp>
          <p:grpSp>
            <p:nvGrpSpPr>
              <p:cNvPr id="19" name="Group 18"/>
              <p:cNvGrpSpPr/>
              <p:nvPr/>
            </p:nvGrpSpPr>
            <p:grpSpPr>
              <a:xfrm>
                <a:off x="2650355" y="4400269"/>
                <a:ext cx="4074980" cy="971431"/>
                <a:chOff x="4481982" y="711062"/>
                <a:chExt cx="4146223" cy="988414"/>
              </a:xfrm>
            </p:grpSpPr>
            <p:sp>
              <p:nvSpPr>
                <p:cNvPr id="20" name="TextBox 19"/>
                <p:cNvSpPr txBox="1"/>
                <p:nvPr/>
              </p:nvSpPr>
              <p:spPr>
                <a:xfrm>
                  <a:off x="4481982" y="711062"/>
                  <a:ext cx="2937088" cy="816742"/>
                </a:xfrm>
                <a:prstGeom prst="rect">
                  <a:avLst/>
                </a:prstGeom>
                <a:noFill/>
              </p:spPr>
              <p:txBody>
                <a:bodyPr wrap="square" lIns="0" rtlCol="0" anchor="b">
                  <a:spAutoFit/>
                </a:bodyPr>
                <a:lstStyle/>
                <a:p>
                  <a:endParaRPr lang="en-US" sz="2400" b="1" dirty="0"/>
                </a:p>
              </p:txBody>
            </p:sp>
            <p:sp>
              <p:nvSpPr>
                <p:cNvPr id="21" name="TextBox 20"/>
                <p:cNvSpPr txBox="1"/>
                <p:nvPr/>
              </p:nvSpPr>
              <p:spPr>
                <a:xfrm>
                  <a:off x="4481982" y="1441121"/>
                  <a:ext cx="4146223" cy="258355"/>
                </a:xfrm>
                <a:prstGeom prst="rect">
                  <a:avLst/>
                </a:prstGeom>
                <a:noFill/>
              </p:spPr>
              <p:txBody>
                <a:bodyPr wrap="square" lIns="0" rIns="0" rtlCol="0" anchor="t">
                  <a:spAutoFit/>
                </a:bodyPr>
                <a:lstStyle/>
                <a:p>
                  <a:pPr algn="just"/>
                  <a:endParaRPr lang="en-US" sz="1050" dirty="0">
                    <a:solidFill>
                      <a:schemeClr val="tx1">
                        <a:lumMod val="65000"/>
                        <a:lumOff val="35000"/>
                      </a:schemeClr>
                    </a:solidFill>
                  </a:endParaRPr>
                </a:p>
              </p:txBody>
            </p:sp>
          </p:grpSp>
        </p:grpSp>
        <p:sp>
          <p:nvSpPr>
            <p:cNvPr id="13" name="Rectangle 12"/>
            <p:cNvSpPr/>
            <p:nvPr/>
          </p:nvSpPr>
          <p:spPr>
            <a:xfrm>
              <a:off x="2605876" y="2051618"/>
              <a:ext cx="4572000" cy="738664"/>
            </a:xfrm>
            <a:prstGeom prst="rect">
              <a:avLst/>
            </a:prstGeom>
          </p:spPr>
          <p:txBody>
            <a:bodyPr>
              <a:spAutoFit/>
            </a:bodyPr>
            <a:lstStyle/>
            <a:p>
              <a:pPr lvl="0" algn="just">
                <a:lnSpc>
                  <a:spcPct val="150000"/>
                </a:lnSpc>
              </a:pPr>
              <a:r>
                <a:rPr lang="en-US" sz="1400" dirty="0">
                  <a:latin typeface="Yu Gothic UI Semilight" panose="020B0400000000000000" pitchFamily="34" charset="-128"/>
                  <a:ea typeface="Yu Gothic UI Semilight" panose="020B0400000000000000" pitchFamily="34" charset="-128"/>
                  <a:cs typeface="Arial" panose="020B0604020202020204" pitchFamily="34" charset="0"/>
                </a:rPr>
                <a:t>To highlight the liquidity markets of Standard Bank Limited.</a:t>
              </a:r>
            </a:p>
          </p:txBody>
        </p:sp>
        <p:sp>
          <p:nvSpPr>
            <p:cNvPr id="14" name="Rectangle 13"/>
            <p:cNvSpPr/>
            <p:nvPr/>
          </p:nvSpPr>
          <p:spPr>
            <a:xfrm>
              <a:off x="2605876" y="3013425"/>
              <a:ext cx="4572000" cy="738664"/>
            </a:xfrm>
            <a:prstGeom prst="rect">
              <a:avLst/>
            </a:prstGeom>
          </p:spPr>
          <p:txBody>
            <a:bodyPr>
              <a:spAutoFit/>
            </a:bodyPr>
            <a:lstStyle/>
            <a:p>
              <a:pPr lvl="0" algn="just">
                <a:lnSpc>
                  <a:spcPct val="150000"/>
                </a:lnSpc>
              </a:pPr>
              <a:r>
                <a:rPr lang="en-US" sz="1400" dirty="0">
                  <a:latin typeface="Yu Gothic UI Semilight" panose="020B0400000000000000" pitchFamily="34" charset="-128"/>
                  <a:ea typeface="Yu Gothic UI Semilight" panose="020B0400000000000000" pitchFamily="34" charset="-128"/>
                  <a:cs typeface="Arial" panose="020B0604020202020204" pitchFamily="34" charset="0"/>
                </a:rPr>
                <a:t>To identify risk involved in liquidity management of Standard Bank Limited.  </a:t>
              </a:r>
            </a:p>
          </p:txBody>
        </p:sp>
        <p:sp>
          <p:nvSpPr>
            <p:cNvPr id="15" name="Rectangle 14"/>
            <p:cNvSpPr/>
            <p:nvPr/>
          </p:nvSpPr>
          <p:spPr>
            <a:xfrm>
              <a:off x="2605876" y="3829471"/>
              <a:ext cx="4572000" cy="738664"/>
            </a:xfrm>
            <a:prstGeom prst="rect">
              <a:avLst/>
            </a:prstGeom>
          </p:spPr>
          <p:txBody>
            <a:bodyPr>
              <a:spAutoFit/>
            </a:bodyPr>
            <a:lstStyle/>
            <a:p>
              <a:pPr lvl="0" algn="just">
                <a:lnSpc>
                  <a:spcPct val="150000"/>
                </a:lnSpc>
              </a:pPr>
              <a:r>
                <a:rPr lang="en-US" sz="1400" dirty="0">
                  <a:latin typeface="Yu Gothic UI Semilight" panose="020B0400000000000000" pitchFamily="34" charset="-128"/>
                  <a:ea typeface="Yu Gothic UI Semilight" panose="020B0400000000000000" pitchFamily="34" charset="-128"/>
                  <a:cs typeface="Arial" panose="020B0604020202020204" pitchFamily="34" charset="0"/>
                </a:rPr>
                <a:t>To examine the liquidity position and management of Standard Bank Limited.</a:t>
              </a:r>
            </a:p>
          </p:txBody>
        </p:sp>
        <p:sp>
          <p:nvSpPr>
            <p:cNvPr id="16" name="Rectangle 15"/>
            <p:cNvSpPr/>
            <p:nvPr/>
          </p:nvSpPr>
          <p:spPr>
            <a:xfrm>
              <a:off x="2614259" y="4704667"/>
              <a:ext cx="4572000" cy="738664"/>
            </a:xfrm>
            <a:prstGeom prst="rect">
              <a:avLst/>
            </a:prstGeom>
          </p:spPr>
          <p:txBody>
            <a:bodyPr>
              <a:spAutoFit/>
            </a:bodyPr>
            <a:lstStyle/>
            <a:p>
              <a:pPr lvl="0" algn="just">
                <a:lnSpc>
                  <a:spcPct val="150000"/>
                </a:lnSpc>
              </a:pPr>
              <a:r>
                <a:rPr lang="en-US" sz="1400" dirty="0">
                  <a:latin typeface="Yu Gothic UI Semilight" panose="020B0400000000000000" pitchFamily="34" charset="-128"/>
                  <a:ea typeface="Yu Gothic UI Semilight" panose="020B0400000000000000" pitchFamily="34" charset="-128"/>
                  <a:cs typeface="Arial" panose="020B0604020202020204" pitchFamily="34" charset="0"/>
                </a:rPr>
                <a:t>To suggest some measures for improving the liquidity problems of the Standard Bank Limited.</a:t>
              </a:r>
            </a:p>
          </p:txBody>
        </p:sp>
      </p:grpSp>
    </p:spTree>
    <p:extLst>
      <p:ext uri="{BB962C8B-B14F-4D97-AF65-F5344CB8AC3E}">
        <p14:creationId xmlns:p14="http://schemas.microsoft.com/office/powerpoint/2010/main" val="378229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8320" y="365126"/>
            <a:ext cx="7886700" cy="1325563"/>
          </a:xfrm>
        </p:spPr>
        <p:txBody>
          <a:bodyPr>
            <a:normAutofit/>
          </a:bodyPr>
          <a:lstStyle/>
          <a:p>
            <a:r>
              <a:rPr lang="en-US" sz="3000" b="1" dirty="0" smtClean="0">
                <a:solidFill>
                  <a:srgbClr val="A4292A"/>
                </a:solidFill>
                <a:latin typeface="Agency FB" panose="020B0503020202020204" pitchFamily="34" charset="0"/>
              </a:rPr>
              <a:t>Methodology </a:t>
            </a:r>
            <a:r>
              <a:rPr lang="en-US" sz="3000" b="1" dirty="0">
                <a:solidFill>
                  <a:srgbClr val="A4292A"/>
                </a:solidFill>
                <a:latin typeface="Agency FB" panose="020B0503020202020204" pitchFamily="34" charset="0"/>
              </a:rPr>
              <a:t>of the Study</a:t>
            </a:r>
          </a:p>
        </p:txBody>
      </p:sp>
      <p:sp>
        <p:nvSpPr>
          <p:cNvPr id="3" name="Content Placeholder 2"/>
          <p:cNvSpPr>
            <a:spLocks noGrp="1"/>
          </p:cNvSpPr>
          <p:nvPr>
            <p:ph idx="1"/>
          </p:nvPr>
        </p:nvSpPr>
        <p:spPr>
          <a:xfrm>
            <a:off x="568221" y="1524001"/>
            <a:ext cx="7856800" cy="3219449"/>
          </a:xfrm>
        </p:spPr>
        <p:txBody>
          <a:bodyPr numCol="2">
            <a:normAutofit fontScale="25000" lnSpcReduction="20000"/>
          </a:bodyPr>
          <a:lstStyle/>
          <a:p>
            <a:pPr marL="0" indent="0" algn="just">
              <a:lnSpc>
                <a:spcPct val="120000"/>
              </a:lnSpc>
              <a:spcBef>
                <a:spcPts val="600"/>
              </a:spcBef>
              <a:spcAft>
                <a:spcPts val="600"/>
              </a:spcAft>
              <a:buNone/>
            </a:pPr>
            <a:r>
              <a:rPr lang="en-US" sz="5600" b="1" i="1" dirty="0" smtClean="0">
                <a:latin typeface="Yu Gothic UI Semilight" panose="020B0400000000000000" pitchFamily="34" charset="-128"/>
                <a:ea typeface="Yu Gothic UI Semilight" panose="020B0400000000000000" pitchFamily="34" charset="-128"/>
                <a:cs typeface="Arial" panose="020B0604020202020204" pitchFamily="34" charset="0"/>
              </a:rPr>
              <a:t>Primary Sources</a:t>
            </a:r>
            <a:endParaRPr lang="en-US" sz="5600" b="1" dirty="0" smtClean="0">
              <a:latin typeface="Yu Gothic UI Semilight" panose="020B0400000000000000" pitchFamily="34" charset="-128"/>
              <a:ea typeface="Yu Gothic UI Semilight" panose="020B0400000000000000" pitchFamily="34" charset="-128"/>
              <a:cs typeface="Arial" panose="020B0604020202020204" pitchFamily="34" charset="0"/>
            </a:endParaRPr>
          </a:p>
          <a:p>
            <a:pPr lvl="0">
              <a:lnSpc>
                <a:spcPct val="120000"/>
              </a:lnSpc>
              <a:spcBef>
                <a:spcPts val="600"/>
              </a:spcBef>
              <a:spcAft>
                <a:spcPts val="600"/>
              </a:spcAft>
              <a:buFont typeface="Arial" panose="020B0604020202020204" pitchFamily="34" charset="0"/>
              <a:buChar char="►"/>
            </a:pPr>
            <a:r>
              <a:rPr lang="en-US" sz="4800" dirty="0" smtClean="0">
                <a:latin typeface="Yu Gothic UI Semilight" panose="020B0400000000000000" pitchFamily="34" charset="-128"/>
                <a:ea typeface="Yu Gothic UI Semilight" panose="020B0400000000000000" pitchFamily="34" charset="-128"/>
                <a:cs typeface="Arial" panose="020B0604020202020204" pitchFamily="34" charset="0"/>
              </a:rPr>
              <a:t>Practical </a:t>
            </a:r>
            <a:r>
              <a:rPr lang="en-US" sz="4800" dirty="0">
                <a:latin typeface="Yu Gothic UI Semilight" panose="020B0400000000000000" pitchFamily="34" charset="-128"/>
                <a:ea typeface="Yu Gothic UI Semilight" panose="020B0400000000000000" pitchFamily="34" charset="-128"/>
                <a:cs typeface="Arial" panose="020B0604020202020204" pitchFamily="34" charset="0"/>
              </a:rPr>
              <a:t>desk work.</a:t>
            </a:r>
          </a:p>
          <a:p>
            <a:pPr lvl="0">
              <a:lnSpc>
                <a:spcPct val="120000"/>
              </a:lnSpc>
              <a:spcBef>
                <a:spcPts val="600"/>
              </a:spcBef>
              <a:spcAft>
                <a:spcPts val="600"/>
              </a:spcAft>
              <a:buFont typeface="Arial" panose="020B0604020202020204" pitchFamily="34" charset="0"/>
              <a:buChar char="►"/>
            </a:pPr>
            <a:r>
              <a:rPr lang="en-US" sz="4800" dirty="0">
                <a:latin typeface="Yu Gothic UI Semilight" panose="020B0400000000000000" pitchFamily="34" charset="-128"/>
                <a:ea typeface="Yu Gothic UI Semilight" panose="020B0400000000000000" pitchFamily="34" charset="-128"/>
                <a:cs typeface="Arial" panose="020B0604020202020204" pitchFamily="34" charset="0"/>
              </a:rPr>
              <a:t>Face to face conversation with the officers.</a:t>
            </a:r>
          </a:p>
          <a:p>
            <a:pPr lvl="0">
              <a:lnSpc>
                <a:spcPct val="120000"/>
              </a:lnSpc>
              <a:spcBef>
                <a:spcPts val="600"/>
              </a:spcBef>
              <a:spcAft>
                <a:spcPts val="600"/>
              </a:spcAft>
              <a:buFont typeface="Arial" panose="020B0604020202020204" pitchFamily="34" charset="0"/>
              <a:buChar char="►"/>
            </a:pPr>
            <a:r>
              <a:rPr lang="en-US" sz="4800" dirty="0">
                <a:latin typeface="Yu Gothic UI Semilight" panose="020B0400000000000000" pitchFamily="34" charset="-128"/>
                <a:ea typeface="Yu Gothic UI Semilight" panose="020B0400000000000000" pitchFamily="34" charset="-128"/>
                <a:cs typeface="Arial" panose="020B0604020202020204" pitchFamily="34" charset="0"/>
              </a:rPr>
              <a:t>Direct question and observation.</a:t>
            </a:r>
          </a:p>
          <a:p>
            <a:pPr lvl="0">
              <a:lnSpc>
                <a:spcPct val="120000"/>
              </a:lnSpc>
              <a:spcBef>
                <a:spcPts val="600"/>
              </a:spcBef>
              <a:spcAft>
                <a:spcPts val="600"/>
              </a:spcAft>
              <a:buFont typeface="Arial" panose="020B0604020202020204" pitchFamily="34" charset="0"/>
              <a:buChar char="►"/>
            </a:pPr>
            <a:r>
              <a:rPr lang="en-US" sz="4800" dirty="0">
                <a:latin typeface="Yu Gothic UI Semilight" panose="020B0400000000000000" pitchFamily="34" charset="-128"/>
                <a:ea typeface="Yu Gothic UI Semilight" panose="020B0400000000000000" pitchFamily="34" charset="-128"/>
                <a:cs typeface="Arial" panose="020B0604020202020204" pitchFamily="34" charset="0"/>
              </a:rPr>
              <a:t>Group </a:t>
            </a:r>
            <a:r>
              <a:rPr lang="en-US" sz="4800" dirty="0" smtClean="0">
                <a:latin typeface="Yu Gothic UI Semilight" panose="020B0400000000000000" pitchFamily="34" charset="-128"/>
                <a:ea typeface="Yu Gothic UI Semilight" panose="020B0400000000000000" pitchFamily="34" charset="-128"/>
                <a:cs typeface="Arial" panose="020B0604020202020204" pitchFamily="34" charset="0"/>
              </a:rPr>
              <a:t>discussion.</a:t>
            </a:r>
            <a:endParaRPr lang="en-US" sz="4800" i="1" dirty="0" smtClean="0">
              <a:latin typeface="Yu Gothic UI Semilight" panose="020B0400000000000000" pitchFamily="34" charset="-128"/>
              <a:ea typeface="Yu Gothic UI Semilight" panose="020B0400000000000000" pitchFamily="34" charset="-128"/>
              <a:cs typeface="Arial" panose="020B0604020202020204" pitchFamily="34" charset="0"/>
            </a:endParaRPr>
          </a:p>
          <a:p>
            <a:pPr marL="0" indent="-100012" algn="just">
              <a:lnSpc>
                <a:spcPct val="120000"/>
              </a:lnSpc>
              <a:spcBef>
                <a:spcPts val="600"/>
              </a:spcBef>
              <a:spcAft>
                <a:spcPts val="600"/>
              </a:spcAft>
              <a:buNone/>
            </a:pPr>
            <a:endParaRPr lang="en-US" sz="4800" i="1" dirty="0">
              <a:latin typeface="Yu Gothic UI Semilight" panose="020B0400000000000000" pitchFamily="34" charset="-128"/>
              <a:ea typeface="Yu Gothic UI Semilight" panose="020B0400000000000000" pitchFamily="34" charset="-128"/>
              <a:cs typeface="Arial" panose="020B0604020202020204" pitchFamily="34" charset="0"/>
            </a:endParaRPr>
          </a:p>
          <a:p>
            <a:pPr marL="0" indent="-100012" algn="just">
              <a:lnSpc>
                <a:spcPct val="120000"/>
              </a:lnSpc>
              <a:spcBef>
                <a:spcPts val="600"/>
              </a:spcBef>
              <a:spcAft>
                <a:spcPts val="600"/>
              </a:spcAft>
              <a:buNone/>
            </a:pPr>
            <a:endParaRPr lang="en-US" sz="4800" i="1" dirty="0" smtClean="0">
              <a:latin typeface="Yu Gothic UI Semilight" panose="020B0400000000000000" pitchFamily="34" charset="-128"/>
              <a:ea typeface="Yu Gothic UI Semilight" panose="020B0400000000000000" pitchFamily="34" charset="-128"/>
              <a:cs typeface="Arial" panose="020B0604020202020204" pitchFamily="34" charset="0"/>
            </a:endParaRPr>
          </a:p>
          <a:p>
            <a:pPr marL="0" indent="-100012" algn="just">
              <a:lnSpc>
                <a:spcPct val="120000"/>
              </a:lnSpc>
              <a:spcBef>
                <a:spcPts val="600"/>
              </a:spcBef>
              <a:spcAft>
                <a:spcPts val="600"/>
              </a:spcAft>
              <a:buNone/>
            </a:pPr>
            <a:endParaRPr lang="en-US" sz="4800" i="1" dirty="0">
              <a:latin typeface="Yu Gothic UI Semilight" panose="020B0400000000000000" pitchFamily="34" charset="-128"/>
              <a:ea typeface="Yu Gothic UI Semilight" panose="020B0400000000000000" pitchFamily="34" charset="-128"/>
              <a:cs typeface="Arial" panose="020B0604020202020204" pitchFamily="34" charset="0"/>
            </a:endParaRPr>
          </a:p>
          <a:p>
            <a:pPr marL="0" indent="-100012" algn="just">
              <a:lnSpc>
                <a:spcPct val="120000"/>
              </a:lnSpc>
              <a:spcBef>
                <a:spcPts val="600"/>
              </a:spcBef>
              <a:spcAft>
                <a:spcPts val="600"/>
              </a:spcAft>
              <a:buNone/>
            </a:pPr>
            <a:endParaRPr lang="en-US" sz="4800" i="1" dirty="0" smtClean="0">
              <a:latin typeface="Yu Gothic UI Semilight" panose="020B0400000000000000" pitchFamily="34" charset="-128"/>
              <a:ea typeface="Yu Gothic UI Semilight" panose="020B0400000000000000" pitchFamily="34" charset="-128"/>
              <a:cs typeface="Arial" panose="020B0604020202020204" pitchFamily="34" charset="0"/>
            </a:endParaRPr>
          </a:p>
          <a:p>
            <a:pPr marL="0" indent="-100012" algn="just">
              <a:lnSpc>
                <a:spcPct val="120000"/>
              </a:lnSpc>
              <a:spcBef>
                <a:spcPts val="600"/>
              </a:spcBef>
              <a:spcAft>
                <a:spcPts val="600"/>
              </a:spcAft>
              <a:buNone/>
            </a:pPr>
            <a:endParaRPr lang="en-US" sz="4800" i="1" dirty="0" smtClean="0">
              <a:latin typeface="Yu Gothic UI Semilight" panose="020B0400000000000000" pitchFamily="34" charset="-128"/>
              <a:ea typeface="Yu Gothic UI Semilight" panose="020B0400000000000000" pitchFamily="34" charset="-128"/>
              <a:cs typeface="Arial" panose="020B0604020202020204" pitchFamily="34" charset="0"/>
            </a:endParaRPr>
          </a:p>
          <a:p>
            <a:pPr marL="0" indent="-100012" algn="just">
              <a:lnSpc>
                <a:spcPct val="120000"/>
              </a:lnSpc>
              <a:spcBef>
                <a:spcPts val="600"/>
              </a:spcBef>
              <a:spcAft>
                <a:spcPts val="600"/>
              </a:spcAft>
              <a:buNone/>
            </a:pPr>
            <a:r>
              <a:rPr lang="en-US" sz="5600" b="1" i="1" dirty="0" smtClean="0">
                <a:latin typeface="Yu Gothic UI Semilight" panose="020B0400000000000000" pitchFamily="34" charset="-128"/>
                <a:ea typeface="Yu Gothic UI Semilight" panose="020B0400000000000000" pitchFamily="34" charset="-128"/>
                <a:cs typeface="Arial" panose="020B0604020202020204" pitchFamily="34" charset="0"/>
              </a:rPr>
              <a:t>Secondary sources</a:t>
            </a:r>
            <a:endParaRPr lang="en-US" sz="5600" b="1" dirty="0" smtClean="0">
              <a:latin typeface="Yu Gothic UI Semilight" panose="020B0400000000000000" pitchFamily="34" charset="-128"/>
              <a:ea typeface="Yu Gothic UI Semilight" panose="020B0400000000000000" pitchFamily="34" charset="-128"/>
              <a:cs typeface="Arial" panose="020B0604020202020204" pitchFamily="34" charset="0"/>
            </a:endParaRPr>
          </a:p>
          <a:p>
            <a:pPr>
              <a:lnSpc>
                <a:spcPct val="120000"/>
              </a:lnSpc>
              <a:spcBef>
                <a:spcPts val="600"/>
              </a:spcBef>
              <a:spcAft>
                <a:spcPts val="600"/>
              </a:spcAft>
              <a:buFont typeface="Arial" panose="020B0604020202020204" pitchFamily="34" charset="0"/>
              <a:buChar char="►"/>
            </a:pPr>
            <a:r>
              <a:rPr lang="en-US" sz="4800" dirty="0" smtClean="0">
                <a:latin typeface="Yu Gothic UI Semilight" panose="020B0400000000000000" pitchFamily="34" charset="-128"/>
                <a:ea typeface="Yu Gothic UI Semilight" panose="020B0400000000000000" pitchFamily="34" charset="-128"/>
                <a:cs typeface="Arial" panose="020B0604020202020204" pitchFamily="34" charset="0"/>
              </a:rPr>
              <a:t>Annual </a:t>
            </a:r>
            <a:r>
              <a:rPr lang="en-US" sz="4800" dirty="0">
                <a:latin typeface="Yu Gothic UI Semilight" panose="020B0400000000000000" pitchFamily="34" charset="-128"/>
                <a:ea typeface="Yu Gothic UI Semilight" panose="020B0400000000000000" pitchFamily="34" charset="-128"/>
                <a:cs typeface="Arial" panose="020B0604020202020204" pitchFamily="34" charset="0"/>
              </a:rPr>
              <a:t>reports of Standard Bank Limited.</a:t>
            </a:r>
          </a:p>
          <a:p>
            <a:pPr>
              <a:lnSpc>
                <a:spcPct val="120000"/>
              </a:lnSpc>
              <a:spcBef>
                <a:spcPts val="600"/>
              </a:spcBef>
              <a:spcAft>
                <a:spcPts val="600"/>
              </a:spcAft>
              <a:buFont typeface="Arial" panose="020B0604020202020204" pitchFamily="34" charset="0"/>
              <a:buChar char="►"/>
            </a:pPr>
            <a:r>
              <a:rPr lang="en-US" sz="4800" dirty="0">
                <a:latin typeface="Yu Gothic UI Semilight" panose="020B0400000000000000" pitchFamily="34" charset="-128"/>
                <a:ea typeface="Yu Gothic UI Semilight" panose="020B0400000000000000" pitchFamily="34" charset="-128"/>
                <a:cs typeface="Arial" panose="020B0604020202020204" pitchFamily="34" charset="0"/>
              </a:rPr>
              <a:t>Audited Financial Statement for the year ended 31.12.2016.</a:t>
            </a:r>
          </a:p>
          <a:p>
            <a:pPr>
              <a:lnSpc>
                <a:spcPct val="120000"/>
              </a:lnSpc>
              <a:spcBef>
                <a:spcPts val="600"/>
              </a:spcBef>
              <a:spcAft>
                <a:spcPts val="600"/>
              </a:spcAft>
              <a:buFont typeface="Arial" panose="020B0604020202020204" pitchFamily="34" charset="0"/>
              <a:buChar char="►"/>
            </a:pPr>
            <a:r>
              <a:rPr lang="en-US" sz="4800" dirty="0">
                <a:latin typeface="Yu Gothic UI Semilight" panose="020B0400000000000000" pitchFamily="34" charset="-128"/>
                <a:ea typeface="Yu Gothic UI Semilight" panose="020B0400000000000000" pitchFamily="34" charset="-128"/>
                <a:cs typeface="Arial" panose="020B0604020202020204" pitchFamily="34" charset="0"/>
              </a:rPr>
              <a:t>Published documents of Standard Bank Limited.</a:t>
            </a:r>
          </a:p>
          <a:p>
            <a:pPr>
              <a:lnSpc>
                <a:spcPct val="120000"/>
              </a:lnSpc>
              <a:spcBef>
                <a:spcPts val="600"/>
              </a:spcBef>
              <a:spcAft>
                <a:spcPts val="600"/>
              </a:spcAft>
              <a:buFont typeface="Arial" panose="020B0604020202020204" pitchFamily="34" charset="0"/>
              <a:buChar char="►"/>
            </a:pPr>
            <a:r>
              <a:rPr lang="en-US" sz="4800" dirty="0">
                <a:latin typeface="Yu Gothic UI Semilight" panose="020B0400000000000000" pitchFamily="34" charset="-128"/>
                <a:ea typeface="Yu Gothic UI Semilight" panose="020B0400000000000000" pitchFamily="34" charset="-128"/>
                <a:cs typeface="Arial" panose="020B0604020202020204" pitchFamily="34" charset="0"/>
              </a:rPr>
              <a:t>Periodicals Published by Bangladesh Bank.</a:t>
            </a:r>
          </a:p>
          <a:p>
            <a:pPr>
              <a:lnSpc>
                <a:spcPct val="120000"/>
              </a:lnSpc>
              <a:spcBef>
                <a:spcPts val="600"/>
              </a:spcBef>
              <a:spcAft>
                <a:spcPts val="600"/>
              </a:spcAft>
              <a:buFont typeface="Arial" panose="020B0604020202020204" pitchFamily="34" charset="0"/>
              <a:buChar char="►"/>
            </a:pPr>
            <a:r>
              <a:rPr lang="en-US" sz="4800" dirty="0">
                <a:latin typeface="Yu Gothic UI Semilight" panose="020B0400000000000000" pitchFamily="34" charset="-128"/>
                <a:ea typeface="Yu Gothic UI Semilight" panose="020B0400000000000000" pitchFamily="34" charset="-128"/>
                <a:cs typeface="Arial" panose="020B0604020202020204" pitchFamily="34" charset="0"/>
              </a:rPr>
              <a:t>Different publications regarding Banking functions and liquidity management policies.</a:t>
            </a:r>
          </a:p>
          <a:p>
            <a:pPr>
              <a:lnSpc>
                <a:spcPct val="120000"/>
              </a:lnSpc>
              <a:spcBef>
                <a:spcPts val="600"/>
              </a:spcBef>
              <a:spcAft>
                <a:spcPts val="600"/>
              </a:spcAft>
              <a:buFont typeface="Arial" panose="020B0604020202020204" pitchFamily="34" charset="0"/>
              <a:buChar char="►"/>
            </a:pPr>
            <a:r>
              <a:rPr lang="en-US" sz="4800" dirty="0">
                <a:latin typeface="Yu Gothic UI Semilight" panose="020B0400000000000000" pitchFamily="34" charset="-128"/>
                <a:ea typeface="Yu Gothic UI Semilight" panose="020B0400000000000000" pitchFamily="34" charset="-128"/>
                <a:cs typeface="Arial" panose="020B0604020202020204" pitchFamily="34" charset="0"/>
              </a:rPr>
              <a:t>Internet was also used as a theoretical source of information.</a:t>
            </a:r>
          </a:p>
          <a:p>
            <a:pPr>
              <a:lnSpc>
                <a:spcPct val="120000"/>
              </a:lnSpc>
              <a:spcBef>
                <a:spcPts val="600"/>
              </a:spcBef>
              <a:spcAft>
                <a:spcPts val="600"/>
              </a:spcAft>
              <a:buFont typeface="Arial" panose="020B0604020202020204" pitchFamily="34" charset="0"/>
              <a:buChar char="►"/>
            </a:pPr>
            <a:r>
              <a:rPr lang="en-US" sz="4800" dirty="0">
                <a:latin typeface="Yu Gothic UI Semilight" panose="020B0400000000000000" pitchFamily="34" charset="-128"/>
                <a:ea typeface="Yu Gothic UI Semilight" panose="020B0400000000000000" pitchFamily="34" charset="-128"/>
                <a:cs typeface="Arial" panose="020B0604020202020204" pitchFamily="34" charset="0"/>
              </a:rPr>
              <a:t>Websites and Newsletters were also major sources.</a:t>
            </a:r>
          </a:p>
          <a:p>
            <a:pPr marL="0" indent="0">
              <a:buNone/>
            </a:pPr>
            <a:endParaRPr lang="en-US" dirty="0"/>
          </a:p>
        </p:txBody>
      </p:sp>
      <p:sp>
        <p:nvSpPr>
          <p:cNvPr id="5" name="TextBox 4"/>
          <p:cNvSpPr txBox="1"/>
          <p:nvPr/>
        </p:nvSpPr>
        <p:spPr>
          <a:xfrm>
            <a:off x="568221" y="4726214"/>
            <a:ext cx="7675027" cy="1077218"/>
          </a:xfrm>
          <a:prstGeom prst="rect">
            <a:avLst/>
          </a:prstGeom>
          <a:noFill/>
        </p:spPr>
        <p:txBody>
          <a:bodyPr wrap="square" rtlCol="0">
            <a:spAutoFit/>
          </a:bodyPr>
          <a:lstStyle/>
          <a:p>
            <a:pPr algn="just">
              <a:lnSpc>
                <a:spcPct val="200000"/>
              </a:lnSpc>
            </a:pPr>
            <a:r>
              <a:rPr lang="en-US" sz="1400" b="1" i="1" dirty="0" smtClean="0">
                <a:latin typeface="Yu Gothic UI Semilight" panose="020B0400000000000000" pitchFamily="34" charset="-128"/>
                <a:ea typeface="Yu Gothic UI Semilight" panose="020B0400000000000000" pitchFamily="34" charset="-128"/>
                <a:cs typeface="Arial" panose="020B0604020202020204" pitchFamily="34" charset="0"/>
              </a:rPr>
              <a:t>Data Analysis</a:t>
            </a:r>
            <a:endParaRPr lang="en-US" sz="1400" b="1" dirty="0" smtClean="0">
              <a:latin typeface="Yu Gothic UI Semilight" panose="020B0400000000000000" pitchFamily="34" charset="-128"/>
              <a:ea typeface="Yu Gothic UI Semilight" panose="020B0400000000000000" pitchFamily="34" charset="-128"/>
              <a:cs typeface="Arial" panose="020B0604020202020204" pitchFamily="34" charset="0"/>
            </a:endParaRPr>
          </a:p>
          <a:p>
            <a:pPr algn="just">
              <a:lnSpc>
                <a:spcPct val="150000"/>
              </a:lnSpc>
            </a:pPr>
            <a:r>
              <a:rPr lang="en-US" sz="1200" dirty="0" smtClean="0">
                <a:latin typeface="Yu Gothic UI Semilight" panose="020B0400000000000000" pitchFamily="34" charset="-128"/>
                <a:ea typeface="Yu Gothic UI Semilight" panose="020B0400000000000000" pitchFamily="34" charset="-128"/>
                <a:cs typeface="Arial" panose="020B0604020202020204" pitchFamily="34" charset="0"/>
              </a:rPr>
              <a:t>As the research is based on liquidity management, the relevant data are represented through: (1)Pie Chart, (2)Bar Chart, (3)Line Chart, (4)Table, (5)Ratios &amp; (6)Percentage; which will help use to understand the data visually. </a:t>
            </a:r>
            <a:endParaRPr lang="en-US" sz="1200" dirty="0">
              <a:latin typeface="Yu Gothic UI Semilight" panose="020B0400000000000000" pitchFamily="34" charset="-128"/>
              <a:ea typeface="Yu Gothic UI Semilight" panose="020B0400000000000000" pitchFamily="34" charset="-128"/>
              <a:cs typeface="Arial" panose="020B0604020202020204" pitchFamily="34" charset="0"/>
            </a:endParaRPr>
          </a:p>
        </p:txBody>
      </p:sp>
    </p:spTree>
    <p:extLst>
      <p:ext uri="{BB962C8B-B14F-4D97-AF65-F5344CB8AC3E}">
        <p14:creationId xmlns:p14="http://schemas.microsoft.com/office/powerpoint/2010/main" val="229369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6566" y="365126"/>
            <a:ext cx="7886700" cy="1325563"/>
          </a:xfrm>
        </p:spPr>
        <p:txBody>
          <a:bodyPr>
            <a:normAutofit/>
          </a:bodyPr>
          <a:lstStyle/>
          <a:p>
            <a:r>
              <a:rPr lang="en-US" sz="3000" b="1" dirty="0">
                <a:solidFill>
                  <a:srgbClr val="FFC000"/>
                </a:solidFill>
                <a:latin typeface="Agency FB" panose="020B0503020202020204" pitchFamily="34" charset="0"/>
              </a:rPr>
              <a:t>CRR Requirement Followed by SBL</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0113628"/>
              </p:ext>
            </p:extLst>
          </p:nvPr>
        </p:nvGraphicFramePr>
        <p:xfrm>
          <a:off x="4235013" y="1690689"/>
          <a:ext cx="3712191" cy="4663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622414075"/>
              </p:ext>
            </p:extLst>
          </p:nvPr>
        </p:nvGraphicFramePr>
        <p:xfrm>
          <a:off x="785764" y="2774214"/>
          <a:ext cx="3322212" cy="3026087"/>
        </p:xfrm>
        <a:graphic>
          <a:graphicData uri="http://schemas.openxmlformats.org/drawingml/2006/table">
            <a:tbl>
              <a:tblPr>
                <a:tableStyleId>{5C22544A-7EE6-4342-B048-85BDC9FD1C3A}</a:tableStyleId>
              </a:tblPr>
              <a:tblGrid>
                <a:gridCol w="592660">
                  <a:extLst>
                    <a:ext uri="{9D8B030D-6E8A-4147-A177-3AD203B41FA5}">
                      <a16:colId xmlns:a16="http://schemas.microsoft.com/office/drawing/2014/main" val="4116398487"/>
                    </a:ext>
                  </a:extLst>
                </a:gridCol>
                <a:gridCol w="750627">
                  <a:extLst>
                    <a:ext uri="{9D8B030D-6E8A-4147-A177-3AD203B41FA5}">
                      <a16:colId xmlns:a16="http://schemas.microsoft.com/office/drawing/2014/main" val="361477479"/>
                    </a:ext>
                  </a:extLst>
                </a:gridCol>
                <a:gridCol w="873456">
                  <a:extLst>
                    <a:ext uri="{9D8B030D-6E8A-4147-A177-3AD203B41FA5}">
                      <a16:colId xmlns:a16="http://schemas.microsoft.com/office/drawing/2014/main" val="2263258568"/>
                    </a:ext>
                  </a:extLst>
                </a:gridCol>
                <a:gridCol w="1105469">
                  <a:extLst>
                    <a:ext uri="{9D8B030D-6E8A-4147-A177-3AD203B41FA5}">
                      <a16:colId xmlns:a16="http://schemas.microsoft.com/office/drawing/2014/main" val="1959150390"/>
                    </a:ext>
                  </a:extLst>
                </a:gridCol>
              </a:tblGrid>
              <a:tr h="817019">
                <a:tc>
                  <a:txBody>
                    <a:bodyPr/>
                    <a:lstStyle/>
                    <a:p>
                      <a:pPr algn="ctr" fontAlgn="b"/>
                      <a:r>
                        <a:rPr lang="en-US" sz="1300" b="1" u="none" strike="noStrike" dirty="0" smtClean="0">
                          <a:effectLst/>
                          <a:latin typeface="Yu Gothic UI Semilight" panose="020B0400000000000000" pitchFamily="34" charset="-128"/>
                          <a:ea typeface="Yu Gothic UI Semilight" panose="020B0400000000000000" pitchFamily="34" charset="-128"/>
                        </a:rPr>
                        <a:t>Year</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300" b="1" u="none" strike="noStrike" dirty="0">
                          <a:effectLst/>
                          <a:latin typeface="Yu Gothic UI Semilight" panose="020B0400000000000000" pitchFamily="34" charset="-128"/>
                          <a:ea typeface="Yu Gothic UI Semilight" panose="020B0400000000000000" pitchFamily="34" charset="-128"/>
                        </a:rPr>
                        <a:t>Required Reserve (RR)</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300" b="1" u="none" strike="noStrike" dirty="0">
                          <a:effectLst/>
                          <a:latin typeface="Yu Gothic UI Semilight" panose="020B0400000000000000" pitchFamily="34" charset="-128"/>
                          <a:ea typeface="Yu Gothic UI Semilight" panose="020B0400000000000000" pitchFamily="34" charset="-128"/>
                        </a:rPr>
                        <a:t>Actual Reserve Maintained (ARM)</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300" b="1" u="none" strike="noStrike" dirty="0">
                          <a:effectLst/>
                          <a:latin typeface="Yu Gothic UI Semilight" panose="020B0400000000000000" pitchFamily="34" charset="-128"/>
                          <a:ea typeface="Yu Gothic UI Semilight" panose="020B0400000000000000" pitchFamily="34" charset="-128"/>
                        </a:rPr>
                        <a:t>Surplus/Deficit (S/D)</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35539082"/>
                  </a:ext>
                </a:extLst>
              </a:tr>
              <a:tr h="552267">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2013</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4,644.86</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4,769.57</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124.71</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892872619"/>
                  </a:ext>
                </a:extLst>
              </a:tr>
              <a:tr h="552267">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2014</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5,972.23</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5,993.45</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21.22</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54016434"/>
                  </a:ext>
                </a:extLst>
              </a:tr>
              <a:tr h="552267">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2015</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6,085.13</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6,117.35</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32.22</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501298068"/>
                  </a:ext>
                </a:extLst>
              </a:tr>
              <a:tr h="552267">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2016</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6,845.50</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7,079.10</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233.60</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325768596"/>
                  </a:ext>
                </a:extLst>
              </a:tr>
            </a:tbl>
          </a:graphicData>
        </a:graphic>
      </p:graphicFrame>
      <p:sp>
        <p:nvSpPr>
          <p:cNvPr id="4" name="TextBox 3"/>
          <p:cNvSpPr txBox="1"/>
          <p:nvPr/>
        </p:nvSpPr>
        <p:spPr>
          <a:xfrm>
            <a:off x="2225520" y="2497215"/>
            <a:ext cx="1733266" cy="276999"/>
          </a:xfrm>
          <a:prstGeom prst="rect">
            <a:avLst/>
          </a:prstGeom>
          <a:noFill/>
        </p:spPr>
        <p:txBody>
          <a:bodyPr wrap="square" rtlCol="0">
            <a:spAutoFit/>
          </a:bodyPr>
          <a:lstStyle/>
          <a:p>
            <a:pPr algn="r"/>
            <a:r>
              <a:rPr lang="en-US" sz="1200" dirty="0" smtClean="0">
                <a:latin typeface="Yu Gothic UI Semilight" panose="020B0400000000000000" pitchFamily="34" charset="-128"/>
                <a:ea typeface="Yu Gothic UI Semilight" panose="020B0400000000000000" pitchFamily="34" charset="-128"/>
              </a:rPr>
              <a:t>Amount in Million</a:t>
            </a:r>
            <a:endParaRPr lang="en-US" sz="1200" dirty="0">
              <a:latin typeface="Yu Gothic UI Semilight" panose="020B0400000000000000" pitchFamily="34" charset="-128"/>
              <a:ea typeface="Yu Gothic UI Semilight" panose="020B0400000000000000" pitchFamily="34" charset="-128"/>
            </a:endParaRPr>
          </a:p>
        </p:txBody>
      </p:sp>
      <p:sp>
        <p:nvSpPr>
          <p:cNvPr id="6" name="TextBox 5"/>
          <p:cNvSpPr txBox="1"/>
          <p:nvPr/>
        </p:nvSpPr>
        <p:spPr>
          <a:xfrm>
            <a:off x="717524" y="1817061"/>
            <a:ext cx="3517489" cy="523220"/>
          </a:xfrm>
          <a:prstGeom prst="rect">
            <a:avLst/>
          </a:prstGeom>
          <a:noFill/>
        </p:spPr>
        <p:txBody>
          <a:bodyPr wrap="square" rtlCol="0">
            <a:spAutoFit/>
          </a:bodyPr>
          <a:lstStyle/>
          <a:p>
            <a:r>
              <a:rPr lang="en-US" sz="1400" b="1" dirty="0" smtClean="0">
                <a:latin typeface="Yu Gothic UI Semilight" panose="020B0400000000000000" pitchFamily="34" charset="-128"/>
                <a:ea typeface="Yu Gothic UI Semilight" panose="020B0400000000000000" pitchFamily="34" charset="-128"/>
              </a:rPr>
              <a:t>CRR Requirement Prescribed by Bangladesh Bank: 6.5%</a:t>
            </a:r>
            <a:endParaRPr lang="en-US" sz="1400" b="1" dirty="0">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25801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6566" y="365126"/>
            <a:ext cx="7886700" cy="1325563"/>
          </a:xfrm>
        </p:spPr>
        <p:txBody>
          <a:bodyPr>
            <a:normAutofit/>
          </a:bodyPr>
          <a:lstStyle/>
          <a:p>
            <a:r>
              <a:rPr lang="en-US" sz="3000" b="1" dirty="0">
                <a:solidFill>
                  <a:srgbClr val="007238"/>
                </a:solidFill>
                <a:latin typeface="Agency FB" panose="020B0503020202020204" pitchFamily="34" charset="0"/>
              </a:rPr>
              <a:t>SLR Requirement Followed by SBL</a:t>
            </a:r>
          </a:p>
        </p:txBody>
      </p:sp>
      <p:graphicFrame>
        <p:nvGraphicFramePr>
          <p:cNvPr id="4" name="Chart 3"/>
          <p:cNvGraphicFramePr/>
          <p:nvPr>
            <p:extLst>
              <p:ext uri="{D42A27DB-BD31-4B8C-83A1-F6EECF244321}">
                <p14:modId xmlns:p14="http://schemas.microsoft.com/office/powerpoint/2010/main" val="4176300133"/>
              </p:ext>
            </p:extLst>
          </p:nvPr>
        </p:nvGraphicFramePr>
        <p:xfrm>
          <a:off x="4168722" y="1690688"/>
          <a:ext cx="3660828" cy="45196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73204906"/>
              </p:ext>
            </p:extLst>
          </p:nvPr>
        </p:nvGraphicFramePr>
        <p:xfrm>
          <a:off x="754261" y="2804113"/>
          <a:ext cx="3256766" cy="2988701"/>
        </p:xfrm>
        <a:graphic>
          <a:graphicData uri="http://schemas.openxmlformats.org/drawingml/2006/table">
            <a:tbl>
              <a:tblPr>
                <a:tableStyleId>{5C22544A-7EE6-4342-B048-85BDC9FD1C3A}</a:tableStyleId>
              </a:tblPr>
              <a:tblGrid>
                <a:gridCol w="622736">
                  <a:extLst>
                    <a:ext uri="{9D8B030D-6E8A-4147-A177-3AD203B41FA5}">
                      <a16:colId xmlns:a16="http://schemas.microsoft.com/office/drawing/2014/main" val="3131859058"/>
                    </a:ext>
                  </a:extLst>
                </a:gridCol>
                <a:gridCol w="735378">
                  <a:extLst>
                    <a:ext uri="{9D8B030D-6E8A-4147-A177-3AD203B41FA5}">
                      <a16:colId xmlns:a16="http://schemas.microsoft.com/office/drawing/2014/main" val="2143048696"/>
                    </a:ext>
                  </a:extLst>
                </a:gridCol>
                <a:gridCol w="1063672">
                  <a:extLst>
                    <a:ext uri="{9D8B030D-6E8A-4147-A177-3AD203B41FA5}">
                      <a16:colId xmlns:a16="http://schemas.microsoft.com/office/drawing/2014/main" val="1141797773"/>
                    </a:ext>
                  </a:extLst>
                </a:gridCol>
                <a:gridCol w="834980">
                  <a:extLst>
                    <a:ext uri="{9D8B030D-6E8A-4147-A177-3AD203B41FA5}">
                      <a16:colId xmlns:a16="http://schemas.microsoft.com/office/drawing/2014/main" val="1638793290"/>
                    </a:ext>
                  </a:extLst>
                </a:gridCol>
              </a:tblGrid>
              <a:tr h="1064753">
                <a:tc>
                  <a:txBody>
                    <a:bodyPr/>
                    <a:lstStyle/>
                    <a:p>
                      <a:pPr algn="ctr" fontAlgn="ctr"/>
                      <a:r>
                        <a:rPr lang="en-US" sz="1200" b="1" i="0" u="none" strike="noStrike" dirty="0">
                          <a:solidFill>
                            <a:schemeClr val="tx1"/>
                          </a:solidFill>
                          <a:effectLst/>
                          <a:latin typeface="Yu Gothic UI Semilight" panose="020B0400000000000000" pitchFamily="34" charset="-128"/>
                          <a:ea typeface="Yu Gothic UI Semilight" panose="020B0400000000000000" pitchFamily="34" charset="-128"/>
                        </a:rPr>
                        <a:t>Year</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Yu Gothic UI Semilight" panose="020B0400000000000000" pitchFamily="34" charset="-128"/>
                          <a:ea typeface="Yu Gothic UI Semilight" panose="020B0400000000000000" pitchFamily="34" charset="-128"/>
                        </a:rPr>
                        <a:t>Required Reserve (RR)</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b="1" i="0" u="none" strike="noStrike" dirty="0">
                          <a:solidFill>
                            <a:schemeClr val="tx1"/>
                          </a:solidFill>
                          <a:effectLst/>
                          <a:latin typeface="Yu Gothic UI Semilight" panose="020B0400000000000000" pitchFamily="34" charset="-128"/>
                          <a:ea typeface="Yu Gothic UI Semilight" panose="020B0400000000000000" pitchFamily="34" charset="-128"/>
                        </a:rPr>
                        <a:t>Actual Reserve Maintained (ARM)</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Yu Gothic UI Semilight" panose="020B0400000000000000" pitchFamily="34" charset="-128"/>
                          <a:ea typeface="Yu Gothic UI Semilight" panose="020B0400000000000000" pitchFamily="34" charset="-128"/>
                        </a:rPr>
                        <a:t>Surplus/ Deficit (S/D)</a:t>
                      </a: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58205441"/>
                  </a:ext>
                </a:extLst>
              </a:tr>
              <a:tr h="480987">
                <a:tc>
                  <a:txBody>
                    <a:bodyPr/>
                    <a:lstStyle/>
                    <a:p>
                      <a:pPr algn="ctr" fontAlgn="ctr"/>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2013</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200" u="none" strike="noStrike" dirty="0" smtClean="0">
                          <a:solidFill>
                            <a:schemeClr val="tx1"/>
                          </a:solidFill>
                          <a:effectLst/>
                          <a:latin typeface="Yu Gothic UI Semilight" panose="020B0400000000000000" pitchFamily="34" charset="-128"/>
                          <a:ea typeface="Yu Gothic UI Semilight" panose="020B0400000000000000" pitchFamily="34" charset="-128"/>
                        </a:rPr>
                        <a:t>16,018.3</a:t>
                      </a:r>
                      <a:endParaRPr lang="en-US" sz="1200" b="0" i="0" u="none" strike="noStrike" dirty="0" smtClean="0">
                        <a:solidFill>
                          <a:schemeClr val="tx1"/>
                        </a:solidFill>
                        <a:effectLst/>
                        <a:latin typeface="Yu Gothic UI Semilight" panose="020B0400000000000000" pitchFamily="34" charset="-128"/>
                        <a:ea typeface="Yu Gothic UI Semilight" panose="020B0400000000000000" pitchFamily="34" charset="-128"/>
                      </a:endParaRPr>
                    </a:p>
                    <a:p>
                      <a:pPr algn="ctr" fontAlgn="b"/>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22,084.9</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6,066.6</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13906621"/>
                  </a:ext>
                </a:extLst>
              </a:tr>
              <a:tr h="480987">
                <a:tc>
                  <a:txBody>
                    <a:bodyPr/>
                    <a:lstStyle/>
                    <a:p>
                      <a:pPr algn="ctr" fontAlgn="ctr"/>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2014</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11,944.5</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18,078.4</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6,133.9</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16865997"/>
                  </a:ext>
                </a:extLst>
              </a:tr>
              <a:tr h="480987">
                <a:tc>
                  <a:txBody>
                    <a:bodyPr/>
                    <a:lstStyle/>
                    <a:p>
                      <a:pPr algn="ctr" fontAlgn="ctr"/>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2015</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12,170.3</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17,170.6</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5,000.4</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227049605"/>
                  </a:ext>
                </a:extLst>
              </a:tr>
              <a:tr h="480987">
                <a:tc>
                  <a:txBody>
                    <a:bodyPr/>
                    <a:lstStyle/>
                    <a:p>
                      <a:pPr algn="ctr" fontAlgn="ctr"/>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2016</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13,691.0</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23,704.4</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200" u="none" strike="noStrike" dirty="0">
                          <a:solidFill>
                            <a:schemeClr val="tx1"/>
                          </a:solidFill>
                          <a:effectLst/>
                          <a:latin typeface="Yu Gothic UI Semilight" panose="020B0400000000000000" pitchFamily="34" charset="-128"/>
                          <a:ea typeface="Yu Gothic UI Semilight" panose="020B0400000000000000" pitchFamily="34" charset="-128"/>
                        </a:rPr>
                        <a:t>10,013.4</a:t>
                      </a:r>
                      <a:endParaRPr lang="en-US" sz="1200" b="0" i="0" u="none" strike="noStrike" dirty="0">
                        <a:solidFill>
                          <a:schemeClr val="tx1"/>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47346145"/>
                  </a:ext>
                </a:extLst>
              </a:tr>
            </a:tbl>
          </a:graphicData>
        </a:graphic>
      </p:graphicFrame>
      <p:sp>
        <p:nvSpPr>
          <p:cNvPr id="7" name="TextBox 6"/>
          <p:cNvSpPr txBox="1"/>
          <p:nvPr/>
        </p:nvSpPr>
        <p:spPr>
          <a:xfrm>
            <a:off x="2356609" y="2472845"/>
            <a:ext cx="1733266" cy="276999"/>
          </a:xfrm>
          <a:prstGeom prst="rect">
            <a:avLst/>
          </a:prstGeom>
          <a:noFill/>
        </p:spPr>
        <p:txBody>
          <a:bodyPr wrap="square" rtlCol="0">
            <a:spAutoFit/>
          </a:bodyPr>
          <a:lstStyle/>
          <a:p>
            <a:pPr algn="r"/>
            <a:r>
              <a:rPr lang="en-US" sz="1200" dirty="0" smtClean="0">
                <a:latin typeface="Yu Gothic UI Semilight" panose="020B0400000000000000" pitchFamily="34" charset="-128"/>
                <a:ea typeface="Yu Gothic UI Semilight" panose="020B0400000000000000" pitchFamily="34" charset="-128"/>
              </a:rPr>
              <a:t>Amount in Million</a:t>
            </a:r>
            <a:endParaRPr lang="en-US" sz="1200" dirty="0">
              <a:latin typeface="Yu Gothic UI Semilight" panose="020B0400000000000000" pitchFamily="34" charset="-128"/>
              <a:ea typeface="Yu Gothic UI Semilight" panose="020B0400000000000000" pitchFamily="34" charset="-128"/>
            </a:endParaRPr>
          </a:p>
        </p:txBody>
      </p:sp>
      <p:sp>
        <p:nvSpPr>
          <p:cNvPr id="3" name="TextBox 2"/>
          <p:cNvSpPr txBox="1"/>
          <p:nvPr/>
        </p:nvSpPr>
        <p:spPr>
          <a:xfrm>
            <a:off x="651233" y="1798236"/>
            <a:ext cx="3517489" cy="523220"/>
          </a:xfrm>
          <a:prstGeom prst="rect">
            <a:avLst/>
          </a:prstGeom>
          <a:noFill/>
        </p:spPr>
        <p:txBody>
          <a:bodyPr wrap="square" rtlCol="0">
            <a:spAutoFit/>
          </a:bodyPr>
          <a:lstStyle/>
          <a:p>
            <a:r>
              <a:rPr lang="en-US" sz="1400" b="1" dirty="0" smtClean="0">
                <a:latin typeface="Yu Gothic UI Semilight" panose="020B0400000000000000" pitchFamily="34" charset="-128"/>
                <a:ea typeface="Yu Gothic UI Semilight" panose="020B0400000000000000" pitchFamily="34" charset="-128"/>
              </a:rPr>
              <a:t>SLR Requirement Prescribed by Bangladesh Bank: 19.5% (CRR 6/5% included)</a:t>
            </a:r>
            <a:endParaRPr lang="en-US" sz="1400" b="1" dirty="0">
              <a:latin typeface="Yu Gothic UI Semilight" panose="020B0400000000000000" pitchFamily="34" charset="-128"/>
              <a:ea typeface="Yu Gothic UI Semilight" panose="020B0400000000000000" pitchFamily="34" charset="-128"/>
            </a:endParaRPr>
          </a:p>
        </p:txBody>
      </p:sp>
    </p:spTree>
    <p:extLst>
      <p:ext uri="{BB962C8B-B14F-4D97-AF65-F5344CB8AC3E}">
        <p14:creationId xmlns:p14="http://schemas.microsoft.com/office/powerpoint/2010/main" val="302102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rgbClr val="A4292A"/>
                </a:solidFill>
                <a:latin typeface="Agency FB" panose="020B0503020202020204" pitchFamily="34" charset="0"/>
              </a:rPr>
              <a:t>Investment Portfolio Mix- 2016</a:t>
            </a:r>
          </a:p>
        </p:txBody>
      </p:sp>
      <p:sp>
        <p:nvSpPr>
          <p:cNvPr id="7" name="Rectangle 6"/>
          <p:cNvSpPr/>
          <p:nvPr/>
        </p:nvSpPr>
        <p:spPr>
          <a:xfrm>
            <a:off x="2964900" y="6316939"/>
            <a:ext cx="2922595" cy="369332"/>
          </a:xfrm>
          <a:prstGeom prst="rect">
            <a:avLst/>
          </a:prstGeom>
        </p:spPr>
        <p:txBody>
          <a:bodyPr wrap="none">
            <a:spAutoFit/>
          </a:bodyPr>
          <a:lstStyle/>
          <a:p>
            <a:r>
              <a:rPr lang="en-US" b="1" i="1" dirty="0">
                <a:latin typeface="Arial Narrow" panose="020B0606020202030204" pitchFamily="34" charset="0"/>
                <a:ea typeface="Calibri" panose="020F0502020204030204" pitchFamily="34" charset="0"/>
                <a:cs typeface="Arial" panose="020B0604020202020204" pitchFamily="34" charset="0"/>
              </a:rPr>
              <a:t>Investment Portfolio Mix- 2016</a:t>
            </a:r>
            <a:endParaRPr lang="en-US" b="1" i="1" dirty="0">
              <a:latin typeface="Arial Narrow" panose="020B0606020202030204" pitchFamily="34" charset="0"/>
              <a:cs typeface="Arial" panose="020B0604020202020204" pitchFamily="34" charset="0"/>
            </a:endParaRPr>
          </a:p>
        </p:txBody>
      </p:sp>
      <p:grpSp>
        <p:nvGrpSpPr>
          <p:cNvPr id="10" name="Group 9"/>
          <p:cNvGrpSpPr/>
          <p:nvPr/>
        </p:nvGrpSpPr>
        <p:grpSpPr>
          <a:xfrm>
            <a:off x="731601" y="1390845"/>
            <a:ext cx="7618433" cy="4873478"/>
            <a:chOff x="-41506" y="183131"/>
            <a:chExt cx="9205619" cy="5808596"/>
          </a:xfrm>
        </p:grpSpPr>
        <p:sp>
          <p:nvSpPr>
            <p:cNvPr id="11" name="Freeform 412"/>
            <p:cNvSpPr>
              <a:spLocks/>
            </p:cNvSpPr>
            <p:nvPr/>
          </p:nvSpPr>
          <p:spPr bwMode="auto">
            <a:xfrm rot="19383679">
              <a:off x="3197890" y="224798"/>
              <a:ext cx="3108725" cy="3063586"/>
            </a:xfrm>
            <a:custGeom>
              <a:avLst/>
              <a:gdLst>
                <a:gd name="T0" fmla="*/ 2 w 3955"/>
                <a:gd name="T1" fmla="*/ 3968 h 3968"/>
                <a:gd name="T2" fmla="*/ 3955 w 3955"/>
                <a:gd name="T3" fmla="*/ 2313 h 3968"/>
                <a:gd name="T4" fmla="*/ 3910 w 3955"/>
                <a:gd name="T5" fmla="*/ 2212 h 3968"/>
                <a:gd name="T6" fmla="*/ 3815 w 3955"/>
                <a:gd name="T7" fmla="*/ 2015 h 3968"/>
                <a:gd name="T8" fmla="*/ 3711 w 3955"/>
                <a:gd name="T9" fmla="*/ 1824 h 3968"/>
                <a:gd name="T10" fmla="*/ 3598 w 3955"/>
                <a:gd name="T11" fmla="*/ 1641 h 3968"/>
                <a:gd name="T12" fmla="*/ 3478 w 3955"/>
                <a:gd name="T13" fmla="*/ 1466 h 3968"/>
                <a:gd name="T14" fmla="*/ 3350 w 3955"/>
                <a:gd name="T15" fmla="*/ 1296 h 3968"/>
                <a:gd name="T16" fmla="*/ 3215 w 3955"/>
                <a:gd name="T17" fmla="*/ 1135 h 3968"/>
                <a:gd name="T18" fmla="*/ 3072 w 3955"/>
                <a:gd name="T19" fmla="*/ 981 h 3968"/>
                <a:gd name="T20" fmla="*/ 2923 w 3955"/>
                <a:gd name="T21" fmla="*/ 835 h 3968"/>
                <a:gd name="T22" fmla="*/ 2767 w 3955"/>
                <a:gd name="T23" fmla="*/ 697 h 3968"/>
                <a:gd name="T24" fmla="*/ 2606 w 3955"/>
                <a:gd name="T25" fmla="*/ 566 h 3968"/>
                <a:gd name="T26" fmla="*/ 2439 w 3955"/>
                <a:gd name="T27" fmla="*/ 444 h 3968"/>
                <a:gd name="T28" fmla="*/ 2268 w 3955"/>
                <a:gd name="T29" fmla="*/ 330 h 3968"/>
                <a:gd name="T30" fmla="*/ 2090 w 3955"/>
                <a:gd name="T31" fmla="*/ 225 h 3968"/>
                <a:gd name="T32" fmla="*/ 1909 w 3955"/>
                <a:gd name="T33" fmla="*/ 129 h 3968"/>
                <a:gd name="T34" fmla="*/ 1723 w 3955"/>
                <a:gd name="T35" fmla="*/ 41 h 3968"/>
                <a:gd name="T36" fmla="*/ 1628 w 3955"/>
                <a:gd name="T37" fmla="*/ 0 h 3968"/>
                <a:gd name="T38" fmla="*/ 2 w 3955"/>
                <a:gd name="T39" fmla="*/ 3966 h 3968"/>
                <a:gd name="T40" fmla="*/ 2 w 3955"/>
                <a:gd name="T41" fmla="*/ 3966 h 3968"/>
                <a:gd name="T42" fmla="*/ 2 w 3955"/>
                <a:gd name="T43" fmla="*/ 3966 h 3968"/>
                <a:gd name="T44" fmla="*/ 2 w 3955"/>
                <a:gd name="T45" fmla="*/ 3966 h 3968"/>
                <a:gd name="T46" fmla="*/ 0 w 3955"/>
                <a:gd name="T47" fmla="*/ 3966 h 3968"/>
                <a:gd name="T48" fmla="*/ 0 w 3955"/>
                <a:gd name="T49" fmla="*/ 3966 h 3968"/>
                <a:gd name="T50" fmla="*/ 0 w 3955"/>
                <a:gd name="T51" fmla="*/ 3968 h 3968"/>
                <a:gd name="T52" fmla="*/ 0 w 3955"/>
                <a:gd name="T53" fmla="*/ 3968 h 3968"/>
                <a:gd name="T54" fmla="*/ 2 w 3955"/>
                <a:gd name="T55" fmla="*/ 3968 h 3968"/>
                <a:gd name="T56" fmla="*/ 2 w 3955"/>
                <a:gd name="T57" fmla="*/ 3968 h 3968"/>
                <a:gd name="T58" fmla="*/ 2 w 3955"/>
                <a:gd name="T59" fmla="*/ 3968 h 3968"/>
                <a:gd name="T60" fmla="*/ 2 w 3955"/>
                <a:gd name="T61" fmla="*/ 3968 h 3968"/>
                <a:gd name="T62" fmla="*/ 2 w 3955"/>
                <a:gd name="T63" fmla="*/ 3966 h 3968"/>
                <a:gd name="T64" fmla="*/ 2 w 3955"/>
                <a:gd name="T65" fmla="*/ 3968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55" h="3968">
                  <a:moveTo>
                    <a:pt x="2" y="3968"/>
                  </a:moveTo>
                  <a:lnTo>
                    <a:pt x="3955" y="2313"/>
                  </a:lnTo>
                  <a:lnTo>
                    <a:pt x="3910" y="2212"/>
                  </a:lnTo>
                  <a:lnTo>
                    <a:pt x="3815" y="2015"/>
                  </a:lnTo>
                  <a:lnTo>
                    <a:pt x="3711" y="1824"/>
                  </a:lnTo>
                  <a:lnTo>
                    <a:pt x="3598" y="1641"/>
                  </a:lnTo>
                  <a:lnTo>
                    <a:pt x="3478" y="1466"/>
                  </a:lnTo>
                  <a:lnTo>
                    <a:pt x="3350" y="1296"/>
                  </a:lnTo>
                  <a:lnTo>
                    <a:pt x="3215" y="1135"/>
                  </a:lnTo>
                  <a:lnTo>
                    <a:pt x="3072" y="981"/>
                  </a:lnTo>
                  <a:lnTo>
                    <a:pt x="2923" y="835"/>
                  </a:lnTo>
                  <a:lnTo>
                    <a:pt x="2767" y="697"/>
                  </a:lnTo>
                  <a:lnTo>
                    <a:pt x="2606" y="566"/>
                  </a:lnTo>
                  <a:lnTo>
                    <a:pt x="2439" y="444"/>
                  </a:lnTo>
                  <a:lnTo>
                    <a:pt x="2268" y="330"/>
                  </a:lnTo>
                  <a:lnTo>
                    <a:pt x="2090" y="225"/>
                  </a:lnTo>
                  <a:lnTo>
                    <a:pt x="1909" y="129"/>
                  </a:lnTo>
                  <a:lnTo>
                    <a:pt x="1723" y="41"/>
                  </a:lnTo>
                  <a:lnTo>
                    <a:pt x="1628" y="0"/>
                  </a:lnTo>
                  <a:lnTo>
                    <a:pt x="2" y="3966"/>
                  </a:lnTo>
                  <a:lnTo>
                    <a:pt x="2" y="3966"/>
                  </a:lnTo>
                  <a:lnTo>
                    <a:pt x="2" y="3966"/>
                  </a:lnTo>
                  <a:lnTo>
                    <a:pt x="2" y="3966"/>
                  </a:lnTo>
                  <a:lnTo>
                    <a:pt x="0" y="3966"/>
                  </a:lnTo>
                  <a:lnTo>
                    <a:pt x="0" y="3966"/>
                  </a:lnTo>
                  <a:lnTo>
                    <a:pt x="0" y="3968"/>
                  </a:lnTo>
                  <a:lnTo>
                    <a:pt x="0" y="3968"/>
                  </a:lnTo>
                  <a:lnTo>
                    <a:pt x="2" y="3968"/>
                  </a:lnTo>
                  <a:lnTo>
                    <a:pt x="2" y="3968"/>
                  </a:lnTo>
                  <a:lnTo>
                    <a:pt x="2" y="3968"/>
                  </a:lnTo>
                  <a:lnTo>
                    <a:pt x="2" y="3968"/>
                  </a:lnTo>
                  <a:lnTo>
                    <a:pt x="2" y="3966"/>
                  </a:lnTo>
                  <a:lnTo>
                    <a:pt x="2" y="3968"/>
                  </a:lnTo>
                  <a:close/>
                </a:path>
              </a:pathLst>
            </a:custGeom>
            <a:solidFill>
              <a:srgbClr val="A429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grpSp>
          <p:nvGrpSpPr>
            <p:cNvPr id="12" name="Group 11"/>
            <p:cNvGrpSpPr/>
            <p:nvPr/>
          </p:nvGrpSpPr>
          <p:grpSpPr>
            <a:xfrm>
              <a:off x="-41506" y="183131"/>
              <a:ext cx="9205619" cy="5808596"/>
              <a:chOff x="-41506" y="183131"/>
              <a:chExt cx="9205619" cy="5808596"/>
            </a:xfrm>
          </p:grpSpPr>
          <p:sp>
            <p:nvSpPr>
              <p:cNvPr id="13" name="Freeform 412"/>
              <p:cNvSpPr>
                <a:spLocks/>
              </p:cNvSpPr>
              <p:nvPr/>
            </p:nvSpPr>
            <p:spPr bwMode="auto">
              <a:xfrm rot="8513997">
                <a:off x="3750968" y="4054244"/>
                <a:ext cx="1301366" cy="1166242"/>
              </a:xfrm>
              <a:custGeom>
                <a:avLst/>
                <a:gdLst>
                  <a:gd name="T0" fmla="*/ 2 w 3955"/>
                  <a:gd name="T1" fmla="*/ 3968 h 3968"/>
                  <a:gd name="T2" fmla="*/ 3955 w 3955"/>
                  <a:gd name="T3" fmla="*/ 2313 h 3968"/>
                  <a:gd name="T4" fmla="*/ 3910 w 3955"/>
                  <a:gd name="T5" fmla="*/ 2212 h 3968"/>
                  <a:gd name="T6" fmla="*/ 3815 w 3955"/>
                  <a:gd name="T7" fmla="*/ 2015 h 3968"/>
                  <a:gd name="T8" fmla="*/ 3711 w 3955"/>
                  <a:gd name="T9" fmla="*/ 1824 h 3968"/>
                  <a:gd name="T10" fmla="*/ 3598 w 3955"/>
                  <a:gd name="T11" fmla="*/ 1641 h 3968"/>
                  <a:gd name="T12" fmla="*/ 3478 w 3955"/>
                  <a:gd name="T13" fmla="*/ 1466 h 3968"/>
                  <a:gd name="T14" fmla="*/ 3350 w 3955"/>
                  <a:gd name="T15" fmla="*/ 1296 h 3968"/>
                  <a:gd name="T16" fmla="*/ 3215 w 3955"/>
                  <a:gd name="T17" fmla="*/ 1135 h 3968"/>
                  <a:gd name="T18" fmla="*/ 3072 w 3955"/>
                  <a:gd name="T19" fmla="*/ 981 h 3968"/>
                  <a:gd name="T20" fmla="*/ 2923 w 3955"/>
                  <a:gd name="T21" fmla="*/ 835 h 3968"/>
                  <a:gd name="T22" fmla="*/ 2767 w 3955"/>
                  <a:gd name="T23" fmla="*/ 697 h 3968"/>
                  <a:gd name="T24" fmla="*/ 2606 w 3955"/>
                  <a:gd name="T25" fmla="*/ 566 h 3968"/>
                  <a:gd name="T26" fmla="*/ 2439 w 3955"/>
                  <a:gd name="T27" fmla="*/ 444 h 3968"/>
                  <a:gd name="T28" fmla="*/ 2268 w 3955"/>
                  <a:gd name="T29" fmla="*/ 330 h 3968"/>
                  <a:gd name="T30" fmla="*/ 2090 w 3955"/>
                  <a:gd name="T31" fmla="*/ 225 h 3968"/>
                  <a:gd name="T32" fmla="*/ 1909 w 3955"/>
                  <a:gd name="T33" fmla="*/ 129 h 3968"/>
                  <a:gd name="T34" fmla="*/ 1723 w 3955"/>
                  <a:gd name="T35" fmla="*/ 41 h 3968"/>
                  <a:gd name="T36" fmla="*/ 1628 w 3955"/>
                  <a:gd name="T37" fmla="*/ 0 h 3968"/>
                  <a:gd name="T38" fmla="*/ 2 w 3955"/>
                  <a:gd name="T39" fmla="*/ 3966 h 3968"/>
                  <a:gd name="T40" fmla="*/ 2 w 3955"/>
                  <a:gd name="T41" fmla="*/ 3966 h 3968"/>
                  <a:gd name="T42" fmla="*/ 2 w 3955"/>
                  <a:gd name="T43" fmla="*/ 3966 h 3968"/>
                  <a:gd name="T44" fmla="*/ 2 w 3955"/>
                  <a:gd name="T45" fmla="*/ 3966 h 3968"/>
                  <a:gd name="T46" fmla="*/ 0 w 3955"/>
                  <a:gd name="T47" fmla="*/ 3966 h 3968"/>
                  <a:gd name="T48" fmla="*/ 0 w 3955"/>
                  <a:gd name="T49" fmla="*/ 3966 h 3968"/>
                  <a:gd name="T50" fmla="*/ 0 w 3955"/>
                  <a:gd name="T51" fmla="*/ 3968 h 3968"/>
                  <a:gd name="T52" fmla="*/ 0 w 3955"/>
                  <a:gd name="T53" fmla="*/ 3968 h 3968"/>
                  <a:gd name="T54" fmla="*/ 2 w 3955"/>
                  <a:gd name="T55" fmla="*/ 3968 h 3968"/>
                  <a:gd name="T56" fmla="*/ 2 w 3955"/>
                  <a:gd name="T57" fmla="*/ 3968 h 3968"/>
                  <a:gd name="T58" fmla="*/ 2 w 3955"/>
                  <a:gd name="T59" fmla="*/ 3968 h 3968"/>
                  <a:gd name="T60" fmla="*/ 2 w 3955"/>
                  <a:gd name="T61" fmla="*/ 3968 h 3968"/>
                  <a:gd name="T62" fmla="*/ 2 w 3955"/>
                  <a:gd name="T63" fmla="*/ 3966 h 3968"/>
                  <a:gd name="T64" fmla="*/ 2 w 3955"/>
                  <a:gd name="T65" fmla="*/ 3968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55" h="3968">
                    <a:moveTo>
                      <a:pt x="2" y="3968"/>
                    </a:moveTo>
                    <a:lnTo>
                      <a:pt x="3955" y="2313"/>
                    </a:lnTo>
                    <a:lnTo>
                      <a:pt x="3910" y="2212"/>
                    </a:lnTo>
                    <a:lnTo>
                      <a:pt x="3815" y="2015"/>
                    </a:lnTo>
                    <a:lnTo>
                      <a:pt x="3711" y="1824"/>
                    </a:lnTo>
                    <a:lnTo>
                      <a:pt x="3598" y="1641"/>
                    </a:lnTo>
                    <a:lnTo>
                      <a:pt x="3478" y="1466"/>
                    </a:lnTo>
                    <a:lnTo>
                      <a:pt x="3350" y="1296"/>
                    </a:lnTo>
                    <a:lnTo>
                      <a:pt x="3215" y="1135"/>
                    </a:lnTo>
                    <a:lnTo>
                      <a:pt x="3072" y="981"/>
                    </a:lnTo>
                    <a:lnTo>
                      <a:pt x="2923" y="835"/>
                    </a:lnTo>
                    <a:lnTo>
                      <a:pt x="2767" y="697"/>
                    </a:lnTo>
                    <a:lnTo>
                      <a:pt x="2606" y="566"/>
                    </a:lnTo>
                    <a:lnTo>
                      <a:pt x="2439" y="444"/>
                    </a:lnTo>
                    <a:lnTo>
                      <a:pt x="2268" y="330"/>
                    </a:lnTo>
                    <a:lnTo>
                      <a:pt x="2090" y="225"/>
                    </a:lnTo>
                    <a:lnTo>
                      <a:pt x="1909" y="129"/>
                    </a:lnTo>
                    <a:lnTo>
                      <a:pt x="1723" y="41"/>
                    </a:lnTo>
                    <a:lnTo>
                      <a:pt x="1628" y="0"/>
                    </a:lnTo>
                    <a:lnTo>
                      <a:pt x="2" y="3966"/>
                    </a:lnTo>
                    <a:lnTo>
                      <a:pt x="2" y="3966"/>
                    </a:lnTo>
                    <a:lnTo>
                      <a:pt x="2" y="3966"/>
                    </a:lnTo>
                    <a:lnTo>
                      <a:pt x="2" y="3966"/>
                    </a:lnTo>
                    <a:lnTo>
                      <a:pt x="0" y="3966"/>
                    </a:lnTo>
                    <a:lnTo>
                      <a:pt x="0" y="3966"/>
                    </a:lnTo>
                    <a:lnTo>
                      <a:pt x="0" y="3968"/>
                    </a:lnTo>
                    <a:lnTo>
                      <a:pt x="0" y="3968"/>
                    </a:lnTo>
                    <a:lnTo>
                      <a:pt x="2" y="3968"/>
                    </a:lnTo>
                    <a:lnTo>
                      <a:pt x="2" y="3968"/>
                    </a:lnTo>
                    <a:lnTo>
                      <a:pt x="2" y="3968"/>
                    </a:lnTo>
                    <a:lnTo>
                      <a:pt x="2" y="3968"/>
                    </a:lnTo>
                    <a:lnTo>
                      <a:pt x="2" y="3966"/>
                    </a:lnTo>
                    <a:lnTo>
                      <a:pt x="2" y="3968"/>
                    </a:lnTo>
                    <a:close/>
                  </a:path>
                </a:pathLst>
              </a:custGeom>
              <a:solidFill>
                <a:srgbClr val="FF6F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4" name="Freeform 6"/>
              <p:cNvSpPr>
                <a:spLocks/>
              </p:cNvSpPr>
              <p:nvPr/>
            </p:nvSpPr>
            <p:spPr bwMode="auto">
              <a:xfrm rot="1234451">
                <a:off x="3770292" y="3240433"/>
                <a:ext cx="890586" cy="2048296"/>
              </a:xfrm>
              <a:custGeom>
                <a:avLst/>
                <a:gdLst>
                  <a:gd name="T0" fmla="*/ 1305 w 2637"/>
                  <a:gd name="T1" fmla="*/ 0 h 3442"/>
                  <a:gd name="T2" fmla="*/ 0 w 2637"/>
                  <a:gd name="T3" fmla="*/ 3186 h 3442"/>
                  <a:gd name="T4" fmla="*/ 82 w 2637"/>
                  <a:gd name="T5" fmla="*/ 3219 h 3442"/>
                  <a:gd name="T6" fmla="*/ 249 w 2637"/>
                  <a:gd name="T7" fmla="*/ 3276 h 3442"/>
                  <a:gd name="T8" fmla="*/ 416 w 2637"/>
                  <a:gd name="T9" fmla="*/ 3325 h 3442"/>
                  <a:gd name="T10" fmla="*/ 584 w 2637"/>
                  <a:gd name="T11" fmla="*/ 3365 h 3442"/>
                  <a:gd name="T12" fmla="*/ 753 w 2637"/>
                  <a:gd name="T13" fmla="*/ 3397 h 3442"/>
                  <a:gd name="T14" fmla="*/ 921 w 2637"/>
                  <a:gd name="T15" fmla="*/ 3420 h 3442"/>
                  <a:gd name="T16" fmla="*/ 1089 w 2637"/>
                  <a:gd name="T17" fmla="*/ 3434 h 3442"/>
                  <a:gd name="T18" fmla="*/ 1258 w 2637"/>
                  <a:gd name="T19" fmla="*/ 3442 h 3442"/>
                  <a:gd name="T20" fmla="*/ 1426 w 2637"/>
                  <a:gd name="T21" fmla="*/ 3440 h 3442"/>
                  <a:gd name="T22" fmla="*/ 1593 w 2637"/>
                  <a:gd name="T23" fmla="*/ 3430 h 3442"/>
                  <a:gd name="T24" fmla="*/ 1759 w 2637"/>
                  <a:gd name="T25" fmla="*/ 3413 h 3442"/>
                  <a:gd name="T26" fmla="*/ 1923 w 2637"/>
                  <a:gd name="T27" fmla="*/ 3387 h 3442"/>
                  <a:gd name="T28" fmla="*/ 2086 w 2637"/>
                  <a:gd name="T29" fmla="*/ 3354 h 3442"/>
                  <a:gd name="T30" fmla="*/ 2245 w 2637"/>
                  <a:gd name="T31" fmla="*/ 3314 h 3442"/>
                  <a:gd name="T32" fmla="*/ 2404 w 2637"/>
                  <a:gd name="T33" fmla="*/ 3265 h 3442"/>
                  <a:gd name="T34" fmla="*/ 2559 w 2637"/>
                  <a:gd name="T35" fmla="*/ 3210 h 3442"/>
                  <a:gd name="T36" fmla="*/ 2637 w 2637"/>
                  <a:gd name="T37" fmla="*/ 3178 h 3442"/>
                  <a:gd name="T38" fmla="*/ 1305 w 2637"/>
                  <a:gd name="T39" fmla="*/ 0 h 3442"/>
                  <a:gd name="T40" fmla="*/ 1305 w 2637"/>
                  <a:gd name="T41" fmla="*/ 0 h 3442"/>
                  <a:gd name="T42" fmla="*/ 1305 w 2637"/>
                  <a:gd name="T43" fmla="*/ 0 h 3442"/>
                  <a:gd name="T44" fmla="*/ 1305 w 2637"/>
                  <a:gd name="T45" fmla="*/ 0 h 3442"/>
                  <a:gd name="T46" fmla="*/ 1305 w 2637"/>
                  <a:gd name="T47" fmla="*/ 0 h 3442"/>
                  <a:gd name="T48" fmla="*/ 1305 w 2637"/>
                  <a:gd name="T49" fmla="*/ 0 h 3442"/>
                  <a:gd name="T50" fmla="*/ 1305 w 2637"/>
                  <a:gd name="T51" fmla="*/ 0 h 3442"/>
                  <a:gd name="T52" fmla="*/ 1305 w 2637"/>
                  <a:gd name="T53" fmla="*/ 0 h 3442"/>
                  <a:gd name="T54" fmla="*/ 1305 w 2637"/>
                  <a:gd name="T55" fmla="*/ 0 h 3442"/>
                  <a:gd name="T56" fmla="*/ 1305 w 2637"/>
                  <a:gd name="T57" fmla="*/ 0 h 3442"/>
                  <a:gd name="T58" fmla="*/ 1305 w 2637"/>
                  <a:gd name="T59" fmla="*/ 0 h 3442"/>
                  <a:gd name="T60" fmla="*/ 1305 w 2637"/>
                  <a:gd name="T61" fmla="*/ 0 h 3442"/>
                  <a:gd name="T62" fmla="*/ 1305 w 2637"/>
                  <a:gd name="T63" fmla="*/ 0 h 3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7" h="3442">
                    <a:moveTo>
                      <a:pt x="1305" y="0"/>
                    </a:moveTo>
                    <a:lnTo>
                      <a:pt x="0" y="3186"/>
                    </a:lnTo>
                    <a:lnTo>
                      <a:pt x="82" y="3219"/>
                    </a:lnTo>
                    <a:lnTo>
                      <a:pt x="249" y="3276"/>
                    </a:lnTo>
                    <a:lnTo>
                      <a:pt x="416" y="3325"/>
                    </a:lnTo>
                    <a:lnTo>
                      <a:pt x="584" y="3365"/>
                    </a:lnTo>
                    <a:lnTo>
                      <a:pt x="753" y="3397"/>
                    </a:lnTo>
                    <a:lnTo>
                      <a:pt x="921" y="3420"/>
                    </a:lnTo>
                    <a:lnTo>
                      <a:pt x="1089" y="3434"/>
                    </a:lnTo>
                    <a:lnTo>
                      <a:pt x="1258" y="3442"/>
                    </a:lnTo>
                    <a:lnTo>
                      <a:pt x="1426" y="3440"/>
                    </a:lnTo>
                    <a:lnTo>
                      <a:pt x="1593" y="3430"/>
                    </a:lnTo>
                    <a:lnTo>
                      <a:pt x="1759" y="3413"/>
                    </a:lnTo>
                    <a:lnTo>
                      <a:pt x="1923" y="3387"/>
                    </a:lnTo>
                    <a:lnTo>
                      <a:pt x="2086" y="3354"/>
                    </a:lnTo>
                    <a:lnTo>
                      <a:pt x="2245" y="3314"/>
                    </a:lnTo>
                    <a:lnTo>
                      <a:pt x="2404" y="3265"/>
                    </a:lnTo>
                    <a:lnTo>
                      <a:pt x="2559" y="3210"/>
                    </a:lnTo>
                    <a:lnTo>
                      <a:pt x="2637" y="3178"/>
                    </a:lnTo>
                    <a:lnTo>
                      <a:pt x="1305" y="0"/>
                    </a:lnTo>
                    <a:lnTo>
                      <a:pt x="1305" y="0"/>
                    </a:lnTo>
                    <a:lnTo>
                      <a:pt x="1305" y="0"/>
                    </a:lnTo>
                    <a:lnTo>
                      <a:pt x="1305" y="0"/>
                    </a:lnTo>
                    <a:lnTo>
                      <a:pt x="1305" y="0"/>
                    </a:lnTo>
                    <a:lnTo>
                      <a:pt x="1305" y="0"/>
                    </a:lnTo>
                    <a:lnTo>
                      <a:pt x="1305" y="0"/>
                    </a:lnTo>
                    <a:lnTo>
                      <a:pt x="1305" y="0"/>
                    </a:lnTo>
                    <a:lnTo>
                      <a:pt x="1305" y="0"/>
                    </a:lnTo>
                    <a:lnTo>
                      <a:pt x="1305" y="0"/>
                    </a:lnTo>
                    <a:lnTo>
                      <a:pt x="1305" y="0"/>
                    </a:lnTo>
                    <a:lnTo>
                      <a:pt x="1305" y="0"/>
                    </a:lnTo>
                    <a:lnTo>
                      <a:pt x="1305" y="0"/>
                    </a:lnTo>
                    <a:close/>
                  </a:path>
                </a:pathLst>
              </a:custGeom>
              <a:solidFill>
                <a:srgbClr val="88D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5" name="Freeform 75"/>
              <p:cNvSpPr>
                <a:spLocks/>
              </p:cNvSpPr>
              <p:nvPr/>
            </p:nvSpPr>
            <p:spPr bwMode="auto">
              <a:xfrm>
                <a:off x="2236370" y="3438510"/>
                <a:ext cx="2242066" cy="1747133"/>
              </a:xfrm>
              <a:custGeom>
                <a:avLst/>
                <a:gdLst>
                  <a:gd name="T0" fmla="*/ 3010 w 3010"/>
                  <a:gd name="T1" fmla="*/ 0 h 3020"/>
                  <a:gd name="T2" fmla="*/ 0 w 3010"/>
                  <a:gd name="T3" fmla="*/ 1259 h 3020"/>
                  <a:gd name="T4" fmla="*/ 33 w 3010"/>
                  <a:gd name="T5" fmla="*/ 1337 h 3020"/>
                  <a:gd name="T6" fmla="*/ 105 w 3010"/>
                  <a:gd name="T7" fmla="*/ 1486 h 3020"/>
                  <a:gd name="T8" fmla="*/ 186 w 3010"/>
                  <a:gd name="T9" fmla="*/ 1632 h 3020"/>
                  <a:gd name="T10" fmla="*/ 271 w 3010"/>
                  <a:gd name="T11" fmla="*/ 1771 h 3020"/>
                  <a:gd name="T12" fmla="*/ 363 w 3010"/>
                  <a:gd name="T13" fmla="*/ 1905 h 3020"/>
                  <a:gd name="T14" fmla="*/ 461 w 3010"/>
                  <a:gd name="T15" fmla="*/ 2033 h 3020"/>
                  <a:gd name="T16" fmla="*/ 563 w 3010"/>
                  <a:gd name="T17" fmla="*/ 2157 h 3020"/>
                  <a:gd name="T18" fmla="*/ 672 w 3010"/>
                  <a:gd name="T19" fmla="*/ 2273 h 3020"/>
                  <a:gd name="T20" fmla="*/ 785 w 3010"/>
                  <a:gd name="T21" fmla="*/ 2384 h 3020"/>
                  <a:gd name="T22" fmla="*/ 904 w 3010"/>
                  <a:gd name="T23" fmla="*/ 2489 h 3020"/>
                  <a:gd name="T24" fmla="*/ 1026 w 3010"/>
                  <a:gd name="T25" fmla="*/ 2588 h 3020"/>
                  <a:gd name="T26" fmla="*/ 1153 w 3010"/>
                  <a:gd name="T27" fmla="*/ 2682 h 3020"/>
                  <a:gd name="T28" fmla="*/ 1284 w 3010"/>
                  <a:gd name="T29" fmla="*/ 2768 h 3020"/>
                  <a:gd name="T30" fmla="*/ 1419 w 3010"/>
                  <a:gd name="T31" fmla="*/ 2849 h 3020"/>
                  <a:gd name="T32" fmla="*/ 1558 w 3010"/>
                  <a:gd name="T33" fmla="*/ 2922 h 3020"/>
                  <a:gd name="T34" fmla="*/ 1699 w 3010"/>
                  <a:gd name="T35" fmla="*/ 2990 h 3020"/>
                  <a:gd name="T36" fmla="*/ 1771 w 3010"/>
                  <a:gd name="T37" fmla="*/ 3020 h 3020"/>
                  <a:gd name="T38" fmla="*/ 3010 w 3010"/>
                  <a:gd name="T39" fmla="*/ 0 h 3020"/>
                  <a:gd name="T40" fmla="*/ 3010 w 3010"/>
                  <a:gd name="T41" fmla="*/ 0 h 3020"/>
                  <a:gd name="T42" fmla="*/ 3010 w 3010"/>
                  <a:gd name="T43" fmla="*/ 0 h 3020"/>
                  <a:gd name="T44" fmla="*/ 3010 w 3010"/>
                  <a:gd name="T45" fmla="*/ 0 h 3020"/>
                  <a:gd name="T46" fmla="*/ 3010 w 3010"/>
                  <a:gd name="T47" fmla="*/ 0 h 3020"/>
                  <a:gd name="T48" fmla="*/ 3010 w 3010"/>
                  <a:gd name="T49" fmla="*/ 0 h 3020"/>
                  <a:gd name="T50" fmla="*/ 3010 w 3010"/>
                  <a:gd name="T51" fmla="*/ 0 h 3020"/>
                  <a:gd name="T52" fmla="*/ 3010 w 3010"/>
                  <a:gd name="T53" fmla="*/ 0 h 3020"/>
                  <a:gd name="T54" fmla="*/ 3010 w 3010"/>
                  <a:gd name="T55" fmla="*/ 0 h 3020"/>
                  <a:gd name="T56" fmla="*/ 3010 w 3010"/>
                  <a:gd name="T57" fmla="*/ 0 h 3020"/>
                  <a:gd name="T58" fmla="*/ 3010 w 3010"/>
                  <a:gd name="T59" fmla="*/ 0 h 3020"/>
                  <a:gd name="T60" fmla="*/ 3010 w 3010"/>
                  <a:gd name="T61" fmla="*/ 0 h 3020"/>
                  <a:gd name="T62" fmla="*/ 3010 w 3010"/>
                  <a:gd name="T63" fmla="*/ 0 h 3020"/>
                  <a:gd name="T64" fmla="*/ 3010 w 3010"/>
                  <a:gd name="T65" fmla="*/ 0 h 3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10" h="3020">
                    <a:moveTo>
                      <a:pt x="3010" y="0"/>
                    </a:moveTo>
                    <a:lnTo>
                      <a:pt x="0" y="1259"/>
                    </a:lnTo>
                    <a:lnTo>
                      <a:pt x="33" y="1337"/>
                    </a:lnTo>
                    <a:lnTo>
                      <a:pt x="105" y="1486"/>
                    </a:lnTo>
                    <a:lnTo>
                      <a:pt x="186" y="1632"/>
                    </a:lnTo>
                    <a:lnTo>
                      <a:pt x="271" y="1771"/>
                    </a:lnTo>
                    <a:lnTo>
                      <a:pt x="363" y="1905"/>
                    </a:lnTo>
                    <a:lnTo>
                      <a:pt x="461" y="2033"/>
                    </a:lnTo>
                    <a:lnTo>
                      <a:pt x="563" y="2157"/>
                    </a:lnTo>
                    <a:lnTo>
                      <a:pt x="672" y="2273"/>
                    </a:lnTo>
                    <a:lnTo>
                      <a:pt x="785" y="2384"/>
                    </a:lnTo>
                    <a:lnTo>
                      <a:pt x="904" y="2489"/>
                    </a:lnTo>
                    <a:lnTo>
                      <a:pt x="1026" y="2588"/>
                    </a:lnTo>
                    <a:lnTo>
                      <a:pt x="1153" y="2682"/>
                    </a:lnTo>
                    <a:lnTo>
                      <a:pt x="1284" y="2768"/>
                    </a:lnTo>
                    <a:lnTo>
                      <a:pt x="1419" y="2849"/>
                    </a:lnTo>
                    <a:lnTo>
                      <a:pt x="1558" y="2922"/>
                    </a:lnTo>
                    <a:lnTo>
                      <a:pt x="1699" y="2990"/>
                    </a:lnTo>
                    <a:lnTo>
                      <a:pt x="1771" y="302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lnTo>
                      <a:pt x="3010" y="0"/>
                    </a:lnTo>
                    <a:close/>
                  </a:path>
                </a:pathLst>
              </a:custGeom>
              <a:solidFill>
                <a:srgbClr val="0FA9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6" name="Freeform 145"/>
              <p:cNvSpPr>
                <a:spLocks/>
              </p:cNvSpPr>
              <p:nvPr/>
            </p:nvSpPr>
            <p:spPr bwMode="auto">
              <a:xfrm rot="20927937">
                <a:off x="2198390" y="3020813"/>
                <a:ext cx="2190288" cy="1674709"/>
              </a:xfrm>
              <a:custGeom>
                <a:avLst/>
                <a:gdLst>
                  <a:gd name="T0" fmla="*/ 3509 w 3509"/>
                  <a:gd name="T1" fmla="*/ 1329 h 2686"/>
                  <a:gd name="T2" fmla="*/ 261 w 3509"/>
                  <a:gd name="T3" fmla="*/ 0 h 2686"/>
                  <a:gd name="T4" fmla="*/ 226 w 3509"/>
                  <a:gd name="T5" fmla="*/ 83 h 2686"/>
                  <a:gd name="T6" fmla="*/ 169 w 3509"/>
                  <a:gd name="T7" fmla="*/ 253 h 2686"/>
                  <a:gd name="T8" fmla="*/ 118 w 3509"/>
                  <a:gd name="T9" fmla="*/ 423 h 2686"/>
                  <a:gd name="T10" fmla="*/ 77 w 3509"/>
                  <a:gd name="T11" fmla="*/ 594 h 2686"/>
                  <a:gd name="T12" fmla="*/ 45 w 3509"/>
                  <a:gd name="T13" fmla="*/ 767 h 2686"/>
                  <a:gd name="T14" fmla="*/ 22 w 3509"/>
                  <a:gd name="T15" fmla="*/ 938 h 2686"/>
                  <a:gd name="T16" fmla="*/ 6 w 3509"/>
                  <a:gd name="T17" fmla="*/ 1111 h 2686"/>
                  <a:gd name="T18" fmla="*/ 0 w 3509"/>
                  <a:gd name="T19" fmla="*/ 1282 h 2686"/>
                  <a:gd name="T20" fmla="*/ 2 w 3509"/>
                  <a:gd name="T21" fmla="*/ 1453 h 2686"/>
                  <a:gd name="T22" fmla="*/ 12 w 3509"/>
                  <a:gd name="T23" fmla="*/ 1623 h 2686"/>
                  <a:gd name="T24" fmla="*/ 29 w 3509"/>
                  <a:gd name="T25" fmla="*/ 1791 h 2686"/>
                  <a:gd name="T26" fmla="*/ 55 w 3509"/>
                  <a:gd name="T27" fmla="*/ 1958 h 2686"/>
                  <a:gd name="T28" fmla="*/ 90 w 3509"/>
                  <a:gd name="T29" fmla="*/ 2123 h 2686"/>
                  <a:gd name="T30" fmla="*/ 130 w 3509"/>
                  <a:gd name="T31" fmla="*/ 2288 h 2686"/>
                  <a:gd name="T32" fmla="*/ 179 w 3509"/>
                  <a:gd name="T33" fmla="*/ 2449 h 2686"/>
                  <a:gd name="T34" fmla="*/ 237 w 3509"/>
                  <a:gd name="T35" fmla="*/ 2607 h 2686"/>
                  <a:gd name="T36" fmla="*/ 268 w 3509"/>
                  <a:gd name="T37" fmla="*/ 2686 h 2686"/>
                  <a:gd name="T38" fmla="*/ 3509 w 3509"/>
                  <a:gd name="T39" fmla="*/ 1331 h 2686"/>
                  <a:gd name="T40" fmla="*/ 3509 w 3509"/>
                  <a:gd name="T41" fmla="*/ 1331 h 2686"/>
                  <a:gd name="T42" fmla="*/ 3509 w 3509"/>
                  <a:gd name="T43" fmla="*/ 1331 h 2686"/>
                  <a:gd name="T44" fmla="*/ 3509 w 3509"/>
                  <a:gd name="T45" fmla="*/ 1331 h 2686"/>
                  <a:gd name="T46" fmla="*/ 3509 w 3509"/>
                  <a:gd name="T47" fmla="*/ 1331 h 2686"/>
                  <a:gd name="T48" fmla="*/ 3509 w 3509"/>
                  <a:gd name="T49" fmla="*/ 1331 h 2686"/>
                  <a:gd name="T50" fmla="*/ 3509 w 3509"/>
                  <a:gd name="T51" fmla="*/ 1331 h 2686"/>
                  <a:gd name="T52" fmla="*/ 3509 w 3509"/>
                  <a:gd name="T53" fmla="*/ 1331 h 2686"/>
                  <a:gd name="T54" fmla="*/ 3509 w 3509"/>
                  <a:gd name="T55" fmla="*/ 1329 h 2686"/>
                  <a:gd name="T56" fmla="*/ 3509 w 3509"/>
                  <a:gd name="T57" fmla="*/ 1329 h 2686"/>
                  <a:gd name="T58" fmla="*/ 3509 w 3509"/>
                  <a:gd name="T59" fmla="*/ 1329 h 2686"/>
                  <a:gd name="T60" fmla="*/ 3509 w 3509"/>
                  <a:gd name="T61" fmla="*/ 1329 h 2686"/>
                  <a:gd name="T62" fmla="*/ 3509 w 3509"/>
                  <a:gd name="T63" fmla="*/ 1329 h 2686"/>
                  <a:gd name="T64" fmla="*/ 3509 w 3509"/>
                  <a:gd name="T65" fmla="*/ 1329 h 2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09" h="2686">
                    <a:moveTo>
                      <a:pt x="3509" y="1329"/>
                    </a:moveTo>
                    <a:lnTo>
                      <a:pt x="261" y="0"/>
                    </a:lnTo>
                    <a:lnTo>
                      <a:pt x="226" y="83"/>
                    </a:lnTo>
                    <a:lnTo>
                      <a:pt x="169" y="253"/>
                    </a:lnTo>
                    <a:lnTo>
                      <a:pt x="118" y="423"/>
                    </a:lnTo>
                    <a:lnTo>
                      <a:pt x="77" y="594"/>
                    </a:lnTo>
                    <a:lnTo>
                      <a:pt x="45" y="767"/>
                    </a:lnTo>
                    <a:lnTo>
                      <a:pt x="22" y="938"/>
                    </a:lnTo>
                    <a:lnTo>
                      <a:pt x="6" y="1111"/>
                    </a:lnTo>
                    <a:lnTo>
                      <a:pt x="0" y="1282"/>
                    </a:lnTo>
                    <a:lnTo>
                      <a:pt x="2" y="1453"/>
                    </a:lnTo>
                    <a:lnTo>
                      <a:pt x="12" y="1623"/>
                    </a:lnTo>
                    <a:lnTo>
                      <a:pt x="29" y="1791"/>
                    </a:lnTo>
                    <a:lnTo>
                      <a:pt x="55" y="1958"/>
                    </a:lnTo>
                    <a:lnTo>
                      <a:pt x="90" y="2123"/>
                    </a:lnTo>
                    <a:lnTo>
                      <a:pt x="130" y="2288"/>
                    </a:lnTo>
                    <a:lnTo>
                      <a:pt x="179" y="2449"/>
                    </a:lnTo>
                    <a:lnTo>
                      <a:pt x="237" y="2607"/>
                    </a:lnTo>
                    <a:lnTo>
                      <a:pt x="268" y="2686"/>
                    </a:lnTo>
                    <a:lnTo>
                      <a:pt x="3509" y="1331"/>
                    </a:lnTo>
                    <a:lnTo>
                      <a:pt x="3509" y="1331"/>
                    </a:lnTo>
                    <a:lnTo>
                      <a:pt x="3509" y="1331"/>
                    </a:lnTo>
                    <a:lnTo>
                      <a:pt x="3509" y="1331"/>
                    </a:lnTo>
                    <a:lnTo>
                      <a:pt x="3509" y="1331"/>
                    </a:lnTo>
                    <a:lnTo>
                      <a:pt x="3509" y="1331"/>
                    </a:lnTo>
                    <a:lnTo>
                      <a:pt x="3509" y="1331"/>
                    </a:lnTo>
                    <a:lnTo>
                      <a:pt x="3509" y="1331"/>
                    </a:lnTo>
                    <a:lnTo>
                      <a:pt x="3509" y="1329"/>
                    </a:lnTo>
                    <a:lnTo>
                      <a:pt x="3509" y="1329"/>
                    </a:lnTo>
                    <a:lnTo>
                      <a:pt x="3509" y="1329"/>
                    </a:lnTo>
                    <a:lnTo>
                      <a:pt x="3509" y="1329"/>
                    </a:lnTo>
                    <a:lnTo>
                      <a:pt x="3509" y="1329"/>
                    </a:lnTo>
                    <a:lnTo>
                      <a:pt x="3509" y="1329"/>
                    </a:lnTo>
                    <a:close/>
                  </a:path>
                </a:pathLst>
              </a:custGeom>
              <a:solidFill>
                <a:srgbClr val="9A00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7" name="Freeform 217"/>
              <p:cNvSpPr>
                <a:spLocks/>
              </p:cNvSpPr>
              <p:nvPr/>
            </p:nvSpPr>
            <p:spPr bwMode="auto">
              <a:xfrm rot="20090800">
                <a:off x="1741193" y="1819909"/>
                <a:ext cx="2755028" cy="2456747"/>
              </a:xfrm>
              <a:custGeom>
                <a:avLst/>
                <a:gdLst>
                  <a:gd name="T0" fmla="*/ 3515 w 3515"/>
                  <a:gd name="T1" fmla="*/ 3497 h 3499"/>
                  <a:gd name="T2" fmla="*/ 2050 w 3515"/>
                  <a:gd name="T3" fmla="*/ 0 h 3499"/>
                  <a:gd name="T4" fmla="*/ 1959 w 3515"/>
                  <a:gd name="T5" fmla="*/ 38 h 3499"/>
                  <a:gd name="T6" fmla="*/ 1785 w 3515"/>
                  <a:gd name="T7" fmla="*/ 123 h 3499"/>
                  <a:gd name="T8" fmla="*/ 1616 w 3515"/>
                  <a:gd name="T9" fmla="*/ 215 h 3499"/>
                  <a:gd name="T10" fmla="*/ 1454 w 3515"/>
                  <a:gd name="T11" fmla="*/ 315 h 3499"/>
                  <a:gd name="T12" fmla="*/ 1298 w 3515"/>
                  <a:gd name="T13" fmla="*/ 421 h 3499"/>
                  <a:gd name="T14" fmla="*/ 1149 w 3515"/>
                  <a:gd name="T15" fmla="*/ 535 h 3499"/>
                  <a:gd name="T16" fmla="*/ 1006 w 3515"/>
                  <a:gd name="T17" fmla="*/ 654 h 3499"/>
                  <a:gd name="T18" fmla="*/ 869 w 3515"/>
                  <a:gd name="T19" fmla="*/ 781 h 3499"/>
                  <a:gd name="T20" fmla="*/ 740 w 3515"/>
                  <a:gd name="T21" fmla="*/ 912 h 3499"/>
                  <a:gd name="T22" fmla="*/ 617 w 3515"/>
                  <a:gd name="T23" fmla="*/ 1050 h 3499"/>
                  <a:gd name="T24" fmla="*/ 502 w 3515"/>
                  <a:gd name="T25" fmla="*/ 1192 h 3499"/>
                  <a:gd name="T26" fmla="*/ 394 w 3515"/>
                  <a:gd name="T27" fmla="*/ 1341 h 3499"/>
                  <a:gd name="T28" fmla="*/ 293 w 3515"/>
                  <a:gd name="T29" fmla="*/ 1493 h 3499"/>
                  <a:gd name="T30" fmla="*/ 200 w 3515"/>
                  <a:gd name="T31" fmla="*/ 1650 h 3499"/>
                  <a:gd name="T32" fmla="*/ 114 w 3515"/>
                  <a:gd name="T33" fmla="*/ 1810 h 3499"/>
                  <a:gd name="T34" fmla="*/ 36 w 3515"/>
                  <a:gd name="T35" fmla="*/ 1975 h 3499"/>
                  <a:gd name="T36" fmla="*/ 0 w 3515"/>
                  <a:gd name="T37" fmla="*/ 2058 h 3499"/>
                  <a:gd name="T38" fmla="*/ 3515 w 3515"/>
                  <a:gd name="T39" fmla="*/ 3497 h 3499"/>
                  <a:gd name="T40" fmla="*/ 3515 w 3515"/>
                  <a:gd name="T41" fmla="*/ 3499 h 3499"/>
                  <a:gd name="T42" fmla="*/ 3515 w 3515"/>
                  <a:gd name="T43" fmla="*/ 3499 h 3499"/>
                  <a:gd name="T44" fmla="*/ 3515 w 3515"/>
                  <a:gd name="T45" fmla="*/ 3499 h 3499"/>
                  <a:gd name="T46" fmla="*/ 3515 w 3515"/>
                  <a:gd name="T47" fmla="*/ 3499 h 3499"/>
                  <a:gd name="T48" fmla="*/ 3515 w 3515"/>
                  <a:gd name="T49" fmla="*/ 3499 h 3499"/>
                  <a:gd name="T50" fmla="*/ 3515 w 3515"/>
                  <a:gd name="T51" fmla="*/ 3499 h 3499"/>
                  <a:gd name="T52" fmla="*/ 3515 w 3515"/>
                  <a:gd name="T53" fmla="*/ 3499 h 3499"/>
                  <a:gd name="T54" fmla="*/ 3515 w 3515"/>
                  <a:gd name="T55" fmla="*/ 3499 h 3499"/>
                  <a:gd name="T56" fmla="*/ 3515 w 3515"/>
                  <a:gd name="T57" fmla="*/ 3499 h 3499"/>
                  <a:gd name="T58" fmla="*/ 3515 w 3515"/>
                  <a:gd name="T59" fmla="*/ 3499 h 3499"/>
                  <a:gd name="T60" fmla="*/ 3515 w 3515"/>
                  <a:gd name="T61" fmla="*/ 3497 h 3499"/>
                  <a:gd name="T62" fmla="*/ 3515 w 3515"/>
                  <a:gd name="T63" fmla="*/ 3499 h 3499"/>
                  <a:gd name="T64" fmla="*/ 3515 w 3515"/>
                  <a:gd name="T65" fmla="*/ 3497 h 3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15" h="3499">
                    <a:moveTo>
                      <a:pt x="3515" y="3497"/>
                    </a:moveTo>
                    <a:lnTo>
                      <a:pt x="2050" y="0"/>
                    </a:lnTo>
                    <a:lnTo>
                      <a:pt x="1959" y="38"/>
                    </a:lnTo>
                    <a:lnTo>
                      <a:pt x="1785" y="123"/>
                    </a:lnTo>
                    <a:lnTo>
                      <a:pt x="1616" y="215"/>
                    </a:lnTo>
                    <a:lnTo>
                      <a:pt x="1454" y="315"/>
                    </a:lnTo>
                    <a:lnTo>
                      <a:pt x="1298" y="421"/>
                    </a:lnTo>
                    <a:lnTo>
                      <a:pt x="1149" y="535"/>
                    </a:lnTo>
                    <a:lnTo>
                      <a:pt x="1006" y="654"/>
                    </a:lnTo>
                    <a:lnTo>
                      <a:pt x="869" y="781"/>
                    </a:lnTo>
                    <a:lnTo>
                      <a:pt x="740" y="912"/>
                    </a:lnTo>
                    <a:lnTo>
                      <a:pt x="617" y="1050"/>
                    </a:lnTo>
                    <a:lnTo>
                      <a:pt x="502" y="1192"/>
                    </a:lnTo>
                    <a:lnTo>
                      <a:pt x="394" y="1341"/>
                    </a:lnTo>
                    <a:lnTo>
                      <a:pt x="293" y="1493"/>
                    </a:lnTo>
                    <a:lnTo>
                      <a:pt x="200" y="1650"/>
                    </a:lnTo>
                    <a:lnTo>
                      <a:pt x="114" y="1810"/>
                    </a:lnTo>
                    <a:lnTo>
                      <a:pt x="36" y="1975"/>
                    </a:lnTo>
                    <a:lnTo>
                      <a:pt x="0" y="2058"/>
                    </a:lnTo>
                    <a:lnTo>
                      <a:pt x="3515" y="3497"/>
                    </a:lnTo>
                    <a:lnTo>
                      <a:pt x="3515" y="3499"/>
                    </a:lnTo>
                    <a:lnTo>
                      <a:pt x="3515" y="3499"/>
                    </a:lnTo>
                    <a:lnTo>
                      <a:pt x="3515" y="3499"/>
                    </a:lnTo>
                    <a:lnTo>
                      <a:pt x="3515" y="3499"/>
                    </a:lnTo>
                    <a:lnTo>
                      <a:pt x="3515" y="3499"/>
                    </a:lnTo>
                    <a:lnTo>
                      <a:pt x="3515" y="3499"/>
                    </a:lnTo>
                    <a:lnTo>
                      <a:pt x="3515" y="3499"/>
                    </a:lnTo>
                    <a:lnTo>
                      <a:pt x="3515" y="3499"/>
                    </a:lnTo>
                    <a:lnTo>
                      <a:pt x="3515" y="3499"/>
                    </a:lnTo>
                    <a:lnTo>
                      <a:pt x="3515" y="3499"/>
                    </a:lnTo>
                    <a:lnTo>
                      <a:pt x="3515" y="3497"/>
                    </a:lnTo>
                    <a:lnTo>
                      <a:pt x="3515" y="3499"/>
                    </a:lnTo>
                    <a:lnTo>
                      <a:pt x="3515" y="34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8" name="Freeform 318"/>
              <p:cNvSpPr>
                <a:spLocks/>
              </p:cNvSpPr>
              <p:nvPr/>
            </p:nvSpPr>
            <p:spPr bwMode="auto">
              <a:xfrm rot="19268177">
                <a:off x="2606312" y="1255731"/>
                <a:ext cx="2088847" cy="2753789"/>
              </a:xfrm>
              <a:custGeom>
                <a:avLst/>
                <a:gdLst>
                  <a:gd name="T0" fmla="*/ 1586 w 3142"/>
                  <a:gd name="T1" fmla="*/ 4102 h 4102"/>
                  <a:gd name="T2" fmla="*/ 3142 w 3142"/>
                  <a:gd name="T3" fmla="*/ 305 h 4102"/>
                  <a:gd name="T4" fmla="*/ 3044 w 3142"/>
                  <a:gd name="T5" fmla="*/ 266 h 4102"/>
                  <a:gd name="T6" fmla="*/ 2846 w 3142"/>
                  <a:gd name="T7" fmla="*/ 197 h 4102"/>
                  <a:gd name="T8" fmla="*/ 2647 w 3142"/>
                  <a:gd name="T9" fmla="*/ 140 h 4102"/>
                  <a:gd name="T10" fmla="*/ 2445 w 3142"/>
                  <a:gd name="T11" fmla="*/ 91 h 4102"/>
                  <a:gd name="T12" fmla="*/ 2245 w 3142"/>
                  <a:gd name="T13" fmla="*/ 53 h 4102"/>
                  <a:gd name="T14" fmla="*/ 2044 w 3142"/>
                  <a:gd name="T15" fmla="*/ 26 h 4102"/>
                  <a:gd name="T16" fmla="*/ 1842 w 3142"/>
                  <a:gd name="T17" fmla="*/ 9 h 4102"/>
                  <a:gd name="T18" fmla="*/ 1642 w 3142"/>
                  <a:gd name="T19" fmla="*/ 0 h 4102"/>
                  <a:gd name="T20" fmla="*/ 1442 w 3142"/>
                  <a:gd name="T21" fmla="*/ 3 h 4102"/>
                  <a:gd name="T22" fmla="*/ 1243 w 3142"/>
                  <a:gd name="T23" fmla="*/ 15 h 4102"/>
                  <a:gd name="T24" fmla="*/ 1046 w 3142"/>
                  <a:gd name="T25" fmla="*/ 35 h 4102"/>
                  <a:gd name="T26" fmla="*/ 850 w 3142"/>
                  <a:gd name="T27" fmla="*/ 65 h 4102"/>
                  <a:gd name="T28" fmla="*/ 656 w 3142"/>
                  <a:gd name="T29" fmla="*/ 105 h 4102"/>
                  <a:gd name="T30" fmla="*/ 465 w 3142"/>
                  <a:gd name="T31" fmla="*/ 153 h 4102"/>
                  <a:gd name="T32" fmla="*/ 276 w 3142"/>
                  <a:gd name="T33" fmla="*/ 210 h 4102"/>
                  <a:gd name="T34" fmla="*/ 90 w 3142"/>
                  <a:gd name="T35" fmla="*/ 276 h 4102"/>
                  <a:gd name="T36" fmla="*/ 0 w 3142"/>
                  <a:gd name="T37" fmla="*/ 314 h 4102"/>
                  <a:gd name="T38" fmla="*/ 1586 w 3142"/>
                  <a:gd name="T39" fmla="*/ 4102 h 4102"/>
                  <a:gd name="T40" fmla="*/ 1586 w 3142"/>
                  <a:gd name="T41" fmla="*/ 4102 h 4102"/>
                  <a:gd name="T42" fmla="*/ 1586 w 3142"/>
                  <a:gd name="T43" fmla="*/ 4102 h 4102"/>
                  <a:gd name="T44" fmla="*/ 1586 w 3142"/>
                  <a:gd name="T45" fmla="*/ 4102 h 4102"/>
                  <a:gd name="T46" fmla="*/ 1586 w 3142"/>
                  <a:gd name="T47" fmla="*/ 4102 h 4102"/>
                  <a:gd name="T48" fmla="*/ 1586 w 3142"/>
                  <a:gd name="T49" fmla="*/ 4102 h 4102"/>
                  <a:gd name="T50" fmla="*/ 1586 w 3142"/>
                  <a:gd name="T51" fmla="*/ 4102 h 4102"/>
                  <a:gd name="T52" fmla="*/ 1586 w 3142"/>
                  <a:gd name="T53" fmla="*/ 4102 h 4102"/>
                  <a:gd name="T54" fmla="*/ 1586 w 3142"/>
                  <a:gd name="T55" fmla="*/ 4102 h 4102"/>
                  <a:gd name="T56" fmla="*/ 1586 w 3142"/>
                  <a:gd name="T57" fmla="*/ 4102 h 4102"/>
                  <a:gd name="T58" fmla="*/ 1586 w 3142"/>
                  <a:gd name="T59" fmla="*/ 4102 h 4102"/>
                  <a:gd name="T60" fmla="*/ 1586 w 3142"/>
                  <a:gd name="T61" fmla="*/ 4102 h 4102"/>
                  <a:gd name="T62" fmla="*/ 1586 w 3142"/>
                  <a:gd name="T63" fmla="*/ 4102 h 4102"/>
                  <a:gd name="T64" fmla="*/ 1586 w 3142"/>
                  <a:gd name="T65" fmla="*/ 4102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2" h="4102">
                    <a:moveTo>
                      <a:pt x="1586" y="4102"/>
                    </a:moveTo>
                    <a:lnTo>
                      <a:pt x="3142" y="305"/>
                    </a:lnTo>
                    <a:lnTo>
                      <a:pt x="3044" y="266"/>
                    </a:lnTo>
                    <a:lnTo>
                      <a:pt x="2846" y="197"/>
                    </a:lnTo>
                    <a:lnTo>
                      <a:pt x="2647" y="140"/>
                    </a:lnTo>
                    <a:lnTo>
                      <a:pt x="2445" y="91"/>
                    </a:lnTo>
                    <a:lnTo>
                      <a:pt x="2245" y="53"/>
                    </a:lnTo>
                    <a:lnTo>
                      <a:pt x="2044" y="26"/>
                    </a:lnTo>
                    <a:lnTo>
                      <a:pt x="1842" y="9"/>
                    </a:lnTo>
                    <a:lnTo>
                      <a:pt x="1642" y="0"/>
                    </a:lnTo>
                    <a:lnTo>
                      <a:pt x="1442" y="3"/>
                    </a:lnTo>
                    <a:lnTo>
                      <a:pt x="1243" y="15"/>
                    </a:lnTo>
                    <a:lnTo>
                      <a:pt x="1046" y="35"/>
                    </a:lnTo>
                    <a:lnTo>
                      <a:pt x="850" y="65"/>
                    </a:lnTo>
                    <a:lnTo>
                      <a:pt x="656" y="105"/>
                    </a:lnTo>
                    <a:lnTo>
                      <a:pt x="465" y="153"/>
                    </a:lnTo>
                    <a:lnTo>
                      <a:pt x="276" y="210"/>
                    </a:lnTo>
                    <a:lnTo>
                      <a:pt x="90" y="276"/>
                    </a:lnTo>
                    <a:lnTo>
                      <a:pt x="0" y="314"/>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lnTo>
                      <a:pt x="1586" y="410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19" name="Freeform 497"/>
              <p:cNvSpPr>
                <a:spLocks/>
              </p:cNvSpPr>
              <p:nvPr/>
            </p:nvSpPr>
            <p:spPr bwMode="auto">
              <a:xfrm rot="647287">
                <a:off x="4374093" y="3769120"/>
                <a:ext cx="1423988" cy="1502826"/>
              </a:xfrm>
              <a:custGeom>
                <a:avLst/>
                <a:gdLst>
                  <a:gd name="T0" fmla="*/ 0 w 3587"/>
                  <a:gd name="T1" fmla="*/ 1 h 3483"/>
                  <a:gd name="T2" fmla="*/ 1498 w 3587"/>
                  <a:gd name="T3" fmla="*/ 3483 h 3483"/>
                  <a:gd name="T4" fmla="*/ 1589 w 3587"/>
                  <a:gd name="T5" fmla="*/ 3443 h 3483"/>
                  <a:gd name="T6" fmla="*/ 1768 w 3587"/>
                  <a:gd name="T7" fmla="*/ 3356 h 3483"/>
                  <a:gd name="T8" fmla="*/ 1939 w 3587"/>
                  <a:gd name="T9" fmla="*/ 3263 h 3483"/>
                  <a:gd name="T10" fmla="*/ 2104 w 3587"/>
                  <a:gd name="T11" fmla="*/ 3161 h 3483"/>
                  <a:gd name="T12" fmla="*/ 2264 w 3587"/>
                  <a:gd name="T13" fmla="*/ 3053 h 3483"/>
                  <a:gd name="T14" fmla="*/ 2417 w 3587"/>
                  <a:gd name="T15" fmla="*/ 2938 h 3483"/>
                  <a:gd name="T16" fmla="*/ 2562 w 3587"/>
                  <a:gd name="T17" fmla="*/ 2815 h 3483"/>
                  <a:gd name="T18" fmla="*/ 2700 w 3587"/>
                  <a:gd name="T19" fmla="*/ 2686 h 3483"/>
                  <a:gd name="T20" fmla="*/ 2833 w 3587"/>
                  <a:gd name="T21" fmla="*/ 2552 h 3483"/>
                  <a:gd name="T22" fmla="*/ 2958 w 3587"/>
                  <a:gd name="T23" fmla="*/ 2411 h 3483"/>
                  <a:gd name="T24" fmla="*/ 3075 w 3587"/>
                  <a:gd name="T25" fmla="*/ 2266 h 3483"/>
                  <a:gd name="T26" fmla="*/ 3186 w 3587"/>
                  <a:gd name="T27" fmla="*/ 2116 h 3483"/>
                  <a:gd name="T28" fmla="*/ 3288 w 3587"/>
                  <a:gd name="T29" fmla="*/ 1961 h 3483"/>
                  <a:gd name="T30" fmla="*/ 3383 w 3587"/>
                  <a:gd name="T31" fmla="*/ 1801 h 3483"/>
                  <a:gd name="T32" fmla="*/ 3471 w 3587"/>
                  <a:gd name="T33" fmla="*/ 1637 h 3483"/>
                  <a:gd name="T34" fmla="*/ 3550 w 3587"/>
                  <a:gd name="T35" fmla="*/ 1469 h 3483"/>
                  <a:gd name="T36" fmla="*/ 3587 w 3587"/>
                  <a:gd name="T37" fmla="*/ 1384 h 3483"/>
                  <a:gd name="T38" fmla="*/ 0 w 3587"/>
                  <a:gd name="T39" fmla="*/ 1 h 3483"/>
                  <a:gd name="T40" fmla="*/ 0 w 3587"/>
                  <a:gd name="T41" fmla="*/ 0 h 3483"/>
                  <a:gd name="T42" fmla="*/ 0 w 3587"/>
                  <a:gd name="T43" fmla="*/ 0 h 3483"/>
                  <a:gd name="T44" fmla="*/ 0 w 3587"/>
                  <a:gd name="T45" fmla="*/ 0 h 3483"/>
                  <a:gd name="T46" fmla="*/ 0 w 3587"/>
                  <a:gd name="T47" fmla="*/ 0 h 3483"/>
                  <a:gd name="T48" fmla="*/ 0 w 3587"/>
                  <a:gd name="T49" fmla="*/ 0 h 3483"/>
                  <a:gd name="T50" fmla="*/ 0 w 3587"/>
                  <a:gd name="T51" fmla="*/ 0 h 3483"/>
                  <a:gd name="T52" fmla="*/ 0 w 3587"/>
                  <a:gd name="T53" fmla="*/ 0 h 3483"/>
                  <a:gd name="T54" fmla="*/ 0 w 3587"/>
                  <a:gd name="T55" fmla="*/ 0 h 3483"/>
                  <a:gd name="T56" fmla="*/ 0 w 3587"/>
                  <a:gd name="T57" fmla="*/ 0 h 3483"/>
                  <a:gd name="T58" fmla="*/ 0 w 3587"/>
                  <a:gd name="T59" fmla="*/ 1 h 3483"/>
                  <a:gd name="T60" fmla="*/ 0 w 3587"/>
                  <a:gd name="T61" fmla="*/ 1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87" h="3483">
                    <a:moveTo>
                      <a:pt x="0" y="1"/>
                    </a:moveTo>
                    <a:lnTo>
                      <a:pt x="1498" y="3483"/>
                    </a:lnTo>
                    <a:lnTo>
                      <a:pt x="1589" y="3443"/>
                    </a:lnTo>
                    <a:lnTo>
                      <a:pt x="1768" y="3356"/>
                    </a:lnTo>
                    <a:lnTo>
                      <a:pt x="1939" y="3263"/>
                    </a:lnTo>
                    <a:lnTo>
                      <a:pt x="2104" y="3161"/>
                    </a:lnTo>
                    <a:lnTo>
                      <a:pt x="2264" y="3053"/>
                    </a:lnTo>
                    <a:lnTo>
                      <a:pt x="2417" y="2938"/>
                    </a:lnTo>
                    <a:lnTo>
                      <a:pt x="2562" y="2815"/>
                    </a:lnTo>
                    <a:lnTo>
                      <a:pt x="2700" y="2686"/>
                    </a:lnTo>
                    <a:lnTo>
                      <a:pt x="2833" y="2552"/>
                    </a:lnTo>
                    <a:lnTo>
                      <a:pt x="2958" y="2411"/>
                    </a:lnTo>
                    <a:lnTo>
                      <a:pt x="3075" y="2266"/>
                    </a:lnTo>
                    <a:lnTo>
                      <a:pt x="3186" y="2116"/>
                    </a:lnTo>
                    <a:lnTo>
                      <a:pt x="3288" y="1961"/>
                    </a:lnTo>
                    <a:lnTo>
                      <a:pt x="3383" y="1801"/>
                    </a:lnTo>
                    <a:lnTo>
                      <a:pt x="3471" y="1637"/>
                    </a:lnTo>
                    <a:lnTo>
                      <a:pt x="3550" y="1469"/>
                    </a:lnTo>
                    <a:lnTo>
                      <a:pt x="3587" y="1384"/>
                    </a:lnTo>
                    <a:lnTo>
                      <a:pt x="0" y="1"/>
                    </a:lnTo>
                    <a:lnTo>
                      <a:pt x="0" y="0"/>
                    </a:lnTo>
                    <a:lnTo>
                      <a:pt x="0" y="0"/>
                    </a:lnTo>
                    <a:lnTo>
                      <a:pt x="0" y="0"/>
                    </a:lnTo>
                    <a:lnTo>
                      <a:pt x="0" y="0"/>
                    </a:lnTo>
                    <a:lnTo>
                      <a:pt x="0" y="0"/>
                    </a:lnTo>
                    <a:lnTo>
                      <a:pt x="0" y="0"/>
                    </a:lnTo>
                    <a:lnTo>
                      <a:pt x="0" y="0"/>
                    </a:lnTo>
                    <a:lnTo>
                      <a:pt x="0" y="0"/>
                    </a:lnTo>
                    <a:lnTo>
                      <a:pt x="0" y="0"/>
                    </a:lnTo>
                    <a:lnTo>
                      <a:pt x="0" y="1"/>
                    </a:lnTo>
                    <a:lnTo>
                      <a:pt x="0" y="1"/>
                    </a:lnTo>
                    <a:close/>
                  </a:path>
                </a:pathLst>
              </a:custGeom>
              <a:solidFill>
                <a:srgbClr val="9D8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0" name="Freeform 570"/>
              <p:cNvSpPr>
                <a:spLocks/>
              </p:cNvSpPr>
              <p:nvPr/>
            </p:nvSpPr>
            <p:spPr bwMode="auto">
              <a:xfrm>
                <a:off x="4208865" y="637675"/>
                <a:ext cx="2407051" cy="5354052"/>
              </a:xfrm>
              <a:custGeom>
                <a:avLst/>
                <a:gdLst>
                  <a:gd name="T0" fmla="*/ 0 w 4472"/>
                  <a:gd name="T1" fmla="*/ 1758 h 3453"/>
                  <a:gd name="T2" fmla="*/ 4138 w 4472"/>
                  <a:gd name="T3" fmla="*/ 3453 h 3453"/>
                  <a:gd name="T4" fmla="*/ 4180 w 4472"/>
                  <a:gd name="T5" fmla="*/ 3345 h 3453"/>
                  <a:gd name="T6" fmla="*/ 4255 w 4472"/>
                  <a:gd name="T7" fmla="*/ 3129 h 3453"/>
                  <a:gd name="T8" fmla="*/ 4318 w 4472"/>
                  <a:gd name="T9" fmla="*/ 2910 h 3453"/>
                  <a:gd name="T10" fmla="*/ 4371 w 4472"/>
                  <a:gd name="T11" fmla="*/ 2690 h 3453"/>
                  <a:gd name="T12" fmla="*/ 4413 w 4472"/>
                  <a:gd name="T13" fmla="*/ 2469 h 3453"/>
                  <a:gd name="T14" fmla="*/ 4443 w 4472"/>
                  <a:gd name="T15" fmla="*/ 2248 h 3453"/>
                  <a:gd name="T16" fmla="*/ 4464 w 4472"/>
                  <a:gd name="T17" fmla="*/ 2025 h 3453"/>
                  <a:gd name="T18" fmla="*/ 4472 w 4472"/>
                  <a:gd name="T19" fmla="*/ 1805 h 3453"/>
                  <a:gd name="T20" fmla="*/ 4471 w 4472"/>
                  <a:gd name="T21" fmla="*/ 1584 h 3453"/>
                  <a:gd name="T22" fmla="*/ 4459 w 4472"/>
                  <a:gd name="T23" fmla="*/ 1365 h 3453"/>
                  <a:gd name="T24" fmla="*/ 4436 w 4472"/>
                  <a:gd name="T25" fmla="*/ 1148 h 3453"/>
                  <a:gd name="T26" fmla="*/ 4405 w 4472"/>
                  <a:gd name="T27" fmla="*/ 932 h 3453"/>
                  <a:gd name="T28" fmla="*/ 4361 w 4472"/>
                  <a:gd name="T29" fmla="*/ 719 h 3453"/>
                  <a:gd name="T30" fmla="*/ 4308 w 4472"/>
                  <a:gd name="T31" fmla="*/ 509 h 3453"/>
                  <a:gd name="T32" fmla="*/ 4246 w 4472"/>
                  <a:gd name="T33" fmla="*/ 302 h 3453"/>
                  <a:gd name="T34" fmla="*/ 4174 w 4472"/>
                  <a:gd name="T35" fmla="*/ 100 h 3453"/>
                  <a:gd name="T36" fmla="*/ 4135 w 4472"/>
                  <a:gd name="T37" fmla="*/ 0 h 3453"/>
                  <a:gd name="T38" fmla="*/ 0 w 4472"/>
                  <a:gd name="T39" fmla="*/ 1756 h 3453"/>
                  <a:gd name="T40" fmla="*/ 0 w 4472"/>
                  <a:gd name="T41" fmla="*/ 1756 h 3453"/>
                  <a:gd name="T42" fmla="*/ 0 w 4472"/>
                  <a:gd name="T43" fmla="*/ 1756 h 3453"/>
                  <a:gd name="T44" fmla="*/ 0 w 4472"/>
                  <a:gd name="T45" fmla="*/ 1756 h 3453"/>
                  <a:gd name="T46" fmla="*/ 0 w 4472"/>
                  <a:gd name="T47" fmla="*/ 1756 h 3453"/>
                  <a:gd name="T48" fmla="*/ 0 w 4472"/>
                  <a:gd name="T49" fmla="*/ 1756 h 3453"/>
                  <a:gd name="T50" fmla="*/ 0 w 4472"/>
                  <a:gd name="T51" fmla="*/ 1756 h 3453"/>
                  <a:gd name="T52" fmla="*/ 0 w 4472"/>
                  <a:gd name="T53" fmla="*/ 1756 h 3453"/>
                  <a:gd name="T54" fmla="*/ 0 w 4472"/>
                  <a:gd name="T55" fmla="*/ 1758 h 3453"/>
                  <a:gd name="T56" fmla="*/ 0 w 4472"/>
                  <a:gd name="T57" fmla="*/ 1758 h 3453"/>
                  <a:gd name="T58" fmla="*/ 0 w 4472"/>
                  <a:gd name="T59" fmla="*/ 1758 h 3453"/>
                  <a:gd name="T60" fmla="*/ 0 w 4472"/>
                  <a:gd name="T61" fmla="*/ 1758 h 3453"/>
                  <a:gd name="T62" fmla="*/ 0 w 4472"/>
                  <a:gd name="T63" fmla="*/ 1758 h 3453"/>
                  <a:gd name="T64" fmla="*/ 0 w 4472"/>
                  <a:gd name="T65" fmla="*/ 1758 h 3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72" h="3453">
                    <a:moveTo>
                      <a:pt x="0" y="1758"/>
                    </a:moveTo>
                    <a:lnTo>
                      <a:pt x="4138" y="3453"/>
                    </a:lnTo>
                    <a:lnTo>
                      <a:pt x="4180" y="3345"/>
                    </a:lnTo>
                    <a:lnTo>
                      <a:pt x="4255" y="3129"/>
                    </a:lnTo>
                    <a:lnTo>
                      <a:pt x="4318" y="2910"/>
                    </a:lnTo>
                    <a:lnTo>
                      <a:pt x="4371" y="2690"/>
                    </a:lnTo>
                    <a:lnTo>
                      <a:pt x="4413" y="2469"/>
                    </a:lnTo>
                    <a:lnTo>
                      <a:pt x="4443" y="2248"/>
                    </a:lnTo>
                    <a:lnTo>
                      <a:pt x="4464" y="2025"/>
                    </a:lnTo>
                    <a:lnTo>
                      <a:pt x="4472" y="1805"/>
                    </a:lnTo>
                    <a:lnTo>
                      <a:pt x="4471" y="1584"/>
                    </a:lnTo>
                    <a:lnTo>
                      <a:pt x="4459" y="1365"/>
                    </a:lnTo>
                    <a:lnTo>
                      <a:pt x="4436" y="1148"/>
                    </a:lnTo>
                    <a:lnTo>
                      <a:pt x="4405" y="932"/>
                    </a:lnTo>
                    <a:lnTo>
                      <a:pt x="4361" y="719"/>
                    </a:lnTo>
                    <a:lnTo>
                      <a:pt x="4308" y="509"/>
                    </a:lnTo>
                    <a:lnTo>
                      <a:pt x="4246" y="302"/>
                    </a:lnTo>
                    <a:lnTo>
                      <a:pt x="4174" y="100"/>
                    </a:lnTo>
                    <a:lnTo>
                      <a:pt x="4135" y="0"/>
                    </a:lnTo>
                    <a:lnTo>
                      <a:pt x="0" y="1756"/>
                    </a:lnTo>
                    <a:lnTo>
                      <a:pt x="0" y="1756"/>
                    </a:lnTo>
                    <a:lnTo>
                      <a:pt x="0" y="1756"/>
                    </a:lnTo>
                    <a:lnTo>
                      <a:pt x="0" y="1756"/>
                    </a:lnTo>
                    <a:lnTo>
                      <a:pt x="0" y="1756"/>
                    </a:lnTo>
                    <a:lnTo>
                      <a:pt x="0" y="1756"/>
                    </a:lnTo>
                    <a:lnTo>
                      <a:pt x="0" y="1756"/>
                    </a:lnTo>
                    <a:lnTo>
                      <a:pt x="0" y="1756"/>
                    </a:lnTo>
                    <a:lnTo>
                      <a:pt x="0" y="1758"/>
                    </a:lnTo>
                    <a:lnTo>
                      <a:pt x="0" y="1758"/>
                    </a:lnTo>
                    <a:lnTo>
                      <a:pt x="0" y="1758"/>
                    </a:lnTo>
                    <a:lnTo>
                      <a:pt x="0" y="1758"/>
                    </a:lnTo>
                    <a:lnTo>
                      <a:pt x="0" y="1758"/>
                    </a:lnTo>
                    <a:lnTo>
                      <a:pt x="0" y="17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1" name="Oval 20"/>
              <p:cNvSpPr/>
              <p:nvPr/>
            </p:nvSpPr>
            <p:spPr>
              <a:xfrm>
                <a:off x="4081246" y="2945017"/>
                <a:ext cx="1104305" cy="1104305"/>
              </a:xfrm>
              <a:prstGeom prst="ellipse">
                <a:avLst/>
              </a:prstGeom>
              <a:solidFill>
                <a:schemeClr val="tx1">
                  <a:alpha val="3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2" name="Oval 21"/>
              <p:cNvSpPr/>
              <p:nvPr/>
            </p:nvSpPr>
            <p:spPr>
              <a:xfrm>
                <a:off x="4204773" y="3068545"/>
                <a:ext cx="857250" cy="8572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cxnSp>
            <p:nvCxnSpPr>
              <p:cNvPr id="23" name="Straight Connector 22"/>
              <p:cNvCxnSpPr>
                <a:cxnSpLocks/>
              </p:cNvCxnSpPr>
              <p:nvPr/>
            </p:nvCxnSpPr>
            <p:spPr>
              <a:xfrm flipH="1">
                <a:off x="1790953" y="4648283"/>
                <a:ext cx="1394741" cy="0"/>
              </a:xfrm>
              <a:prstGeom prst="line">
                <a:avLst/>
              </a:prstGeom>
              <a:ln>
                <a:headEnd type="oval" w="med" len="med"/>
                <a:tailEnd type="none" w="med" len="med"/>
              </a:ln>
            </p:spPr>
            <p:style>
              <a:lnRef idx="3">
                <a:schemeClr val="dk1"/>
              </a:lnRef>
              <a:fillRef idx="0">
                <a:schemeClr val="dk1"/>
              </a:fillRef>
              <a:effectRef idx="2">
                <a:schemeClr val="dk1"/>
              </a:effectRef>
              <a:fontRef idx="minor">
                <a:schemeClr val="tx1"/>
              </a:fontRef>
            </p:style>
          </p:cxnSp>
          <p:cxnSp>
            <p:nvCxnSpPr>
              <p:cNvPr id="24" name="Straight Connector 23"/>
              <p:cNvCxnSpPr>
                <a:cxnSpLocks/>
              </p:cNvCxnSpPr>
              <p:nvPr/>
            </p:nvCxnSpPr>
            <p:spPr>
              <a:xfrm>
                <a:off x="6496969" y="3274614"/>
                <a:ext cx="414854" cy="1"/>
              </a:xfrm>
              <a:prstGeom prst="line">
                <a:avLst/>
              </a:prstGeom>
              <a:ln>
                <a:headEnd type="oval" w="med" len="med"/>
                <a:tailEnd type="none" w="med" len="med"/>
              </a:ln>
            </p:spPr>
            <p:style>
              <a:lnRef idx="3">
                <a:schemeClr val="dk1"/>
              </a:lnRef>
              <a:fillRef idx="0">
                <a:schemeClr val="dk1"/>
              </a:fillRef>
              <a:effectRef idx="2">
                <a:schemeClr val="dk1"/>
              </a:effectRef>
              <a:fontRef idx="minor">
                <a:schemeClr val="tx1"/>
              </a:fontRef>
            </p:style>
          </p:cxnSp>
          <p:cxnSp>
            <p:nvCxnSpPr>
              <p:cNvPr id="25" name="Connector: Elbow 85"/>
              <p:cNvCxnSpPr>
                <a:cxnSpLocks/>
              </p:cNvCxnSpPr>
              <p:nvPr/>
            </p:nvCxnSpPr>
            <p:spPr>
              <a:xfrm rot="10800000" flipV="1">
                <a:off x="2161309" y="4811519"/>
                <a:ext cx="1571778" cy="689475"/>
              </a:xfrm>
              <a:prstGeom prst="bentConnector3">
                <a:avLst>
                  <a:gd name="adj1" fmla="val 50000"/>
                </a:avLst>
              </a:prstGeom>
              <a:ln>
                <a:headEnd type="oval" w="med" len="med"/>
                <a:tailEnd type="none" w="med" len="med"/>
              </a:ln>
            </p:spPr>
            <p:style>
              <a:lnRef idx="3">
                <a:schemeClr val="dk1"/>
              </a:lnRef>
              <a:fillRef idx="0">
                <a:schemeClr val="dk1"/>
              </a:fillRef>
              <a:effectRef idx="2">
                <a:schemeClr val="dk1"/>
              </a:effectRef>
              <a:fontRef idx="minor">
                <a:schemeClr val="tx1"/>
              </a:fontRef>
            </p:style>
          </p:cxnSp>
          <p:cxnSp>
            <p:nvCxnSpPr>
              <p:cNvPr id="26" name="Straight Connector 25"/>
              <p:cNvCxnSpPr>
                <a:cxnSpLocks/>
              </p:cNvCxnSpPr>
              <p:nvPr/>
            </p:nvCxnSpPr>
            <p:spPr>
              <a:xfrm flipV="1">
                <a:off x="1940561" y="4097320"/>
                <a:ext cx="615792" cy="0"/>
              </a:xfrm>
              <a:prstGeom prst="line">
                <a:avLst/>
              </a:prstGeom>
              <a:ln>
                <a:headEnd type="none" w="med" len="med"/>
                <a:tailEnd type="oval" w="med" len="med"/>
              </a:ln>
            </p:spPr>
            <p:style>
              <a:lnRef idx="3">
                <a:schemeClr val="dk1"/>
              </a:lnRef>
              <a:fillRef idx="0">
                <a:schemeClr val="dk1"/>
              </a:fillRef>
              <a:effectRef idx="2">
                <a:schemeClr val="dk1"/>
              </a:effectRef>
              <a:fontRef idx="minor">
                <a:schemeClr val="tx1"/>
              </a:fontRef>
            </p:style>
          </p:cxnSp>
          <p:cxnSp>
            <p:nvCxnSpPr>
              <p:cNvPr id="27" name="Connector: Elbow 96"/>
              <p:cNvCxnSpPr>
                <a:cxnSpLocks/>
              </p:cNvCxnSpPr>
              <p:nvPr/>
            </p:nvCxnSpPr>
            <p:spPr>
              <a:xfrm flipV="1">
                <a:off x="4572670" y="513280"/>
                <a:ext cx="1975092" cy="749039"/>
              </a:xfrm>
              <a:prstGeom prst="bentConnector3">
                <a:avLst>
                  <a:gd name="adj1" fmla="val 50000"/>
                </a:avLst>
              </a:prstGeom>
              <a:ln>
                <a:headEnd type="oval" w="med" len="med"/>
                <a:tailEnd type="none" w="med" len="med"/>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580745" y="183131"/>
                <a:ext cx="2423744" cy="660299"/>
              </a:xfrm>
              <a:prstGeom prst="rect">
                <a:avLst/>
              </a:prstGeom>
              <a:noFill/>
            </p:spPr>
            <p:txBody>
              <a:bodyPr wrap="square" lIns="0" rtlCol="0" anchor="ctr">
                <a:spAutoFit/>
              </a:bodyPr>
              <a:lstStyle/>
              <a:p>
                <a:r>
                  <a:rPr lang="en-US" sz="1600" b="1" dirty="0" smtClean="0"/>
                  <a:t>Bangladesh Bank Bill</a:t>
                </a:r>
              </a:p>
              <a:p>
                <a:r>
                  <a:rPr lang="en-US" sz="1400" b="1" dirty="0" smtClean="0"/>
                  <a:t>(6943.73 Million BDT)</a:t>
                </a:r>
                <a:endParaRPr lang="en-US" sz="1400" b="1" dirty="0"/>
              </a:p>
            </p:txBody>
          </p:sp>
          <p:sp>
            <p:nvSpPr>
              <p:cNvPr id="29" name="TextBox 28"/>
              <p:cNvSpPr txBox="1"/>
              <p:nvPr/>
            </p:nvSpPr>
            <p:spPr>
              <a:xfrm>
                <a:off x="265894" y="5201316"/>
                <a:ext cx="2202816" cy="553998"/>
              </a:xfrm>
              <a:prstGeom prst="rect">
                <a:avLst/>
              </a:prstGeom>
              <a:noFill/>
            </p:spPr>
            <p:txBody>
              <a:bodyPr wrap="square" lIns="0" rtlCol="0" anchor="ctr">
                <a:spAutoFit/>
              </a:bodyPr>
              <a:lstStyle/>
              <a:p>
                <a:r>
                  <a:rPr lang="en-US" sz="1600" b="1" dirty="0"/>
                  <a:t>Quoted Shares</a:t>
                </a:r>
              </a:p>
              <a:p>
                <a:r>
                  <a:rPr lang="en-US" sz="1400" b="1" dirty="0"/>
                  <a:t>(168.11 Million BDT)</a:t>
                </a:r>
              </a:p>
            </p:txBody>
          </p:sp>
          <p:sp>
            <p:nvSpPr>
              <p:cNvPr id="30" name="TextBox 29"/>
              <p:cNvSpPr txBox="1"/>
              <p:nvPr/>
            </p:nvSpPr>
            <p:spPr>
              <a:xfrm>
                <a:off x="6961297" y="2997615"/>
                <a:ext cx="2202816" cy="553998"/>
              </a:xfrm>
              <a:prstGeom prst="rect">
                <a:avLst/>
              </a:prstGeom>
              <a:noFill/>
            </p:spPr>
            <p:txBody>
              <a:bodyPr wrap="square" lIns="0" rtlCol="0" anchor="ctr">
                <a:spAutoFit/>
              </a:bodyPr>
              <a:lstStyle/>
              <a:p>
                <a:r>
                  <a:rPr lang="en-US" sz="1600" b="1" dirty="0" smtClean="0"/>
                  <a:t>Government Bond</a:t>
                </a:r>
              </a:p>
              <a:p>
                <a:r>
                  <a:rPr lang="en-US" sz="1400" b="1" dirty="0" smtClean="0"/>
                  <a:t>(14,589.34 Million BDT)</a:t>
                </a:r>
                <a:endParaRPr lang="en-US" sz="1400" b="1" dirty="0"/>
              </a:p>
            </p:txBody>
          </p:sp>
          <p:sp>
            <p:nvSpPr>
              <p:cNvPr id="31" name="TextBox 30"/>
              <p:cNvSpPr txBox="1"/>
              <p:nvPr/>
            </p:nvSpPr>
            <p:spPr>
              <a:xfrm>
                <a:off x="6850519" y="4058867"/>
                <a:ext cx="2202816" cy="553998"/>
              </a:xfrm>
              <a:prstGeom prst="rect">
                <a:avLst/>
              </a:prstGeom>
              <a:noFill/>
            </p:spPr>
            <p:txBody>
              <a:bodyPr wrap="square" lIns="0" rtlCol="0" anchor="ctr">
                <a:spAutoFit/>
              </a:bodyPr>
              <a:lstStyle/>
              <a:p>
                <a:r>
                  <a:rPr lang="en-US" sz="1600" b="1" dirty="0" smtClean="0"/>
                  <a:t>Govt. Islamic Bonds</a:t>
                </a:r>
              </a:p>
              <a:p>
                <a:r>
                  <a:rPr lang="en-US" sz="1400" b="1" dirty="0" smtClean="0"/>
                  <a:t>(17 Million BDT)</a:t>
                </a:r>
                <a:endParaRPr lang="en-US" sz="1600" b="1" dirty="0"/>
              </a:p>
            </p:txBody>
          </p:sp>
          <p:sp>
            <p:nvSpPr>
              <p:cNvPr id="32" name="TextBox 31"/>
              <p:cNvSpPr txBox="1"/>
              <p:nvPr/>
            </p:nvSpPr>
            <p:spPr>
              <a:xfrm>
                <a:off x="72695" y="2681242"/>
                <a:ext cx="2202816" cy="553998"/>
              </a:xfrm>
              <a:prstGeom prst="rect">
                <a:avLst/>
              </a:prstGeom>
              <a:noFill/>
            </p:spPr>
            <p:txBody>
              <a:bodyPr wrap="square" lIns="0" rtlCol="0" anchor="ctr">
                <a:spAutoFit/>
              </a:bodyPr>
              <a:lstStyle/>
              <a:p>
                <a:r>
                  <a:rPr lang="en-US" sz="1600" b="1" dirty="0" smtClean="0"/>
                  <a:t>Treasury Bill</a:t>
                </a:r>
              </a:p>
              <a:p>
                <a:r>
                  <a:rPr lang="en-US" sz="1400" b="1" dirty="0" smtClean="0"/>
                  <a:t>(1089.66 Million BDT)</a:t>
                </a:r>
                <a:endParaRPr lang="en-US" sz="1400" b="1" dirty="0"/>
              </a:p>
            </p:txBody>
          </p:sp>
          <p:sp>
            <p:nvSpPr>
              <p:cNvPr id="33" name="TextBox 32"/>
              <p:cNvSpPr txBox="1"/>
              <p:nvPr/>
            </p:nvSpPr>
            <p:spPr>
              <a:xfrm>
                <a:off x="-41506" y="3790615"/>
                <a:ext cx="2202815" cy="523221"/>
              </a:xfrm>
              <a:prstGeom prst="rect">
                <a:avLst/>
              </a:prstGeom>
              <a:noFill/>
            </p:spPr>
            <p:txBody>
              <a:bodyPr wrap="square" lIns="0" rtlCol="0" anchor="ctr">
                <a:spAutoFit/>
              </a:bodyPr>
              <a:lstStyle/>
              <a:p>
                <a:r>
                  <a:rPr lang="en-US" sz="1600" b="1" dirty="0" smtClean="0"/>
                  <a:t>Subordinated Bonds</a:t>
                </a:r>
              </a:p>
              <a:p>
                <a:r>
                  <a:rPr lang="en-US" sz="1200" b="1" dirty="0" smtClean="0"/>
                  <a:t>(279.48 Million BDT)</a:t>
                </a:r>
                <a:endParaRPr lang="en-US" sz="1200" b="1" dirty="0"/>
              </a:p>
            </p:txBody>
          </p:sp>
          <p:sp>
            <p:nvSpPr>
              <p:cNvPr id="34" name="TextBox 33"/>
              <p:cNvSpPr txBox="1"/>
              <p:nvPr/>
            </p:nvSpPr>
            <p:spPr>
              <a:xfrm>
                <a:off x="27190" y="4449171"/>
                <a:ext cx="2202816" cy="553998"/>
              </a:xfrm>
              <a:prstGeom prst="rect">
                <a:avLst/>
              </a:prstGeom>
              <a:noFill/>
            </p:spPr>
            <p:txBody>
              <a:bodyPr wrap="square" lIns="0" rtlCol="0" anchor="ctr">
                <a:spAutoFit/>
              </a:bodyPr>
              <a:lstStyle/>
              <a:p>
                <a:r>
                  <a:rPr lang="en-US" sz="1600" b="1" dirty="0"/>
                  <a:t>Preference Share</a:t>
                </a:r>
              </a:p>
              <a:p>
                <a:r>
                  <a:rPr lang="en-US" sz="1400" b="1" dirty="0"/>
                  <a:t>(203.33 Million BDT)</a:t>
                </a:r>
              </a:p>
            </p:txBody>
          </p:sp>
          <p:sp>
            <p:nvSpPr>
              <p:cNvPr id="35" name="TextBox 34"/>
              <p:cNvSpPr txBox="1"/>
              <p:nvPr/>
            </p:nvSpPr>
            <p:spPr>
              <a:xfrm>
                <a:off x="5316862" y="3043782"/>
                <a:ext cx="1112805" cy="461665"/>
              </a:xfrm>
              <a:prstGeom prst="rect">
                <a:avLst/>
              </a:prstGeom>
              <a:noFill/>
            </p:spPr>
            <p:txBody>
              <a:bodyPr wrap="none" rtlCol="0" anchor="ctr">
                <a:spAutoFit/>
              </a:bodyPr>
              <a:lstStyle/>
              <a:p>
                <a:pPr algn="ctr"/>
                <a:r>
                  <a:rPr lang="en-US" sz="2400" b="1" dirty="0" smtClean="0">
                    <a:solidFill>
                      <a:schemeClr val="bg1"/>
                    </a:solidFill>
                    <a:effectLst>
                      <a:outerShdw blurRad="38100" dist="38100" dir="2700000" algn="tl">
                        <a:srgbClr val="000000">
                          <a:alpha val="43137"/>
                        </a:srgbClr>
                      </a:outerShdw>
                    </a:effectLst>
                  </a:rPr>
                  <a:t>56.33%</a:t>
                </a:r>
                <a:endParaRPr lang="en-US" sz="2400" b="1" dirty="0">
                  <a:solidFill>
                    <a:schemeClr val="bg1"/>
                  </a:solidFill>
                  <a:effectLst>
                    <a:outerShdw blurRad="38100" dist="38100" dir="2700000" algn="tl">
                      <a:srgbClr val="000000">
                        <a:alpha val="43137"/>
                      </a:srgbClr>
                    </a:outerShdw>
                  </a:effectLst>
                </a:endParaRPr>
              </a:p>
            </p:txBody>
          </p:sp>
          <p:sp>
            <p:nvSpPr>
              <p:cNvPr id="36" name="TextBox 35"/>
              <p:cNvSpPr txBox="1"/>
              <p:nvPr/>
            </p:nvSpPr>
            <p:spPr>
              <a:xfrm>
                <a:off x="4073299" y="1475277"/>
                <a:ext cx="1152785" cy="461665"/>
              </a:xfrm>
              <a:prstGeom prst="rect">
                <a:avLst/>
              </a:prstGeom>
              <a:noFill/>
            </p:spPr>
            <p:txBody>
              <a:bodyPr wrap="square" rtlCol="0" anchor="ctr">
                <a:spAutoFit/>
              </a:bodyPr>
              <a:lstStyle/>
              <a:p>
                <a:pPr algn="ctr"/>
                <a:r>
                  <a:rPr lang="en-US" sz="2400" b="1" dirty="0" smtClean="0">
                    <a:solidFill>
                      <a:schemeClr val="bg1"/>
                    </a:solidFill>
                    <a:effectLst>
                      <a:outerShdw blurRad="38100" dist="38100" dir="2700000" algn="tl">
                        <a:srgbClr val="000000">
                          <a:alpha val="43137"/>
                        </a:srgbClr>
                      </a:outerShdw>
                    </a:effectLst>
                  </a:rPr>
                  <a:t>26.81%</a:t>
                </a:r>
                <a:endParaRPr lang="en-US" sz="2400" b="1" dirty="0">
                  <a:solidFill>
                    <a:schemeClr val="bg1"/>
                  </a:solidFill>
                  <a:effectLst>
                    <a:outerShdw blurRad="38100" dist="38100" dir="2700000" algn="tl">
                      <a:srgbClr val="000000">
                        <a:alpha val="43137"/>
                      </a:srgbClr>
                    </a:outerShdw>
                  </a:effectLst>
                </a:endParaRPr>
              </a:p>
            </p:txBody>
          </p:sp>
          <p:sp>
            <p:nvSpPr>
              <p:cNvPr id="37" name="TextBox 36"/>
              <p:cNvSpPr txBox="1"/>
              <p:nvPr/>
            </p:nvSpPr>
            <p:spPr>
              <a:xfrm>
                <a:off x="4263390" y="4577682"/>
                <a:ext cx="614260" cy="577968"/>
              </a:xfrm>
              <a:prstGeom prst="rect">
                <a:avLst/>
              </a:prstGeom>
              <a:noFill/>
            </p:spPr>
            <p:txBody>
              <a:bodyPr wrap="square" rtlCol="0" anchor="ctr">
                <a:spAutoFit/>
              </a:bodyPr>
              <a:lstStyle/>
              <a:p>
                <a:pPr algn="ctr"/>
                <a:r>
                  <a:rPr lang="en-US" sz="1400" b="1" dirty="0" smtClean="0">
                    <a:solidFill>
                      <a:schemeClr val="bg1"/>
                    </a:solidFill>
                    <a:effectLst>
                      <a:outerShdw blurRad="38100" dist="38100" dir="2700000" algn="tl">
                        <a:srgbClr val="000000">
                          <a:alpha val="43137"/>
                        </a:srgbClr>
                      </a:outerShdw>
                    </a:effectLst>
                  </a:rPr>
                  <a:t>.016%</a:t>
                </a:r>
                <a:endParaRPr lang="en-US" sz="1400" b="1" dirty="0">
                  <a:solidFill>
                    <a:schemeClr val="bg1"/>
                  </a:solidFill>
                  <a:effectLst>
                    <a:outerShdw blurRad="38100" dist="38100" dir="2700000" algn="tl">
                      <a:srgbClr val="000000">
                        <a:alpha val="43137"/>
                      </a:srgbClr>
                    </a:outerShdw>
                  </a:effectLst>
                </a:endParaRPr>
              </a:p>
            </p:txBody>
          </p:sp>
          <p:sp>
            <p:nvSpPr>
              <p:cNvPr id="38" name="TextBox 37"/>
              <p:cNvSpPr txBox="1"/>
              <p:nvPr/>
            </p:nvSpPr>
            <p:spPr>
              <a:xfrm>
                <a:off x="4565447" y="4295141"/>
                <a:ext cx="660196" cy="623615"/>
              </a:xfrm>
              <a:prstGeom prst="rect">
                <a:avLst/>
              </a:prstGeom>
              <a:noFill/>
            </p:spPr>
            <p:txBody>
              <a:bodyPr wrap="square" rtlCol="0" anchor="ctr">
                <a:spAutoFit/>
              </a:bodyPr>
              <a:lstStyle>
                <a:defPPr>
                  <a:defRPr lang="en-US"/>
                </a:defPPr>
                <a:lvl1pPr algn="ctr">
                  <a:defRPr sz="2400" b="1">
                    <a:solidFill>
                      <a:schemeClr val="bg1"/>
                    </a:solidFill>
                    <a:effectLst>
                      <a:outerShdw blurRad="38100" dist="38100" dir="2700000" algn="tl">
                        <a:srgbClr val="000000">
                          <a:alpha val="43137"/>
                        </a:srgbClr>
                      </a:outerShdw>
                    </a:effectLst>
                  </a:defRPr>
                </a:lvl1pPr>
              </a:lstStyle>
              <a:p>
                <a:r>
                  <a:rPr lang="en-US" sz="1400" dirty="0" smtClean="0"/>
                  <a:t>.065%</a:t>
                </a:r>
                <a:endParaRPr lang="en-US" sz="1400" dirty="0"/>
              </a:p>
            </p:txBody>
          </p:sp>
          <p:sp>
            <p:nvSpPr>
              <p:cNvPr id="39" name="TextBox 38"/>
              <p:cNvSpPr txBox="1"/>
              <p:nvPr/>
            </p:nvSpPr>
            <p:spPr>
              <a:xfrm>
                <a:off x="3200860" y="4368862"/>
                <a:ext cx="570989" cy="400110"/>
              </a:xfrm>
              <a:prstGeom prst="rect">
                <a:avLst/>
              </a:prstGeom>
              <a:noFill/>
            </p:spPr>
            <p:txBody>
              <a:bodyPr wrap="none" rtlCol="0" anchor="ctr">
                <a:spAutoFit/>
              </a:bodyPr>
              <a:lstStyle/>
              <a:p>
                <a:pPr algn="ctr"/>
                <a:r>
                  <a:rPr lang="en-US" sz="2000" b="1" dirty="0" smtClean="0">
                    <a:solidFill>
                      <a:schemeClr val="bg1"/>
                    </a:solidFill>
                    <a:effectLst>
                      <a:outerShdw blurRad="38100" dist="38100" dir="2700000" algn="tl">
                        <a:srgbClr val="000000">
                          <a:alpha val="43137"/>
                        </a:srgbClr>
                      </a:outerShdw>
                    </a:effectLst>
                  </a:rPr>
                  <a:t>.8%</a:t>
                </a:r>
                <a:endParaRPr lang="en-US" sz="2400" b="1" dirty="0">
                  <a:solidFill>
                    <a:schemeClr val="bg1"/>
                  </a:solidFill>
                  <a:effectLst>
                    <a:outerShdw blurRad="38100" dist="38100" dir="2700000" algn="tl">
                      <a:srgbClr val="000000">
                        <a:alpha val="43137"/>
                      </a:srgbClr>
                    </a:outerShdw>
                  </a:effectLst>
                </a:endParaRPr>
              </a:p>
            </p:txBody>
          </p:sp>
          <p:sp>
            <p:nvSpPr>
              <p:cNvPr id="40" name="TextBox 39"/>
              <p:cNvSpPr txBox="1"/>
              <p:nvPr/>
            </p:nvSpPr>
            <p:spPr>
              <a:xfrm>
                <a:off x="2743188" y="1893603"/>
                <a:ext cx="1112805" cy="461665"/>
              </a:xfrm>
              <a:prstGeom prst="rect">
                <a:avLst/>
              </a:prstGeom>
              <a:noFill/>
            </p:spPr>
            <p:txBody>
              <a:bodyPr wrap="none" rtlCol="0" anchor="ctr">
                <a:spAutoFit/>
              </a:bodyPr>
              <a:lstStyle/>
              <a:p>
                <a:pPr algn="ctr"/>
                <a:r>
                  <a:rPr lang="en-US" sz="2400" b="1" dirty="0" smtClean="0">
                    <a:solidFill>
                      <a:schemeClr val="bg1"/>
                    </a:solidFill>
                    <a:effectLst>
                      <a:outerShdw blurRad="38100" dist="38100" dir="2700000" algn="tl">
                        <a:srgbClr val="000000">
                          <a:alpha val="43137"/>
                        </a:srgbClr>
                      </a:outerShdw>
                    </a:effectLst>
                  </a:rPr>
                  <a:t>10.05%</a:t>
                </a:r>
                <a:endParaRPr lang="en-US" sz="2400" b="1" dirty="0">
                  <a:solidFill>
                    <a:schemeClr val="bg1"/>
                  </a:solidFill>
                  <a:effectLst>
                    <a:outerShdw blurRad="38100" dist="38100" dir="2700000" algn="tl">
                      <a:srgbClr val="000000">
                        <a:alpha val="43137"/>
                      </a:srgbClr>
                    </a:outerShdw>
                  </a:effectLst>
                </a:endParaRPr>
              </a:p>
            </p:txBody>
          </p:sp>
          <p:sp>
            <p:nvSpPr>
              <p:cNvPr id="41" name="TextBox 40"/>
              <p:cNvSpPr txBox="1"/>
              <p:nvPr/>
            </p:nvSpPr>
            <p:spPr>
              <a:xfrm>
                <a:off x="2574200" y="3835043"/>
                <a:ext cx="957313" cy="461665"/>
              </a:xfrm>
              <a:prstGeom prst="rect">
                <a:avLst/>
              </a:prstGeom>
              <a:noFill/>
            </p:spPr>
            <p:txBody>
              <a:bodyPr wrap="none" rtlCol="0" anchor="ctr">
                <a:spAutoFit/>
              </a:bodyPr>
              <a:lstStyle/>
              <a:p>
                <a:pPr algn="ctr"/>
                <a:r>
                  <a:rPr lang="en-US" sz="2400" b="1" dirty="0" smtClean="0">
                    <a:solidFill>
                      <a:schemeClr val="bg1"/>
                    </a:solidFill>
                    <a:effectLst>
                      <a:outerShdw blurRad="38100" dist="38100" dir="2700000" algn="tl">
                        <a:srgbClr val="000000">
                          <a:alpha val="43137"/>
                        </a:srgbClr>
                      </a:outerShdw>
                    </a:effectLst>
                  </a:rPr>
                  <a:t>1.08%</a:t>
                </a:r>
                <a:endParaRPr lang="en-US" sz="2400" b="1" dirty="0">
                  <a:solidFill>
                    <a:schemeClr val="bg1"/>
                  </a:solidFill>
                  <a:effectLst>
                    <a:outerShdw blurRad="38100" dist="38100" dir="2700000" algn="tl">
                      <a:srgbClr val="000000">
                        <a:alpha val="43137"/>
                      </a:srgbClr>
                    </a:outerShdw>
                  </a:effectLst>
                </a:endParaRPr>
              </a:p>
            </p:txBody>
          </p:sp>
          <p:sp>
            <p:nvSpPr>
              <p:cNvPr id="42" name="TextBox 41"/>
              <p:cNvSpPr txBox="1"/>
              <p:nvPr/>
            </p:nvSpPr>
            <p:spPr>
              <a:xfrm>
                <a:off x="2458025" y="3044779"/>
                <a:ext cx="957313" cy="461665"/>
              </a:xfrm>
              <a:prstGeom prst="rect">
                <a:avLst/>
              </a:prstGeom>
              <a:noFill/>
            </p:spPr>
            <p:txBody>
              <a:bodyPr wrap="none" rtlCol="0" anchor="ctr">
                <a:spAutoFit/>
              </a:bodyPr>
              <a:lstStyle/>
              <a:p>
                <a:pPr algn="ctr"/>
                <a:r>
                  <a:rPr lang="en-US" sz="2400" b="1" dirty="0" smtClean="0">
                    <a:solidFill>
                      <a:schemeClr val="bg1"/>
                    </a:solidFill>
                    <a:effectLst>
                      <a:outerShdw blurRad="38100" dist="38100" dir="2700000" algn="tl">
                        <a:srgbClr val="000000">
                          <a:alpha val="43137"/>
                        </a:srgbClr>
                      </a:outerShdw>
                    </a:effectLst>
                  </a:rPr>
                  <a:t>4.21%</a:t>
                </a:r>
                <a:endParaRPr lang="en-US" sz="2400" b="1" dirty="0">
                  <a:solidFill>
                    <a:schemeClr val="bg1"/>
                  </a:solidFill>
                  <a:effectLst>
                    <a:outerShdw blurRad="38100" dist="38100" dir="2700000" algn="tl">
                      <a:srgbClr val="000000">
                        <a:alpha val="43137"/>
                      </a:srgbClr>
                    </a:outerShdw>
                  </a:effectLst>
                </a:endParaRPr>
              </a:p>
            </p:txBody>
          </p:sp>
          <p:sp>
            <p:nvSpPr>
              <p:cNvPr id="43" name="TextBox 42"/>
              <p:cNvSpPr txBox="1"/>
              <p:nvPr/>
            </p:nvSpPr>
            <p:spPr>
              <a:xfrm>
                <a:off x="3733086" y="4567231"/>
                <a:ext cx="706158" cy="390978"/>
              </a:xfrm>
              <a:prstGeom prst="rect">
                <a:avLst/>
              </a:prstGeom>
              <a:noFill/>
            </p:spPr>
            <p:txBody>
              <a:bodyPr wrap="none" rtlCol="0" anchor="ctr">
                <a:spAutoFit/>
              </a:bodyPr>
              <a:lstStyle/>
              <a:p>
                <a:pPr algn="ctr"/>
                <a:r>
                  <a:rPr lang="en-US" sz="1700" b="1" dirty="0" smtClean="0">
                    <a:solidFill>
                      <a:schemeClr val="bg1"/>
                    </a:solidFill>
                    <a:effectLst>
                      <a:outerShdw blurRad="38100" dist="38100" dir="2700000" algn="tl">
                        <a:srgbClr val="000000">
                          <a:alpha val="43137"/>
                        </a:srgbClr>
                      </a:outerShdw>
                    </a:effectLst>
                  </a:rPr>
                  <a:t>.65%</a:t>
                </a:r>
                <a:endParaRPr lang="en-US" sz="1700" b="1" dirty="0">
                  <a:solidFill>
                    <a:schemeClr val="bg1"/>
                  </a:solidFill>
                  <a:effectLst>
                    <a:outerShdw blurRad="38100" dist="38100" dir="2700000" algn="tl">
                      <a:srgbClr val="000000">
                        <a:alpha val="43137"/>
                      </a:srgbClr>
                    </a:outerShdw>
                  </a:effectLst>
                </a:endParaRPr>
              </a:p>
            </p:txBody>
          </p:sp>
          <p:cxnSp>
            <p:nvCxnSpPr>
              <p:cNvPr id="44" name="Connector: Elbow 96"/>
              <p:cNvCxnSpPr>
                <a:cxnSpLocks/>
              </p:cNvCxnSpPr>
              <p:nvPr/>
            </p:nvCxnSpPr>
            <p:spPr>
              <a:xfrm flipV="1">
                <a:off x="5151041" y="4380593"/>
                <a:ext cx="1592494" cy="222641"/>
              </a:xfrm>
              <a:prstGeom prst="bentConnector3">
                <a:avLst>
                  <a:gd name="adj1" fmla="val 50000"/>
                </a:avLst>
              </a:prstGeom>
              <a:ln>
                <a:headEnd type="oval" w="med" len="med"/>
                <a:tailEnd type="none" w="med" len="med"/>
              </a:ln>
            </p:spPr>
            <p:style>
              <a:lnRef idx="3">
                <a:schemeClr val="dk1"/>
              </a:lnRef>
              <a:fillRef idx="0">
                <a:schemeClr val="dk1"/>
              </a:fillRef>
              <a:effectRef idx="2">
                <a:schemeClr val="dk1"/>
              </a:effectRef>
              <a:fontRef idx="minor">
                <a:schemeClr val="tx1"/>
              </a:fontRef>
            </p:style>
          </p:cxnSp>
          <p:cxnSp>
            <p:nvCxnSpPr>
              <p:cNvPr id="45" name="Connector: Elbow 96"/>
              <p:cNvCxnSpPr>
                <a:cxnSpLocks/>
                <a:stCxn id="37" idx="2"/>
              </p:cNvCxnSpPr>
              <p:nvPr/>
            </p:nvCxnSpPr>
            <p:spPr>
              <a:xfrm rot="5400000" flipH="1" flipV="1">
                <a:off x="5592648" y="4004764"/>
                <a:ext cx="128759" cy="2173013"/>
              </a:xfrm>
              <a:prstGeom prst="bentConnector4">
                <a:avLst>
                  <a:gd name="adj1" fmla="val -196119"/>
                  <a:gd name="adj2" fmla="val 57067"/>
                </a:avLst>
              </a:prstGeom>
              <a:ln>
                <a:headEnd type="oval" w="med" len="med"/>
                <a:tailEnd type="none" w="med" len="med"/>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6804072" y="4747119"/>
                <a:ext cx="2202816" cy="553998"/>
              </a:xfrm>
              <a:prstGeom prst="rect">
                <a:avLst/>
              </a:prstGeom>
              <a:noFill/>
            </p:spPr>
            <p:txBody>
              <a:bodyPr wrap="square" lIns="0" rtlCol="0" anchor="ctr">
                <a:spAutoFit/>
              </a:bodyPr>
              <a:lstStyle/>
              <a:p>
                <a:r>
                  <a:rPr lang="en-US" sz="1600" b="1" dirty="0" smtClean="0"/>
                  <a:t>Prize Bonds</a:t>
                </a:r>
              </a:p>
              <a:p>
                <a:r>
                  <a:rPr lang="en-US" sz="1400" b="1" dirty="0" smtClean="0"/>
                  <a:t>(4.06 Million BDT)</a:t>
                </a:r>
                <a:endParaRPr lang="en-US" sz="1600" b="1" dirty="0"/>
              </a:p>
            </p:txBody>
          </p:sp>
          <p:cxnSp>
            <p:nvCxnSpPr>
              <p:cNvPr id="47" name="Connector: Elbow 85"/>
              <p:cNvCxnSpPr>
                <a:cxnSpLocks/>
              </p:cNvCxnSpPr>
              <p:nvPr/>
            </p:nvCxnSpPr>
            <p:spPr>
              <a:xfrm rot="10800000">
                <a:off x="1801143" y="2888577"/>
                <a:ext cx="636794" cy="392456"/>
              </a:xfrm>
              <a:prstGeom prst="bentConnector3">
                <a:avLst>
                  <a:gd name="adj1" fmla="val 50000"/>
                </a:avLst>
              </a:prstGeom>
              <a:ln>
                <a:headEnd type="oval" w="med" len="med"/>
                <a:tailEnd type="none" w="med" len="med"/>
              </a:ln>
            </p:spPr>
            <p:style>
              <a:lnRef idx="3">
                <a:schemeClr val="dk1"/>
              </a:lnRef>
              <a:fillRef idx="0">
                <a:schemeClr val="dk1"/>
              </a:fillRef>
              <a:effectRef idx="2">
                <a:schemeClr val="dk1"/>
              </a:effectRef>
              <a:fontRef idx="minor">
                <a:schemeClr val="tx1"/>
              </a:fontRef>
            </p:style>
          </p:cxnSp>
          <p:cxnSp>
            <p:nvCxnSpPr>
              <p:cNvPr id="48" name="Connector: Elbow 85"/>
              <p:cNvCxnSpPr>
                <a:cxnSpLocks/>
                <a:endCxn id="49" idx="2"/>
              </p:cNvCxnSpPr>
              <p:nvPr/>
            </p:nvCxnSpPr>
            <p:spPr>
              <a:xfrm rot="10800000">
                <a:off x="2056594" y="1401346"/>
                <a:ext cx="1125340" cy="465367"/>
              </a:xfrm>
              <a:prstGeom prst="bentConnector2">
                <a:avLst/>
              </a:prstGeom>
              <a:ln>
                <a:headEnd type="oval" w="med" len="med"/>
                <a:tailEnd type="none" w="med" len="med"/>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955184" y="847348"/>
                <a:ext cx="2202816" cy="553998"/>
              </a:xfrm>
              <a:prstGeom prst="rect">
                <a:avLst/>
              </a:prstGeom>
              <a:noFill/>
            </p:spPr>
            <p:txBody>
              <a:bodyPr wrap="square" lIns="0" rtlCol="0" anchor="ctr">
                <a:spAutoFit/>
              </a:bodyPr>
              <a:lstStyle/>
              <a:p>
                <a:r>
                  <a:rPr lang="en-US" sz="1600" b="1" dirty="0" smtClean="0"/>
                  <a:t>Unquoted Shares</a:t>
                </a:r>
                <a:endParaRPr lang="en-US" b="1" dirty="0" smtClean="0"/>
              </a:p>
              <a:p>
                <a:r>
                  <a:rPr lang="en-US" sz="1400" b="1" dirty="0" smtClean="0"/>
                  <a:t>(2602.54 Million BDT)</a:t>
                </a:r>
                <a:endParaRPr lang="en-US" sz="1400" b="1" dirty="0"/>
              </a:p>
            </p:txBody>
          </p:sp>
        </p:grpSp>
      </p:grpSp>
    </p:spTree>
    <p:extLst>
      <p:ext uri="{BB962C8B-B14F-4D97-AF65-F5344CB8AC3E}">
        <p14:creationId xmlns:p14="http://schemas.microsoft.com/office/powerpoint/2010/main" val="226547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1340" y="-149224"/>
            <a:ext cx="7886700" cy="1325563"/>
          </a:xfrm>
        </p:spPr>
        <p:txBody>
          <a:bodyPr>
            <a:normAutofit/>
          </a:bodyPr>
          <a:lstStyle/>
          <a:p>
            <a:r>
              <a:rPr lang="en-US" sz="3000" b="1" dirty="0" smtClean="0">
                <a:solidFill>
                  <a:srgbClr val="FFC000"/>
                </a:solidFill>
                <a:latin typeface="Agency FB" panose="020B0503020202020204" pitchFamily="34" charset="0"/>
              </a:rPr>
              <a:t>Net </a:t>
            </a:r>
            <a:r>
              <a:rPr lang="en-US" sz="3000" b="1" dirty="0">
                <a:solidFill>
                  <a:srgbClr val="FFC000"/>
                </a:solidFill>
                <a:latin typeface="Agency FB" panose="020B0503020202020204" pitchFamily="34" charset="0"/>
              </a:rPr>
              <a:t>Liquidity Gap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0098723"/>
              </p:ext>
            </p:extLst>
          </p:nvPr>
        </p:nvGraphicFramePr>
        <p:xfrm>
          <a:off x="3638568" y="1176339"/>
          <a:ext cx="4719472" cy="29480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70768656"/>
              </p:ext>
            </p:extLst>
          </p:nvPr>
        </p:nvGraphicFramePr>
        <p:xfrm>
          <a:off x="585640" y="1395915"/>
          <a:ext cx="2905267" cy="3004769"/>
        </p:xfrm>
        <a:graphic>
          <a:graphicData uri="http://schemas.openxmlformats.org/drawingml/2006/table">
            <a:tbl>
              <a:tblPr>
                <a:tableStyleId>{5C22544A-7EE6-4342-B048-85BDC9FD1C3A}</a:tableStyleId>
              </a:tblPr>
              <a:tblGrid>
                <a:gridCol w="578575">
                  <a:extLst>
                    <a:ext uri="{9D8B030D-6E8A-4147-A177-3AD203B41FA5}">
                      <a16:colId xmlns:a16="http://schemas.microsoft.com/office/drawing/2014/main" val="2949601021"/>
                    </a:ext>
                  </a:extLst>
                </a:gridCol>
                <a:gridCol w="719268">
                  <a:extLst>
                    <a:ext uri="{9D8B030D-6E8A-4147-A177-3AD203B41FA5}">
                      <a16:colId xmlns:a16="http://schemas.microsoft.com/office/drawing/2014/main" val="2692337668"/>
                    </a:ext>
                  </a:extLst>
                </a:gridCol>
                <a:gridCol w="803712">
                  <a:extLst>
                    <a:ext uri="{9D8B030D-6E8A-4147-A177-3AD203B41FA5}">
                      <a16:colId xmlns:a16="http://schemas.microsoft.com/office/drawing/2014/main" val="1669480869"/>
                    </a:ext>
                  </a:extLst>
                </a:gridCol>
                <a:gridCol w="803712">
                  <a:extLst>
                    <a:ext uri="{9D8B030D-6E8A-4147-A177-3AD203B41FA5}">
                      <a16:colId xmlns:a16="http://schemas.microsoft.com/office/drawing/2014/main" val="3497182815"/>
                    </a:ext>
                  </a:extLst>
                </a:gridCol>
              </a:tblGrid>
              <a:tr h="681232">
                <a:tc>
                  <a:txBody>
                    <a:bodyPr/>
                    <a:lstStyle/>
                    <a:p>
                      <a:pPr algn="ctr" fontAlgn="ctr"/>
                      <a:r>
                        <a:rPr lang="en-US" sz="1300" b="1" u="none" strike="noStrike" dirty="0">
                          <a:effectLst/>
                          <a:latin typeface="Yu Gothic UI Semilight" panose="020B0400000000000000" pitchFamily="34" charset="-128"/>
                          <a:ea typeface="Yu Gothic UI Semilight" panose="020B0400000000000000" pitchFamily="34" charset="-128"/>
                        </a:rPr>
                        <a:t>Year</a:t>
                      </a:r>
                      <a:endParaRPr lang="en-US" sz="1300" b="1" i="0" u="none" strike="noStrike" dirty="0">
                        <a:solidFill>
                          <a:srgbClr val="FFFFFF"/>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300" b="1" u="none" strike="noStrike" dirty="0">
                          <a:effectLst/>
                          <a:latin typeface="Yu Gothic UI Semilight" panose="020B0400000000000000" pitchFamily="34" charset="-128"/>
                          <a:ea typeface="Yu Gothic UI Semilight" panose="020B0400000000000000" pitchFamily="34" charset="-128"/>
                        </a:rPr>
                        <a:t>Short Term Liquidity Gap</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300" b="1" u="none" strike="noStrike" dirty="0">
                          <a:effectLst/>
                          <a:latin typeface="Yu Gothic UI Semilight" panose="020B0400000000000000" pitchFamily="34" charset="-128"/>
                          <a:ea typeface="Yu Gothic UI Semilight" panose="020B0400000000000000" pitchFamily="34" charset="-128"/>
                        </a:rPr>
                        <a:t>Long Term Liquidity Gap</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300" b="1" i="0" u="none" strike="noStrike" dirty="0" smtClean="0">
                          <a:solidFill>
                            <a:srgbClr val="000000"/>
                          </a:solidFill>
                          <a:effectLst/>
                          <a:latin typeface="Yu Gothic UI Semilight" panose="020B0400000000000000" pitchFamily="34" charset="-128"/>
                          <a:ea typeface="Yu Gothic UI Semilight" panose="020B0400000000000000" pitchFamily="34" charset="-128"/>
                        </a:rPr>
                        <a:t>Total Net Liquidity Gap</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16421909"/>
                  </a:ext>
                </a:extLst>
              </a:tr>
              <a:tr h="380383">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2013</a:t>
                      </a:r>
                      <a:endParaRPr lang="en-US" sz="12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4,164.79</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4,059.60</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Yu Gothic UI Semilight" panose="020B0400000000000000" pitchFamily="34" charset="-128"/>
                          <a:ea typeface="Yu Gothic UI Semilight" panose="020B0400000000000000" pitchFamily="34" charset="-128"/>
                        </a:rPr>
                        <a:t>8,224,39</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87918581"/>
                  </a:ext>
                </a:extLst>
              </a:tr>
              <a:tr h="380383">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2014</a:t>
                      </a:r>
                      <a:endParaRPr lang="en-US" sz="12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smtClean="0">
                          <a:effectLst/>
                          <a:latin typeface="Yu Gothic UI Semilight" panose="020B0400000000000000" pitchFamily="34" charset="-128"/>
                          <a:ea typeface="Yu Gothic UI Semilight" panose="020B0400000000000000" pitchFamily="34" charset="-128"/>
                        </a:rPr>
                        <a:t>2,671.65</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7,056.07</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Yu Gothic UI Semilight" panose="020B0400000000000000" pitchFamily="34" charset="-128"/>
                          <a:ea typeface="Yu Gothic UI Semilight" panose="020B0400000000000000" pitchFamily="34" charset="-128"/>
                        </a:rPr>
                        <a:t>9,727.72</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60131208"/>
                  </a:ext>
                </a:extLst>
              </a:tr>
              <a:tr h="380383">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2015</a:t>
                      </a:r>
                      <a:endParaRPr lang="en-US" sz="12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4,870.01</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6,467.84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Yu Gothic UI Semilight" panose="020B0400000000000000" pitchFamily="34" charset="-128"/>
                          <a:ea typeface="Yu Gothic UI Semilight" panose="020B0400000000000000" pitchFamily="34" charset="-128"/>
                        </a:rPr>
                        <a:t>11,337.85</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1448909"/>
                  </a:ext>
                </a:extLst>
              </a:tr>
              <a:tr h="380383">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2016</a:t>
                      </a:r>
                      <a:endParaRPr lang="en-US" sz="12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8,123.44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4,402.27</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Yu Gothic UI Semilight" panose="020B0400000000000000" pitchFamily="34" charset="-128"/>
                          <a:ea typeface="Yu Gothic UI Semilight" panose="020B0400000000000000" pitchFamily="34" charset="-128"/>
                        </a:rPr>
                        <a:t>12,525.71</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001005233"/>
                  </a:ext>
                </a:extLst>
              </a:tr>
              <a:tr h="681232">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Average</a:t>
                      </a:r>
                      <a:endParaRPr lang="en-US" sz="12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4,792.98</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5,496.44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rgbClr val="000000"/>
                          </a:solidFill>
                          <a:effectLst/>
                          <a:latin typeface="Yu Gothic UI Semilight" panose="020B0400000000000000" pitchFamily="34" charset="-128"/>
                          <a:ea typeface="Yu Gothic UI Semilight" panose="020B0400000000000000" pitchFamily="34" charset="-128"/>
                        </a:rPr>
                        <a:t>10,453.92</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12501077"/>
                  </a:ext>
                </a:extLst>
              </a:tr>
            </a:tbl>
          </a:graphicData>
        </a:graphic>
      </p:graphicFrame>
      <p:sp>
        <p:nvSpPr>
          <p:cNvPr id="7" name="TextBox 6"/>
          <p:cNvSpPr txBox="1"/>
          <p:nvPr/>
        </p:nvSpPr>
        <p:spPr>
          <a:xfrm>
            <a:off x="1856095" y="1143251"/>
            <a:ext cx="1733266" cy="276999"/>
          </a:xfrm>
          <a:prstGeom prst="rect">
            <a:avLst/>
          </a:prstGeom>
          <a:noFill/>
        </p:spPr>
        <p:txBody>
          <a:bodyPr wrap="square" rtlCol="0">
            <a:spAutoFit/>
          </a:bodyPr>
          <a:lstStyle/>
          <a:p>
            <a:pPr algn="r"/>
            <a:r>
              <a:rPr lang="en-US" sz="1200" dirty="0" smtClean="0">
                <a:latin typeface="Yu Gothic UI Semilight" panose="020B0400000000000000" pitchFamily="34" charset="-128"/>
                <a:ea typeface="Yu Gothic UI Semilight" panose="020B0400000000000000" pitchFamily="34" charset="-128"/>
              </a:rPr>
              <a:t>Amount in Million</a:t>
            </a:r>
            <a:endParaRPr lang="en-US" sz="1200" dirty="0">
              <a:latin typeface="Yu Gothic UI Semilight" panose="020B0400000000000000" pitchFamily="34" charset="-128"/>
              <a:ea typeface="Yu Gothic UI Semilight" panose="020B0400000000000000" pitchFamily="34"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4267355666"/>
              </p:ext>
            </p:extLst>
          </p:nvPr>
        </p:nvGraphicFramePr>
        <p:xfrm>
          <a:off x="586853" y="4505960"/>
          <a:ext cx="2904054" cy="1971040"/>
        </p:xfrm>
        <a:graphic>
          <a:graphicData uri="http://schemas.openxmlformats.org/drawingml/2006/table">
            <a:tbl>
              <a:tblPr firstRow="1" bandRow="1">
                <a:tableStyleId>{5C22544A-7EE6-4342-B048-85BDC9FD1C3A}</a:tableStyleId>
              </a:tblPr>
              <a:tblGrid>
                <a:gridCol w="1611472">
                  <a:extLst>
                    <a:ext uri="{9D8B030D-6E8A-4147-A177-3AD203B41FA5}">
                      <a16:colId xmlns:a16="http://schemas.microsoft.com/office/drawing/2014/main" val="2114314328"/>
                    </a:ext>
                  </a:extLst>
                </a:gridCol>
                <a:gridCol w="1292582">
                  <a:extLst>
                    <a:ext uri="{9D8B030D-6E8A-4147-A177-3AD203B41FA5}">
                      <a16:colId xmlns:a16="http://schemas.microsoft.com/office/drawing/2014/main" val="3753509720"/>
                    </a:ext>
                  </a:extLst>
                </a:gridCol>
              </a:tblGrid>
              <a:tr h="370840">
                <a:tc gridSpan="2">
                  <a:txBody>
                    <a:bodyPr/>
                    <a:lstStyle/>
                    <a:p>
                      <a:pPr algn="ctr"/>
                      <a:r>
                        <a:rPr lang="en-US" sz="1400" dirty="0" smtClean="0">
                          <a:solidFill>
                            <a:schemeClr val="tx1"/>
                          </a:solidFill>
                          <a:latin typeface="Yu Gothic UI Semilight" panose="020B0400000000000000" pitchFamily="34" charset="-128"/>
                          <a:ea typeface="Yu Gothic UI Semilight" panose="020B0400000000000000" pitchFamily="34" charset="-128"/>
                        </a:rPr>
                        <a:t>Maturity Buckets</a:t>
                      </a:r>
                      <a:endParaRPr lang="en-US" sz="1400" dirty="0">
                        <a:solidFill>
                          <a:schemeClr val="tx1"/>
                        </a:solidFill>
                        <a:latin typeface="Yu Gothic UI Semilight" panose="020B0400000000000000" pitchFamily="34" charset="-128"/>
                        <a:ea typeface="Yu Gothic UI Semilight" panose="020B0400000000000000" pitchFamily="34" charset="-128"/>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3294041068"/>
                  </a:ext>
                </a:extLst>
              </a:tr>
              <a:tr h="167640">
                <a:tc>
                  <a:txBody>
                    <a:bodyPr/>
                    <a:lstStyle/>
                    <a:p>
                      <a:r>
                        <a:rPr lang="en-US" dirty="0" smtClean="0">
                          <a:latin typeface="Yu Gothic UI Semilight" panose="020B0400000000000000" pitchFamily="34" charset="-128"/>
                          <a:ea typeface="Yu Gothic UI Semilight" panose="020B0400000000000000" pitchFamily="34" charset="-128"/>
                        </a:rPr>
                        <a:t>Upto 1 Month</a:t>
                      </a:r>
                      <a:endParaRPr lang="en-US" dirty="0">
                        <a:latin typeface="Yu Gothic UI Semilight" panose="020B0400000000000000" pitchFamily="34" charset="-128"/>
                        <a:ea typeface="Yu Gothic UI Semilight" panose="020B0400000000000000" pitchFamily="34" charset="-128"/>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rowSpan="3">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i="1" dirty="0" smtClean="0">
                          <a:latin typeface="Yu Gothic UI Semilight" panose="020B0400000000000000" pitchFamily="34" charset="-128"/>
                          <a:ea typeface="Yu Gothic UI Semilight" panose="020B0400000000000000" pitchFamily="34" charset="-128"/>
                        </a:rPr>
                        <a:t>Short-</a:t>
                      </a:r>
                      <a:r>
                        <a:rPr lang="en-US" i="1" baseline="0" dirty="0" smtClean="0">
                          <a:latin typeface="Yu Gothic UI Semilight" panose="020B0400000000000000" pitchFamily="34" charset="-128"/>
                          <a:ea typeface="Yu Gothic UI Semilight" panose="020B0400000000000000" pitchFamily="34" charset="-128"/>
                        </a:rPr>
                        <a:t> Term Liquidity</a:t>
                      </a:r>
                      <a:endParaRPr lang="en-US" i="1" dirty="0" smtClean="0">
                        <a:latin typeface="Yu Gothic UI Semilight" panose="020B0400000000000000" pitchFamily="34" charset="-128"/>
                        <a:ea typeface="Yu Gothic UI Semilight" panose="020B0400000000000000" pitchFamily="34" charset="-128"/>
                      </a:endParaRPr>
                    </a:p>
                    <a:p>
                      <a:endParaRPr lang="en-US" i="1" dirty="0">
                        <a:latin typeface="Yu Gothic UI Semilight" panose="020B0400000000000000" pitchFamily="34" charset="-128"/>
                        <a:ea typeface="Yu Gothic UI Semilight" panose="020B0400000000000000" pitchFamily="34" charset="-128"/>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728762571"/>
                  </a:ext>
                </a:extLst>
              </a:tr>
              <a:tr h="167640">
                <a:tc>
                  <a:txBody>
                    <a:bodyPr/>
                    <a:lstStyle/>
                    <a:p>
                      <a:r>
                        <a:rPr lang="en-US" dirty="0" smtClean="0">
                          <a:latin typeface="Yu Gothic UI Semilight" panose="020B0400000000000000" pitchFamily="34" charset="-128"/>
                          <a:ea typeface="Yu Gothic UI Semilight" panose="020B0400000000000000" pitchFamily="34" charset="-128"/>
                        </a:rPr>
                        <a:t>1-3 Months</a:t>
                      </a:r>
                      <a:endParaRPr lang="en-US" dirty="0">
                        <a:latin typeface="Yu Gothic UI Semilight" panose="020B0400000000000000" pitchFamily="34" charset="-128"/>
                        <a:ea typeface="Yu Gothic UI Semilight" panose="020B0400000000000000" pitchFamily="34" charset="-128"/>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201331068"/>
                  </a:ext>
                </a:extLst>
              </a:tr>
              <a:tr h="167640">
                <a:tc>
                  <a:txBody>
                    <a:bodyPr/>
                    <a:lstStyle/>
                    <a:p>
                      <a:r>
                        <a:rPr lang="en-US" dirty="0" smtClean="0">
                          <a:latin typeface="Yu Gothic UI Semilight" panose="020B0400000000000000" pitchFamily="34" charset="-128"/>
                          <a:ea typeface="Yu Gothic UI Semilight" panose="020B0400000000000000" pitchFamily="34" charset="-128"/>
                        </a:rPr>
                        <a:t>3-12 Months</a:t>
                      </a:r>
                      <a:endParaRPr lang="en-US" dirty="0">
                        <a:latin typeface="Yu Gothic UI Semilight" panose="020B0400000000000000" pitchFamily="34" charset="-128"/>
                        <a:ea typeface="Yu Gothic UI Semilight" panose="020B0400000000000000" pitchFamily="34" charset="-128"/>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293071348"/>
                  </a:ext>
                </a:extLst>
              </a:tr>
              <a:tr h="251460">
                <a:tc>
                  <a:txBody>
                    <a:bodyPr/>
                    <a:lstStyle/>
                    <a:p>
                      <a:r>
                        <a:rPr lang="en-US" dirty="0" smtClean="0">
                          <a:latin typeface="Yu Gothic UI Semilight" panose="020B0400000000000000" pitchFamily="34" charset="-128"/>
                          <a:ea typeface="Yu Gothic UI Semilight" panose="020B0400000000000000" pitchFamily="34" charset="-128"/>
                        </a:rPr>
                        <a:t>1-5 Years</a:t>
                      </a:r>
                      <a:endParaRPr lang="en-US" dirty="0">
                        <a:latin typeface="Yu Gothic UI Semilight" panose="020B0400000000000000" pitchFamily="34" charset="-128"/>
                        <a:ea typeface="Yu Gothic UI Semilight" panose="020B0400000000000000" pitchFamily="34" charset="-128"/>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rowSpan="2">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i="1" dirty="0" smtClean="0">
                          <a:latin typeface="Yu Gothic UI Semilight" panose="020B0400000000000000" pitchFamily="34" charset="-128"/>
                          <a:ea typeface="Yu Gothic UI Semilight" panose="020B0400000000000000" pitchFamily="34" charset="-128"/>
                        </a:rPr>
                        <a:t>Long-</a:t>
                      </a:r>
                      <a:r>
                        <a:rPr lang="en-US" i="1" baseline="0" dirty="0" smtClean="0">
                          <a:latin typeface="Yu Gothic UI Semilight" panose="020B0400000000000000" pitchFamily="34" charset="-128"/>
                          <a:ea typeface="Yu Gothic UI Semilight" panose="020B0400000000000000" pitchFamily="34" charset="-128"/>
                        </a:rPr>
                        <a:t> Term Liquidity</a:t>
                      </a:r>
                      <a:endParaRPr lang="en-US" i="1" dirty="0" smtClean="0">
                        <a:latin typeface="Yu Gothic UI Semilight" panose="020B0400000000000000" pitchFamily="34" charset="-128"/>
                        <a:ea typeface="Yu Gothic UI Semilight" panose="020B0400000000000000" pitchFamily="34" charset="-128"/>
                      </a:endParaRPr>
                    </a:p>
                    <a:p>
                      <a:endParaRPr lang="en-US" i="1" dirty="0">
                        <a:latin typeface="Yu Gothic UI Semilight" panose="020B0400000000000000" pitchFamily="34" charset="-128"/>
                        <a:ea typeface="Yu Gothic UI Semilight" panose="020B0400000000000000" pitchFamily="34" charset="-128"/>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565398471"/>
                  </a:ext>
                </a:extLst>
              </a:tr>
              <a:tr h="251460">
                <a:tc>
                  <a:txBody>
                    <a:bodyPr/>
                    <a:lstStyle/>
                    <a:p>
                      <a:r>
                        <a:rPr lang="en-US" dirty="0" smtClean="0">
                          <a:latin typeface="Yu Gothic UI Semilight" panose="020B0400000000000000" pitchFamily="34" charset="-128"/>
                          <a:ea typeface="Yu Gothic UI Semilight" panose="020B0400000000000000" pitchFamily="34" charset="-128"/>
                        </a:rPr>
                        <a:t>More than</a:t>
                      </a:r>
                      <a:r>
                        <a:rPr lang="en-US" baseline="0" dirty="0" smtClean="0">
                          <a:latin typeface="Yu Gothic UI Semilight" panose="020B0400000000000000" pitchFamily="34" charset="-128"/>
                          <a:ea typeface="Yu Gothic UI Semilight" panose="020B0400000000000000" pitchFamily="34" charset="-128"/>
                        </a:rPr>
                        <a:t> 5 Years</a:t>
                      </a:r>
                      <a:endParaRPr lang="en-US" dirty="0">
                        <a:latin typeface="Yu Gothic UI Semilight" panose="020B0400000000000000" pitchFamily="34" charset="-128"/>
                        <a:ea typeface="Yu Gothic UI Semilight" panose="020B0400000000000000" pitchFamily="34" charset="-128"/>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892302082"/>
                  </a:ext>
                </a:extLst>
              </a:tr>
            </a:tbl>
          </a:graphicData>
        </a:graphic>
      </p:graphicFrame>
      <p:graphicFrame>
        <p:nvGraphicFramePr>
          <p:cNvPr id="9" name="Chart 8"/>
          <p:cNvGraphicFramePr/>
          <p:nvPr>
            <p:extLst>
              <p:ext uri="{D42A27DB-BD31-4B8C-83A1-F6EECF244321}">
                <p14:modId xmlns:p14="http://schemas.microsoft.com/office/powerpoint/2010/main" val="3679368022"/>
              </p:ext>
            </p:extLst>
          </p:nvPr>
        </p:nvGraphicFramePr>
        <p:xfrm>
          <a:off x="3787397" y="4124391"/>
          <a:ext cx="4718304" cy="25694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8656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08" y="365126"/>
            <a:ext cx="7886700" cy="1325563"/>
          </a:xfrm>
        </p:spPr>
        <p:txBody>
          <a:bodyPr>
            <a:normAutofit/>
          </a:bodyPr>
          <a:lstStyle/>
          <a:p>
            <a:r>
              <a:rPr lang="en-US" sz="3000" b="1" dirty="0">
                <a:solidFill>
                  <a:srgbClr val="007238"/>
                </a:solidFill>
                <a:latin typeface="Agency FB" panose="020B0503020202020204" pitchFamily="34" charset="0"/>
              </a:rPr>
              <a:t>Cash and Due from Balances Held at Other Depository Institution to Total Assets Ratio</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05089435"/>
              </p:ext>
            </p:extLst>
          </p:nvPr>
        </p:nvGraphicFramePr>
        <p:xfrm>
          <a:off x="3255708" y="1793210"/>
          <a:ext cx="429768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803678" y="5781423"/>
            <a:ext cx="6749710" cy="584775"/>
          </a:xfrm>
          <a:prstGeom prst="rect">
            <a:avLst/>
          </a:prstGeom>
        </p:spPr>
        <p:txBody>
          <a:bodyPr wrap="square">
            <a:spAutoFit/>
          </a:bodyPr>
          <a:lstStyle/>
          <a:p>
            <a:pPr algn="ctr"/>
            <a:r>
              <a:rPr lang="en-US" sz="1600" b="1" dirty="0" smtClean="0">
                <a:latin typeface="Yu Gothic UI Semibold" panose="020B0700000000000000" pitchFamily="34" charset="-128"/>
                <a:ea typeface="Yu Gothic UI Semibold" panose="020B0700000000000000" pitchFamily="34" charset="-128"/>
              </a:rPr>
              <a:t>Year-wise Cash  &amp; Due from Balances Held at Other Depository Institution to Total Assets Ratio</a:t>
            </a:r>
            <a:endParaRPr lang="en-US" sz="1600" b="1" dirty="0">
              <a:latin typeface="Yu Gothic UI Semibold" panose="020B0700000000000000" pitchFamily="34" charset="-128"/>
              <a:ea typeface="Yu Gothic UI Semibold" panose="020B0700000000000000"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521955644"/>
              </p:ext>
            </p:extLst>
          </p:nvPr>
        </p:nvGraphicFramePr>
        <p:xfrm>
          <a:off x="797212" y="2252603"/>
          <a:ext cx="1843989" cy="2620367"/>
        </p:xfrm>
        <a:graphic>
          <a:graphicData uri="http://schemas.openxmlformats.org/drawingml/2006/table">
            <a:tbl>
              <a:tblPr>
                <a:tableStyleId>{5C22544A-7EE6-4342-B048-85BDC9FD1C3A}</a:tableStyleId>
              </a:tblPr>
              <a:tblGrid>
                <a:gridCol w="970532">
                  <a:extLst>
                    <a:ext uri="{9D8B030D-6E8A-4147-A177-3AD203B41FA5}">
                      <a16:colId xmlns:a16="http://schemas.microsoft.com/office/drawing/2014/main" val="2034500627"/>
                    </a:ext>
                  </a:extLst>
                </a:gridCol>
                <a:gridCol w="873457">
                  <a:extLst>
                    <a:ext uri="{9D8B030D-6E8A-4147-A177-3AD203B41FA5}">
                      <a16:colId xmlns:a16="http://schemas.microsoft.com/office/drawing/2014/main" val="1890685776"/>
                    </a:ext>
                  </a:extLst>
                </a:gridCol>
              </a:tblGrid>
              <a:tr h="542959">
                <a:tc>
                  <a:txBody>
                    <a:bodyPr/>
                    <a:lstStyle/>
                    <a:p>
                      <a:pPr algn="ctr" fontAlgn="ctr"/>
                      <a:r>
                        <a:rPr lang="en-US" sz="1300" b="1" u="none" strike="noStrike" dirty="0">
                          <a:effectLst/>
                          <a:latin typeface="Yu Gothic UI Semilight" panose="020B0400000000000000" pitchFamily="34" charset="-128"/>
                          <a:ea typeface="Yu Gothic UI Semilight" panose="020B0400000000000000" pitchFamily="34" charset="-128"/>
                        </a:rPr>
                        <a:t>Year</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300" b="1" u="none" strike="noStrike" dirty="0">
                          <a:effectLst/>
                          <a:latin typeface="Yu Gothic UI Semilight" panose="020B0400000000000000" pitchFamily="34" charset="-128"/>
                          <a:ea typeface="Yu Gothic UI Semilight" panose="020B0400000000000000" pitchFamily="34" charset="-128"/>
                        </a:rPr>
                        <a:t>Ratio</a:t>
                      </a:r>
                      <a:endParaRPr lang="en-US" sz="1300" b="1"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07062092"/>
                  </a:ext>
                </a:extLst>
              </a:tr>
              <a:tr h="519352">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2013</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chemeClr val="dk1"/>
                          </a:solidFill>
                          <a:effectLst/>
                          <a:latin typeface="Yu Gothic UI Semilight" panose="020B0400000000000000" pitchFamily="34" charset="-128"/>
                          <a:ea typeface="Yu Gothic UI Semilight" panose="020B0400000000000000" pitchFamily="34" charset="-128"/>
                        </a:rPr>
                        <a:t>6.3</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291327929"/>
                  </a:ext>
                </a:extLst>
              </a:tr>
              <a:tr h="519352">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2014</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smtClean="0">
                          <a:effectLst/>
                          <a:latin typeface="Yu Gothic UI Semilight" panose="020B0400000000000000" pitchFamily="34" charset="-128"/>
                          <a:ea typeface="Yu Gothic UI Semilight" panose="020B0400000000000000" pitchFamily="34" charset="-128"/>
                        </a:rPr>
                        <a:t>7.3</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91750036"/>
                  </a:ext>
                </a:extLst>
              </a:tr>
              <a:tr h="519352">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2015</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smtClean="0">
                          <a:effectLst/>
                          <a:latin typeface="Yu Gothic UI Semilight" panose="020B0400000000000000" pitchFamily="34" charset="-128"/>
                          <a:ea typeface="Yu Gothic UI Semilight" panose="020B0400000000000000" pitchFamily="34" charset="-128"/>
                        </a:rPr>
                        <a:t>7.3</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75640509"/>
                  </a:ext>
                </a:extLst>
              </a:tr>
              <a:tr h="519352">
                <a:tc>
                  <a:txBody>
                    <a:bodyPr/>
                    <a:lstStyle/>
                    <a:p>
                      <a:pPr algn="ctr" fontAlgn="ctr"/>
                      <a:r>
                        <a:rPr lang="en-US" sz="1200" u="none" strike="noStrike" dirty="0">
                          <a:effectLst/>
                          <a:latin typeface="Yu Gothic UI Semilight" panose="020B0400000000000000" pitchFamily="34" charset="-128"/>
                          <a:ea typeface="Yu Gothic UI Semilight" panose="020B0400000000000000" pitchFamily="34" charset="-128"/>
                        </a:rPr>
                        <a:t>2016</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fontAlgn="ctr"/>
                      <a:r>
                        <a:rPr lang="en-US" sz="1200" u="none" strike="noStrike" dirty="0" smtClean="0">
                          <a:effectLst/>
                          <a:latin typeface="Yu Gothic UI Semilight" panose="020B0400000000000000" pitchFamily="34" charset="-128"/>
                          <a:ea typeface="Yu Gothic UI Semilight" panose="020B0400000000000000" pitchFamily="34" charset="-128"/>
                        </a:rPr>
                        <a:t>7.8</a:t>
                      </a:r>
                      <a:endParaRPr lang="en-US" sz="1200" b="0" i="0" u="none" strike="noStrike" dirty="0">
                        <a:solidFill>
                          <a:srgbClr val="000000"/>
                        </a:solidFill>
                        <a:effectLst/>
                        <a:latin typeface="Yu Gothic UI Semilight" panose="020B0400000000000000" pitchFamily="34" charset="-128"/>
                        <a:ea typeface="Yu Gothic UI Semilight" panose="020B0400000000000000" pitchFamily="34"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87106217"/>
                  </a:ext>
                </a:extLst>
              </a:tr>
            </a:tbl>
          </a:graphicData>
        </a:graphic>
      </p:graphicFrame>
    </p:spTree>
    <p:extLst>
      <p:ext uri="{BB962C8B-B14F-4D97-AF65-F5344CB8AC3E}">
        <p14:creationId xmlns:p14="http://schemas.microsoft.com/office/powerpoint/2010/main" val="242161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1738</TotalTime>
  <Words>1703</Words>
  <Application>Microsoft Office PowerPoint</Application>
  <PresentationFormat>On-screen Show (4:3)</PresentationFormat>
  <Paragraphs>313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 Light</vt:lpstr>
      <vt:lpstr>Agency FB</vt:lpstr>
      <vt:lpstr>Wingdings</vt:lpstr>
      <vt:lpstr>Calibri</vt:lpstr>
      <vt:lpstr>Yu Gothic UI Semilight</vt:lpstr>
      <vt:lpstr>Arial Narrow</vt:lpstr>
      <vt:lpstr>Arial</vt:lpstr>
      <vt:lpstr>Yu Gothic UI Semibold</vt:lpstr>
      <vt:lpstr>Office Theme</vt:lpstr>
      <vt:lpstr>Liquidity Management of Standard Bank Limited:  A Study on CDA Avenue Branch, Chittagong</vt:lpstr>
      <vt:lpstr>Introduction</vt:lpstr>
      <vt:lpstr>Objective of the Study</vt:lpstr>
      <vt:lpstr>Methodology of the Study</vt:lpstr>
      <vt:lpstr>CRR Requirement Followed by SBL</vt:lpstr>
      <vt:lpstr>SLR Requirement Followed by SBL</vt:lpstr>
      <vt:lpstr>Investment Portfolio Mix- 2016</vt:lpstr>
      <vt:lpstr>Net Liquidity Gap </vt:lpstr>
      <vt:lpstr>Cash and Due from Balances Held at Other Depository Institution to Total Assets Ratio</vt:lpstr>
      <vt:lpstr>Cash Assets and Government Securities to Total Assets Ratio</vt:lpstr>
      <vt:lpstr>Cash-Deposit Ratio</vt:lpstr>
      <vt:lpstr>Capacity Ratio</vt:lpstr>
      <vt:lpstr>Advance-Deposit Ratio</vt:lpstr>
      <vt:lpstr>Current Ratio</vt:lpstr>
      <vt:lpstr>Summary of Findings</vt:lpstr>
      <vt:lpstr>Summary of Findings</vt:lpstr>
      <vt:lpstr>Recommendations</vt:lpstr>
      <vt:lpstr>Recommendations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Erfan</dc:creator>
  <cp:lastModifiedBy>Erfan</cp:lastModifiedBy>
  <cp:revision>112</cp:revision>
  <cp:lastPrinted>2017-07-22T15:51:42Z</cp:lastPrinted>
  <dcterms:created xsi:type="dcterms:W3CDTF">2017-07-20T06:24:07Z</dcterms:created>
  <dcterms:modified xsi:type="dcterms:W3CDTF">2017-07-23T05:22:05Z</dcterms:modified>
</cp:coreProperties>
</file>