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c36a08936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c36a08936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04633c53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04633c53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Bryan - Using heatmap/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04633c53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04633c5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Bryan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04633c53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04633c5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Hariom?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04633c53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04633c5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Bryan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11df2c73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11df2c73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095c204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095c204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8dbebdc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8dbebdc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c36a0893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c36a0893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Hariom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8dbebdc9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8dbebdc9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Hariom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b832bb0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b832bb0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Hariom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8dbebdc9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8dbebdc9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Hariom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b95bc5c5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b95bc5c5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Bryan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b95bc5c5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b95bc5c5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Bryan - Make in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04633c5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04633c5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Hariom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NZEFkHibroWFuGCH8JZnJoCXy_pWqG4a/view" TargetMode="External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linkedin.com/in/hariomtatsat/" TargetMode="External"/><Relationship Id="rId4" Type="http://schemas.openxmlformats.org/officeDocument/2006/relationships/hyperlink" Target="mailto:hariom_tatsat@mfe.berkeley.edu" TargetMode="External"/><Relationship Id="rId5" Type="http://schemas.openxmlformats.org/officeDocument/2006/relationships/hyperlink" Target="https://www.linkedin.com/in/bryan-yekelchik/" TargetMode="External"/><Relationship Id="rId6" Type="http://schemas.openxmlformats.org/officeDocument/2006/relationships/hyperlink" Target="mailto:Biy320@Lehigh.edu" TargetMode="External"/><Relationship Id="rId7" Type="http://schemas.openxmlformats.org/officeDocument/2006/relationships/hyperlink" Target="mailto:Biy320@Lehigh.edu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Interpreting</a:t>
            </a:r>
            <a:r>
              <a:rPr lang="en"/>
              <a:t> RL Trading Agent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Visualization Infrastructure for RL-based Trading Strategies</a:t>
            </a:r>
            <a:endParaRPr sz="22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Hariom Tatsat &amp; Bryan Yekelchik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Structure</a:t>
            </a:r>
            <a:endParaRPr/>
          </a:p>
        </p:txBody>
      </p:sp>
      <p:sp>
        <p:nvSpPr>
          <p:cNvPr id="114" name="Google Shape;114;p22"/>
          <p:cNvSpPr txBox="1"/>
          <p:nvPr/>
        </p:nvSpPr>
        <p:spPr>
          <a:xfrm>
            <a:off x="3534706" y="1243776"/>
            <a:ext cx="1147200" cy="400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RLInterp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15" name="Google Shape;115;p22"/>
          <p:cNvSpPr txBox="1"/>
          <p:nvPr/>
        </p:nvSpPr>
        <p:spPr>
          <a:xfrm>
            <a:off x="1023000" y="4028391"/>
            <a:ext cx="7098000" cy="400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BigQuery and Google Collab Connection</a:t>
            </a:r>
            <a:endParaRPr b="1">
              <a:solidFill>
                <a:schemeClr val="dk2"/>
              </a:solidFill>
            </a:endParaRPr>
          </a:p>
        </p:txBody>
      </p:sp>
      <p:cxnSp>
        <p:nvCxnSpPr>
          <p:cNvPr id="116" name="Google Shape;116;p22"/>
          <p:cNvCxnSpPr>
            <a:stCxn id="114" idx="2"/>
            <a:endCxn id="117" idx="0"/>
          </p:cNvCxnSpPr>
          <p:nvPr/>
        </p:nvCxnSpPr>
        <p:spPr>
          <a:xfrm flipH="1">
            <a:off x="2418706" y="1643976"/>
            <a:ext cx="1689600" cy="53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22"/>
          <p:cNvCxnSpPr>
            <a:stCxn id="114" idx="2"/>
            <a:endCxn id="119" idx="0"/>
          </p:cNvCxnSpPr>
          <p:nvPr/>
        </p:nvCxnSpPr>
        <p:spPr>
          <a:xfrm>
            <a:off x="4108306" y="1643976"/>
            <a:ext cx="2079600" cy="53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22"/>
          <p:cNvSpPr txBox="1"/>
          <p:nvPr/>
        </p:nvSpPr>
        <p:spPr>
          <a:xfrm>
            <a:off x="1302537" y="2180298"/>
            <a:ext cx="2232300" cy="400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Testing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5071772" y="2180298"/>
            <a:ext cx="2232300" cy="400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Training</a:t>
            </a:r>
            <a:endParaRPr b="1">
              <a:solidFill>
                <a:schemeClr val="dk2"/>
              </a:solidFill>
            </a:endParaRPr>
          </a:p>
        </p:txBody>
      </p:sp>
      <p:cxnSp>
        <p:nvCxnSpPr>
          <p:cNvPr id="120" name="Google Shape;120;p22"/>
          <p:cNvCxnSpPr>
            <a:stCxn id="119" idx="2"/>
            <a:endCxn id="121" idx="0"/>
          </p:cNvCxnSpPr>
          <p:nvPr/>
        </p:nvCxnSpPr>
        <p:spPr>
          <a:xfrm flipH="1">
            <a:off x="5434922" y="2580498"/>
            <a:ext cx="753000" cy="84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22"/>
          <p:cNvCxnSpPr>
            <a:stCxn id="119" idx="2"/>
            <a:endCxn id="123" idx="0"/>
          </p:cNvCxnSpPr>
          <p:nvPr/>
        </p:nvCxnSpPr>
        <p:spPr>
          <a:xfrm>
            <a:off x="6187922" y="2580498"/>
            <a:ext cx="769800" cy="84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Google Shape;121;p22"/>
          <p:cNvSpPr txBox="1"/>
          <p:nvPr/>
        </p:nvSpPr>
        <p:spPr>
          <a:xfrm>
            <a:off x="4681842" y="3426087"/>
            <a:ext cx="1506000" cy="400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Intra-Episode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23" name="Google Shape;123;p22"/>
          <p:cNvSpPr txBox="1"/>
          <p:nvPr/>
        </p:nvSpPr>
        <p:spPr>
          <a:xfrm>
            <a:off x="6188033" y="3426087"/>
            <a:ext cx="1539600" cy="400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Inter-Episode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Traded Security: VOO between 2017 Q1 - 2018 Q4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Price &amp; Volume Change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Hyperparameters Explored: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Gamma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NN Layers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Episodes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Batch 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 Statement: Can we use heatmaps of features vs trading decisions to derive </a:t>
            </a:r>
            <a:r>
              <a:rPr lang="en"/>
              <a:t>interpretation?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135" name="Google Shape;135;p24" title="rl_dash_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8588" y="845800"/>
            <a:ext cx="5386825" cy="404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RL outcomes are very sensitive to # of layers in DNN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layer increase resulted in all ‘sell’ decisions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Visual </a:t>
            </a:r>
            <a:r>
              <a:rPr lang="en"/>
              <a:t>interpretation</a:t>
            </a:r>
            <a:r>
              <a:rPr lang="en"/>
              <a:t> allows for easy </a:t>
            </a:r>
            <a:r>
              <a:rPr lang="en"/>
              <a:t>confirmation of: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Desired trading strats (Does the algo indeed “buy low, sell high”?)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Intended effects of the HP changes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Visualization infrastructure tool for RL-Based trading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Sensitivity of HP to trading decisions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Work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Online model tuning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Incorporation of more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Technical indicators (RSI, MACD, etc.)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Sentiment data via NLP → NLP/RL integration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Quantitative</a:t>
            </a:r>
            <a:r>
              <a:rPr lang="en"/>
              <a:t> Approach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does the DNN effect the estimated Q-value?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Interpretation of DNN in the context of Q-values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158175" y="10212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US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176900" y="1152475"/>
            <a:ext cx="288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Hariom Tatsat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VP, Quantitative Analytics, Barclays, NY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Co-Author “Machine Learning and Data Science Blueprints for Finance”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UC Berkeley, M.S. Financial Engineering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Contact Info: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uFill>
                  <a:noFill/>
                </a:uFill>
                <a:hlinkClick r:id="rId3"/>
              </a:rPr>
              <a:t>https://www.linkedin.com/in/hariomtatsat/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uFill>
                  <a:noFill/>
                </a:uFill>
                <a:hlinkClick r:id="rId4"/>
              </a:rPr>
              <a:t>hariom_tatsat@mfe.berkeley.edu</a:t>
            </a:r>
            <a:endParaRPr/>
          </a:p>
        </p:txBody>
      </p:sp>
      <p:sp>
        <p:nvSpPr>
          <p:cNvPr id="159" name="Google Shape;159;p28"/>
          <p:cNvSpPr txBox="1"/>
          <p:nvPr>
            <p:ph idx="2" type="body"/>
          </p:nvPr>
        </p:nvSpPr>
        <p:spPr>
          <a:xfrm>
            <a:off x="3194025" y="1152475"/>
            <a:ext cx="288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Bryan Yekelchik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Lehigh ‘22, M.S. Financial Engineering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Bucknell, B.S. Mathematical Economics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Incoming Data Sc</a:t>
            </a:r>
            <a:r>
              <a:rPr lang="en"/>
              <a:t>ientist @ BASF (</a:t>
            </a:r>
            <a:r>
              <a:rPr lang="en">
                <a:highlight>
                  <a:srgbClr val="FFFFFF"/>
                </a:highlight>
              </a:rPr>
              <a:t>FRA:BAS)</a:t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highlight>
                  <a:srgbClr val="FFFFFF"/>
                </a:highlight>
              </a:rPr>
              <a:t>Contact Info:</a:t>
            </a:r>
            <a:endParaRPr sz="14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</a:pPr>
            <a:r>
              <a:rPr lang="en">
                <a:solidFill>
                  <a:srgbClr val="434343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https://www.linkedin.com/in/bryan-yekelchik/</a:t>
            </a:r>
            <a:endParaRPr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</a:pPr>
            <a:r>
              <a:rPr lang="en">
                <a:solidFill>
                  <a:srgbClr val="434343"/>
                </a:solidFill>
                <a:highlight>
                  <a:srgbClr val="FFFFFF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Biy320@Lehigh.edu</a:t>
            </a:r>
            <a:endParaRPr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  <p:sp>
        <p:nvSpPr>
          <p:cNvPr id="160" name="Google Shape;160;p28"/>
          <p:cNvSpPr txBox="1"/>
          <p:nvPr>
            <p:ph idx="2" type="body"/>
          </p:nvPr>
        </p:nvSpPr>
        <p:spPr>
          <a:xfrm>
            <a:off x="6081525" y="1152475"/>
            <a:ext cx="288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Zach Coriarty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Lehigh ‘22, B.S. Computer Science and Business</a:t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highlight>
                  <a:srgbClr val="FFFFFF"/>
                </a:highlight>
              </a:rPr>
              <a:t>Contact Info:</a:t>
            </a:r>
            <a:endParaRPr sz="14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</a:pPr>
            <a:r>
              <a:rPr lang="en">
                <a:solidFill>
                  <a:srgbClr val="434343"/>
                </a:solidFill>
              </a:rPr>
              <a:t>https://www.linkedin.com/in/zachary-coriarty/</a:t>
            </a:r>
            <a:endParaRPr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</a:pPr>
            <a:r>
              <a:rPr lang="en">
                <a:solidFill>
                  <a:srgbClr val="434343"/>
                </a:solidFill>
                <a:highlight>
                  <a:srgbClr val="FFFFFF"/>
                </a:highlight>
              </a:rPr>
              <a:t>zac222</a:t>
            </a:r>
            <a:r>
              <a:rPr lang="en">
                <a:solidFill>
                  <a:srgbClr val="434343"/>
                </a:solidFill>
                <a:highlight>
                  <a:srgbClr val="FFFFFF"/>
                </a:highlight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@Lehigh.edu</a:t>
            </a:r>
            <a:endParaRPr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Machine Learning for Trading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Reinforcement Learning for Trading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Need for interpretability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Interpretability approaches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Interpretability and</a:t>
            </a:r>
            <a:r>
              <a:rPr lang="en"/>
              <a:t> Reinforcement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Visual approach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Takeaways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Future ideas/work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for Trading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Supervised Learning: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Predict price or if price will go up/down → use for </a:t>
            </a:r>
            <a:r>
              <a:rPr lang="en"/>
              <a:t>trading strategy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Unsupervised Learning: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Reduce dimension or perform clustering while building a trading strategy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Reinforcement Learning: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“Trading-bots” making trading decision of their own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4825" y="1898308"/>
            <a:ext cx="3260875" cy="134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Reinforcement Learning for Trading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3573600" cy="3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63"/>
              <a:t>RL Components:						</a:t>
            </a:r>
            <a:endParaRPr sz="2163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83"/>
              <a:t>Pros:</a:t>
            </a:r>
            <a:endParaRPr sz="1883"/>
          </a:p>
          <a:p>
            <a:pPr indent="-303362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 sz="1883"/>
              <a:t>No need to specify any rules or “strategy”</a:t>
            </a:r>
            <a:endParaRPr sz="1883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83"/>
              <a:t>Cons:</a:t>
            </a:r>
            <a:endParaRPr sz="1883"/>
          </a:p>
          <a:p>
            <a:pPr indent="-303362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 sz="1883"/>
              <a:t>Lack of interpretability</a:t>
            </a:r>
            <a:endParaRPr sz="1883"/>
          </a:p>
          <a:p>
            <a:pPr indent="-303362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83"/>
              <a:t>Data requirement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57698"/>
            <a:ext cx="3013097" cy="11398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4253275" y="1105050"/>
            <a:ext cx="4205700" cy="3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400"/>
              <a:t>RL Components in Trading:</a:t>
            </a:r>
            <a:endParaRPr sz="1400"/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Agent: Trading agent</a:t>
            </a:r>
            <a:endParaRPr sz="14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Action: Buy, sell, or hold</a:t>
            </a:r>
            <a:endParaRPr sz="14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Reward function: </a:t>
            </a:r>
            <a:endParaRPr sz="1400"/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PnL</a:t>
            </a:r>
            <a:endParaRPr sz="1400"/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Sharpe Ratio</a:t>
            </a:r>
            <a:endParaRPr sz="14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State:  </a:t>
            </a:r>
            <a:endParaRPr sz="1400"/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Stock Prices</a:t>
            </a:r>
            <a:endParaRPr sz="1400"/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Volume</a:t>
            </a:r>
            <a:endParaRPr sz="1400"/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Sentiments</a:t>
            </a:r>
            <a:endParaRPr sz="14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Environment: Stock exchange or the stock market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688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Reinforcement Learning for Trading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5551425" y="1145075"/>
            <a:ext cx="2633700" cy="30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/>
              <a:t>Steps:</a:t>
            </a:r>
            <a:endParaRPr sz="1400"/>
          </a:p>
          <a:p>
            <a:pPr indent="-3175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Get the state</a:t>
            </a:r>
            <a:endParaRPr sz="1400"/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Perform action</a:t>
            </a:r>
            <a:endParaRPr sz="1400"/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Get the reward</a:t>
            </a:r>
            <a:endParaRPr sz="1400"/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Update Q-table</a:t>
            </a:r>
            <a:endParaRPr sz="1400"/>
          </a:p>
          <a:p>
            <a:pPr indent="0" lvl="0" marL="9144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775" y="1701597"/>
            <a:ext cx="4309275" cy="17403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903775" y="120438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Training - Deep Q-Learning based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for interpretability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Significant amount of </a:t>
            </a:r>
            <a:r>
              <a:rPr lang="en"/>
              <a:t>monetary</a:t>
            </a:r>
            <a:r>
              <a:rPr lang="en"/>
              <a:t> and reputation risk in finance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small model error can lead to big events (i.e. flash crash, </a:t>
            </a:r>
            <a:r>
              <a:rPr lang="en"/>
              <a:t>subprime</a:t>
            </a:r>
            <a:r>
              <a:rPr lang="en"/>
              <a:t> crisis)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Black-Box models </a:t>
            </a:r>
            <a:r>
              <a:rPr lang="en"/>
              <a:t>inherently difficult to “sell” to investors.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Challenging to optimize without transparency in the model.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Interpretability approaches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exploration and visual approach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Scatter plots, correlation plots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Feature importance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Quantitative approach - “</a:t>
            </a:r>
            <a:r>
              <a:rPr i="1" lang="en"/>
              <a:t>contribution of each feature has in the model.</a:t>
            </a:r>
            <a:r>
              <a:rPr lang="en"/>
              <a:t>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SHAP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Global surrogate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Interpretability and Reinforcement Learning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</a:t>
            </a:r>
            <a:r>
              <a:rPr lang="en"/>
              <a:t>interpretability</a:t>
            </a:r>
            <a:r>
              <a:rPr lang="en"/>
              <a:t> is so difficult in RL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Knowing where to extract data for </a:t>
            </a:r>
            <a:r>
              <a:rPr lang="en"/>
              <a:t>interpretation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Computationally taxing training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changes as the </a:t>
            </a:r>
            <a:r>
              <a:rPr lang="en"/>
              <a:t>agent</a:t>
            </a:r>
            <a:r>
              <a:rPr lang="en"/>
              <a:t> interacts with its environment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Goal:</a:t>
            </a:r>
            <a:r>
              <a:rPr lang="en" sz="1400"/>
              <a:t> </a:t>
            </a:r>
            <a:r>
              <a:rPr lang="en" sz="1400"/>
              <a:t>Visualization aspect of </a:t>
            </a:r>
            <a:r>
              <a:rPr lang="en" sz="1400"/>
              <a:t>Interpretability</a:t>
            </a:r>
            <a:endParaRPr sz="14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Q-Value Extraction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Training and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Three Module Visualization Approach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Inter-Episode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Intra-Episode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 Stack: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Backend and Algorithm: Python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Front End: Dash Framework (Python)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DB: BigQuery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GPU: Google Collab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