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71" r:id="rId7"/>
    <p:sldId id="264" r:id="rId8"/>
    <p:sldId id="272" r:id="rId9"/>
    <p:sldId id="273" r:id="rId10"/>
    <p:sldId id="261" r:id="rId11"/>
    <p:sldId id="262" r:id="rId12"/>
    <p:sldId id="263"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73DAA0A-3DF2-4371-9501-3A15382B9A7D}" type="datetimeFigureOut">
              <a:rPr lang="en-US" smtClean="0"/>
              <a:pPr/>
              <a:t>5/3/2016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23BDF91-9752-4D9D-9BBE-E123418E8A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DAA0A-3DF2-4371-9501-3A15382B9A7D}"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BDF91-9752-4D9D-9BBE-E123418E8A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DAA0A-3DF2-4371-9501-3A15382B9A7D}"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BDF91-9752-4D9D-9BBE-E123418E8A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DAA0A-3DF2-4371-9501-3A15382B9A7D}"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BDF91-9752-4D9D-9BBE-E123418E8A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3DAA0A-3DF2-4371-9501-3A15382B9A7D}"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BDF91-9752-4D9D-9BBE-E123418E8A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3DAA0A-3DF2-4371-9501-3A15382B9A7D}"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BDF91-9752-4D9D-9BBE-E123418E8A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73DAA0A-3DF2-4371-9501-3A15382B9A7D}" type="datetimeFigureOut">
              <a:rPr lang="en-US" smtClean="0"/>
              <a:pPr/>
              <a:t>5/3/2016</a:t>
            </a:fld>
            <a:endParaRPr lang="en-US"/>
          </a:p>
        </p:txBody>
      </p:sp>
      <p:sp>
        <p:nvSpPr>
          <p:cNvPr id="27" name="Slide Number Placeholder 26"/>
          <p:cNvSpPr>
            <a:spLocks noGrp="1"/>
          </p:cNvSpPr>
          <p:nvPr>
            <p:ph type="sldNum" sz="quarter" idx="11"/>
          </p:nvPr>
        </p:nvSpPr>
        <p:spPr/>
        <p:txBody>
          <a:bodyPr rtlCol="0"/>
          <a:lstStyle/>
          <a:p>
            <a:fld id="{423BDF91-9752-4D9D-9BBE-E123418E8A5A}"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73DAA0A-3DF2-4371-9501-3A15382B9A7D}" type="datetimeFigureOut">
              <a:rPr lang="en-US" smtClean="0"/>
              <a:pPr/>
              <a:t>5/3/2016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423BDF91-9752-4D9D-9BBE-E123418E8A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DAA0A-3DF2-4371-9501-3A15382B9A7D}" type="datetimeFigureOut">
              <a:rPr lang="en-US" smtClean="0"/>
              <a:pPr/>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BDF91-9752-4D9D-9BBE-E123418E8A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3DAA0A-3DF2-4371-9501-3A15382B9A7D}"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BDF91-9752-4D9D-9BBE-E123418E8A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3DAA0A-3DF2-4371-9501-3A15382B9A7D}"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BDF91-9752-4D9D-9BBE-E123418E8A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73DAA0A-3DF2-4371-9501-3A15382B9A7D}" type="datetimeFigureOut">
              <a:rPr lang="en-US" smtClean="0"/>
              <a:pPr/>
              <a:t>5/3/2016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23BDF91-9752-4D9D-9BBE-E123418E8A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6.xml"/><Relationship Id="rId5" Type="http://schemas.openxmlformats.org/officeDocument/2006/relationships/image" Target="../media/image26.jpe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6.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2362200"/>
          </a:xfrm>
          <a:noFill/>
          <a:ln>
            <a:noFill/>
          </a:ln>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just"/>
            <a:r>
              <a:rPr lang="en-US" dirty="0" smtClean="0"/>
              <a:t>Effects of Liquidity Management on Banks’ Performance &amp; Profitability: A Study on the Private Commercial Banks of Dhaka Stock Exchange</a:t>
            </a:r>
            <a:endParaRPr lang="en-US" dirty="0"/>
          </a:p>
        </p:txBody>
      </p:sp>
      <p:sp>
        <p:nvSpPr>
          <p:cNvPr id="3" name="Subtitle 2"/>
          <p:cNvSpPr>
            <a:spLocks noGrp="1"/>
          </p:cNvSpPr>
          <p:nvPr>
            <p:ph type="subTitle" idx="1"/>
          </p:nvPr>
        </p:nvSpPr>
        <p:spPr>
          <a:xfrm>
            <a:off x="0" y="4724400"/>
            <a:ext cx="9144000" cy="2133600"/>
          </a:xfrm>
          <a:noFill/>
          <a:ln>
            <a:noFill/>
          </a:ln>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b="1" dirty="0" err="1" smtClean="0">
                <a:solidFill>
                  <a:schemeClr val="tx1"/>
                </a:solidFill>
              </a:rPr>
              <a:t>Noshin</a:t>
            </a:r>
            <a:r>
              <a:rPr lang="en-US" b="1" dirty="0" smtClean="0">
                <a:solidFill>
                  <a:schemeClr val="tx1"/>
                </a:solidFill>
              </a:rPr>
              <a:t> </a:t>
            </a:r>
            <a:r>
              <a:rPr lang="en-US" b="1" dirty="0" err="1" smtClean="0">
                <a:solidFill>
                  <a:schemeClr val="tx1"/>
                </a:solidFill>
              </a:rPr>
              <a:t>Tasneem</a:t>
            </a:r>
            <a:r>
              <a:rPr lang="en-US" b="1" dirty="0" smtClean="0">
                <a:solidFill>
                  <a:schemeClr val="tx1"/>
                </a:solidFill>
              </a:rPr>
              <a:t> –ID 1304005</a:t>
            </a:r>
          </a:p>
          <a:p>
            <a:r>
              <a:rPr lang="en-US" b="1" dirty="0" smtClean="0">
                <a:solidFill>
                  <a:schemeClr val="tx1"/>
                </a:solidFill>
              </a:rPr>
              <a:t>Tania Islam –ID 1304051</a:t>
            </a:r>
          </a:p>
          <a:p>
            <a:r>
              <a:rPr lang="en-US" b="1" dirty="0" smtClean="0">
                <a:solidFill>
                  <a:schemeClr val="tx1"/>
                </a:solidFill>
              </a:rPr>
              <a:t>Hossain Mohammed Omar </a:t>
            </a:r>
            <a:r>
              <a:rPr lang="en-US" b="1" dirty="0" err="1" smtClean="0">
                <a:solidFill>
                  <a:schemeClr val="tx1"/>
                </a:solidFill>
              </a:rPr>
              <a:t>Khayum</a:t>
            </a:r>
            <a:r>
              <a:rPr lang="en-US" b="1" dirty="0" smtClean="0">
                <a:solidFill>
                  <a:schemeClr val="tx1"/>
                </a:solidFill>
              </a:rPr>
              <a:t> – ID 1304055</a:t>
            </a:r>
          </a:p>
          <a:p>
            <a:r>
              <a:rPr lang="en-US" b="1" dirty="0" err="1" smtClean="0">
                <a:solidFill>
                  <a:schemeClr val="tx1"/>
                </a:solidFill>
              </a:rPr>
              <a:t>Tazkeer</a:t>
            </a:r>
            <a:r>
              <a:rPr lang="en-US" b="1" dirty="0" smtClean="0">
                <a:solidFill>
                  <a:schemeClr val="tx1"/>
                </a:solidFill>
              </a:rPr>
              <a:t> </a:t>
            </a:r>
            <a:r>
              <a:rPr lang="en-US" b="1" dirty="0" err="1" smtClean="0">
                <a:solidFill>
                  <a:schemeClr val="tx1"/>
                </a:solidFill>
              </a:rPr>
              <a:t>Azeez</a:t>
            </a:r>
            <a:r>
              <a:rPr lang="en-US" b="1" dirty="0" smtClean="0">
                <a:solidFill>
                  <a:schemeClr val="tx1"/>
                </a:solidFill>
              </a:rPr>
              <a:t> </a:t>
            </a:r>
            <a:r>
              <a:rPr lang="en-US" b="1" dirty="0" err="1" smtClean="0">
                <a:solidFill>
                  <a:schemeClr val="tx1"/>
                </a:solidFill>
              </a:rPr>
              <a:t>Chaudhuri</a:t>
            </a:r>
            <a:r>
              <a:rPr lang="en-US" b="1" dirty="0" smtClean="0">
                <a:solidFill>
                  <a:schemeClr val="tx1"/>
                </a:solidFill>
              </a:rPr>
              <a:t> – ID 1304061</a:t>
            </a:r>
          </a:p>
          <a:p>
            <a:r>
              <a:rPr lang="en-US" b="1" dirty="0" smtClean="0">
                <a:solidFill>
                  <a:schemeClr val="tx1"/>
                </a:solidFill>
              </a:rPr>
              <a:t>Salsabil Rahman – ID 1304115</a:t>
            </a:r>
          </a:p>
          <a:p>
            <a:endParaRPr lang="en-US" dirty="0">
              <a:solidFill>
                <a:schemeClr val="tx1"/>
              </a:solidFill>
            </a:endParaRPr>
          </a:p>
        </p:txBody>
      </p:sp>
    </p:spTree>
  </p:cSld>
  <p:clrMapOvr>
    <a:masterClrMapping/>
  </p:clrMapOvr>
  <p:transition>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9" name="Picture 9" descr="C:\Users\FARIA\Desktop\download (1).jpg"/>
          <p:cNvPicPr>
            <a:picLocks noChangeAspect="1" noChangeArrowheads="1"/>
          </p:cNvPicPr>
          <p:nvPr/>
        </p:nvPicPr>
        <p:blipFill>
          <a:blip r:embed="rId2"/>
          <a:srcRect l="23529" t="8024" r="23530" b="13139"/>
          <a:stretch>
            <a:fillRect/>
          </a:stretch>
        </p:blipFill>
        <p:spPr bwMode="auto">
          <a:xfrm>
            <a:off x="0" y="5257800"/>
            <a:ext cx="1600200" cy="1600200"/>
          </a:xfrm>
          <a:prstGeom prst="rect">
            <a:avLst/>
          </a:prstGeom>
          <a:noFill/>
        </p:spPr>
      </p:pic>
      <p:pic>
        <p:nvPicPr>
          <p:cNvPr id="5123" name="Picture 3" descr="C:\Users\FARIA\Desktop\foundation_list-thumbnails_flat-circle-white-on-blue_512x512.png"/>
          <p:cNvPicPr>
            <a:picLocks noChangeAspect="1" noChangeArrowheads="1"/>
          </p:cNvPicPr>
          <p:nvPr/>
        </p:nvPicPr>
        <p:blipFill>
          <a:blip r:embed="rId3"/>
          <a:srcRect/>
          <a:stretch>
            <a:fillRect/>
          </a:stretch>
        </p:blipFill>
        <p:spPr bwMode="auto">
          <a:xfrm>
            <a:off x="0" y="457200"/>
            <a:ext cx="2057400" cy="2057400"/>
          </a:xfrm>
          <a:prstGeom prst="rect">
            <a:avLst/>
          </a:prstGeom>
          <a:noFill/>
        </p:spPr>
      </p:pic>
      <p:sp>
        <p:nvSpPr>
          <p:cNvPr id="2" name="Title 1"/>
          <p:cNvSpPr>
            <a:spLocks noGrp="1"/>
          </p:cNvSpPr>
          <p:nvPr>
            <p:ph type="title"/>
          </p:nvPr>
        </p:nvSpPr>
        <p:spPr>
          <a:xfrm>
            <a:off x="1981200" y="762000"/>
            <a:ext cx="5410200" cy="1069848"/>
          </a:xfrm>
        </p:spPr>
        <p:txBody>
          <a:bodyPr>
            <a:normAutofit/>
          </a:bodyPr>
          <a:lstStyle/>
          <a:p>
            <a:r>
              <a:rPr lang="en-US" sz="3200" b="1" i="1" dirty="0" smtClean="0"/>
              <a:t>Determinants of Bank Performance </a:t>
            </a:r>
            <a:endParaRPr lang="en-US" sz="3200" b="1" i="1" dirty="0"/>
          </a:p>
        </p:txBody>
      </p:sp>
      <p:pic>
        <p:nvPicPr>
          <p:cNvPr id="5124" name="Picture 4" descr="C:\Users\FARIA\Desktop\209225-200.png"/>
          <p:cNvPicPr>
            <a:picLocks noChangeAspect="1" noChangeArrowheads="1"/>
          </p:cNvPicPr>
          <p:nvPr/>
        </p:nvPicPr>
        <p:blipFill>
          <a:blip r:embed="rId4"/>
          <a:srcRect/>
          <a:stretch>
            <a:fillRect/>
          </a:stretch>
        </p:blipFill>
        <p:spPr bwMode="auto">
          <a:xfrm>
            <a:off x="4724400" y="3962400"/>
            <a:ext cx="1371600" cy="1371600"/>
          </a:xfrm>
          <a:prstGeom prst="rect">
            <a:avLst/>
          </a:prstGeom>
          <a:noFill/>
        </p:spPr>
      </p:pic>
      <p:pic>
        <p:nvPicPr>
          <p:cNvPr id="5125" name="Picture 5" descr="C:\Users\FARIA\Desktop\credit_card.png"/>
          <p:cNvPicPr>
            <a:picLocks noChangeAspect="1" noChangeArrowheads="1"/>
          </p:cNvPicPr>
          <p:nvPr/>
        </p:nvPicPr>
        <p:blipFill>
          <a:blip r:embed="rId5" cstate="print"/>
          <a:srcRect/>
          <a:stretch>
            <a:fillRect/>
          </a:stretch>
        </p:blipFill>
        <p:spPr bwMode="auto">
          <a:xfrm>
            <a:off x="0" y="3886200"/>
            <a:ext cx="1295400" cy="1295400"/>
          </a:xfrm>
          <a:prstGeom prst="rect">
            <a:avLst/>
          </a:prstGeom>
          <a:noFill/>
        </p:spPr>
      </p:pic>
      <p:pic>
        <p:nvPicPr>
          <p:cNvPr id="5126" name="Picture 6" descr="C:\Users\FARIA\Desktop\Phasetreat_Icon_03.png"/>
          <p:cNvPicPr>
            <a:picLocks noChangeAspect="1" noChangeArrowheads="1"/>
          </p:cNvPicPr>
          <p:nvPr/>
        </p:nvPicPr>
        <p:blipFill>
          <a:blip r:embed="rId6" cstate="print"/>
          <a:srcRect/>
          <a:stretch>
            <a:fillRect/>
          </a:stretch>
        </p:blipFill>
        <p:spPr bwMode="auto">
          <a:xfrm>
            <a:off x="-152400" y="2438400"/>
            <a:ext cx="1752600" cy="1314450"/>
          </a:xfrm>
          <a:prstGeom prst="rect">
            <a:avLst/>
          </a:prstGeom>
          <a:noFill/>
        </p:spPr>
      </p:pic>
      <p:pic>
        <p:nvPicPr>
          <p:cNvPr id="5127" name="Picture 7" descr="C:\Users\FARIA\Desktop\download.png"/>
          <p:cNvPicPr>
            <a:picLocks noChangeAspect="1" noChangeArrowheads="1"/>
          </p:cNvPicPr>
          <p:nvPr/>
        </p:nvPicPr>
        <p:blipFill>
          <a:blip r:embed="rId7"/>
          <a:srcRect/>
          <a:stretch>
            <a:fillRect/>
          </a:stretch>
        </p:blipFill>
        <p:spPr bwMode="auto">
          <a:xfrm>
            <a:off x="5334000" y="5486400"/>
            <a:ext cx="1371600" cy="1371600"/>
          </a:xfrm>
          <a:prstGeom prst="rect">
            <a:avLst/>
          </a:prstGeom>
          <a:noFill/>
        </p:spPr>
      </p:pic>
      <p:pic>
        <p:nvPicPr>
          <p:cNvPr id="5128" name="Picture 8" descr="C:\Users\FARIA\Desktop\download.jpg"/>
          <p:cNvPicPr>
            <a:picLocks noChangeAspect="1" noChangeArrowheads="1"/>
          </p:cNvPicPr>
          <p:nvPr/>
        </p:nvPicPr>
        <p:blipFill>
          <a:blip r:embed="rId8"/>
          <a:srcRect/>
          <a:stretch>
            <a:fillRect/>
          </a:stretch>
        </p:blipFill>
        <p:spPr bwMode="auto">
          <a:xfrm>
            <a:off x="4953000" y="2438400"/>
            <a:ext cx="1226820" cy="1254451"/>
          </a:xfrm>
          <a:prstGeom prst="rect">
            <a:avLst/>
          </a:prstGeom>
          <a:noFill/>
        </p:spPr>
      </p:pic>
      <p:sp>
        <p:nvSpPr>
          <p:cNvPr id="11" name="TextBox 10"/>
          <p:cNvSpPr txBox="1"/>
          <p:nvPr/>
        </p:nvSpPr>
        <p:spPr>
          <a:xfrm>
            <a:off x="1447800" y="2971800"/>
            <a:ext cx="3007555" cy="461665"/>
          </a:xfrm>
          <a:prstGeom prst="rect">
            <a:avLst/>
          </a:prstGeom>
          <a:noFill/>
        </p:spPr>
        <p:txBody>
          <a:bodyPr wrap="none" rtlCol="0">
            <a:spAutoFit/>
          </a:bodyPr>
          <a:lstStyle/>
          <a:p>
            <a:r>
              <a:rPr lang="en-US" sz="2400" b="1" dirty="0" smtClean="0">
                <a:solidFill>
                  <a:srgbClr val="002060"/>
                </a:solidFill>
              </a:rPr>
              <a:t>Capital Adequacy </a:t>
            </a:r>
            <a:endParaRPr lang="en-US" sz="2400" b="1" dirty="0">
              <a:solidFill>
                <a:srgbClr val="002060"/>
              </a:solidFill>
            </a:endParaRPr>
          </a:p>
        </p:txBody>
      </p:sp>
      <p:sp>
        <p:nvSpPr>
          <p:cNvPr id="12" name="Rectangle 11"/>
          <p:cNvSpPr/>
          <p:nvPr/>
        </p:nvSpPr>
        <p:spPr>
          <a:xfrm>
            <a:off x="1600200" y="4495800"/>
            <a:ext cx="2037737" cy="461665"/>
          </a:xfrm>
          <a:prstGeom prst="rect">
            <a:avLst/>
          </a:prstGeom>
        </p:spPr>
        <p:txBody>
          <a:bodyPr wrap="none">
            <a:spAutoFit/>
          </a:bodyPr>
          <a:lstStyle/>
          <a:p>
            <a:r>
              <a:rPr lang="en-US" sz="2400" b="1" dirty="0" smtClean="0">
                <a:solidFill>
                  <a:srgbClr val="003300"/>
                </a:solidFill>
              </a:rPr>
              <a:t>Credit Risk </a:t>
            </a:r>
            <a:endParaRPr lang="en-US" sz="2400" b="1" dirty="0">
              <a:solidFill>
                <a:srgbClr val="003300"/>
              </a:solidFill>
            </a:endParaRPr>
          </a:p>
        </p:txBody>
      </p:sp>
      <p:sp>
        <p:nvSpPr>
          <p:cNvPr id="13" name="Rectangle 12"/>
          <p:cNvSpPr/>
          <p:nvPr/>
        </p:nvSpPr>
        <p:spPr>
          <a:xfrm>
            <a:off x="1524000" y="5943600"/>
            <a:ext cx="4100803" cy="461665"/>
          </a:xfrm>
          <a:prstGeom prst="rect">
            <a:avLst/>
          </a:prstGeom>
        </p:spPr>
        <p:txBody>
          <a:bodyPr wrap="none">
            <a:spAutoFit/>
          </a:bodyPr>
          <a:lstStyle/>
          <a:p>
            <a:r>
              <a:rPr lang="en-US" sz="2400" b="1" dirty="0" smtClean="0">
                <a:solidFill>
                  <a:srgbClr val="002060"/>
                </a:solidFill>
              </a:rPr>
              <a:t>Gross Domestic Product </a:t>
            </a:r>
            <a:endParaRPr lang="en-US" sz="2400" b="1" dirty="0">
              <a:solidFill>
                <a:srgbClr val="002060"/>
              </a:solidFill>
            </a:endParaRPr>
          </a:p>
        </p:txBody>
      </p:sp>
      <p:sp>
        <p:nvSpPr>
          <p:cNvPr id="14" name="Rectangle 13"/>
          <p:cNvSpPr/>
          <p:nvPr/>
        </p:nvSpPr>
        <p:spPr>
          <a:xfrm>
            <a:off x="6248400" y="2819400"/>
            <a:ext cx="2683748" cy="461665"/>
          </a:xfrm>
          <a:prstGeom prst="rect">
            <a:avLst/>
          </a:prstGeom>
        </p:spPr>
        <p:txBody>
          <a:bodyPr wrap="none">
            <a:spAutoFit/>
          </a:bodyPr>
          <a:lstStyle/>
          <a:p>
            <a:r>
              <a:rPr lang="en-US" sz="2400" b="1" dirty="0" smtClean="0">
                <a:solidFill>
                  <a:srgbClr val="003300"/>
                </a:solidFill>
              </a:rPr>
              <a:t>Deposit Growth</a:t>
            </a:r>
            <a:endParaRPr lang="en-US" sz="2400" b="1" dirty="0">
              <a:solidFill>
                <a:srgbClr val="003300"/>
              </a:solidFill>
            </a:endParaRPr>
          </a:p>
        </p:txBody>
      </p:sp>
      <p:sp>
        <p:nvSpPr>
          <p:cNvPr id="15" name="Rectangle 14"/>
          <p:cNvSpPr/>
          <p:nvPr/>
        </p:nvSpPr>
        <p:spPr>
          <a:xfrm>
            <a:off x="6400800" y="4343400"/>
            <a:ext cx="1580882" cy="461665"/>
          </a:xfrm>
          <a:prstGeom prst="rect">
            <a:avLst/>
          </a:prstGeom>
        </p:spPr>
        <p:txBody>
          <a:bodyPr wrap="none">
            <a:spAutoFit/>
          </a:bodyPr>
          <a:lstStyle/>
          <a:p>
            <a:r>
              <a:rPr lang="en-US" sz="2400" b="1" dirty="0" smtClean="0">
                <a:solidFill>
                  <a:srgbClr val="003300"/>
                </a:solidFill>
              </a:rPr>
              <a:t>Inflation</a:t>
            </a:r>
            <a:endParaRPr lang="en-US" sz="2400" b="1" dirty="0">
              <a:solidFill>
                <a:srgbClr val="003300"/>
              </a:solidFill>
            </a:endParaRPr>
          </a:p>
        </p:txBody>
      </p:sp>
      <p:sp>
        <p:nvSpPr>
          <p:cNvPr id="16" name="Rectangle 15"/>
          <p:cNvSpPr/>
          <p:nvPr/>
        </p:nvSpPr>
        <p:spPr>
          <a:xfrm>
            <a:off x="6705600" y="5867400"/>
            <a:ext cx="1709122" cy="461665"/>
          </a:xfrm>
          <a:prstGeom prst="rect">
            <a:avLst/>
          </a:prstGeom>
        </p:spPr>
        <p:txBody>
          <a:bodyPr wrap="none">
            <a:spAutoFit/>
          </a:bodyPr>
          <a:lstStyle/>
          <a:p>
            <a:r>
              <a:rPr lang="en-US" sz="2400" b="1" dirty="0" smtClean="0">
                <a:solidFill>
                  <a:schemeClr val="accent4">
                    <a:lumMod val="50000"/>
                  </a:schemeClr>
                </a:solidFill>
              </a:rPr>
              <a:t>Liquidity </a:t>
            </a:r>
            <a:endParaRPr lang="en-US" sz="2400"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FARIA\Desktop\download (1).png"/>
          <p:cNvPicPr>
            <a:picLocks noChangeAspect="1" noChangeArrowheads="1"/>
          </p:cNvPicPr>
          <p:nvPr/>
        </p:nvPicPr>
        <p:blipFill>
          <a:blip r:embed="rId2"/>
          <a:srcRect l="6250" r="9375"/>
          <a:stretch>
            <a:fillRect/>
          </a:stretch>
        </p:blipFill>
        <p:spPr bwMode="auto">
          <a:xfrm>
            <a:off x="0" y="609600"/>
            <a:ext cx="2057400" cy="2438400"/>
          </a:xfrm>
          <a:prstGeom prst="rect">
            <a:avLst/>
          </a:prstGeom>
          <a:noFill/>
        </p:spPr>
      </p:pic>
      <p:sp>
        <p:nvSpPr>
          <p:cNvPr id="2" name="Title 1"/>
          <p:cNvSpPr>
            <a:spLocks noGrp="1"/>
          </p:cNvSpPr>
          <p:nvPr>
            <p:ph type="title"/>
          </p:nvPr>
        </p:nvSpPr>
        <p:spPr>
          <a:xfrm>
            <a:off x="2057400" y="1143000"/>
            <a:ext cx="7315200" cy="1069848"/>
          </a:xfrm>
        </p:spPr>
        <p:txBody>
          <a:bodyPr>
            <a:noAutofit/>
          </a:bodyPr>
          <a:lstStyle/>
          <a:p>
            <a:r>
              <a:rPr lang="en-US" sz="4800" i="1" dirty="0" smtClean="0"/>
              <a:t>Liquidity on Bank’s </a:t>
            </a:r>
            <a:br>
              <a:rPr lang="en-US" sz="4800" i="1" dirty="0" smtClean="0"/>
            </a:br>
            <a:r>
              <a:rPr lang="en-US" sz="4800" i="1" dirty="0" smtClean="0"/>
              <a:t>Performance </a:t>
            </a:r>
            <a:endParaRPr lang="en-US" sz="4800" i="1" dirty="0"/>
          </a:p>
        </p:txBody>
      </p:sp>
      <p:sp>
        <p:nvSpPr>
          <p:cNvPr id="6" name="TextBox 5"/>
          <p:cNvSpPr txBox="1"/>
          <p:nvPr/>
        </p:nvSpPr>
        <p:spPr>
          <a:xfrm>
            <a:off x="1371600" y="5105400"/>
            <a:ext cx="6553200" cy="1569660"/>
          </a:xfrm>
          <a:prstGeom prst="rect">
            <a:avLst/>
          </a:prstGeom>
          <a:noFill/>
        </p:spPr>
        <p:txBody>
          <a:bodyPr wrap="square" rtlCol="0">
            <a:spAutoFit/>
          </a:bodyPr>
          <a:lstStyle/>
          <a:p>
            <a:pPr algn="just"/>
            <a:r>
              <a:rPr lang="en-US" sz="2400" i="1" dirty="0">
                <a:solidFill>
                  <a:schemeClr val="tx2"/>
                </a:solidFill>
                <a:latin typeface="+mj-lt"/>
                <a:ea typeface="+mj-ea"/>
                <a:cs typeface="+mj-cs"/>
              </a:rPr>
              <a:t>Some found a positive association; some found a negative association while others found both results and a few found no relationship at </a:t>
            </a:r>
            <a:r>
              <a:rPr lang="en-US" sz="2400" i="1" dirty="0" smtClean="0">
                <a:solidFill>
                  <a:schemeClr val="tx2"/>
                </a:solidFill>
                <a:latin typeface="+mj-lt"/>
                <a:ea typeface="+mj-ea"/>
                <a:cs typeface="+mj-cs"/>
              </a:rPr>
              <a:t>all.</a:t>
            </a:r>
            <a:endParaRPr lang="en-US" sz="2400" i="1" dirty="0">
              <a:solidFill>
                <a:schemeClr val="tx2"/>
              </a:solidFill>
              <a:latin typeface="+mj-lt"/>
              <a:ea typeface="+mj-ea"/>
              <a:cs typeface="+mj-cs"/>
            </a:endParaRPr>
          </a:p>
        </p:txBody>
      </p:sp>
      <p:pic>
        <p:nvPicPr>
          <p:cNvPr id="6149" name="Picture 5" descr="C:\Users\FARIA\Desktop\232183-200.png"/>
          <p:cNvPicPr>
            <a:picLocks noChangeAspect="1" noChangeArrowheads="1"/>
          </p:cNvPicPr>
          <p:nvPr/>
        </p:nvPicPr>
        <p:blipFill>
          <a:blip r:embed="rId3"/>
          <a:srcRect/>
          <a:stretch>
            <a:fillRect/>
          </a:stretch>
        </p:blipFill>
        <p:spPr bwMode="auto">
          <a:xfrm>
            <a:off x="2895600" y="2667000"/>
            <a:ext cx="2540000" cy="254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143000"/>
            <a:ext cx="6477000" cy="1069848"/>
          </a:xfrm>
        </p:spPr>
        <p:txBody>
          <a:bodyPr>
            <a:normAutofit fontScale="90000"/>
          </a:bodyPr>
          <a:lstStyle/>
          <a:p>
            <a:r>
              <a:rPr lang="en-US" i="1" dirty="0" smtClean="0"/>
              <a:t>Profitability and Liquidity Trends of PCBs</a:t>
            </a:r>
            <a:endParaRPr lang="en-US" i="1" dirty="0"/>
          </a:p>
        </p:txBody>
      </p:sp>
      <p:pic>
        <p:nvPicPr>
          <p:cNvPr id="7170" name="Picture 2" descr="C:\Users\FARIA\Desktop\stock-illustration-64247321-bank-icon.jpg"/>
          <p:cNvPicPr>
            <a:picLocks noChangeAspect="1" noChangeArrowheads="1"/>
          </p:cNvPicPr>
          <p:nvPr/>
        </p:nvPicPr>
        <p:blipFill>
          <a:blip r:embed="rId2"/>
          <a:srcRect/>
          <a:stretch>
            <a:fillRect/>
          </a:stretch>
        </p:blipFill>
        <p:spPr bwMode="auto">
          <a:xfrm>
            <a:off x="0" y="685800"/>
            <a:ext cx="2209800" cy="2209800"/>
          </a:xfrm>
          <a:prstGeom prst="rect">
            <a:avLst/>
          </a:prstGeom>
          <a:noFill/>
        </p:spPr>
      </p:pic>
      <p:pic>
        <p:nvPicPr>
          <p:cNvPr id="7171" name="Picture 3" descr="C:\Users\FARIA\Desktop\money-safe-box-512.png"/>
          <p:cNvPicPr>
            <a:picLocks noChangeAspect="1" noChangeArrowheads="1"/>
          </p:cNvPicPr>
          <p:nvPr/>
        </p:nvPicPr>
        <p:blipFill>
          <a:blip r:embed="rId3" cstate="print"/>
          <a:srcRect/>
          <a:stretch>
            <a:fillRect/>
          </a:stretch>
        </p:blipFill>
        <p:spPr bwMode="auto">
          <a:xfrm>
            <a:off x="2590800" y="4267200"/>
            <a:ext cx="1219200" cy="1219200"/>
          </a:xfrm>
          <a:prstGeom prst="rect">
            <a:avLst/>
          </a:prstGeom>
          <a:noFill/>
        </p:spPr>
      </p:pic>
      <p:pic>
        <p:nvPicPr>
          <p:cNvPr id="7172" name="Picture 4" descr="C:\Users\FARIA\Desktop\icon-money.png"/>
          <p:cNvPicPr>
            <a:picLocks noChangeAspect="1" noChangeArrowheads="1"/>
          </p:cNvPicPr>
          <p:nvPr/>
        </p:nvPicPr>
        <p:blipFill>
          <a:blip r:embed="rId4" cstate="print"/>
          <a:srcRect/>
          <a:stretch>
            <a:fillRect/>
          </a:stretch>
        </p:blipFill>
        <p:spPr bwMode="auto">
          <a:xfrm>
            <a:off x="2438400" y="5410200"/>
            <a:ext cx="1447800" cy="1447800"/>
          </a:xfrm>
          <a:prstGeom prst="rect">
            <a:avLst/>
          </a:prstGeom>
          <a:noFill/>
        </p:spPr>
      </p:pic>
      <p:pic>
        <p:nvPicPr>
          <p:cNvPr id="7173" name="Picture 5" descr="C:\Users\FARIA\Desktop\k15008174.jpg"/>
          <p:cNvPicPr>
            <a:picLocks noChangeAspect="1" noChangeArrowheads="1"/>
          </p:cNvPicPr>
          <p:nvPr/>
        </p:nvPicPr>
        <p:blipFill>
          <a:blip r:embed="rId5"/>
          <a:srcRect/>
          <a:stretch>
            <a:fillRect/>
          </a:stretch>
        </p:blipFill>
        <p:spPr bwMode="auto">
          <a:xfrm>
            <a:off x="2362201" y="2637846"/>
            <a:ext cx="1600200" cy="1440180"/>
          </a:xfrm>
          <a:prstGeom prst="rect">
            <a:avLst/>
          </a:prstGeom>
          <a:noFill/>
        </p:spPr>
      </p:pic>
      <p:sp>
        <p:nvSpPr>
          <p:cNvPr id="8" name="TextBox 7"/>
          <p:cNvSpPr txBox="1"/>
          <p:nvPr/>
        </p:nvSpPr>
        <p:spPr>
          <a:xfrm>
            <a:off x="4343400" y="2971800"/>
            <a:ext cx="1297150" cy="461665"/>
          </a:xfrm>
          <a:prstGeom prst="rect">
            <a:avLst/>
          </a:prstGeom>
          <a:noFill/>
        </p:spPr>
        <p:txBody>
          <a:bodyPr wrap="none" rtlCol="0">
            <a:spAutoFit/>
          </a:bodyPr>
          <a:lstStyle/>
          <a:p>
            <a:r>
              <a:rPr lang="en-US" sz="2400" b="1" dirty="0" smtClean="0">
                <a:solidFill>
                  <a:srgbClr val="003300"/>
                </a:solidFill>
              </a:rPr>
              <a:t>Equity </a:t>
            </a:r>
            <a:endParaRPr lang="en-US" sz="2400" b="1" dirty="0">
              <a:solidFill>
                <a:srgbClr val="003300"/>
              </a:solidFill>
            </a:endParaRPr>
          </a:p>
        </p:txBody>
      </p:sp>
      <p:sp>
        <p:nvSpPr>
          <p:cNvPr id="9" name="TextBox 8"/>
          <p:cNvSpPr txBox="1"/>
          <p:nvPr/>
        </p:nvSpPr>
        <p:spPr>
          <a:xfrm>
            <a:off x="4267200" y="5867400"/>
            <a:ext cx="1925527" cy="461665"/>
          </a:xfrm>
          <a:prstGeom prst="rect">
            <a:avLst/>
          </a:prstGeom>
          <a:noFill/>
        </p:spPr>
        <p:txBody>
          <a:bodyPr wrap="none" rtlCol="0">
            <a:spAutoFit/>
          </a:bodyPr>
          <a:lstStyle/>
          <a:p>
            <a:r>
              <a:rPr lang="en-US" sz="2400" b="1" dirty="0" smtClean="0">
                <a:solidFill>
                  <a:srgbClr val="002060"/>
                </a:solidFill>
              </a:rPr>
              <a:t>Total Asset</a:t>
            </a:r>
            <a:endParaRPr lang="en-US" sz="2400" b="1" dirty="0">
              <a:solidFill>
                <a:srgbClr val="002060"/>
              </a:solidFill>
            </a:endParaRPr>
          </a:p>
        </p:txBody>
      </p:sp>
      <p:sp>
        <p:nvSpPr>
          <p:cNvPr id="10" name="TextBox 9"/>
          <p:cNvSpPr txBox="1"/>
          <p:nvPr/>
        </p:nvSpPr>
        <p:spPr>
          <a:xfrm>
            <a:off x="4343400" y="4572000"/>
            <a:ext cx="1560042" cy="461665"/>
          </a:xfrm>
          <a:prstGeom prst="rect">
            <a:avLst/>
          </a:prstGeom>
          <a:noFill/>
        </p:spPr>
        <p:txBody>
          <a:bodyPr wrap="none" rtlCol="0">
            <a:spAutoFit/>
          </a:bodyPr>
          <a:lstStyle/>
          <a:p>
            <a:r>
              <a:rPr lang="en-US" sz="2400" b="1" dirty="0" smtClean="0">
                <a:solidFill>
                  <a:schemeClr val="accent4">
                    <a:lumMod val="50000"/>
                  </a:schemeClr>
                </a:solidFill>
              </a:rPr>
              <a:t>Deposits</a:t>
            </a:r>
            <a:endParaRPr lang="en-US" sz="2400" b="1" dirty="0">
              <a:solidFill>
                <a:schemeClr val="accent4">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143000"/>
            <a:ext cx="6553200" cy="1069848"/>
          </a:xfrm>
        </p:spPr>
        <p:txBody>
          <a:bodyPr>
            <a:normAutofit/>
          </a:bodyPr>
          <a:lstStyle/>
          <a:p>
            <a:r>
              <a:rPr lang="en-US" i="1" dirty="0" smtClean="0"/>
              <a:t>Interpretation </a:t>
            </a:r>
            <a:endParaRPr lang="en-US" dirty="0"/>
          </a:p>
        </p:txBody>
      </p:sp>
      <p:pic>
        <p:nvPicPr>
          <p:cNvPr id="8194" name="Picture 2" descr="C:\Users\FARIA\Desktop\Communicate_Icon_sm.png"/>
          <p:cNvPicPr>
            <a:picLocks noChangeAspect="1" noChangeArrowheads="1"/>
          </p:cNvPicPr>
          <p:nvPr/>
        </p:nvPicPr>
        <p:blipFill>
          <a:blip r:embed="rId2"/>
          <a:srcRect/>
          <a:stretch>
            <a:fillRect/>
          </a:stretch>
        </p:blipFill>
        <p:spPr bwMode="auto">
          <a:xfrm>
            <a:off x="0" y="838200"/>
            <a:ext cx="2155825" cy="2155825"/>
          </a:xfrm>
          <a:prstGeom prst="rect">
            <a:avLst/>
          </a:prstGeom>
          <a:noFill/>
        </p:spPr>
      </p:pic>
      <p:sp>
        <p:nvSpPr>
          <p:cNvPr id="4" name="TextBox 3"/>
          <p:cNvSpPr txBox="1"/>
          <p:nvPr/>
        </p:nvSpPr>
        <p:spPr>
          <a:xfrm>
            <a:off x="2895600" y="2895600"/>
            <a:ext cx="5791200" cy="3170099"/>
          </a:xfrm>
          <a:prstGeom prst="rect">
            <a:avLst/>
          </a:prstGeom>
          <a:noFill/>
        </p:spPr>
        <p:txBody>
          <a:bodyPr wrap="square" rtlCol="0">
            <a:spAutoFit/>
          </a:bodyPr>
          <a:lstStyle/>
          <a:p>
            <a:pPr algn="just"/>
            <a:r>
              <a:rPr lang="en-US" sz="2000" b="1" i="1" dirty="0">
                <a:solidFill>
                  <a:schemeClr val="tx2"/>
                </a:solidFill>
                <a:latin typeface="+mj-lt"/>
                <a:ea typeface="+mj-ea"/>
                <a:cs typeface="+mj-cs"/>
              </a:rPr>
              <a:t>Advance/Deposit, total asset, equity/total asset are the determinants of profitability (considering ROA and ROE). </a:t>
            </a:r>
          </a:p>
          <a:p>
            <a:pPr algn="just"/>
            <a:endParaRPr lang="en-US" sz="2000" b="1" i="1" dirty="0">
              <a:solidFill>
                <a:schemeClr val="tx2"/>
              </a:solidFill>
              <a:latin typeface="+mj-lt"/>
              <a:ea typeface="+mj-ea"/>
              <a:cs typeface="+mj-cs"/>
            </a:endParaRPr>
          </a:p>
          <a:p>
            <a:pPr algn="just"/>
            <a:r>
              <a:rPr lang="en-US" sz="2000" b="1" i="1" dirty="0">
                <a:solidFill>
                  <a:schemeClr val="tx2"/>
                </a:solidFill>
                <a:latin typeface="+mj-lt"/>
                <a:ea typeface="+mj-ea"/>
                <a:cs typeface="+mj-cs"/>
              </a:rPr>
              <a:t>It is expected that equity/total asset will have positive and significant impact on profitability. </a:t>
            </a:r>
            <a:endParaRPr lang="en-US" sz="2000" b="1" i="1" dirty="0" smtClean="0">
              <a:solidFill>
                <a:schemeClr val="tx2"/>
              </a:solidFill>
              <a:latin typeface="+mj-lt"/>
              <a:ea typeface="+mj-ea"/>
              <a:cs typeface="+mj-cs"/>
            </a:endParaRPr>
          </a:p>
          <a:p>
            <a:pPr algn="just"/>
            <a:endParaRPr lang="en-US" sz="2000" b="1" i="1" dirty="0">
              <a:solidFill>
                <a:schemeClr val="tx2"/>
              </a:solidFill>
              <a:latin typeface="+mj-lt"/>
              <a:ea typeface="+mj-ea"/>
              <a:cs typeface="+mj-cs"/>
            </a:endParaRPr>
          </a:p>
          <a:p>
            <a:pPr algn="just"/>
            <a:r>
              <a:rPr lang="en-US" sz="2000" b="1" i="1" dirty="0">
                <a:solidFill>
                  <a:schemeClr val="tx2"/>
                </a:solidFill>
                <a:latin typeface="+mj-lt"/>
                <a:ea typeface="+mj-ea"/>
                <a:cs typeface="+mj-cs"/>
              </a:rPr>
              <a:t>Advance/Deposit ratio is found to have negative impact on profitability</a:t>
            </a:r>
          </a:p>
        </p:txBody>
      </p:sp>
      <p:pic>
        <p:nvPicPr>
          <p:cNvPr id="8196" name="Picture 4" descr="C:\Users\FARIA\Desktop\success-01-512.png"/>
          <p:cNvPicPr>
            <a:picLocks noChangeAspect="1" noChangeArrowheads="1"/>
          </p:cNvPicPr>
          <p:nvPr/>
        </p:nvPicPr>
        <p:blipFill>
          <a:blip r:embed="rId3" cstate="print"/>
          <a:srcRect/>
          <a:stretch>
            <a:fillRect/>
          </a:stretch>
        </p:blipFill>
        <p:spPr bwMode="auto">
          <a:xfrm>
            <a:off x="2133600" y="2895600"/>
            <a:ext cx="685800" cy="685800"/>
          </a:xfrm>
          <a:prstGeom prst="rect">
            <a:avLst/>
          </a:prstGeom>
          <a:noFill/>
        </p:spPr>
      </p:pic>
      <p:pic>
        <p:nvPicPr>
          <p:cNvPr id="7" name="Picture 4" descr="C:\Users\FARIA\Desktop\success-01-512.png"/>
          <p:cNvPicPr>
            <a:picLocks noChangeAspect="1" noChangeArrowheads="1"/>
          </p:cNvPicPr>
          <p:nvPr/>
        </p:nvPicPr>
        <p:blipFill>
          <a:blip r:embed="rId3" cstate="print"/>
          <a:srcRect/>
          <a:stretch>
            <a:fillRect/>
          </a:stretch>
        </p:blipFill>
        <p:spPr bwMode="auto">
          <a:xfrm>
            <a:off x="2133600" y="4191000"/>
            <a:ext cx="685800" cy="685800"/>
          </a:xfrm>
          <a:prstGeom prst="rect">
            <a:avLst/>
          </a:prstGeom>
          <a:noFill/>
        </p:spPr>
      </p:pic>
      <p:pic>
        <p:nvPicPr>
          <p:cNvPr id="8" name="Picture 4" descr="C:\Users\FARIA\Desktop\success-01-512.png"/>
          <p:cNvPicPr>
            <a:picLocks noChangeAspect="1" noChangeArrowheads="1"/>
          </p:cNvPicPr>
          <p:nvPr/>
        </p:nvPicPr>
        <p:blipFill>
          <a:blip r:embed="rId3" cstate="print"/>
          <a:srcRect/>
          <a:stretch>
            <a:fillRect/>
          </a:stretch>
        </p:blipFill>
        <p:spPr bwMode="auto">
          <a:xfrm>
            <a:off x="2133600" y="5334000"/>
            <a:ext cx="685800" cy="685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FARIA\Desktop\limitations.jpg"/>
          <p:cNvPicPr>
            <a:picLocks noChangeAspect="1" noChangeArrowheads="1"/>
          </p:cNvPicPr>
          <p:nvPr/>
        </p:nvPicPr>
        <p:blipFill>
          <a:blip r:embed="rId2"/>
          <a:srcRect/>
          <a:stretch>
            <a:fillRect/>
          </a:stretch>
        </p:blipFill>
        <p:spPr bwMode="auto">
          <a:xfrm>
            <a:off x="6286500" y="4495800"/>
            <a:ext cx="2857500" cy="2362200"/>
          </a:xfrm>
          <a:prstGeom prst="rect">
            <a:avLst/>
          </a:prstGeom>
          <a:noFill/>
        </p:spPr>
      </p:pic>
      <p:pic>
        <p:nvPicPr>
          <p:cNvPr id="9219" name="Picture 3" descr="C:\Users\FARIA\Desktop\download.jpg"/>
          <p:cNvPicPr>
            <a:picLocks noChangeAspect="1" noChangeArrowheads="1"/>
          </p:cNvPicPr>
          <p:nvPr/>
        </p:nvPicPr>
        <p:blipFill>
          <a:blip r:embed="rId3"/>
          <a:srcRect/>
          <a:stretch>
            <a:fillRect/>
          </a:stretch>
        </p:blipFill>
        <p:spPr bwMode="auto">
          <a:xfrm>
            <a:off x="0" y="457200"/>
            <a:ext cx="2093415" cy="1676400"/>
          </a:xfrm>
          <a:prstGeom prst="rect">
            <a:avLst/>
          </a:prstGeom>
          <a:noFill/>
        </p:spPr>
      </p:pic>
      <p:sp>
        <p:nvSpPr>
          <p:cNvPr id="2" name="Title 1"/>
          <p:cNvSpPr>
            <a:spLocks noGrp="1"/>
          </p:cNvSpPr>
          <p:nvPr>
            <p:ph type="title"/>
          </p:nvPr>
        </p:nvSpPr>
        <p:spPr>
          <a:xfrm>
            <a:off x="1752600" y="609600"/>
            <a:ext cx="6934200" cy="1069848"/>
          </a:xfrm>
        </p:spPr>
        <p:txBody>
          <a:bodyPr/>
          <a:lstStyle/>
          <a:p>
            <a:r>
              <a:rPr lang="en-US" i="1" dirty="0" smtClean="0"/>
              <a:t>Limitations  </a:t>
            </a:r>
            <a:endParaRPr lang="en-US" dirty="0"/>
          </a:p>
        </p:txBody>
      </p:sp>
      <p:pic>
        <p:nvPicPr>
          <p:cNvPr id="9220" name="Picture 4" descr="C:\Users\FARIA\Desktop\0326.sdt-blog-dart.jpg"/>
          <p:cNvPicPr>
            <a:picLocks noChangeAspect="1" noChangeArrowheads="1"/>
          </p:cNvPicPr>
          <p:nvPr/>
        </p:nvPicPr>
        <p:blipFill>
          <a:blip r:embed="rId4" cstate="print"/>
          <a:srcRect/>
          <a:stretch>
            <a:fillRect/>
          </a:stretch>
        </p:blipFill>
        <p:spPr bwMode="auto">
          <a:xfrm>
            <a:off x="1828800" y="2209800"/>
            <a:ext cx="1157287" cy="1157287"/>
          </a:xfrm>
          <a:prstGeom prst="rect">
            <a:avLst/>
          </a:prstGeom>
          <a:noFill/>
        </p:spPr>
      </p:pic>
      <p:sp>
        <p:nvSpPr>
          <p:cNvPr id="6" name="TextBox 5"/>
          <p:cNvSpPr txBox="1"/>
          <p:nvPr/>
        </p:nvSpPr>
        <p:spPr>
          <a:xfrm>
            <a:off x="3200400" y="2286000"/>
            <a:ext cx="5943600" cy="1384995"/>
          </a:xfrm>
          <a:prstGeom prst="rect">
            <a:avLst/>
          </a:prstGeom>
          <a:noFill/>
        </p:spPr>
        <p:txBody>
          <a:bodyPr wrap="square" rtlCol="0">
            <a:spAutoFit/>
          </a:bodyPr>
          <a:lstStyle/>
          <a:p>
            <a:pPr algn="just"/>
            <a:r>
              <a:rPr lang="en-US" sz="2800" i="1" dirty="0" smtClean="0">
                <a:solidFill>
                  <a:schemeClr val="tx2"/>
                </a:solidFill>
                <a:latin typeface="+mj-lt"/>
                <a:ea typeface="+mj-ea"/>
                <a:cs typeface="+mj-cs"/>
              </a:rPr>
              <a:t>Information from secondary data – so may not be completely accurate</a:t>
            </a:r>
          </a:p>
          <a:p>
            <a:pPr algn="just"/>
            <a:r>
              <a:rPr lang="en-US" sz="2800" i="1" dirty="0" smtClean="0">
                <a:solidFill>
                  <a:schemeClr val="tx2"/>
                </a:solidFill>
                <a:latin typeface="+mj-lt"/>
                <a:ea typeface="+mj-ea"/>
                <a:cs typeface="+mj-cs"/>
              </a:rPr>
              <a:t> </a:t>
            </a:r>
            <a:endParaRPr lang="en-US" sz="2800" i="1" dirty="0">
              <a:solidFill>
                <a:schemeClr val="tx2"/>
              </a:solidFill>
              <a:latin typeface="+mj-lt"/>
              <a:ea typeface="+mj-ea"/>
              <a:cs typeface="+mj-cs"/>
            </a:endParaRPr>
          </a:p>
        </p:txBody>
      </p:sp>
      <p:sp>
        <p:nvSpPr>
          <p:cNvPr id="7" name="TextBox 6"/>
          <p:cNvSpPr txBox="1"/>
          <p:nvPr/>
        </p:nvSpPr>
        <p:spPr>
          <a:xfrm>
            <a:off x="3810000" y="4648200"/>
            <a:ext cx="4724400" cy="954107"/>
          </a:xfrm>
          <a:prstGeom prst="rect">
            <a:avLst/>
          </a:prstGeom>
          <a:noFill/>
        </p:spPr>
        <p:txBody>
          <a:bodyPr wrap="square" rtlCol="0">
            <a:spAutoFit/>
          </a:bodyPr>
          <a:lstStyle/>
          <a:p>
            <a:pPr algn="just"/>
            <a:r>
              <a:rPr lang="en-US" sz="2800" i="1" dirty="0" smtClean="0">
                <a:solidFill>
                  <a:schemeClr val="tx2"/>
                </a:solidFill>
                <a:latin typeface="+mj-lt"/>
                <a:ea typeface="+mj-ea"/>
                <a:cs typeface="+mj-cs"/>
              </a:rPr>
              <a:t>It was time consuming to </a:t>
            </a:r>
          </a:p>
          <a:p>
            <a:pPr algn="just"/>
            <a:r>
              <a:rPr lang="en-US" sz="2800" i="1" dirty="0" smtClean="0">
                <a:solidFill>
                  <a:schemeClr val="tx2"/>
                </a:solidFill>
                <a:latin typeface="+mj-lt"/>
                <a:ea typeface="+mj-ea"/>
                <a:cs typeface="+mj-cs"/>
              </a:rPr>
              <a:t>collect the data</a:t>
            </a:r>
            <a:endParaRPr lang="en-US" sz="2800" i="1" dirty="0">
              <a:solidFill>
                <a:schemeClr val="tx2"/>
              </a:solidFill>
              <a:latin typeface="+mj-lt"/>
              <a:ea typeface="+mj-ea"/>
              <a:cs typeface="+mj-cs"/>
            </a:endParaRPr>
          </a:p>
        </p:txBody>
      </p:sp>
      <p:sp>
        <p:nvSpPr>
          <p:cNvPr id="8" name="TextBox 7"/>
          <p:cNvSpPr txBox="1"/>
          <p:nvPr/>
        </p:nvSpPr>
        <p:spPr>
          <a:xfrm>
            <a:off x="2362200" y="3505200"/>
            <a:ext cx="4572000" cy="954107"/>
          </a:xfrm>
          <a:prstGeom prst="rect">
            <a:avLst/>
          </a:prstGeom>
          <a:noFill/>
        </p:spPr>
        <p:txBody>
          <a:bodyPr wrap="square" rtlCol="0">
            <a:spAutoFit/>
          </a:bodyPr>
          <a:lstStyle/>
          <a:p>
            <a:pPr algn="just"/>
            <a:r>
              <a:rPr lang="en-US" sz="2800" i="1" dirty="0" smtClean="0">
                <a:solidFill>
                  <a:schemeClr val="tx2"/>
                </a:solidFill>
                <a:latin typeface="+mj-lt"/>
                <a:ea typeface="+mj-ea"/>
                <a:cs typeface="+mj-cs"/>
              </a:rPr>
              <a:t>The findings could be vague and not to the point</a:t>
            </a:r>
            <a:endParaRPr lang="en-US" sz="2800" i="1" dirty="0">
              <a:solidFill>
                <a:schemeClr val="tx2"/>
              </a:solidFill>
              <a:latin typeface="+mj-lt"/>
              <a:ea typeface="+mj-ea"/>
              <a:cs typeface="+mj-cs"/>
            </a:endParaRPr>
          </a:p>
        </p:txBody>
      </p:sp>
      <p:sp>
        <p:nvSpPr>
          <p:cNvPr id="9" name="TextBox 8"/>
          <p:cNvSpPr txBox="1"/>
          <p:nvPr/>
        </p:nvSpPr>
        <p:spPr>
          <a:xfrm>
            <a:off x="1295400" y="5903893"/>
            <a:ext cx="4246675" cy="954107"/>
          </a:xfrm>
          <a:prstGeom prst="rect">
            <a:avLst/>
          </a:prstGeom>
          <a:noFill/>
        </p:spPr>
        <p:txBody>
          <a:bodyPr wrap="none" rtlCol="0">
            <a:spAutoFit/>
          </a:bodyPr>
          <a:lstStyle/>
          <a:p>
            <a:pPr algn="just"/>
            <a:r>
              <a:rPr lang="en-US" sz="2800" i="1" dirty="0" smtClean="0">
                <a:solidFill>
                  <a:schemeClr val="tx2"/>
                </a:solidFill>
                <a:latin typeface="+mj-lt"/>
                <a:ea typeface="+mj-ea"/>
                <a:cs typeface="+mj-cs"/>
              </a:rPr>
              <a:t>Restrictions to different </a:t>
            </a:r>
          </a:p>
          <a:p>
            <a:pPr algn="just"/>
            <a:r>
              <a:rPr lang="en-US" sz="2800" i="1" dirty="0" smtClean="0">
                <a:solidFill>
                  <a:schemeClr val="tx2"/>
                </a:solidFill>
                <a:latin typeface="+mj-lt"/>
                <a:ea typeface="+mj-ea"/>
                <a:cs typeface="+mj-cs"/>
              </a:rPr>
              <a:t>important articles </a:t>
            </a:r>
            <a:endParaRPr lang="en-US" sz="2800" i="1" dirty="0">
              <a:solidFill>
                <a:schemeClr val="tx2"/>
              </a:solidFill>
              <a:latin typeface="+mj-lt"/>
              <a:ea typeface="+mj-ea"/>
              <a:cs typeface="+mj-cs"/>
            </a:endParaRPr>
          </a:p>
        </p:txBody>
      </p:sp>
      <p:pic>
        <p:nvPicPr>
          <p:cNvPr id="9221" name="Picture 5" descr="C:\Users\FARIA\Desktop\Ambiguous-2-resized-600.png"/>
          <p:cNvPicPr>
            <a:picLocks noChangeAspect="1" noChangeArrowheads="1"/>
          </p:cNvPicPr>
          <p:nvPr/>
        </p:nvPicPr>
        <p:blipFill>
          <a:blip r:embed="rId5" cstate="print"/>
          <a:srcRect/>
          <a:stretch>
            <a:fillRect/>
          </a:stretch>
        </p:blipFill>
        <p:spPr bwMode="auto">
          <a:xfrm>
            <a:off x="609600" y="3581400"/>
            <a:ext cx="1662112" cy="1107768"/>
          </a:xfrm>
          <a:prstGeom prst="rect">
            <a:avLst/>
          </a:prstGeom>
          <a:noFill/>
        </p:spPr>
      </p:pic>
      <p:pic>
        <p:nvPicPr>
          <p:cNvPr id="9222" name="Picture 6" descr="C:\Users\FARIA\Desktop\urgent-business-deadlines-24172404.jpg"/>
          <p:cNvPicPr>
            <a:picLocks noChangeAspect="1" noChangeArrowheads="1"/>
          </p:cNvPicPr>
          <p:nvPr/>
        </p:nvPicPr>
        <p:blipFill>
          <a:blip r:embed="rId6" cstate="print"/>
          <a:srcRect/>
          <a:stretch>
            <a:fillRect/>
          </a:stretch>
        </p:blipFill>
        <p:spPr bwMode="auto">
          <a:xfrm>
            <a:off x="2667000" y="4572000"/>
            <a:ext cx="1219200" cy="1112837"/>
          </a:xfrm>
          <a:prstGeom prst="rect">
            <a:avLst/>
          </a:prstGeom>
          <a:noFill/>
        </p:spPr>
      </p:pic>
      <p:pic>
        <p:nvPicPr>
          <p:cNvPr id="9223" name="Picture 7" descr="C:\Users\FARIA\Desktop\cgr_1.jpg"/>
          <p:cNvPicPr>
            <a:picLocks noChangeAspect="1" noChangeArrowheads="1"/>
          </p:cNvPicPr>
          <p:nvPr/>
        </p:nvPicPr>
        <p:blipFill>
          <a:blip r:embed="rId7" cstate="print"/>
          <a:srcRect/>
          <a:stretch>
            <a:fillRect/>
          </a:stretch>
        </p:blipFill>
        <p:spPr bwMode="auto">
          <a:xfrm>
            <a:off x="0" y="5549201"/>
            <a:ext cx="1395411" cy="130879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685800"/>
            <a:ext cx="6096000" cy="1069848"/>
          </a:xfrm>
        </p:spPr>
        <p:txBody>
          <a:bodyPr>
            <a:normAutofit/>
          </a:bodyPr>
          <a:lstStyle/>
          <a:p>
            <a:r>
              <a:rPr lang="en-US" i="1" dirty="0" smtClean="0"/>
              <a:t>Recommendations</a:t>
            </a:r>
          </a:p>
        </p:txBody>
      </p:sp>
      <p:pic>
        <p:nvPicPr>
          <p:cNvPr id="10242" name="Picture 2" descr="C:\Users\FARIA\Desktop\download.png"/>
          <p:cNvPicPr>
            <a:picLocks noChangeAspect="1" noChangeArrowheads="1"/>
          </p:cNvPicPr>
          <p:nvPr/>
        </p:nvPicPr>
        <p:blipFill>
          <a:blip r:embed="rId2"/>
          <a:srcRect/>
          <a:stretch>
            <a:fillRect/>
          </a:stretch>
        </p:blipFill>
        <p:spPr bwMode="auto">
          <a:xfrm>
            <a:off x="609600" y="457200"/>
            <a:ext cx="1600200" cy="1600200"/>
          </a:xfrm>
          <a:prstGeom prst="rect">
            <a:avLst/>
          </a:prstGeom>
          <a:noFill/>
        </p:spPr>
      </p:pic>
      <p:sp>
        <p:nvSpPr>
          <p:cNvPr id="4" name="Content Placeholder 2"/>
          <p:cNvSpPr txBox="1">
            <a:spLocks/>
          </p:cNvSpPr>
          <p:nvPr/>
        </p:nvSpPr>
        <p:spPr>
          <a:xfrm>
            <a:off x="1524000" y="2590800"/>
            <a:ext cx="7315200" cy="3763963"/>
          </a:xfrm>
          <a:prstGeom prst="rect">
            <a:avLst/>
          </a:prstGeom>
        </p:spPr>
        <p:txBody>
          <a:bodyPr>
            <a:normAutofit fontScale="92500" lnSpcReduction="20000"/>
          </a:bodyPr>
          <a:lstStyle/>
          <a:p>
            <a:pPr marL="365760" marR="0" lvl="0" indent="-256032" algn="just" defTabSz="914400" rtl="0" eaLnBrk="1" fontAlgn="auto" latinLnBrk="0" hangingPunct="1">
              <a:lnSpc>
                <a:spcPct val="100000"/>
              </a:lnSpc>
              <a:spcBef>
                <a:spcPts val="300"/>
              </a:spcBef>
              <a:spcAft>
                <a:spcPts val="0"/>
              </a:spcAft>
              <a:buClr>
                <a:schemeClr val="accent3"/>
              </a:buClr>
              <a:buSzTx/>
              <a:tabLst/>
              <a:defRPr/>
            </a:pPr>
            <a:r>
              <a:rPr lang="en-US" sz="2800" i="1" dirty="0">
                <a:solidFill>
                  <a:schemeClr val="tx2"/>
                </a:solidFill>
                <a:latin typeface="+mj-lt"/>
                <a:ea typeface="+mj-ea"/>
                <a:cs typeface="+mj-cs"/>
              </a:rPr>
              <a:t>The finance managers should pay attention to the liquidity of commercial </a:t>
            </a:r>
            <a:r>
              <a:rPr lang="en-US" sz="2800" i="1" dirty="0" smtClean="0">
                <a:solidFill>
                  <a:schemeClr val="tx2"/>
                </a:solidFill>
                <a:latin typeface="+mj-lt"/>
                <a:ea typeface="+mj-ea"/>
                <a:cs typeface="+mj-cs"/>
              </a:rPr>
              <a:t>banks </a:t>
            </a:r>
            <a:endParaRPr lang="en-US" sz="2800" i="1" dirty="0">
              <a:solidFill>
                <a:schemeClr val="tx2"/>
              </a:solidFill>
              <a:latin typeface="+mj-lt"/>
              <a:ea typeface="+mj-ea"/>
              <a:cs typeface="+mj-cs"/>
            </a:endParaRPr>
          </a:p>
          <a:p>
            <a:pPr marL="365760" marR="0" lvl="0" indent="-256032" algn="just" defTabSz="914400" rtl="0" eaLnBrk="1" fontAlgn="auto" latinLnBrk="0" hangingPunct="1">
              <a:lnSpc>
                <a:spcPct val="100000"/>
              </a:lnSpc>
              <a:spcBef>
                <a:spcPts val="300"/>
              </a:spcBef>
              <a:spcAft>
                <a:spcPts val="0"/>
              </a:spcAft>
              <a:buClr>
                <a:schemeClr val="accent3"/>
              </a:buClr>
              <a:buSzTx/>
              <a:tabLst/>
              <a:defRPr/>
            </a:pPr>
            <a:r>
              <a:rPr lang="en-US" sz="2800" i="1" dirty="0">
                <a:solidFill>
                  <a:schemeClr val="tx2"/>
                </a:solidFill>
                <a:latin typeface="+mj-lt"/>
                <a:ea typeface="+mj-ea"/>
                <a:cs typeface="+mj-cs"/>
              </a:rPr>
              <a:t>A bank should clearly articulate a liquidity risk tolerance </a:t>
            </a:r>
          </a:p>
          <a:p>
            <a:pPr marL="365760" marR="0" lvl="0" indent="-256032" algn="just" defTabSz="914400" rtl="0" eaLnBrk="1" fontAlgn="auto" latinLnBrk="0" hangingPunct="1">
              <a:lnSpc>
                <a:spcPct val="100000"/>
              </a:lnSpc>
              <a:spcBef>
                <a:spcPts val="300"/>
              </a:spcBef>
              <a:spcAft>
                <a:spcPts val="0"/>
              </a:spcAft>
              <a:buClr>
                <a:schemeClr val="accent3"/>
              </a:buClr>
              <a:buSzTx/>
              <a:tabLst/>
              <a:defRPr/>
            </a:pPr>
            <a:r>
              <a:rPr lang="en-US" sz="2800" i="1" dirty="0">
                <a:solidFill>
                  <a:schemeClr val="tx2"/>
                </a:solidFill>
                <a:latin typeface="+mj-lt"/>
                <a:ea typeface="+mj-ea"/>
                <a:cs typeface="+mj-cs"/>
              </a:rPr>
              <a:t>Senior management should develop a strategy, policies and practices to manage </a:t>
            </a:r>
            <a:r>
              <a:rPr lang="en-US" sz="2800" i="1" dirty="0" smtClean="0">
                <a:solidFill>
                  <a:schemeClr val="tx2"/>
                </a:solidFill>
                <a:latin typeface="+mj-lt"/>
                <a:ea typeface="+mj-ea"/>
                <a:cs typeface="+mj-cs"/>
              </a:rPr>
              <a:t>liquidity risk </a:t>
            </a:r>
            <a:endParaRPr lang="en-US" sz="2800" i="1" dirty="0">
              <a:solidFill>
                <a:schemeClr val="tx2"/>
              </a:solidFill>
              <a:latin typeface="+mj-lt"/>
              <a:ea typeface="+mj-ea"/>
              <a:cs typeface="+mj-cs"/>
            </a:endParaRPr>
          </a:p>
          <a:p>
            <a:pPr marL="365760" marR="0" lvl="0" indent="-256032" algn="just" defTabSz="914400" rtl="0" eaLnBrk="1" fontAlgn="auto" latinLnBrk="0" hangingPunct="1">
              <a:lnSpc>
                <a:spcPct val="100000"/>
              </a:lnSpc>
              <a:spcBef>
                <a:spcPts val="300"/>
              </a:spcBef>
              <a:spcAft>
                <a:spcPts val="0"/>
              </a:spcAft>
              <a:buClr>
                <a:schemeClr val="accent3"/>
              </a:buClr>
              <a:buSzTx/>
              <a:tabLst/>
              <a:defRPr/>
            </a:pPr>
            <a:r>
              <a:rPr lang="en-US" sz="2800" i="1" dirty="0" smtClean="0">
                <a:solidFill>
                  <a:schemeClr val="tx2"/>
                </a:solidFill>
                <a:latin typeface="+mj-lt"/>
                <a:ea typeface="+mj-ea"/>
                <a:cs typeface="+mj-cs"/>
              </a:rPr>
              <a:t>Banks </a:t>
            </a:r>
            <a:r>
              <a:rPr lang="en-US" sz="2800" i="1" dirty="0">
                <a:solidFill>
                  <a:schemeClr val="tx2"/>
                </a:solidFill>
                <a:latin typeface="+mj-lt"/>
                <a:ea typeface="+mj-ea"/>
                <a:cs typeface="+mj-cs"/>
              </a:rPr>
              <a:t>should maintain liquidity to meet payment and settlement obligations on a timely basis </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4" descr="C:\Users\FARIA\Desktop\urgent-business-deadlines-24172404.jpg"/>
          <p:cNvPicPr>
            <a:picLocks noChangeAspect="1" noChangeArrowheads="1"/>
          </p:cNvPicPr>
          <p:nvPr/>
        </p:nvPicPr>
        <p:blipFill>
          <a:blip r:embed="rId3"/>
          <a:srcRect/>
          <a:stretch>
            <a:fillRect/>
          </a:stretch>
        </p:blipFill>
        <p:spPr bwMode="auto">
          <a:xfrm>
            <a:off x="533400" y="3200400"/>
            <a:ext cx="990600" cy="990600"/>
          </a:xfrm>
          <a:prstGeom prst="rect">
            <a:avLst/>
          </a:prstGeom>
          <a:noFill/>
        </p:spPr>
      </p:pic>
      <p:pic>
        <p:nvPicPr>
          <p:cNvPr id="8" name="Picture 4" descr="C:\Users\FARIA\Desktop\urgent-business-deadlines-24172404.jpg"/>
          <p:cNvPicPr>
            <a:picLocks noChangeAspect="1" noChangeArrowheads="1"/>
          </p:cNvPicPr>
          <p:nvPr/>
        </p:nvPicPr>
        <p:blipFill>
          <a:blip r:embed="rId3"/>
          <a:srcRect/>
          <a:stretch>
            <a:fillRect/>
          </a:stretch>
        </p:blipFill>
        <p:spPr bwMode="auto">
          <a:xfrm>
            <a:off x="533400" y="4038600"/>
            <a:ext cx="990600" cy="990600"/>
          </a:xfrm>
          <a:prstGeom prst="rect">
            <a:avLst/>
          </a:prstGeom>
          <a:noFill/>
        </p:spPr>
      </p:pic>
      <p:pic>
        <p:nvPicPr>
          <p:cNvPr id="9" name="Picture 4" descr="C:\Users\FARIA\Desktop\urgent-business-deadlines-24172404.jpg"/>
          <p:cNvPicPr>
            <a:picLocks noChangeAspect="1" noChangeArrowheads="1"/>
          </p:cNvPicPr>
          <p:nvPr/>
        </p:nvPicPr>
        <p:blipFill>
          <a:blip r:embed="rId3"/>
          <a:srcRect/>
          <a:stretch>
            <a:fillRect/>
          </a:stretch>
        </p:blipFill>
        <p:spPr bwMode="auto">
          <a:xfrm>
            <a:off x="533400" y="4953000"/>
            <a:ext cx="990600" cy="990600"/>
          </a:xfrm>
          <a:prstGeom prst="rect">
            <a:avLst/>
          </a:prstGeom>
          <a:noFill/>
        </p:spPr>
      </p:pic>
      <p:pic>
        <p:nvPicPr>
          <p:cNvPr id="10244" name="Picture 4" descr="C:\Users\FARIA\Desktop\urgent-business-deadlines-24172404.jpg"/>
          <p:cNvPicPr>
            <a:picLocks noChangeAspect="1" noChangeArrowheads="1"/>
          </p:cNvPicPr>
          <p:nvPr/>
        </p:nvPicPr>
        <p:blipFill>
          <a:blip r:embed="rId3"/>
          <a:srcRect/>
          <a:stretch>
            <a:fillRect/>
          </a:stretch>
        </p:blipFill>
        <p:spPr bwMode="auto">
          <a:xfrm>
            <a:off x="533400" y="2362200"/>
            <a:ext cx="990600" cy="990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5288340"/>
            <a:ext cx="4267200" cy="1569660"/>
          </a:xfrm>
          <a:prstGeom prst="rect">
            <a:avLst/>
          </a:prstGeom>
        </p:spPr>
        <p:txBody>
          <a:bodyPr wrap="square">
            <a:spAutoFit/>
          </a:bodyPr>
          <a:lstStyle/>
          <a:p>
            <a:pPr algn="ctr"/>
            <a:r>
              <a:rPr lang="en-US" sz="2400" i="1" dirty="0">
                <a:solidFill>
                  <a:schemeClr val="tx2"/>
                </a:solidFill>
                <a:latin typeface="+mj-lt"/>
                <a:ea typeface="+mj-ea"/>
                <a:cs typeface="+mj-cs"/>
              </a:rPr>
              <a:t>Efficiency of </a:t>
            </a:r>
            <a:endParaRPr lang="en-US" sz="2400" i="1" dirty="0" smtClean="0">
              <a:solidFill>
                <a:schemeClr val="tx2"/>
              </a:solidFill>
              <a:latin typeface="+mj-lt"/>
              <a:ea typeface="+mj-ea"/>
              <a:cs typeface="+mj-cs"/>
            </a:endParaRPr>
          </a:p>
          <a:p>
            <a:pPr algn="ctr"/>
            <a:r>
              <a:rPr lang="en-US" sz="2400" i="1" dirty="0" smtClean="0">
                <a:solidFill>
                  <a:schemeClr val="tx2"/>
                </a:solidFill>
                <a:latin typeface="+mj-lt"/>
                <a:ea typeface="+mj-ea"/>
                <a:cs typeface="+mj-cs"/>
              </a:rPr>
              <a:t>liquidity </a:t>
            </a:r>
          </a:p>
          <a:p>
            <a:pPr algn="ctr"/>
            <a:r>
              <a:rPr lang="en-US" sz="2400" i="1" dirty="0" smtClean="0">
                <a:solidFill>
                  <a:schemeClr val="tx2"/>
                </a:solidFill>
                <a:latin typeface="+mj-lt"/>
                <a:ea typeface="+mj-ea"/>
                <a:cs typeface="+mj-cs"/>
              </a:rPr>
              <a:t>Management leads to more profitability</a:t>
            </a:r>
            <a:endParaRPr lang="en-US" sz="2400" i="1" dirty="0">
              <a:solidFill>
                <a:schemeClr val="tx2"/>
              </a:solidFill>
              <a:latin typeface="+mj-lt"/>
              <a:ea typeface="+mj-ea"/>
              <a:cs typeface="+mj-cs"/>
            </a:endParaRPr>
          </a:p>
        </p:txBody>
      </p:sp>
      <p:pic>
        <p:nvPicPr>
          <p:cNvPr id="11266" name="Picture 2" descr="C:\Users\FARIA\Desktop\projects-conclusion-icon.png"/>
          <p:cNvPicPr>
            <a:picLocks noChangeAspect="1" noChangeArrowheads="1"/>
          </p:cNvPicPr>
          <p:nvPr/>
        </p:nvPicPr>
        <p:blipFill>
          <a:blip r:embed="rId2"/>
          <a:srcRect/>
          <a:stretch>
            <a:fillRect/>
          </a:stretch>
        </p:blipFill>
        <p:spPr bwMode="auto">
          <a:xfrm>
            <a:off x="2743200" y="762000"/>
            <a:ext cx="3200400" cy="3200400"/>
          </a:xfrm>
          <a:prstGeom prst="rect">
            <a:avLst/>
          </a:prstGeom>
          <a:noFill/>
        </p:spPr>
      </p:pic>
      <p:sp>
        <p:nvSpPr>
          <p:cNvPr id="7" name="Rectangle 6"/>
          <p:cNvSpPr/>
          <p:nvPr/>
        </p:nvSpPr>
        <p:spPr>
          <a:xfrm>
            <a:off x="5638800" y="5657671"/>
            <a:ext cx="1457450" cy="1200329"/>
          </a:xfrm>
          <a:prstGeom prst="rect">
            <a:avLst/>
          </a:prstGeom>
        </p:spPr>
        <p:txBody>
          <a:bodyPr wrap="none">
            <a:spAutoFit/>
          </a:bodyPr>
          <a:lstStyle/>
          <a:p>
            <a:pPr algn="ctr"/>
            <a:r>
              <a:rPr lang="en-US" sz="2400" i="1" dirty="0">
                <a:solidFill>
                  <a:schemeClr val="tx2"/>
                </a:solidFill>
                <a:latin typeface="+mj-lt"/>
                <a:ea typeface="+mj-ea"/>
                <a:cs typeface="+mj-cs"/>
              </a:rPr>
              <a:t>optimal </a:t>
            </a:r>
            <a:endParaRPr lang="en-US" sz="2400" i="1" dirty="0" smtClean="0">
              <a:solidFill>
                <a:schemeClr val="tx2"/>
              </a:solidFill>
              <a:latin typeface="+mj-lt"/>
              <a:ea typeface="+mj-ea"/>
              <a:cs typeface="+mj-cs"/>
            </a:endParaRPr>
          </a:p>
          <a:p>
            <a:pPr algn="ctr"/>
            <a:r>
              <a:rPr lang="en-US" sz="2400" i="1" dirty="0" smtClean="0">
                <a:solidFill>
                  <a:schemeClr val="tx2"/>
                </a:solidFill>
                <a:latin typeface="+mj-lt"/>
                <a:ea typeface="+mj-ea"/>
                <a:cs typeface="+mj-cs"/>
              </a:rPr>
              <a:t>liquidity </a:t>
            </a:r>
          </a:p>
          <a:p>
            <a:pPr algn="ctr"/>
            <a:r>
              <a:rPr lang="en-US" sz="2400" i="1" dirty="0" smtClean="0">
                <a:solidFill>
                  <a:schemeClr val="tx2"/>
                </a:solidFill>
                <a:latin typeface="+mj-lt"/>
                <a:ea typeface="+mj-ea"/>
                <a:cs typeface="+mj-cs"/>
              </a:rPr>
              <a:t>position</a:t>
            </a:r>
            <a:endParaRPr lang="en-US" sz="2400" i="1" dirty="0">
              <a:solidFill>
                <a:schemeClr val="tx2"/>
              </a:solidFill>
              <a:latin typeface="+mj-lt"/>
              <a:ea typeface="+mj-ea"/>
              <a:cs typeface="+mj-cs"/>
            </a:endParaRPr>
          </a:p>
        </p:txBody>
      </p:sp>
      <p:pic>
        <p:nvPicPr>
          <p:cNvPr id="11267" name="Picture 3" descr="C:\Users\FARIA\Desktop\ImproveEfficiency.png"/>
          <p:cNvPicPr>
            <a:picLocks noChangeAspect="1" noChangeArrowheads="1"/>
          </p:cNvPicPr>
          <p:nvPr/>
        </p:nvPicPr>
        <p:blipFill>
          <a:blip r:embed="rId3"/>
          <a:srcRect/>
          <a:stretch>
            <a:fillRect/>
          </a:stretch>
        </p:blipFill>
        <p:spPr bwMode="auto">
          <a:xfrm>
            <a:off x="1752600" y="3733800"/>
            <a:ext cx="1600200" cy="1456786"/>
          </a:xfrm>
          <a:prstGeom prst="rect">
            <a:avLst/>
          </a:prstGeom>
          <a:noFill/>
        </p:spPr>
      </p:pic>
      <p:pic>
        <p:nvPicPr>
          <p:cNvPr id="11268" name="Picture 4" descr="C:\Users\FARIA\Desktop\tradeoff-icon.png"/>
          <p:cNvPicPr>
            <a:picLocks noChangeAspect="1" noChangeArrowheads="1"/>
          </p:cNvPicPr>
          <p:nvPr/>
        </p:nvPicPr>
        <p:blipFill>
          <a:blip r:embed="rId4"/>
          <a:srcRect/>
          <a:stretch>
            <a:fillRect/>
          </a:stretch>
        </p:blipFill>
        <p:spPr bwMode="auto">
          <a:xfrm>
            <a:off x="5410200" y="3657600"/>
            <a:ext cx="1676400" cy="1676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FARIA\Desktop\icon-thankyou.png"/>
          <p:cNvPicPr>
            <a:picLocks noChangeAspect="1" noChangeArrowheads="1"/>
          </p:cNvPicPr>
          <p:nvPr/>
        </p:nvPicPr>
        <p:blipFill>
          <a:blip r:embed="rId2"/>
          <a:srcRect/>
          <a:stretch>
            <a:fillRect/>
          </a:stretch>
        </p:blipFill>
        <p:spPr bwMode="auto">
          <a:xfrm>
            <a:off x="2209800" y="990600"/>
            <a:ext cx="5282803" cy="4419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1200" y="2667000"/>
            <a:ext cx="1905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Liquidity</a:t>
            </a:r>
            <a:r>
              <a:rPr lang="en-US" sz="2800" b="1" dirty="0" smtClean="0"/>
              <a:t> </a:t>
            </a:r>
            <a:endParaRPr lang="en-US" sz="2800" b="1" dirty="0"/>
          </a:p>
        </p:txBody>
      </p:sp>
      <p:sp>
        <p:nvSpPr>
          <p:cNvPr id="7" name="TextBox 6"/>
          <p:cNvSpPr txBox="1"/>
          <p:nvPr/>
        </p:nvSpPr>
        <p:spPr>
          <a:xfrm>
            <a:off x="2819400" y="4038600"/>
            <a:ext cx="32004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Liquidity Crisis </a:t>
            </a:r>
            <a:r>
              <a:rPr lang="en-US" sz="2800" b="1" dirty="0" smtClean="0"/>
              <a:t> </a:t>
            </a:r>
            <a:endParaRPr lang="en-US" sz="2800" b="1" dirty="0"/>
          </a:p>
        </p:txBody>
      </p:sp>
      <p:sp>
        <p:nvSpPr>
          <p:cNvPr id="9" name="TextBox 8"/>
          <p:cNvSpPr txBox="1"/>
          <p:nvPr/>
        </p:nvSpPr>
        <p:spPr>
          <a:xfrm>
            <a:off x="3962400" y="5334000"/>
            <a:ext cx="41148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Liquidity Management  </a:t>
            </a:r>
            <a:r>
              <a:rPr lang="en-US" sz="2800" b="1" dirty="0" smtClean="0"/>
              <a:t> </a:t>
            </a:r>
            <a:endParaRPr lang="en-US" sz="2800" b="1" dirty="0"/>
          </a:p>
        </p:txBody>
      </p:sp>
      <p:sp>
        <p:nvSpPr>
          <p:cNvPr id="11" name="Title 10"/>
          <p:cNvSpPr>
            <a:spLocks noGrp="1"/>
          </p:cNvSpPr>
          <p:nvPr>
            <p:ph type="title"/>
          </p:nvPr>
        </p:nvSpPr>
        <p:spPr>
          <a:xfrm>
            <a:off x="914400" y="914400"/>
            <a:ext cx="8229600" cy="1143000"/>
          </a:xfrm>
        </p:spPr>
        <p:txBody>
          <a:bodyPr>
            <a:noAutofit/>
          </a:bodyPr>
          <a:lstStyle/>
          <a:p>
            <a:r>
              <a:rPr lang="en-US" sz="9600" b="1" i="1" dirty="0" smtClean="0">
                <a:latin typeface="French Script MT" pitchFamily="66" charset="0"/>
              </a:rPr>
              <a:t>Introduction </a:t>
            </a:r>
            <a:endParaRPr lang="en-US" sz="9600" b="1" i="1" dirty="0">
              <a:latin typeface="French Script MT" pitchFamily="66" charset="0"/>
            </a:endParaRPr>
          </a:p>
        </p:txBody>
      </p:sp>
      <p:pic>
        <p:nvPicPr>
          <p:cNvPr id="1030" name="Picture 6" descr="C:\Users\FARIA\Desktop\money-dollar-circle-512.png"/>
          <p:cNvPicPr>
            <a:picLocks noChangeAspect="1" noChangeArrowheads="1"/>
          </p:cNvPicPr>
          <p:nvPr/>
        </p:nvPicPr>
        <p:blipFill>
          <a:blip r:embed="rId2"/>
          <a:srcRect/>
          <a:stretch>
            <a:fillRect/>
          </a:stretch>
        </p:blipFill>
        <p:spPr bwMode="auto">
          <a:xfrm>
            <a:off x="609600" y="2209800"/>
            <a:ext cx="1295400" cy="129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31" name="Picture 7" descr="C:\Users\FARIA\Desktop\recession-512.png"/>
          <p:cNvPicPr>
            <a:picLocks noChangeAspect="1" noChangeArrowheads="1"/>
          </p:cNvPicPr>
          <p:nvPr/>
        </p:nvPicPr>
        <p:blipFill>
          <a:blip r:embed="rId3"/>
          <a:srcRect/>
          <a:stretch>
            <a:fillRect/>
          </a:stretch>
        </p:blipFill>
        <p:spPr bwMode="auto">
          <a:xfrm>
            <a:off x="1600200" y="3733800"/>
            <a:ext cx="1219200" cy="1219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32" name="Picture 8" descr="C:\Users\FARIA\Desktop\1457723719758.png"/>
          <p:cNvPicPr>
            <a:picLocks noChangeAspect="1" noChangeArrowheads="1"/>
          </p:cNvPicPr>
          <p:nvPr/>
        </p:nvPicPr>
        <p:blipFill>
          <a:blip r:embed="rId4"/>
          <a:srcRect/>
          <a:stretch>
            <a:fillRect/>
          </a:stretch>
        </p:blipFill>
        <p:spPr bwMode="auto">
          <a:xfrm>
            <a:off x="2667000" y="5029200"/>
            <a:ext cx="1295400" cy="1295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4648200"/>
            <a:ext cx="2057400" cy="1077218"/>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Problem </a:t>
            </a:r>
          </a:p>
          <a:p>
            <a:pPr algn="ctr"/>
            <a:r>
              <a:rPr lang="en-US" sz="3200" b="1" dirty="0" smtClean="0">
                <a:latin typeface="Times New Roman" pitchFamily="18" charset="0"/>
                <a:cs typeface="Times New Roman" pitchFamily="18" charset="0"/>
              </a:rPr>
              <a:t>Statement </a:t>
            </a:r>
            <a:endParaRPr lang="en-US" sz="3200" b="1" dirty="0"/>
          </a:p>
        </p:txBody>
      </p:sp>
      <p:sp>
        <p:nvSpPr>
          <p:cNvPr id="7" name="TextBox 6"/>
          <p:cNvSpPr txBox="1"/>
          <p:nvPr/>
        </p:nvSpPr>
        <p:spPr>
          <a:xfrm>
            <a:off x="3352800" y="4876800"/>
            <a:ext cx="2743200"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Objectives </a:t>
            </a:r>
            <a:endParaRPr lang="en-US" sz="3200" b="1" dirty="0"/>
          </a:p>
        </p:txBody>
      </p:sp>
      <p:sp>
        <p:nvSpPr>
          <p:cNvPr id="9" name="TextBox 8"/>
          <p:cNvSpPr txBox="1"/>
          <p:nvPr/>
        </p:nvSpPr>
        <p:spPr>
          <a:xfrm>
            <a:off x="5791200" y="4648200"/>
            <a:ext cx="3352800" cy="1077218"/>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Literature </a:t>
            </a:r>
            <a:endParaRPr lang="en-US" sz="3200" b="1" dirty="0" smtClean="0">
              <a:latin typeface="Times New Roman" pitchFamily="18" charset="0"/>
              <a:cs typeface="Times New Roman" pitchFamily="18" charset="0"/>
            </a:endParaRPr>
          </a:p>
          <a:p>
            <a:pPr algn="ctr"/>
            <a:r>
              <a:rPr lang="en-US" sz="3200" b="1" dirty="0" smtClean="0">
                <a:latin typeface="Times New Roman" pitchFamily="18" charset="0"/>
                <a:cs typeface="Times New Roman" pitchFamily="18" charset="0"/>
              </a:rPr>
              <a:t>Review</a:t>
            </a:r>
            <a:endParaRPr lang="en-US" sz="3200" b="1" dirty="0">
              <a:latin typeface="Times New Roman" pitchFamily="18" charset="0"/>
              <a:cs typeface="Times New Roman" pitchFamily="18" charset="0"/>
            </a:endParaRPr>
          </a:p>
        </p:txBody>
      </p:sp>
      <p:pic>
        <p:nvPicPr>
          <p:cNvPr id="3074" name="Picture 2" descr="C:\Users\FARIA\Desktop\stock-vector-problem-icon-from-primitive-set-this-isolated-flat-symbol-is-drawn-with-cyan-color-on-a-white-319669616.jpg"/>
          <p:cNvPicPr>
            <a:picLocks noChangeAspect="1" noChangeArrowheads="1"/>
          </p:cNvPicPr>
          <p:nvPr/>
        </p:nvPicPr>
        <p:blipFill>
          <a:blip r:embed="rId2"/>
          <a:srcRect b="8774"/>
          <a:stretch>
            <a:fillRect/>
          </a:stretch>
        </p:blipFill>
        <p:spPr bwMode="auto">
          <a:xfrm>
            <a:off x="381000" y="2286000"/>
            <a:ext cx="2320290" cy="2209800"/>
          </a:xfrm>
          <a:prstGeom prst="rect">
            <a:avLst/>
          </a:prstGeom>
          <a:noFill/>
        </p:spPr>
      </p:pic>
      <p:pic>
        <p:nvPicPr>
          <p:cNvPr id="3075" name="Picture 3" descr="C:\Users\FARIA\Desktop\icon82Philosophy.png"/>
          <p:cNvPicPr>
            <a:picLocks noChangeAspect="1" noChangeArrowheads="1"/>
          </p:cNvPicPr>
          <p:nvPr/>
        </p:nvPicPr>
        <p:blipFill>
          <a:blip r:embed="rId3"/>
          <a:srcRect b="30000"/>
          <a:stretch>
            <a:fillRect/>
          </a:stretch>
        </p:blipFill>
        <p:spPr bwMode="auto">
          <a:xfrm>
            <a:off x="3581400" y="2364874"/>
            <a:ext cx="2091418" cy="2054726"/>
          </a:xfrm>
          <a:prstGeom prst="rect">
            <a:avLst/>
          </a:prstGeom>
          <a:noFill/>
        </p:spPr>
      </p:pic>
      <p:pic>
        <p:nvPicPr>
          <p:cNvPr id="3076" name="Picture 4" descr="C:\Users\FARIA\Desktop\icon-hero-raiding.png"/>
          <p:cNvPicPr>
            <a:picLocks noChangeAspect="1" noChangeArrowheads="1"/>
          </p:cNvPicPr>
          <p:nvPr/>
        </p:nvPicPr>
        <p:blipFill>
          <a:blip r:embed="rId4"/>
          <a:srcRect/>
          <a:stretch>
            <a:fillRect/>
          </a:stretch>
        </p:blipFill>
        <p:spPr bwMode="auto">
          <a:xfrm>
            <a:off x="6400800" y="2362200"/>
            <a:ext cx="2610162" cy="18954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RIA\Desktop\icon82Philosophy.png"/>
          <p:cNvPicPr>
            <a:picLocks noChangeAspect="1" noChangeArrowheads="1"/>
          </p:cNvPicPr>
          <p:nvPr/>
        </p:nvPicPr>
        <p:blipFill>
          <a:blip r:embed="rId2" cstate="print"/>
          <a:srcRect l="12500" r="12500"/>
          <a:stretch>
            <a:fillRect/>
          </a:stretch>
        </p:blipFill>
        <p:spPr bwMode="auto">
          <a:xfrm>
            <a:off x="685800" y="457200"/>
            <a:ext cx="1828800" cy="1829181"/>
          </a:xfrm>
          <a:prstGeom prst="rect">
            <a:avLst/>
          </a:prstGeom>
          <a:noFill/>
        </p:spPr>
      </p:pic>
      <p:sp>
        <p:nvSpPr>
          <p:cNvPr id="4" name="TextBox 3"/>
          <p:cNvSpPr txBox="1"/>
          <p:nvPr/>
        </p:nvSpPr>
        <p:spPr>
          <a:xfrm>
            <a:off x="2514600" y="609600"/>
            <a:ext cx="5867400" cy="1477328"/>
          </a:xfrm>
          <a:prstGeom prst="rect">
            <a:avLst/>
          </a:prstGeom>
          <a:noFill/>
        </p:spPr>
        <p:txBody>
          <a:bodyPr wrap="square" rtlCol="0">
            <a:spAutoFit/>
          </a:bodyPr>
          <a:lstStyle/>
          <a:p>
            <a:r>
              <a:rPr lang="en-US" sz="7200" i="1" dirty="0" smtClean="0">
                <a:latin typeface="Times New Roman" pitchFamily="18" charset="0"/>
                <a:cs typeface="Times New Roman" pitchFamily="18" charset="0"/>
              </a:rPr>
              <a:t>Methodology </a:t>
            </a:r>
          </a:p>
          <a:p>
            <a:endParaRPr lang="en-US" dirty="0"/>
          </a:p>
        </p:txBody>
      </p:sp>
      <p:sp>
        <p:nvSpPr>
          <p:cNvPr id="5" name="TextBox 4"/>
          <p:cNvSpPr txBox="1"/>
          <p:nvPr/>
        </p:nvSpPr>
        <p:spPr>
          <a:xfrm>
            <a:off x="533400" y="3352800"/>
            <a:ext cx="5867400" cy="984885"/>
          </a:xfrm>
          <a:prstGeom prst="rect">
            <a:avLst/>
          </a:prstGeom>
          <a:noFill/>
        </p:spPr>
        <p:txBody>
          <a:bodyPr wrap="square" rtlCol="0">
            <a:spAutoFit/>
          </a:bodyPr>
          <a:lstStyle/>
          <a:p>
            <a:r>
              <a:rPr lang="en-US" sz="4000" i="1" dirty="0" smtClean="0">
                <a:latin typeface="Times New Roman" pitchFamily="18" charset="0"/>
                <a:cs typeface="Times New Roman" pitchFamily="18" charset="0"/>
              </a:rPr>
              <a:t>Population and Sample</a:t>
            </a:r>
          </a:p>
          <a:p>
            <a:endParaRPr lang="en-US" dirty="0"/>
          </a:p>
        </p:txBody>
      </p:sp>
      <p:sp>
        <p:nvSpPr>
          <p:cNvPr id="6" name="TextBox 5"/>
          <p:cNvSpPr txBox="1"/>
          <p:nvPr/>
        </p:nvSpPr>
        <p:spPr>
          <a:xfrm>
            <a:off x="3048000" y="5029200"/>
            <a:ext cx="5867400" cy="984885"/>
          </a:xfrm>
          <a:prstGeom prst="rect">
            <a:avLst/>
          </a:prstGeom>
          <a:noFill/>
        </p:spPr>
        <p:txBody>
          <a:bodyPr wrap="square" rtlCol="0">
            <a:spAutoFit/>
          </a:bodyPr>
          <a:lstStyle/>
          <a:p>
            <a:r>
              <a:rPr lang="en-US" sz="4000" i="1" dirty="0" smtClean="0">
                <a:latin typeface="Times New Roman" pitchFamily="18" charset="0"/>
                <a:cs typeface="Times New Roman" pitchFamily="18" charset="0"/>
              </a:rPr>
              <a:t>Data and Data Analysis </a:t>
            </a:r>
          </a:p>
          <a:p>
            <a:endParaRPr lang="en-US" dirty="0"/>
          </a:p>
        </p:txBody>
      </p:sp>
      <p:pic>
        <p:nvPicPr>
          <p:cNvPr id="2051" name="Picture 3" descr="C:\Users\FARIA\Desktop\icon02.jpg"/>
          <p:cNvPicPr>
            <a:picLocks noChangeAspect="1" noChangeArrowheads="1"/>
          </p:cNvPicPr>
          <p:nvPr/>
        </p:nvPicPr>
        <p:blipFill>
          <a:blip r:embed="rId3"/>
          <a:srcRect/>
          <a:stretch>
            <a:fillRect/>
          </a:stretch>
        </p:blipFill>
        <p:spPr bwMode="auto">
          <a:xfrm>
            <a:off x="1066800" y="4495800"/>
            <a:ext cx="1900237" cy="1953577"/>
          </a:xfrm>
          <a:prstGeom prst="rect">
            <a:avLst/>
          </a:prstGeom>
          <a:noFill/>
        </p:spPr>
      </p:pic>
      <p:pic>
        <p:nvPicPr>
          <p:cNvPr id="2052" name="Picture 4" descr="C:\Users\FARIA\Desktop\people-icon.png"/>
          <p:cNvPicPr>
            <a:picLocks noChangeAspect="1" noChangeArrowheads="1"/>
          </p:cNvPicPr>
          <p:nvPr/>
        </p:nvPicPr>
        <p:blipFill>
          <a:blip r:embed="rId4"/>
          <a:srcRect/>
          <a:stretch>
            <a:fillRect/>
          </a:stretch>
        </p:blipFill>
        <p:spPr bwMode="auto">
          <a:xfrm>
            <a:off x="5410200" y="2667000"/>
            <a:ext cx="1963138" cy="175512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524000"/>
            <a:ext cx="5867400" cy="984885"/>
          </a:xfrm>
          <a:prstGeom prst="rect">
            <a:avLst/>
          </a:prstGeom>
          <a:noFill/>
        </p:spPr>
        <p:txBody>
          <a:bodyPr wrap="square" rtlCol="0">
            <a:spAutoFit/>
          </a:bodyPr>
          <a:lstStyle/>
          <a:p>
            <a:r>
              <a:rPr lang="en-US" sz="4000" i="1" dirty="0" smtClean="0">
                <a:latin typeface="Times New Roman" pitchFamily="18" charset="0"/>
                <a:cs typeface="Times New Roman" pitchFamily="18" charset="0"/>
              </a:rPr>
              <a:t>Population and Sample</a:t>
            </a:r>
          </a:p>
          <a:p>
            <a:endParaRPr lang="en-US" dirty="0"/>
          </a:p>
        </p:txBody>
      </p:sp>
      <p:pic>
        <p:nvPicPr>
          <p:cNvPr id="3" name="Picture 4" descr="C:\Users\FARIA\Desktop\people-icon.png"/>
          <p:cNvPicPr>
            <a:picLocks noChangeAspect="1" noChangeArrowheads="1"/>
          </p:cNvPicPr>
          <p:nvPr/>
        </p:nvPicPr>
        <p:blipFill>
          <a:blip r:embed="rId2"/>
          <a:srcRect/>
          <a:stretch>
            <a:fillRect/>
          </a:stretch>
        </p:blipFill>
        <p:spPr bwMode="auto">
          <a:xfrm>
            <a:off x="5486400" y="838200"/>
            <a:ext cx="1963138" cy="1755123"/>
          </a:xfrm>
          <a:prstGeom prst="rect">
            <a:avLst/>
          </a:prstGeom>
          <a:noFill/>
        </p:spPr>
      </p:pic>
      <p:sp>
        <p:nvSpPr>
          <p:cNvPr id="4" name="Rectangle 3"/>
          <p:cNvSpPr/>
          <p:nvPr/>
        </p:nvSpPr>
        <p:spPr>
          <a:xfrm>
            <a:off x="533400" y="3657600"/>
            <a:ext cx="8001000" cy="1938992"/>
          </a:xfrm>
          <a:prstGeom prst="rect">
            <a:avLst/>
          </a:prstGeom>
        </p:spPr>
        <p:txBody>
          <a:bodyPr wrap="square">
            <a:spAutoFit/>
          </a:bodyPr>
          <a:lstStyle/>
          <a:p>
            <a:pPr algn="just"/>
            <a:r>
              <a:rPr lang="en-US" sz="2400" i="1" dirty="0" smtClean="0">
                <a:latin typeface="Times New Roman" pitchFamily="18" charset="0"/>
                <a:cs typeface="Times New Roman" pitchFamily="18" charset="0"/>
              </a:rPr>
              <a:t>The study focuses on the Private Commercial Banks (PCBs) which are presently enlisted as the member in DSE (Dhaka Stock Exchange). There are 30 such banks presently in the population. The whole population is considered as the subject of the study.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1219200"/>
            <a:ext cx="5867400" cy="984885"/>
          </a:xfrm>
          <a:prstGeom prst="rect">
            <a:avLst/>
          </a:prstGeom>
          <a:noFill/>
        </p:spPr>
        <p:txBody>
          <a:bodyPr wrap="square" rtlCol="0">
            <a:spAutoFit/>
          </a:bodyPr>
          <a:lstStyle/>
          <a:p>
            <a:r>
              <a:rPr lang="en-US" sz="4000" i="1" dirty="0" smtClean="0">
                <a:latin typeface="Times New Roman" pitchFamily="18" charset="0"/>
                <a:cs typeface="Times New Roman" pitchFamily="18" charset="0"/>
              </a:rPr>
              <a:t>Data and Data Analysis </a:t>
            </a:r>
          </a:p>
          <a:p>
            <a:endParaRPr lang="en-US" dirty="0"/>
          </a:p>
        </p:txBody>
      </p:sp>
      <p:pic>
        <p:nvPicPr>
          <p:cNvPr id="3" name="Picture 3" descr="C:\Users\FARIA\Desktop\icon02.jpg"/>
          <p:cNvPicPr>
            <a:picLocks noChangeAspect="1" noChangeArrowheads="1"/>
          </p:cNvPicPr>
          <p:nvPr/>
        </p:nvPicPr>
        <p:blipFill>
          <a:blip r:embed="rId2"/>
          <a:srcRect/>
          <a:stretch>
            <a:fillRect/>
          </a:stretch>
        </p:blipFill>
        <p:spPr bwMode="auto">
          <a:xfrm>
            <a:off x="381000" y="685800"/>
            <a:ext cx="1900237" cy="1953577"/>
          </a:xfrm>
          <a:prstGeom prst="rect">
            <a:avLst/>
          </a:prstGeom>
          <a:noFill/>
        </p:spPr>
      </p:pic>
      <p:sp>
        <p:nvSpPr>
          <p:cNvPr id="4" name="Rectangle 3"/>
          <p:cNvSpPr/>
          <p:nvPr/>
        </p:nvSpPr>
        <p:spPr>
          <a:xfrm>
            <a:off x="1447800" y="2819400"/>
            <a:ext cx="7696200" cy="1569660"/>
          </a:xfrm>
          <a:prstGeom prst="rect">
            <a:avLst/>
          </a:prstGeom>
        </p:spPr>
        <p:txBody>
          <a:bodyPr wrap="square">
            <a:spAutoFit/>
          </a:bodyPr>
          <a:lstStyle/>
          <a:p>
            <a:pPr algn="just"/>
            <a:r>
              <a:rPr lang="en-US" sz="2400" i="1" dirty="0" smtClean="0">
                <a:latin typeface="Times New Roman" pitchFamily="18" charset="0"/>
                <a:cs typeface="Times New Roman" pitchFamily="18" charset="0"/>
              </a:rPr>
              <a:t>Cumulative Average Growth rate (CAGR) of various variables: </a:t>
            </a:r>
          </a:p>
          <a:p>
            <a:pPr algn="just"/>
            <a:r>
              <a:rPr lang="en-US" sz="2400" i="1" dirty="0" smtClean="0">
                <a:latin typeface="Times New Roman" pitchFamily="18" charset="0"/>
                <a:cs typeface="Times New Roman" pitchFamily="18" charset="0"/>
              </a:rPr>
              <a:t>CAGR= (Value of the parameter in the year 2010/ Value of the parameter in the year 2001)1/10 -1</a:t>
            </a:r>
          </a:p>
        </p:txBody>
      </p:sp>
      <p:sp>
        <p:nvSpPr>
          <p:cNvPr id="5" name="Rectangle 4"/>
          <p:cNvSpPr/>
          <p:nvPr/>
        </p:nvSpPr>
        <p:spPr>
          <a:xfrm>
            <a:off x="1600200" y="4919008"/>
            <a:ext cx="7543800" cy="1938992"/>
          </a:xfrm>
          <a:prstGeom prst="rect">
            <a:avLst/>
          </a:prstGeom>
        </p:spPr>
        <p:txBody>
          <a:bodyPr wrap="square">
            <a:spAutoFit/>
          </a:bodyPr>
          <a:lstStyle/>
          <a:p>
            <a:pPr algn="just"/>
            <a:r>
              <a:rPr lang="en-US" sz="2400" i="1" dirty="0" smtClean="0">
                <a:latin typeface="Times New Roman" pitchFamily="18" charset="0"/>
                <a:cs typeface="Times New Roman" pitchFamily="18" charset="0"/>
              </a:rPr>
              <a:t>The performance of the banks has been measured by several variables: </a:t>
            </a:r>
          </a:p>
          <a:p>
            <a:pPr algn="just"/>
            <a:r>
              <a:rPr lang="en-US" sz="2400" i="1" dirty="0" smtClean="0">
                <a:latin typeface="Times New Roman" pitchFamily="18" charset="0"/>
                <a:cs typeface="Times New Roman" pitchFamily="18" charset="0"/>
              </a:rPr>
              <a:t>ROA, ROE and the prominent variables that have been found to have significant impact on profitability. Among these variables, there are several ratios</a:t>
            </a:r>
          </a:p>
        </p:txBody>
      </p:sp>
      <p:pic>
        <p:nvPicPr>
          <p:cNvPr id="6" name="Picture 4" descr="C:\Users\FARIA\Desktop\success-01-512.png"/>
          <p:cNvPicPr>
            <a:picLocks noChangeAspect="1" noChangeArrowheads="1"/>
          </p:cNvPicPr>
          <p:nvPr/>
        </p:nvPicPr>
        <p:blipFill>
          <a:blip r:embed="rId3" cstate="print"/>
          <a:srcRect/>
          <a:stretch>
            <a:fillRect/>
          </a:stretch>
        </p:blipFill>
        <p:spPr bwMode="auto">
          <a:xfrm>
            <a:off x="685800" y="2971800"/>
            <a:ext cx="685800" cy="685800"/>
          </a:xfrm>
          <a:prstGeom prst="rect">
            <a:avLst/>
          </a:prstGeom>
          <a:noFill/>
        </p:spPr>
      </p:pic>
      <p:pic>
        <p:nvPicPr>
          <p:cNvPr id="7" name="Picture 4" descr="C:\Users\FARIA\Desktop\success-01-512.png"/>
          <p:cNvPicPr>
            <a:picLocks noChangeAspect="1" noChangeArrowheads="1"/>
          </p:cNvPicPr>
          <p:nvPr/>
        </p:nvPicPr>
        <p:blipFill>
          <a:blip r:embed="rId3" cstate="print"/>
          <a:srcRect/>
          <a:stretch>
            <a:fillRect/>
          </a:stretch>
        </p:blipFill>
        <p:spPr bwMode="auto">
          <a:xfrm>
            <a:off x="762000" y="4953000"/>
            <a:ext cx="685800" cy="685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FARIA\Desktop\circleflat32.jpg"/>
          <p:cNvPicPr>
            <a:picLocks noChangeAspect="1" noChangeArrowheads="1"/>
          </p:cNvPicPr>
          <p:nvPr/>
        </p:nvPicPr>
        <p:blipFill>
          <a:blip r:embed="rId2" cstate="print"/>
          <a:srcRect/>
          <a:stretch>
            <a:fillRect/>
          </a:stretch>
        </p:blipFill>
        <p:spPr bwMode="auto">
          <a:xfrm>
            <a:off x="0" y="609600"/>
            <a:ext cx="2301875" cy="1905000"/>
          </a:xfrm>
          <a:prstGeom prst="rect">
            <a:avLst/>
          </a:prstGeom>
          <a:noFill/>
        </p:spPr>
      </p:pic>
      <p:sp>
        <p:nvSpPr>
          <p:cNvPr id="2" name="Title 1"/>
          <p:cNvSpPr>
            <a:spLocks noGrp="1"/>
          </p:cNvSpPr>
          <p:nvPr>
            <p:ph type="title"/>
          </p:nvPr>
        </p:nvSpPr>
        <p:spPr>
          <a:xfrm>
            <a:off x="1981200" y="990600"/>
            <a:ext cx="4343400" cy="1069848"/>
          </a:xfrm>
        </p:spPr>
        <p:txBody>
          <a:bodyPr>
            <a:noAutofit/>
          </a:bodyPr>
          <a:lstStyle/>
          <a:p>
            <a:r>
              <a:rPr lang="en-US" sz="7200" i="1" dirty="0" smtClean="0">
                <a:solidFill>
                  <a:srgbClr val="002060"/>
                </a:solidFill>
                <a:latin typeface="Times New Roman" pitchFamily="18" charset="0"/>
                <a:ea typeface="+mn-ea"/>
                <a:cs typeface="Times New Roman" pitchFamily="18" charset="0"/>
              </a:rPr>
              <a:t>Analysis</a:t>
            </a:r>
          </a:p>
        </p:txBody>
      </p:sp>
      <p:pic>
        <p:nvPicPr>
          <p:cNvPr id="4102" name="Picture 6" descr="C:\Users\FARIA\Desktop\datasheet.png"/>
          <p:cNvPicPr>
            <a:picLocks noChangeAspect="1" noChangeArrowheads="1"/>
          </p:cNvPicPr>
          <p:nvPr/>
        </p:nvPicPr>
        <p:blipFill>
          <a:blip r:embed="rId3"/>
          <a:srcRect/>
          <a:stretch>
            <a:fillRect/>
          </a:stretch>
        </p:blipFill>
        <p:spPr bwMode="auto">
          <a:xfrm>
            <a:off x="3352800" y="1905000"/>
            <a:ext cx="2400300" cy="2400300"/>
          </a:xfrm>
          <a:prstGeom prst="rect">
            <a:avLst/>
          </a:prstGeom>
          <a:noFill/>
        </p:spPr>
      </p:pic>
      <p:sp>
        <p:nvSpPr>
          <p:cNvPr id="9" name="TextBox 8"/>
          <p:cNvSpPr txBox="1"/>
          <p:nvPr/>
        </p:nvSpPr>
        <p:spPr>
          <a:xfrm>
            <a:off x="2438400" y="4114800"/>
            <a:ext cx="4203395" cy="646331"/>
          </a:xfrm>
          <a:prstGeom prst="rect">
            <a:avLst/>
          </a:prstGeom>
          <a:noFill/>
        </p:spPr>
        <p:txBody>
          <a:bodyPr wrap="none" rtlCol="0">
            <a:spAutoFit/>
          </a:bodyPr>
          <a:lstStyle/>
          <a:p>
            <a:r>
              <a:rPr lang="en-US" sz="3600" dirty="0" smtClean="0">
                <a:solidFill>
                  <a:srgbClr val="003300"/>
                </a:solidFill>
              </a:rPr>
              <a:t>Bank’s Profitability </a:t>
            </a:r>
          </a:p>
        </p:txBody>
      </p:sp>
      <p:sp>
        <p:nvSpPr>
          <p:cNvPr id="11" name="Oval 10"/>
          <p:cNvSpPr/>
          <p:nvPr/>
        </p:nvSpPr>
        <p:spPr>
          <a:xfrm>
            <a:off x="1524000" y="4876800"/>
            <a:ext cx="1981200" cy="1752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smtClean="0"/>
              <a:t>ROE </a:t>
            </a:r>
            <a:endParaRPr lang="en-US" sz="4400" dirty="0"/>
          </a:p>
        </p:txBody>
      </p:sp>
      <p:sp>
        <p:nvSpPr>
          <p:cNvPr id="12" name="Oval 11"/>
          <p:cNvSpPr/>
          <p:nvPr/>
        </p:nvSpPr>
        <p:spPr>
          <a:xfrm>
            <a:off x="5410200" y="4800600"/>
            <a:ext cx="2057400" cy="1752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400" dirty="0" smtClean="0"/>
              <a:t>ROA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752600"/>
            <a:ext cx="4572000" cy="1200329"/>
          </a:xfrm>
          <a:prstGeom prst="rect">
            <a:avLst/>
          </a:prstGeom>
        </p:spPr>
        <p:txBody>
          <a:bodyPr>
            <a:spAutoFit/>
          </a:bodyPr>
          <a:lstStyle/>
          <a:p>
            <a:pPr algn="just"/>
            <a:r>
              <a:rPr lang="en-US" sz="2400" i="1" dirty="0" smtClean="0">
                <a:solidFill>
                  <a:schemeClr val="tx2"/>
                </a:solidFill>
                <a:latin typeface="+mj-lt"/>
                <a:ea typeface="+mj-ea"/>
                <a:cs typeface="+mj-cs"/>
              </a:rPr>
              <a:t>ROE shows how well a company uses investments to generate earnings growth</a:t>
            </a:r>
            <a:endParaRPr lang="en-US" sz="2400" i="1" dirty="0">
              <a:solidFill>
                <a:schemeClr val="tx2"/>
              </a:solidFill>
              <a:latin typeface="+mj-lt"/>
              <a:ea typeface="+mj-ea"/>
              <a:cs typeface="+mj-cs"/>
            </a:endParaRPr>
          </a:p>
        </p:txBody>
      </p:sp>
      <p:sp>
        <p:nvSpPr>
          <p:cNvPr id="3" name="Oval 2"/>
          <p:cNvSpPr/>
          <p:nvPr/>
        </p:nvSpPr>
        <p:spPr>
          <a:xfrm>
            <a:off x="762000" y="3886200"/>
            <a:ext cx="2057400" cy="17526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400" dirty="0" smtClean="0"/>
              <a:t>ROA</a:t>
            </a:r>
          </a:p>
        </p:txBody>
      </p:sp>
      <p:sp>
        <p:nvSpPr>
          <p:cNvPr id="4" name="Oval 3"/>
          <p:cNvSpPr/>
          <p:nvPr/>
        </p:nvSpPr>
        <p:spPr>
          <a:xfrm>
            <a:off x="685800" y="1219200"/>
            <a:ext cx="2057400" cy="1752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smtClean="0"/>
              <a:t>ROE </a:t>
            </a:r>
            <a:endParaRPr lang="en-US" sz="4400" dirty="0"/>
          </a:p>
        </p:txBody>
      </p:sp>
      <p:sp>
        <p:nvSpPr>
          <p:cNvPr id="5" name="Rectangle 4"/>
          <p:cNvSpPr/>
          <p:nvPr/>
        </p:nvSpPr>
        <p:spPr>
          <a:xfrm>
            <a:off x="2895600" y="4267200"/>
            <a:ext cx="4572000" cy="1569660"/>
          </a:xfrm>
          <a:prstGeom prst="rect">
            <a:avLst/>
          </a:prstGeom>
        </p:spPr>
        <p:txBody>
          <a:bodyPr>
            <a:spAutoFit/>
          </a:bodyPr>
          <a:lstStyle/>
          <a:p>
            <a:pPr algn="just"/>
            <a:r>
              <a:rPr lang="en-US" sz="2400" i="1" dirty="0" smtClean="0">
                <a:solidFill>
                  <a:schemeClr val="tx2"/>
                </a:solidFill>
                <a:latin typeface="+mj-lt"/>
                <a:ea typeface="+mj-ea"/>
                <a:cs typeface="+mj-cs"/>
              </a:rPr>
              <a:t>ROA gives an idea as to how efficient management is at using its assets to generate earnings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FARIA\Desktop\foundation_list-thumbnails_flat-circle-white-on-blue_512x512.png"/>
          <p:cNvPicPr>
            <a:picLocks noChangeAspect="1" noChangeArrowheads="1"/>
          </p:cNvPicPr>
          <p:nvPr/>
        </p:nvPicPr>
        <p:blipFill>
          <a:blip r:embed="rId2"/>
          <a:srcRect/>
          <a:stretch>
            <a:fillRect/>
          </a:stretch>
        </p:blipFill>
        <p:spPr bwMode="auto">
          <a:xfrm>
            <a:off x="0" y="457200"/>
            <a:ext cx="2057400" cy="2057400"/>
          </a:xfrm>
          <a:prstGeom prst="rect">
            <a:avLst/>
          </a:prstGeom>
          <a:noFill/>
        </p:spPr>
      </p:pic>
      <p:sp>
        <p:nvSpPr>
          <p:cNvPr id="2" name="Title 1"/>
          <p:cNvSpPr>
            <a:spLocks noGrp="1"/>
          </p:cNvSpPr>
          <p:nvPr>
            <p:ph type="title"/>
          </p:nvPr>
        </p:nvSpPr>
        <p:spPr>
          <a:xfrm>
            <a:off x="1981200" y="762000"/>
            <a:ext cx="5410200" cy="1069848"/>
          </a:xfrm>
        </p:spPr>
        <p:txBody>
          <a:bodyPr>
            <a:normAutofit/>
          </a:bodyPr>
          <a:lstStyle/>
          <a:p>
            <a:r>
              <a:rPr lang="en-US" sz="3200" b="1" i="1" dirty="0" smtClean="0"/>
              <a:t>Determinants of Bank Performance </a:t>
            </a:r>
            <a:endParaRPr lang="en-US" sz="3200" b="1" i="1" dirty="0"/>
          </a:p>
        </p:txBody>
      </p:sp>
      <p:sp>
        <p:nvSpPr>
          <p:cNvPr id="17" name="Rectangle 16"/>
          <p:cNvSpPr/>
          <p:nvPr/>
        </p:nvSpPr>
        <p:spPr>
          <a:xfrm>
            <a:off x="762000" y="2743200"/>
            <a:ext cx="4572000" cy="1938992"/>
          </a:xfrm>
          <a:prstGeom prst="rect">
            <a:avLst/>
          </a:prstGeom>
        </p:spPr>
        <p:txBody>
          <a:bodyPr>
            <a:spAutoFit/>
          </a:bodyPr>
          <a:lstStyle/>
          <a:p>
            <a:pPr algn="just"/>
            <a:r>
              <a:rPr lang="en-US" sz="2400" i="1" dirty="0" smtClean="0">
                <a:solidFill>
                  <a:schemeClr val="tx2"/>
                </a:solidFill>
                <a:latin typeface="+mj-lt"/>
                <a:ea typeface="+mj-ea"/>
                <a:cs typeface="+mj-cs"/>
              </a:rPr>
              <a:t>various studies that were conducted to identify the main determinants of bank performance</a:t>
            </a:r>
          </a:p>
          <a:p>
            <a:pPr algn="just"/>
            <a:endParaRPr lang="en-US" sz="2400" i="1" dirty="0">
              <a:solidFill>
                <a:schemeClr val="tx2"/>
              </a:solidFill>
              <a:latin typeface="+mj-lt"/>
              <a:ea typeface="+mj-ea"/>
              <a:cs typeface="+mj-cs"/>
            </a:endParaRPr>
          </a:p>
        </p:txBody>
      </p:sp>
      <p:sp>
        <p:nvSpPr>
          <p:cNvPr id="18" name="Rectangle 17"/>
          <p:cNvSpPr/>
          <p:nvPr/>
        </p:nvSpPr>
        <p:spPr>
          <a:xfrm>
            <a:off x="4572000" y="4267200"/>
            <a:ext cx="4572000" cy="830997"/>
          </a:xfrm>
          <a:prstGeom prst="rect">
            <a:avLst/>
          </a:prstGeom>
        </p:spPr>
        <p:txBody>
          <a:bodyPr>
            <a:spAutoFit/>
          </a:bodyPr>
          <a:lstStyle/>
          <a:p>
            <a:pPr algn="just"/>
            <a:r>
              <a:rPr lang="en-US" sz="2400" i="1" dirty="0" smtClean="0">
                <a:solidFill>
                  <a:schemeClr val="tx2"/>
                </a:solidFill>
                <a:latin typeface="+mj-lt"/>
                <a:ea typeface="+mj-ea"/>
                <a:cs typeface="+mj-cs"/>
              </a:rPr>
              <a:t>different authors came with different conclusions</a:t>
            </a:r>
          </a:p>
        </p:txBody>
      </p:sp>
      <p:pic>
        <p:nvPicPr>
          <p:cNvPr id="19" name="Picture 3" descr="C:\Users\FARIA\Desktop\foundation_list-thumbnails_flat-circle-white-on-blue_512x512.png"/>
          <p:cNvPicPr>
            <a:picLocks noChangeAspect="1" noChangeArrowheads="1"/>
          </p:cNvPicPr>
          <p:nvPr/>
        </p:nvPicPr>
        <p:blipFill>
          <a:blip r:embed="rId3" cstate="print"/>
          <a:srcRect/>
          <a:stretch>
            <a:fillRect/>
          </a:stretch>
        </p:blipFill>
        <p:spPr bwMode="auto">
          <a:xfrm flipV="1">
            <a:off x="228600" y="2667000"/>
            <a:ext cx="609600" cy="609600"/>
          </a:xfrm>
          <a:prstGeom prst="rect">
            <a:avLst/>
          </a:prstGeom>
          <a:noFill/>
        </p:spPr>
      </p:pic>
      <p:pic>
        <p:nvPicPr>
          <p:cNvPr id="20" name="Picture 3" descr="C:\Users\FARIA\Desktop\foundation_list-thumbnails_flat-circle-white-on-blue_512x512.png"/>
          <p:cNvPicPr>
            <a:picLocks noChangeAspect="1" noChangeArrowheads="1"/>
          </p:cNvPicPr>
          <p:nvPr/>
        </p:nvPicPr>
        <p:blipFill>
          <a:blip r:embed="rId3" cstate="print"/>
          <a:srcRect/>
          <a:stretch>
            <a:fillRect/>
          </a:stretch>
        </p:blipFill>
        <p:spPr bwMode="auto">
          <a:xfrm flipV="1">
            <a:off x="4038600" y="4267200"/>
            <a:ext cx="609600" cy="609600"/>
          </a:xfrm>
          <a:prstGeom prst="rect">
            <a:avLst/>
          </a:prstGeom>
          <a:noFill/>
        </p:spPr>
      </p:pic>
      <p:sp>
        <p:nvSpPr>
          <p:cNvPr id="21" name="Rectangle 20"/>
          <p:cNvSpPr/>
          <p:nvPr/>
        </p:nvSpPr>
        <p:spPr>
          <a:xfrm>
            <a:off x="1600200" y="5334000"/>
            <a:ext cx="6934200" cy="1200329"/>
          </a:xfrm>
          <a:prstGeom prst="rect">
            <a:avLst/>
          </a:prstGeom>
        </p:spPr>
        <p:txBody>
          <a:bodyPr wrap="square">
            <a:spAutoFit/>
          </a:bodyPr>
          <a:lstStyle/>
          <a:p>
            <a:pPr algn="just"/>
            <a:r>
              <a:rPr lang="en-US" sz="2400" i="1" dirty="0" smtClean="0">
                <a:solidFill>
                  <a:schemeClr val="tx2"/>
                </a:solidFill>
                <a:latin typeface="+mj-lt"/>
                <a:ea typeface="+mj-ea"/>
                <a:cs typeface="+mj-cs"/>
              </a:rPr>
              <a:t>This implies that the 9 determinants of bank performance are many and they range from firm specific to macro variables. </a:t>
            </a:r>
          </a:p>
        </p:txBody>
      </p:sp>
      <p:pic>
        <p:nvPicPr>
          <p:cNvPr id="22" name="Picture 3" descr="C:\Users\FARIA\Desktop\foundation_list-thumbnails_flat-circle-white-on-blue_512x512.png"/>
          <p:cNvPicPr>
            <a:picLocks noChangeAspect="1" noChangeArrowheads="1"/>
          </p:cNvPicPr>
          <p:nvPr/>
        </p:nvPicPr>
        <p:blipFill>
          <a:blip r:embed="rId3" cstate="print"/>
          <a:srcRect/>
          <a:stretch>
            <a:fillRect/>
          </a:stretch>
        </p:blipFill>
        <p:spPr bwMode="auto">
          <a:xfrm flipV="1">
            <a:off x="1066800" y="5181600"/>
            <a:ext cx="609600" cy="6096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724</TotalTime>
  <Words>464</Words>
  <Application>Microsoft Office PowerPoint</Application>
  <PresentationFormat>On-screen Show (4:3)</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vt:lpstr>
      <vt:lpstr>Effects of Liquidity Management on Banks’ Performance &amp; Profitability: A Study on the Private Commercial Banks of Dhaka Stock Exchange</vt:lpstr>
      <vt:lpstr>Introduction </vt:lpstr>
      <vt:lpstr>Slide 3</vt:lpstr>
      <vt:lpstr>Slide 4</vt:lpstr>
      <vt:lpstr>Slide 5</vt:lpstr>
      <vt:lpstr>Slide 6</vt:lpstr>
      <vt:lpstr>Analysis</vt:lpstr>
      <vt:lpstr>Slide 8</vt:lpstr>
      <vt:lpstr>Determinants of Bank Performance </vt:lpstr>
      <vt:lpstr>Determinants of Bank Performance </vt:lpstr>
      <vt:lpstr>Liquidity on Bank’s  Performance </vt:lpstr>
      <vt:lpstr>Profitability and Liquidity Trends of PCBs</vt:lpstr>
      <vt:lpstr>Interpretation </vt:lpstr>
      <vt:lpstr>Limitations  </vt:lpstr>
      <vt:lpstr>Recommendations</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Liquidity Management on Banks’ Performance &amp; Profitability: A Study on the Private Commercial Banks of Dhaka Stock Exchange</dc:title>
  <dc:creator>FARIA</dc:creator>
  <cp:lastModifiedBy>FARIA</cp:lastModifiedBy>
  <cp:revision>29</cp:revision>
  <dcterms:created xsi:type="dcterms:W3CDTF">2016-05-02T04:05:29Z</dcterms:created>
  <dcterms:modified xsi:type="dcterms:W3CDTF">2016-05-03T09:07:03Z</dcterms:modified>
</cp:coreProperties>
</file>