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64" r:id="rId1"/>
  </p:sldMasterIdLst>
  <p:sldIdLst>
    <p:sldId id="261" r:id="rId2"/>
    <p:sldId id="262" r:id="rId3"/>
    <p:sldId id="263" r:id="rId4"/>
    <p:sldId id="264" r:id="rId5"/>
    <p:sldId id="265" r:id="rId6"/>
    <p:sldId id="267" r:id="rId7"/>
    <p:sldId id="268" r:id="rId8"/>
    <p:sldId id="266" r:id="rId9"/>
    <p:sldId id="269" r:id="rId10"/>
    <p:sldId id="270" r:id="rId11"/>
    <p:sldId id="271" r:id="rId12"/>
    <p:sldId id="272" r:id="rId13"/>
    <p:sldId id="273" r:id="rId14"/>
    <p:sldId id="274" r:id="rId15"/>
    <p:sldId id="275" r:id="rId16"/>
    <p:sldId id="276" r:id="rId17"/>
    <p:sldId id="277" r:id="rId18"/>
    <p:sldId id="278" r:id="rId19"/>
    <p:sldId id="280" r:id="rId20"/>
    <p:sldId id="279" r:id="rId21"/>
    <p:sldId id="281" r:id="rId22"/>
    <p:sldId id="282" r:id="rId23"/>
    <p:sldId id="283" r:id="rId24"/>
    <p:sldId id="284" r:id="rId25"/>
    <p:sldId id="285" r:id="rId26"/>
    <p:sldId id="286" r:id="rId27"/>
    <p:sldId id="287" r:id="rId28"/>
    <p:sldId id="288" r:id="rId29"/>
    <p:sldId id="28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varScale="1">
        <p:scale>
          <a:sx n="78" d="100"/>
          <a:sy n="78" d="100"/>
        </p:scale>
        <p:origin x="878" y="6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BBD4541B-FF7F-4F37-9A38-ACF8C4320811}" type="datetimeFigureOut">
              <a:rPr lang="en-IN" smtClean="0"/>
              <a:t>20-02-2025</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68B296AF-3559-476E-A2E6-076F0CC88A96}" type="slidenum">
              <a:rPr lang="en-IN" smtClean="0"/>
              <a:t>‹#›</a:t>
            </a:fld>
            <a:endParaRPr lang="en-IN"/>
          </a:p>
        </p:txBody>
      </p:sp>
    </p:spTree>
    <p:extLst>
      <p:ext uri="{BB962C8B-B14F-4D97-AF65-F5344CB8AC3E}">
        <p14:creationId xmlns:p14="http://schemas.microsoft.com/office/powerpoint/2010/main" val="2386824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D4541B-FF7F-4F37-9A38-ACF8C4320811}" type="datetimeFigureOut">
              <a:rPr lang="en-IN" smtClean="0"/>
              <a:t>20-02-2025</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8B296AF-3559-476E-A2E6-076F0CC88A96}" type="slidenum">
              <a:rPr lang="en-IN" smtClean="0"/>
              <a:t>‹#›</a:t>
            </a:fld>
            <a:endParaRPr lang="en-IN"/>
          </a:p>
        </p:txBody>
      </p:sp>
    </p:spTree>
    <p:extLst>
      <p:ext uri="{BB962C8B-B14F-4D97-AF65-F5344CB8AC3E}">
        <p14:creationId xmlns:p14="http://schemas.microsoft.com/office/powerpoint/2010/main" val="1789821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BD4541B-FF7F-4F37-9A38-ACF8C4320811}"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8B296AF-3559-476E-A2E6-076F0CC88A96}" type="slidenum">
              <a:rPr lang="en-IN" smtClean="0"/>
              <a:t>‹#›</a:t>
            </a:fld>
            <a:endParaRPr lang="en-IN"/>
          </a:p>
        </p:txBody>
      </p:sp>
    </p:spTree>
    <p:extLst>
      <p:ext uri="{BB962C8B-B14F-4D97-AF65-F5344CB8AC3E}">
        <p14:creationId xmlns:p14="http://schemas.microsoft.com/office/powerpoint/2010/main" val="3026796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BD4541B-FF7F-4F37-9A38-ACF8C4320811}"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8B296AF-3559-476E-A2E6-076F0CC88A96}" type="slidenum">
              <a:rPr lang="en-IN" smtClean="0"/>
              <a:t>‹#›</a:t>
            </a:fld>
            <a:endParaRPr lang="en-IN"/>
          </a:p>
        </p:txBody>
      </p:sp>
    </p:spTree>
    <p:extLst>
      <p:ext uri="{BB962C8B-B14F-4D97-AF65-F5344CB8AC3E}">
        <p14:creationId xmlns:p14="http://schemas.microsoft.com/office/powerpoint/2010/main" val="3204292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D4541B-FF7F-4F37-9A38-ACF8C4320811}"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8B296AF-3559-476E-A2E6-076F0CC88A96}" type="slidenum">
              <a:rPr lang="en-IN" smtClean="0"/>
              <a:t>‹#›</a:t>
            </a:fld>
            <a:endParaRPr lang="en-IN"/>
          </a:p>
        </p:txBody>
      </p:sp>
    </p:spTree>
    <p:extLst>
      <p:ext uri="{BB962C8B-B14F-4D97-AF65-F5344CB8AC3E}">
        <p14:creationId xmlns:p14="http://schemas.microsoft.com/office/powerpoint/2010/main" val="1751985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BD4541B-FF7F-4F37-9A38-ACF8C4320811}" type="datetimeFigureOut">
              <a:rPr lang="en-IN" smtClean="0"/>
              <a:t>20-02-2025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B296AF-3559-476E-A2E6-076F0CC88A96}" type="slidenum">
              <a:rPr lang="en-IN" smtClean="0"/>
              <a:t>‹#›</a:t>
            </a:fld>
            <a:endParaRPr lang="en-IN"/>
          </a:p>
        </p:txBody>
      </p:sp>
    </p:spTree>
    <p:extLst>
      <p:ext uri="{BB962C8B-B14F-4D97-AF65-F5344CB8AC3E}">
        <p14:creationId xmlns:p14="http://schemas.microsoft.com/office/powerpoint/2010/main" val="3390021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BD4541B-FF7F-4F37-9A38-ACF8C4320811}" type="datetimeFigureOut">
              <a:rPr lang="en-IN" smtClean="0"/>
              <a:t>20-02-2025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B296AF-3559-476E-A2E6-076F0CC88A96}" type="slidenum">
              <a:rPr lang="en-IN" smtClean="0"/>
              <a:t>‹#›</a:t>
            </a:fld>
            <a:endParaRPr lang="en-IN"/>
          </a:p>
        </p:txBody>
      </p:sp>
    </p:spTree>
    <p:extLst>
      <p:ext uri="{BB962C8B-B14F-4D97-AF65-F5344CB8AC3E}">
        <p14:creationId xmlns:p14="http://schemas.microsoft.com/office/powerpoint/2010/main" val="1754067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D4541B-FF7F-4F37-9A38-ACF8C4320811}"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B296AF-3559-476E-A2E6-076F0CC88A96}" type="slidenum">
              <a:rPr lang="en-IN" smtClean="0"/>
              <a:t>‹#›</a:t>
            </a:fld>
            <a:endParaRPr lang="en-IN"/>
          </a:p>
        </p:txBody>
      </p:sp>
    </p:spTree>
    <p:extLst>
      <p:ext uri="{BB962C8B-B14F-4D97-AF65-F5344CB8AC3E}">
        <p14:creationId xmlns:p14="http://schemas.microsoft.com/office/powerpoint/2010/main" val="7811844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D4541B-FF7F-4F37-9A38-ACF8C4320811}"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8B296AF-3559-476E-A2E6-076F0CC88A96}" type="slidenum">
              <a:rPr lang="en-IN" smtClean="0"/>
              <a:t>‹#›</a:t>
            </a:fld>
            <a:endParaRPr lang="en-IN"/>
          </a:p>
        </p:txBody>
      </p:sp>
    </p:spTree>
    <p:extLst>
      <p:ext uri="{BB962C8B-B14F-4D97-AF65-F5344CB8AC3E}">
        <p14:creationId xmlns:p14="http://schemas.microsoft.com/office/powerpoint/2010/main" val="1256874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D4541B-FF7F-4F37-9A38-ACF8C4320811}"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B296AF-3559-476E-A2E6-076F0CC88A96}" type="slidenum">
              <a:rPr lang="en-IN" smtClean="0"/>
              <a:t>‹#›</a:t>
            </a:fld>
            <a:endParaRPr lang="en-IN"/>
          </a:p>
        </p:txBody>
      </p:sp>
    </p:spTree>
    <p:extLst>
      <p:ext uri="{BB962C8B-B14F-4D97-AF65-F5344CB8AC3E}">
        <p14:creationId xmlns:p14="http://schemas.microsoft.com/office/powerpoint/2010/main" val="3319177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D4541B-FF7F-4F37-9A38-ACF8C4320811}"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8B296AF-3559-476E-A2E6-076F0CC88A96}" type="slidenum">
              <a:rPr lang="en-IN" smtClean="0"/>
              <a:t>‹#›</a:t>
            </a:fld>
            <a:endParaRPr lang="en-IN"/>
          </a:p>
        </p:txBody>
      </p:sp>
    </p:spTree>
    <p:extLst>
      <p:ext uri="{BB962C8B-B14F-4D97-AF65-F5344CB8AC3E}">
        <p14:creationId xmlns:p14="http://schemas.microsoft.com/office/powerpoint/2010/main" val="3088672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D4541B-FF7F-4F37-9A38-ACF8C4320811}" type="datetimeFigureOut">
              <a:rPr lang="en-IN" smtClean="0"/>
              <a:t>20-02-2025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B296AF-3559-476E-A2E6-076F0CC88A96}" type="slidenum">
              <a:rPr lang="en-IN" smtClean="0"/>
              <a:t>‹#›</a:t>
            </a:fld>
            <a:endParaRPr lang="en-IN"/>
          </a:p>
        </p:txBody>
      </p:sp>
    </p:spTree>
    <p:extLst>
      <p:ext uri="{BB962C8B-B14F-4D97-AF65-F5344CB8AC3E}">
        <p14:creationId xmlns:p14="http://schemas.microsoft.com/office/powerpoint/2010/main" val="4056837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D4541B-FF7F-4F37-9A38-ACF8C4320811}" type="datetimeFigureOut">
              <a:rPr lang="en-IN" smtClean="0"/>
              <a:t>20-02-2025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B296AF-3559-476E-A2E6-076F0CC88A96}" type="slidenum">
              <a:rPr lang="en-IN" smtClean="0"/>
              <a:t>‹#›</a:t>
            </a:fld>
            <a:endParaRPr lang="en-IN"/>
          </a:p>
        </p:txBody>
      </p:sp>
    </p:spTree>
    <p:extLst>
      <p:ext uri="{BB962C8B-B14F-4D97-AF65-F5344CB8AC3E}">
        <p14:creationId xmlns:p14="http://schemas.microsoft.com/office/powerpoint/2010/main" val="194074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D4541B-FF7F-4F37-9A38-ACF8C4320811}" type="datetimeFigureOut">
              <a:rPr lang="en-IN" smtClean="0"/>
              <a:t>20-02-2025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B296AF-3559-476E-A2E6-076F0CC88A96}" type="slidenum">
              <a:rPr lang="en-IN" smtClean="0"/>
              <a:t>‹#›</a:t>
            </a:fld>
            <a:endParaRPr lang="en-IN"/>
          </a:p>
        </p:txBody>
      </p:sp>
    </p:spTree>
    <p:extLst>
      <p:ext uri="{BB962C8B-B14F-4D97-AF65-F5344CB8AC3E}">
        <p14:creationId xmlns:p14="http://schemas.microsoft.com/office/powerpoint/2010/main" val="321166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D4541B-FF7F-4F37-9A38-ACF8C4320811}" type="datetimeFigureOut">
              <a:rPr lang="en-IN" smtClean="0"/>
              <a:t>20-02-2025</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8B296AF-3559-476E-A2E6-076F0CC88A96}" type="slidenum">
              <a:rPr lang="en-IN" smtClean="0"/>
              <a:t>‹#›</a:t>
            </a:fld>
            <a:endParaRPr lang="en-IN"/>
          </a:p>
        </p:txBody>
      </p:sp>
    </p:spTree>
    <p:extLst>
      <p:ext uri="{BB962C8B-B14F-4D97-AF65-F5344CB8AC3E}">
        <p14:creationId xmlns:p14="http://schemas.microsoft.com/office/powerpoint/2010/main" val="4017088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D4541B-FF7F-4F37-9A38-ACF8C4320811}" type="datetimeFigureOut">
              <a:rPr lang="en-IN" smtClean="0"/>
              <a:t>20-02-2025</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8B296AF-3559-476E-A2E6-076F0CC88A96}" type="slidenum">
              <a:rPr lang="en-IN" smtClean="0"/>
              <a:t>‹#›</a:t>
            </a:fld>
            <a:endParaRPr lang="en-IN"/>
          </a:p>
        </p:txBody>
      </p:sp>
    </p:spTree>
    <p:extLst>
      <p:ext uri="{BB962C8B-B14F-4D97-AF65-F5344CB8AC3E}">
        <p14:creationId xmlns:p14="http://schemas.microsoft.com/office/powerpoint/2010/main" val="4020469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D4541B-FF7F-4F37-9A38-ACF8C4320811}" type="datetimeFigureOut">
              <a:rPr lang="en-IN" smtClean="0"/>
              <a:t>20-02-2025</a:t>
            </a:fld>
            <a:endParaRPr lang="en-IN"/>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8B296AF-3559-476E-A2E6-076F0CC88A96}" type="slidenum">
              <a:rPr lang="en-IN" smtClean="0"/>
              <a:t>‹#›</a:t>
            </a:fld>
            <a:endParaRPr lang="en-IN"/>
          </a:p>
        </p:txBody>
      </p:sp>
    </p:spTree>
    <p:extLst>
      <p:ext uri="{BB962C8B-B14F-4D97-AF65-F5344CB8AC3E}">
        <p14:creationId xmlns:p14="http://schemas.microsoft.com/office/powerpoint/2010/main" val="1924625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BBD4541B-FF7F-4F37-9A38-ACF8C4320811}" type="datetimeFigureOut">
              <a:rPr lang="en-IN" smtClean="0"/>
              <a:t>20-02-2025</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68B296AF-3559-476E-A2E6-076F0CC88A96}" type="slidenum">
              <a:rPr lang="en-IN" smtClean="0"/>
              <a:t>‹#›</a:t>
            </a:fld>
            <a:endParaRPr lang="en-IN"/>
          </a:p>
        </p:txBody>
      </p:sp>
    </p:spTree>
    <p:extLst>
      <p:ext uri="{BB962C8B-B14F-4D97-AF65-F5344CB8AC3E}">
        <p14:creationId xmlns:p14="http://schemas.microsoft.com/office/powerpoint/2010/main" val="3536224245"/>
      </p:ext>
    </p:extLst>
  </p:cSld>
  <p:clrMap bg1="lt1" tx1="dk1" bg2="lt2" tx2="dk2" accent1="accent1" accent2="accent2" accent3="accent3" accent4="accent4" accent5="accent5" accent6="accent6" hlink="hlink" folHlink="folHlink"/>
  <p:sldLayoutIdLst>
    <p:sldLayoutId id="2147484565" r:id="rId1"/>
    <p:sldLayoutId id="2147484566" r:id="rId2"/>
    <p:sldLayoutId id="2147484567" r:id="rId3"/>
    <p:sldLayoutId id="2147484568" r:id="rId4"/>
    <p:sldLayoutId id="2147484569" r:id="rId5"/>
    <p:sldLayoutId id="2147484570" r:id="rId6"/>
    <p:sldLayoutId id="2147484571" r:id="rId7"/>
    <p:sldLayoutId id="2147484572" r:id="rId8"/>
    <p:sldLayoutId id="2147484573" r:id="rId9"/>
    <p:sldLayoutId id="2147484574" r:id="rId10"/>
    <p:sldLayoutId id="2147484575" r:id="rId11"/>
    <p:sldLayoutId id="2147484576" r:id="rId12"/>
    <p:sldLayoutId id="2147484577" r:id="rId13"/>
    <p:sldLayoutId id="2147484578" r:id="rId14"/>
    <p:sldLayoutId id="2147484579" r:id="rId15"/>
    <p:sldLayoutId id="2147484580" r:id="rId16"/>
    <p:sldLayoutId id="214748458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AD372-4E86-F84C-56FC-F053F5D08941}"/>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E44799F7-0076-1069-21DF-6D6CA2F18B96}"/>
              </a:ext>
            </a:extLst>
          </p:cNvPr>
          <p:cNvPicPr>
            <a:picLocks noChangeAspect="1"/>
          </p:cNvPicPr>
          <p:nvPr/>
        </p:nvPicPr>
        <p:blipFill>
          <a:blip r:embed="rId2">
            <a:extLst>
              <a:ext uri="{28A0092B-C50C-407E-A947-70E740481C1C}">
                <a14:useLocalDpi xmlns:a14="http://schemas.microsoft.com/office/drawing/2010/main" val="0"/>
              </a:ext>
            </a:extLst>
          </a:blip>
          <a:srcRect l="48396" t="944" r="12700" b="18152"/>
          <a:stretch/>
        </p:blipFill>
        <p:spPr>
          <a:xfrm>
            <a:off x="9920748" y="344128"/>
            <a:ext cx="1650679" cy="1170039"/>
          </a:xfrm>
          <a:prstGeom prst="rect">
            <a:avLst/>
          </a:prstGeom>
          <a:solidFill>
            <a:srgbClr val="FFFFFF">
              <a:shade val="85000"/>
            </a:srgbClr>
          </a:solidFill>
          <a:ln w="88900" cap="sq">
            <a:solidFill>
              <a:srgbClr val="FFFFFF"/>
            </a:solidFill>
            <a:miter lim="800000"/>
          </a:ln>
          <a:effectLst>
            <a:innerShdw blurRad="63500" dist="50800" dir="10800000">
              <a:prstClr val="black">
                <a:alpha val="50000"/>
              </a:prstClr>
            </a:innerShdw>
            <a:softEdge rad="12700"/>
          </a:effectLst>
          <a:scene3d>
            <a:camera prst="orthographicFront"/>
            <a:lightRig rig="twoPt" dir="t">
              <a:rot lat="0" lon="0" rev="7200000"/>
            </a:lightRig>
          </a:scene3d>
          <a:sp3d>
            <a:bevelT w="25400" h="19050"/>
            <a:contourClr>
              <a:srgbClr val="FFFFFF"/>
            </a:contourClr>
          </a:sp3d>
        </p:spPr>
      </p:pic>
      <p:sp>
        <p:nvSpPr>
          <p:cNvPr id="2" name="TextBox 1">
            <a:extLst>
              <a:ext uri="{FF2B5EF4-FFF2-40B4-BE49-F238E27FC236}">
                <a16:creationId xmlns:a16="http://schemas.microsoft.com/office/drawing/2014/main" id="{D7A89DCF-7273-74B7-38BC-A35CE236B544}"/>
              </a:ext>
            </a:extLst>
          </p:cNvPr>
          <p:cNvSpPr txBox="1"/>
          <p:nvPr/>
        </p:nvSpPr>
        <p:spPr>
          <a:xfrm>
            <a:off x="2107381" y="2021512"/>
            <a:ext cx="6868160" cy="1538883"/>
          </a:xfrm>
          <a:prstGeom prst="rect">
            <a:avLst/>
          </a:prstGeom>
          <a:noFill/>
        </p:spPr>
        <p:txBody>
          <a:bodyPr wrap="square" rtlCol="0">
            <a:spAutoFit/>
          </a:bodyPr>
          <a:lstStyle/>
          <a:p>
            <a:pPr algn="ctr"/>
            <a:r>
              <a:rPr lang="en-US" sz="6600" dirty="0"/>
              <a:t>Data Analysis</a:t>
            </a:r>
          </a:p>
          <a:p>
            <a:pPr algn="ctr"/>
            <a:r>
              <a:rPr lang="en-US" sz="2800" dirty="0"/>
              <a:t>Portfolio Project Challenge</a:t>
            </a:r>
          </a:p>
        </p:txBody>
      </p:sp>
      <p:sp>
        <p:nvSpPr>
          <p:cNvPr id="3" name="TextBox 2">
            <a:extLst>
              <a:ext uri="{FF2B5EF4-FFF2-40B4-BE49-F238E27FC236}">
                <a16:creationId xmlns:a16="http://schemas.microsoft.com/office/drawing/2014/main" id="{3B67E7E2-A532-6AD1-7822-B0E8C2CF9332}"/>
              </a:ext>
            </a:extLst>
          </p:cNvPr>
          <p:cNvSpPr txBox="1"/>
          <p:nvPr/>
        </p:nvSpPr>
        <p:spPr>
          <a:xfrm>
            <a:off x="629265" y="5102942"/>
            <a:ext cx="3657600" cy="646331"/>
          </a:xfrm>
          <a:prstGeom prst="rect">
            <a:avLst/>
          </a:prstGeom>
          <a:noFill/>
        </p:spPr>
        <p:txBody>
          <a:bodyPr wrap="square" rtlCol="0">
            <a:spAutoFit/>
          </a:bodyPr>
          <a:lstStyle/>
          <a:p>
            <a:r>
              <a:rPr lang="en-US" b="1" dirty="0"/>
              <a:t>Presented By – Prerana Mane</a:t>
            </a:r>
          </a:p>
          <a:p>
            <a:endParaRPr lang="en-IN" dirty="0"/>
          </a:p>
        </p:txBody>
      </p:sp>
    </p:spTree>
    <p:extLst>
      <p:ext uri="{BB962C8B-B14F-4D97-AF65-F5344CB8AC3E}">
        <p14:creationId xmlns:p14="http://schemas.microsoft.com/office/powerpoint/2010/main" val="536337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CCAEA-E1C7-508F-5624-3664FCBA9DA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419DC41A-300B-4A90-22A9-C60DF28C0C8E}"/>
              </a:ext>
            </a:extLst>
          </p:cNvPr>
          <p:cNvPicPr>
            <a:picLocks noChangeAspect="1"/>
          </p:cNvPicPr>
          <p:nvPr/>
        </p:nvPicPr>
        <p:blipFill>
          <a:blip r:embed="rId2">
            <a:extLst>
              <a:ext uri="{28A0092B-C50C-407E-A947-70E740481C1C}">
                <a14:useLocalDpi xmlns:a14="http://schemas.microsoft.com/office/drawing/2010/main" val="0"/>
              </a:ext>
            </a:extLst>
          </a:blip>
          <a:srcRect l="48396" t="944" r="12700" b="18152"/>
          <a:stretch/>
        </p:blipFill>
        <p:spPr>
          <a:xfrm>
            <a:off x="9920748" y="344128"/>
            <a:ext cx="1650679" cy="1170039"/>
          </a:xfrm>
          <a:prstGeom prst="rect">
            <a:avLst/>
          </a:prstGeom>
          <a:solidFill>
            <a:srgbClr val="FFFFFF">
              <a:shade val="85000"/>
            </a:srgbClr>
          </a:solidFill>
          <a:ln w="88900" cap="sq">
            <a:solidFill>
              <a:srgbClr val="FFFFFF"/>
            </a:solidFill>
            <a:miter lim="800000"/>
          </a:ln>
          <a:effectLst>
            <a:innerShdw blurRad="63500" dist="50800" dir="10800000">
              <a:prstClr val="black">
                <a:alpha val="50000"/>
              </a:prstClr>
            </a:innerShdw>
            <a:softEdge rad="12700"/>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BF3E9606-F6E8-43A0-8400-CCDDB357FCA2}"/>
              </a:ext>
            </a:extLst>
          </p:cNvPr>
          <p:cNvSpPr txBox="1"/>
          <p:nvPr/>
        </p:nvSpPr>
        <p:spPr>
          <a:xfrm>
            <a:off x="331470" y="1757016"/>
            <a:ext cx="5764530" cy="3156826"/>
          </a:xfrm>
          <a:prstGeom prst="rect">
            <a:avLst/>
          </a:prstGeom>
          <a:noFill/>
        </p:spPr>
        <p:txBody>
          <a:bodyPr wrap="square">
            <a:spAutoFit/>
          </a:bodyPr>
          <a:lstStyle/>
          <a:p>
            <a:pPr>
              <a:lnSpc>
                <a:spcPct val="107000"/>
              </a:lnSpc>
              <a:spcAft>
                <a:spcPts val="800"/>
              </a:spcAft>
            </a:pPr>
            <a:r>
              <a:rPr lang="en-IN" sz="1800" b="1" kern="100" dirty="0">
                <a:effectLst/>
                <a:latin typeface="Segoe UI Emoji" panose="020B0502040204020203" pitchFamily="34" charset="0"/>
                <a:ea typeface="Calibri" panose="020F0502020204030204" pitchFamily="34" charset="0"/>
                <a:cs typeface="Segoe UI Emoji" panose="020B0502040204020203" pitchFamily="34" charset="0"/>
              </a:rPr>
              <a:t>🔍</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 Key Insights </a:t>
            </a:r>
          </a:p>
          <a:p>
            <a:pPr marL="0" marR="0">
              <a:lnSpc>
                <a:spcPct val="107000"/>
              </a:lnSpc>
              <a:spcAft>
                <a:spcPts val="800"/>
              </a:spcAft>
            </a:pP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5.</a:t>
            </a:r>
            <a:r>
              <a:rPr lang="en-IN" sz="1800" b="1" kern="0" dirty="0">
                <a:effectLst/>
                <a:latin typeface="Calibri Light" panose="020F0302020204030204" pitchFamily="34" charset="0"/>
                <a:ea typeface="Times New Roman" panose="02020603050405020304" pitchFamily="18" charset="0"/>
                <a:cs typeface="Mangal" panose="02040503050203030202" pitchFamily="18" charset="0"/>
              </a:rPr>
              <a:t> Mortality Rate vs. Air Pollution Exposure</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Light" panose="020F0302020204030204" pitchFamily="34" charset="0"/>
                <a:ea typeface="Calibri" panose="020F0502020204030204" pitchFamily="34" charset="0"/>
                <a:cs typeface="Mangal" panose="02040503050203030202" pitchFamily="18" charset="0"/>
              </a:rPr>
              <a:t>The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highest mortality rate</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(around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3.15</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is seen in a region with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low air pollution exposure</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contradicting the expected trend.</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Light" panose="020F0302020204030204" pitchFamily="34" charset="0"/>
                <a:ea typeface="Calibri" panose="020F0502020204030204" pitchFamily="34" charset="0"/>
                <a:cs typeface="Mangal" panose="02040503050203030202" pitchFamily="18" charset="0"/>
              </a:rPr>
              <a:t>Countries with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poor healthcare access</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show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higher mortality rates</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across all air pollution levels.</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Light" panose="020F0302020204030204" pitchFamily="34" charset="0"/>
                <a:ea typeface="Calibri" panose="020F0502020204030204" pitchFamily="34" charset="0"/>
                <a:cs typeface="Mangal" panose="02040503050203030202" pitchFamily="18" charset="0"/>
              </a:rPr>
              <a:t>In areas with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high air pollution but good healthcare access</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the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mortality rate is lower</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(around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3.00</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5" name="Picture 4">
            <a:extLst>
              <a:ext uri="{FF2B5EF4-FFF2-40B4-BE49-F238E27FC236}">
                <a16:creationId xmlns:a16="http://schemas.microsoft.com/office/drawing/2014/main" id="{1B164FEF-0638-1D1C-89C2-0241C804EE79}"/>
              </a:ext>
            </a:extLst>
          </p:cNvPr>
          <p:cNvPicPr>
            <a:picLocks noChangeAspect="1"/>
          </p:cNvPicPr>
          <p:nvPr/>
        </p:nvPicPr>
        <p:blipFill>
          <a:blip r:embed="rId3"/>
          <a:stretch>
            <a:fillRect/>
          </a:stretch>
        </p:blipFill>
        <p:spPr>
          <a:xfrm>
            <a:off x="6427470" y="2154596"/>
            <a:ext cx="5433060" cy="3079750"/>
          </a:xfrm>
          <a:prstGeom prst="rect">
            <a:avLst/>
          </a:prstGeom>
        </p:spPr>
      </p:pic>
      <p:sp>
        <p:nvSpPr>
          <p:cNvPr id="7" name="TextBox 6">
            <a:extLst>
              <a:ext uri="{FF2B5EF4-FFF2-40B4-BE49-F238E27FC236}">
                <a16:creationId xmlns:a16="http://schemas.microsoft.com/office/drawing/2014/main" id="{F9D28CC8-3825-A81B-C57F-4D08E1D7C273}"/>
              </a:ext>
            </a:extLst>
          </p:cNvPr>
          <p:cNvSpPr txBox="1"/>
          <p:nvPr/>
        </p:nvSpPr>
        <p:spPr>
          <a:xfrm>
            <a:off x="6427470" y="5499223"/>
            <a:ext cx="6096000" cy="375552"/>
          </a:xfrm>
          <a:prstGeom prst="rect">
            <a:avLst/>
          </a:prstGeom>
          <a:noFill/>
        </p:spPr>
        <p:txBody>
          <a:bodyPr wrap="square">
            <a:spAutoFit/>
          </a:bodyPr>
          <a:lstStyle/>
          <a:p>
            <a:pPr marL="0" marR="0">
              <a:lnSpc>
                <a:spcPct val="107000"/>
              </a:lnSpc>
              <a:spcAft>
                <a:spcPts val="800"/>
              </a:spcAft>
            </a:pP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Higher Air Pollution Doesn't Always Mean Higher Mortality</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393097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C20C4E-7FF5-B1CC-6CFF-B8A94FD268B8}"/>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EB05D6C6-CFF4-91AA-BF26-06BAEC3BCE26}"/>
              </a:ext>
            </a:extLst>
          </p:cNvPr>
          <p:cNvPicPr>
            <a:picLocks noChangeAspect="1"/>
          </p:cNvPicPr>
          <p:nvPr/>
        </p:nvPicPr>
        <p:blipFill>
          <a:blip r:embed="rId2">
            <a:extLst>
              <a:ext uri="{28A0092B-C50C-407E-A947-70E740481C1C}">
                <a14:useLocalDpi xmlns:a14="http://schemas.microsoft.com/office/drawing/2010/main" val="0"/>
              </a:ext>
            </a:extLst>
          </a:blip>
          <a:srcRect l="48396" t="944" r="12700" b="18152"/>
          <a:stretch/>
        </p:blipFill>
        <p:spPr>
          <a:xfrm>
            <a:off x="9920748" y="344128"/>
            <a:ext cx="1650679" cy="1170039"/>
          </a:xfrm>
          <a:prstGeom prst="rect">
            <a:avLst/>
          </a:prstGeom>
          <a:solidFill>
            <a:srgbClr val="FFFFFF">
              <a:shade val="85000"/>
            </a:srgbClr>
          </a:solidFill>
          <a:ln w="88900" cap="sq">
            <a:solidFill>
              <a:srgbClr val="FFFFFF"/>
            </a:solidFill>
            <a:miter lim="800000"/>
          </a:ln>
          <a:effectLst>
            <a:innerShdw blurRad="63500" dist="50800" dir="10800000">
              <a:prstClr val="black">
                <a:alpha val="50000"/>
              </a:prstClr>
            </a:innerShdw>
            <a:softEdge rad="12700"/>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F41DDBAF-72C8-A9E6-C311-9B633BD2671F}"/>
              </a:ext>
            </a:extLst>
          </p:cNvPr>
          <p:cNvSpPr txBox="1"/>
          <p:nvPr/>
        </p:nvSpPr>
        <p:spPr>
          <a:xfrm>
            <a:off x="0" y="1884301"/>
            <a:ext cx="5731510" cy="3749553"/>
          </a:xfrm>
          <a:prstGeom prst="rect">
            <a:avLst/>
          </a:prstGeom>
          <a:noFill/>
        </p:spPr>
        <p:txBody>
          <a:bodyPr wrap="square">
            <a:spAutoFit/>
          </a:bodyPr>
          <a:lstStyle/>
          <a:p>
            <a:pPr marL="457200">
              <a:lnSpc>
                <a:spcPct val="107000"/>
              </a:lnSpc>
              <a:spcAft>
                <a:spcPts val="800"/>
              </a:spcAft>
            </a:pPr>
            <a:r>
              <a:rPr lang="en-IN" sz="1800" b="1" kern="100" dirty="0">
                <a:effectLst/>
                <a:latin typeface="Segoe UI Emoji" panose="020B0502040204020203" pitchFamily="34" charset="0"/>
                <a:ea typeface="Calibri" panose="020F0502020204030204" pitchFamily="34" charset="0"/>
                <a:cs typeface="Segoe UI Emoji" panose="020B0502040204020203" pitchFamily="34" charset="0"/>
              </a:rPr>
              <a:t>🔍</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 Key Insights </a:t>
            </a:r>
          </a:p>
          <a:p>
            <a:pPr marL="457200" marR="0">
              <a:lnSpc>
                <a:spcPct val="107000"/>
              </a:lnSpc>
              <a:spcAft>
                <a:spcPts val="800"/>
              </a:spcAft>
            </a:pP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6.  Lung Cancer Risk Score Distribution</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457200" marR="0">
              <a:lnSpc>
                <a:spcPct val="107000"/>
              </a:lnSpc>
              <a:spcAft>
                <a:spcPts val="800"/>
              </a:spcAft>
            </a:pP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1.</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The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Young</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group has the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highest average Count of ID</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at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8,372.50</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457200" marR="0">
              <a:lnSpc>
                <a:spcPct val="107000"/>
              </a:lnSpc>
              <a:spcAft>
                <a:spcPts val="800"/>
              </a:spcAft>
            </a:pPr>
            <a:r>
              <a:rPr lang="en-IN" sz="1800" kern="100" dirty="0">
                <a:effectLst/>
                <a:latin typeface="Calibri Light" panose="020F0302020204030204" pitchFamily="34" charset="0"/>
                <a:ea typeface="Calibri" panose="020F0502020204030204" pitchFamily="34" charset="0"/>
                <a:cs typeface="Mangal" panose="02040503050203030202" pitchFamily="18" charset="0"/>
              </a:rPr>
              <a:t> 2.</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Young</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individuals, even with a lower age-based score, could have higher risk scores if they smoke or have family histories of cancer.</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457200" marR="0">
              <a:lnSpc>
                <a:spcPct val="107000"/>
              </a:lnSpc>
              <a:spcAft>
                <a:spcPts val="800"/>
              </a:spcAft>
            </a:pPr>
            <a:r>
              <a:rPr lang="en-IN" sz="1800" kern="100" dirty="0">
                <a:effectLst/>
                <a:latin typeface="Calibri Light" panose="020F0302020204030204" pitchFamily="34" charset="0"/>
                <a:ea typeface="Calibri" panose="020F0502020204030204" pitchFamily="34" charset="0"/>
                <a:cs typeface="Mangal" panose="02040503050203030202" pitchFamily="18" charset="0"/>
              </a:rPr>
              <a:t> 3.</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Middle-Aged, Senior, and Elderly</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individuals start with a higher score due to their age and might have additional risk factors (smoking, pollution, family history) contributing to an even higher total score.</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5" name="Picture 4">
            <a:extLst>
              <a:ext uri="{FF2B5EF4-FFF2-40B4-BE49-F238E27FC236}">
                <a16:creationId xmlns:a16="http://schemas.microsoft.com/office/drawing/2014/main" id="{0F578A30-A84D-FC2D-CD98-9F186205386A}"/>
              </a:ext>
            </a:extLst>
          </p:cNvPr>
          <p:cNvPicPr>
            <a:picLocks noChangeAspect="1"/>
          </p:cNvPicPr>
          <p:nvPr/>
        </p:nvPicPr>
        <p:blipFill>
          <a:blip r:embed="rId3"/>
          <a:stretch>
            <a:fillRect/>
          </a:stretch>
        </p:blipFill>
        <p:spPr>
          <a:xfrm>
            <a:off x="6179923" y="2110443"/>
            <a:ext cx="5731510" cy="3207385"/>
          </a:xfrm>
          <a:prstGeom prst="rect">
            <a:avLst/>
          </a:prstGeom>
        </p:spPr>
      </p:pic>
    </p:spTree>
    <p:extLst>
      <p:ext uri="{BB962C8B-B14F-4D97-AF65-F5344CB8AC3E}">
        <p14:creationId xmlns:p14="http://schemas.microsoft.com/office/powerpoint/2010/main" val="3504288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B02FE4-F179-D260-97DE-A20CD3CD255E}"/>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F6CD92A1-DCEF-E7BD-C6BF-479451017B8C}"/>
              </a:ext>
            </a:extLst>
          </p:cNvPr>
          <p:cNvPicPr>
            <a:picLocks noChangeAspect="1"/>
          </p:cNvPicPr>
          <p:nvPr/>
        </p:nvPicPr>
        <p:blipFill>
          <a:blip r:embed="rId2">
            <a:extLst>
              <a:ext uri="{28A0092B-C50C-407E-A947-70E740481C1C}">
                <a14:useLocalDpi xmlns:a14="http://schemas.microsoft.com/office/drawing/2010/main" val="0"/>
              </a:ext>
            </a:extLst>
          </a:blip>
          <a:srcRect l="48396" t="944" r="12700" b="18152"/>
          <a:stretch/>
        </p:blipFill>
        <p:spPr>
          <a:xfrm>
            <a:off x="9920748" y="344128"/>
            <a:ext cx="1650679" cy="1170039"/>
          </a:xfrm>
          <a:prstGeom prst="rect">
            <a:avLst/>
          </a:prstGeom>
          <a:solidFill>
            <a:srgbClr val="FFFFFF">
              <a:shade val="85000"/>
            </a:srgbClr>
          </a:solidFill>
          <a:ln w="88900" cap="sq">
            <a:solidFill>
              <a:srgbClr val="FFFFFF"/>
            </a:solidFill>
            <a:miter lim="800000"/>
          </a:ln>
          <a:effectLst>
            <a:innerShdw blurRad="63500" dist="50800" dir="10800000">
              <a:prstClr val="black">
                <a:alpha val="50000"/>
              </a:prstClr>
            </a:innerShdw>
            <a:softEdge rad="12700"/>
          </a:effectLst>
          <a:scene3d>
            <a:camera prst="orthographicFront"/>
            <a:lightRig rig="twoPt" dir="t">
              <a:rot lat="0" lon="0" rev="7200000"/>
            </a:lightRig>
          </a:scene3d>
          <a:sp3d>
            <a:bevelT w="25400" h="19050"/>
            <a:contourClr>
              <a:srgbClr val="FFFFFF"/>
            </a:contourClr>
          </a:sp3d>
        </p:spPr>
      </p:pic>
      <p:sp>
        <p:nvSpPr>
          <p:cNvPr id="2" name="TextBox 1">
            <a:extLst>
              <a:ext uri="{FF2B5EF4-FFF2-40B4-BE49-F238E27FC236}">
                <a16:creationId xmlns:a16="http://schemas.microsoft.com/office/drawing/2014/main" id="{6D97A227-7523-F423-D996-2CE3712044C7}"/>
              </a:ext>
            </a:extLst>
          </p:cNvPr>
          <p:cNvSpPr txBox="1"/>
          <p:nvPr/>
        </p:nvSpPr>
        <p:spPr>
          <a:xfrm>
            <a:off x="884903" y="658761"/>
            <a:ext cx="8544232" cy="646331"/>
          </a:xfrm>
          <a:prstGeom prst="rect">
            <a:avLst/>
          </a:prstGeom>
          <a:noFill/>
        </p:spPr>
        <p:txBody>
          <a:bodyPr wrap="square" rtlCol="0">
            <a:spAutoFit/>
          </a:bodyPr>
          <a:lstStyle/>
          <a:p>
            <a:pPr algn="ctr"/>
            <a:r>
              <a:rPr lang="en-US" sz="3600" dirty="0"/>
              <a:t>1</a:t>
            </a:r>
            <a:r>
              <a:rPr lang="en-US" sz="3600" baseline="30000" dirty="0"/>
              <a:t>ST</a:t>
            </a:r>
            <a:r>
              <a:rPr lang="en-US" sz="3600" dirty="0"/>
              <a:t> Dashboard  </a:t>
            </a:r>
            <a:endParaRPr lang="en-IN" sz="3600" dirty="0"/>
          </a:p>
        </p:txBody>
      </p:sp>
      <p:pic>
        <p:nvPicPr>
          <p:cNvPr id="5" name="Picture 4">
            <a:extLst>
              <a:ext uri="{FF2B5EF4-FFF2-40B4-BE49-F238E27FC236}">
                <a16:creationId xmlns:a16="http://schemas.microsoft.com/office/drawing/2014/main" id="{1F64AAA5-8634-C627-45FC-8D71380A0A04}"/>
              </a:ext>
            </a:extLst>
          </p:cNvPr>
          <p:cNvPicPr>
            <a:picLocks noChangeAspect="1"/>
          </p:cNvPicPr>
          <p:nvPr/>
        </p:nvPicPr>
        <p:blipFill>
          <a:blip r:embed="rId3"/>
          <a:stretch>
            <a:fillRect/>
          </a:stretch>
        </p:blipFill>
        <p:spPr>
          <a:xfrm>
            <a:off x="327808" y="1691148"/>
            <a:ext cx="11480734" cy="4962514"/>
          </a:xfrm>
          <a:prstGeom prst="rect">
            <a:avLst/>
          </a:prstGeom>
        </p:spPr>
      </p:pic>
    </p:spTree>
    <p:extLst>
      <p:ext uri="{BB962C8B-B14F-4D97-AF65-F5344CB8AC3E}">
        <p14:creationId xmlns:p14="http://schemas.microsoft.com/office/powerpoint/2010/main" val="2353322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2E0AB-7C9F-5520-FFA0-19844EE6794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B38EEB5E-3685-E3A3-7C00-7CD8CCCFE4D0}"/>
              </a:ext>
            </a:extLst>
          </p:cNvPr>
          <p:cNvPicPr>
            <a:picLocks noChangeAspect="1"/>
          </p:cNvPicPr>
          <p:nvPr/>
        </p:nvPicPr>
        <p:blipFill>
          <a:blip r:embed="rId2">
            <a:extLst>
              <a:ext uri="{28A0092B-C50C-407E-A947-70E740481C1C}">
                <a14:useLocalDpi xmlns:a14="http://schemas.microsoft.com/office/drawing/2010/main" val="0"/>
              </a:ext>
            </a:extLst>
          </a:blip>
          <a:srcRect l="48396" t="944" r="12700" b="18152"/>
          <a:stretch/>
        </p:blipFill>
        <p:spPr>
          <a:xfrm>
            <a:off x="9920748" y="344128"/>
            <a:ext cx="1650679" cy="1170039"/>
          </a:xfrm>
          <a:prstGeom prst="rect">
            <a:avLst/>
          </a:prstGeom>
          <a:solidFill>
            <a:srgbClr val="FFFFFF">
              <a:shade val="85000"/>
            </a:srgbClr>
          </a:solidFill>
          <a:ln w="88900" cap="sq">
            <a:solidFill>
              <a:srgbClr val="FFFFFF"/>
            </a:solidFill>
            <a:miter lim="800000"/>
          </a:ln>
          <a:effectLst>
            <a:innerShdw blurRad="63500" dist="50800" dir="10800000">
              <a:prstClr val="black">
                <a:alpha val="50000"/>
              </a:prstClr>
            </a:innerShdw>
            <a:softEdge rad="12700"/>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6A155E92-8BD8-2316-96E6-8C01B18E82B5}"/>
              </a:ext>
            </a:extLst>
          </p:cNvPr>
          <p:cNvPicPr>
            <a:picLocks noChangeAspect="1"/>
          </p:cNvPicPr>
          <p:nvPr/>
        </p:nvPicPr>
        <p:blipFill>
          <a:blip r:embed="rId3"/>
          <a:stretch>
            <a:fillRect/>
          </a:stretch>
        </p:blipFill>
        <p:spPr>
          <a:xfrm>
            <a:off x="5963612" y="2054693"/>
            <a:ext cx="5731510" cy="3274695"/>
          </a:xfrm>
          <a:prstGeom prst="rect">
            <a:avLst/>
          </a:prstGeom>
        </p:spPr>
      </p:pic>
      <p:sp>
        <p:nvSpPr>
          <p:cNvPr id="7" name="TextBox 6">
            <a:extLst>
              <a:ext uri="{FF2B5EF4-FFF2-40B4-BE49-F238E27FC236}">
                <a16:creationId xmlns:a16="http://schemas.microsoft.com/office/drawing/2014/main" id="{9B015A16-1C99-7D8B-653F-1E858535A5C3}"/>
              </a:ext>
            </a:extLst>
          </p:cNvPr>
          <p:cNvSpPr txBox="1"/>
          <p:nvPr/>
        </p:nvSpPr>
        <p:spPr>
          <a:xfrm>
            <a:off x="403123" y="2142935"/>
            <a:ext cx="5122606" cy="3453189"/>
          </a:xfrm>
          <a:prstGeom prst="rect">
            <a:avLst/>
          </a:prstGeom>
          <a:noFill/>
        </p:spPr>
        <p:txBody>
          <a:bodyPr wrap="square">
            <a:spAutoFit/>
          </a:bodyPr>
          <a:lstStyle/>
          <a:p>
            <a:pPr>
              <a:lnSpc>
                <a:spcPct val="107000"/>
              </a:lnSpc>
              <a:spcAft>
                <a:spcPts val="800"/>
              </a:spcAft>
            </a:pPr>
            <a:r>
              <a:rPr lang="en-IN" sz="1800" b="1" kern="100" dirty="0">
                <a:effectLst/>
                <a:latin typeface="Segoe UI Emoji" panose="020B0502040204020203" pitchFamily="34" charset="0"/>
                <a:ea typeface="Calibri" panose="020F0502020204030204" pitchFamily="34" charset="0"/>
                <a:cs typeface="Segoe UI Emoji" panose="020B0502040204020203" pitchFamily="34" charset="0"/>
              </a:rPr>
              <a:t>🔍</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 Key Insights </a:t>
            </a:r>
          </a:p>
          <a:p>
            <a:pPr marL="0" marR="0">
              <a:lnSpc>
                <a:spcPct val="107000"/>
              </a:lnSpc>
              <a:spcAft>
                <a:spcPts val="800"/>
              </a:spcAft>
            </a:pP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7.</a:t>
            </a:r>
            <a:r>
              <a:rPr lang="en-IN" sz="1800" b="1" kern="100" dirty="0">
                <a:solidFill>
                  <a:srgbClr val="252423"/>
                </a:solidFill>
                <a:effectLst/>
                <a:latin typeface="Calibri Light" panose="020F0302020204030204" pitchFamily="34" charset="0"/>
                <a:ea typeface="Calibri" panose="020F0502020204030204" pitchFamily="34" charset="0"/>
                <a:cs typeface="Mangal" panose="02040503050203030202" pitchFamily="18" charset="0"/>
              </a:rPr>
              <a:t>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Smoking vs. Lung Cancer Cases</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Aft>
                <a:spcPts val="800"/>
              </a:spcAft>
            </a:pPr>
            <a:r>
              <a:rPr lang="en-IN" sz="1800" kern="100" dirty="0">
                <a:effectLst/>
                <a:latin typeface="Calibri Light" panose="020F0302020204030204" pitchFamily="34" charset="0"/>
                <a:ea typeface="Calibri" panose="020F0502020204030204" pitchFamily="34" charset="0"/>
                <a:cs typeface="Mangal" panose="02040503050203030202" pitchFamily="18" charset="0"/>
              </a:rPr>
              <a:t>1.The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Young</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group has an unexpectedly high count of lung cancer diagnoses among active smokers.</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Aft>
                <a:spcPts val="800"/>
              </a:spcAft>
            </a:pPr>
            <a:r>
              <a:rPr lang="en-IN" sz="1800" kern="100" dirty="0">
                <a:effectLst/>
                <a:latin typeface="Calibri Light" panose="020F0302020204030204" pitchFamily="34" charset="0"/>
                <a:ea typeface="Calibri" panose="020F0502020204030204" pitchFamily="34" charset="0"/>
                <a:cs typeface="Mangal" panose="02040503050203030202" pitchFamily="18" charset="0"/>
              </a:rPr>
              <a:t>2.</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Elderly</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and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Middle-Aged</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groups have the highest lung cancer diagnoses among passive smokers, indicating long-term exposure effects.</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Aft>
                <a:spcPts val="800"/>
              </a:spcAft>
            </a:pPr>
            <a:r>
              <a:rPr lang="en-IN" sz="1800" kern="100" dirty="0">
                <a:effectLst/>
                <a:latin typeface="Calibri Light" panose="020F0302020204030204" pitchFamily="34" charset="0"/>
                <a:ea typeface="Calibri" panose="020F0502020204030204" pitchFamily="34" charset="0"/>
                <a:cs typeface="Mangal" panose="02040503050203030202" pitchFamily="18" charset="0"/>
              </a:rPr>
              <a:t>3.The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Young</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category has the highest average count of lung cancer diagnoses (1,365), followed by older age groups.</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382087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F4B028-1F2D-91F5-A3A6-5C9CD59632C8}"/>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5FD4D163-9B49-3AFD-6175-E6D1F9706612}"/>
              </a:ext>
            </a:extLst>
          </p:cNvPr>
          <p:cNvPicPr>
            <a:picLocks noChangeAspect="1"/>
          </p:cNvPicPr>
          <p:nvPr/>
        </p:nvPicPr>
        <p:blipFill>
          <a:blip r:embed="rId2">
            <a:extLst>
              <a:ext uri="{28A0092B-C50C-407E-A947-70E740481C1C}">
                <a14:useLocalDpi xmlns:a14="http://schemas.microsoft.com/office/drawing/2010/main" val="0"/>
              </a:ext>
            </a:extLst>
          </a:blip>
          <a:srcRect l="48396" t="944" r="12700" b="18152"/>
          <a:stretch/>
        </p:blipFill>
        <p:spPr>
          <a:xfrm>
            <a:off x="9920748" y="344128"/>
            <a:ext cx="1650679" cy="1170039"/>
          </a:xfrm>
          <a:prstGeom prst="rect">
            <a:avLst/>
          </a:prstGeom>
          <a:solidFill>
            <a:srgbClr val="FFFFFF">
              <a:shade val="85000"/>
            </a:srgbClr>
          </a:solidFill>
          <a:ln w="88900" cap="sq">
            <a:solidFill>
              <a:srgbClr val="FFFFFF"/>
            </a:solidFill>
            <a:miter lim="800000"/>
          </a:ln>
          <a:effectLst>
            <a:innerShdw blurRad="63500" dist="50800" dir="10800000">
              <a:prstClr val="black">
                <a:alpha val="50000"/>
              </a:prstClr>
            </a:innerShdw>
            <a:softEdge rad="12700"/>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90EFB980-91B9-C0A8-E5DE-7335B8B38D0E}"/>
              </a:ext>
            </a:extLst>
          </p:cNvPr>
          <p:cNvSpPr txBox="1"/>
          <p:nvPr/>
        </p:nvSpPr>
        <p:spPr>
          <a:xfrm>
            <a:off x="344129" y="1414479"/>
            <a:ext cx="5648286" cy="4935005"/>
          </a:xfrm>
          <a:prstGeom prst="rect">
            <a:avLst/>
          </a:prstGeom>
          <a:noFill/>
        </p:spPr>
        <p:txBody>
          <a:bodyPr wrap="square">
            <a:spAutoFit/>
          </a:bodyPr>
          <a:lstStyle/>
          <a:p>
            <a:pPr>
              <a:lnSpc>
                <a:spcPct val="107000"/>
              </a:lnSpc>
              <a:spcAft>
                <a:spcPts val="800"/>
              </a:spcAft>
            </a:pPr>
            <a:r>
              <a:rPr lang="en-IN" sz="1800" b="1" kern="100" dirty="0">
                <a:effectLst/>
                <a:latin typeface="Segoe UI Emoji" panose="020B0502040204020203" pitchFamily="34" charset="0"/>
                <a:ea typeface="Calibri" panose="020F0502020204030204" pitchFamily="34" charset="0"/>
                <a:cs typeface="Segoe UI Emoji" panose="020B0502040204020203" pitchFamily="34" charset="0"/>
              </a:rPr>
              <a:t>🔍</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 Key Insights </a:t>
            </a:r>
            <a:endParaRPr lang="en-IN" sz="1800" kern="100" dirty="0">
              <a:effectLst/>
              <a:latin typeface="Calibri Light" panose="020F0302020204030204" pitchFamily="34" charset="0"/>
              <a:ea typeface="Calibri" panose="020F0502020204030204" pitchFamily="34" charset="0"/>
              <a:cs typeface="Mangal" panose="02040503050203030202" pitchFamily="18" charset="0"/>
            </a:endParaRPr>
          </a:p>
          <a:p>
            <a:pPr marL="0" marR="0">
              <a:lnSpc>
                <a:spcPct val="107000"/>
              </a:lnSpc>
              <a:spcAft>
                <a:spcPts val="800"/>
              </a:spcAft>
            </a:pPr>
            <a:r>
              <a:rPr lang="en-IN" sz="1800" kern="100" dirty="0">
                <a:effectLst/>
                <a:latin typeface="Calibri Light" panose="020F0302020204030204" pitchFamily="34" charset="0"/>
                <a:ea typeface="Calibri" panose="020F0502020204030204" pitchFamily="34" charset="0"/>
                <a:cs typeface="Mangal" panose="02040503050203030202" pitchFamily="18" charset="0"/>
              </a:rPr>
              <a:t>8.</a:t>
            </a:r>
            <a:r>
              <a:rPr lang="en-IN" sz="1800" kern="0" dirty="0">
                <a:effectLst/>
                <a:latin typeface="Calibri Light" panose="020F0302020204030204" pitchFamily="34" charset="0"/>
                <a:ea typeface="Times New Roman" panose="02020603050405020304" pitchFamily="18" charset="0"/>
                <a:cs typeface="Mangal" panose="02040503050203030202" pitchFamily="18" charset="0"/>
              </a:rPr>
              <a:t>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Lung Cancer Diagnosis by cancer stages</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Aft>
                <a:spcPts val="800"/>
              </a:spcAft>
            </a:pPr>
            <a:r>
              <a:rPr lang="en-IN" sz="1800" kern="100" dirty="0">
                <a:effectLst/>
                <a:latin typeface="Calibri Light" panose="020F0302020204030204" pitchFamily="34" charset="0"/>
                <a:ea typeface="Calibri" panose="020F0502020204030204" pitchFamily="34" charset="0"/>
                <a:cs typeface="Mangal" panose="02040503050203030202" pitchFamily="18" charset="0"/>
              </a:rPr>
              <a:t> 1.In individuals with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0 years of smoking</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lung cancer is diagnosed at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all stages</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(1-4), highlighting that smoking is not the sole cause of the disease. Other factors like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passive smoking</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environmental carcinogens</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and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genetic predisposition</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play a major role.</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Aft>
                <a:spcPts val="800"/>
              </a:spcAft>
            </a:pPr>
            <a:r>
              <a:rPr lang="en-IN" sz="1800" kern="100" dirty="0">
                <a:effectLst/>
                <a:latin typeface="Calibri Light" panose="020F0302020204030204" pitchFamily="34" charset="0"/>
                <a:ea typeface="Calibri" panose="020F0502020204030204" pitchFamily="34" charset="0"/>
                <a:cs typeface="Mangal" panose="02040503050203030202" pitchFamily="18" charset="0"/>
              </a:rPr>
              <a:t>2.The highest percentage of diagnoses (33.36%) occur at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Stage 1</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indicating that many non-smokers are diagnosed with cancer at an early stage.</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Aft>
                <a:spcPts val="800"/>
              </a:spcAft>
            </a:pP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3.Stage 2</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(30.03%),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Stage 3</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(29.15%), and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Stage 4</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(28.66%) are also significant, showing that lung cancer in non-smokers progresses through various stages, with some reaching more advanced stages despite no smoking history.</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5" name="Picture 4">
            <a:extLst>
              <a:ext uri="{FF2B5EF4-FFF2-40B4-BE49-F238E27FC236}">
                <a16:creationId xmlns:a16="http://schemas.microsoft.com/office/drawing/2014/main" id="{8B964AD3-CE22-52C1-D4DC-76C65EE147D3}"/>
              </a:ext>
            </a:extLst>
          </p:cNvPr>
          <p:cNvPicPr>
            <a:picLocks noChangeAspect="1"/>
          </p:cNvPicPr>
          <p:nvPr/>
        </p:nvPicPr>
        <p:blipFill>
          <a:blip r:embed="rId3"/>
          <a:stretch>
            <a:fillRect/>
          </a:stretch>
        </p:blipFill>
        <p:spPr>
          <a:xfrm>
            <a:off x="6199586" y="2206291"/>
            <a:ext cx="5731510" cy="3237230"/>
          </a:xfrm>
          <a:prstGeom prst="rect">
            <a:avLst/>
          </a:prstGeom>
        </p:spPr>
      </p:pic>
    </p:spTree>
    <p:extLst>
      <p:ext uri="{BB962C8B-B14F-4D97-AF65-F5344CB8AC3E}">
        <p14:creationId xmlns:p14="http://schemas.microsoft.com/office/powerpoint/2010/main" val="3075795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86B5F0-B9DD-4491-6A8B-3FFBB701AEE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ED27CF2D-6DD5-15D2-7C2E-7A95C3897C94}"/>
              </a:ext>
            </a:extLst>
          </p:cNvPr>
          <p:cNvPicPr>
            <a:picLocks noChangeAspect="1"/>
          </p:cNvPicPr>
          <p:nvPr/>
        </p:nvPicPr>
        <p:blipFill>
          <a:blip r:embed="rId2">
            <a:extLst>
              <a:ext uri="{28A0092B-C50C-407E-A947-70E740481C1C}">
                <a14:useLocalDpi xmlns:a14="http://schemas.microsoft.com/office/drawing/2010/main" val="0"/>
              </a:ext>
            </a:extLst>
          </a:blip>
          <a:srcRect l="48396" t="944" r="12700" b="18152"/>
          <a:stretch/>
        </p:blipFill>
        <p:spPr>
          <a:xfrm>
            <a:off x="9920748" y="344128"/>
            <a:ext cx="1650679" cy="1170039"/>
          </a:xfrm>
          <a:prstGeom prst="rect">
            <a:avLst/>
          </a:prstGeom>
          <a:solidFill>
            <a:srgbClr val="FFFFFF">
              <a:shade val="85000"/>
            </a:srgbClr>
          </a:solidFill>
          <a:ln w="88900" cap="sq">
            <a:solidFill>
              <a:srgbClr val="FFFFFF"/>
            </a:solidFill>
            <a:miter lim="800000"/>
          </a:ln>
          <a:effectLst>
            <a:innerShdw blurRad="63500" dist="50800" dir="10800000">
              <a:prstClr val="black">
                <a:alpha val="50000"/>
              </a:prstClr>
            </a:innerShdw>
            <a:softEdge rad="12700"/>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C9B4712E-0333-9974-686F-A693D8805ABD}"/>
              </a:ext>
            </a:extLst>
          </p:cNvPr>
          <p:cNvSpPr txBox="1"/>
          <p:nvPr/>
        </p:nvSpPr>
        <p:spPr>
          <a:xfrm>
            <a:off x="467380" y="2429839"/>
            <a:ext cx="5441807" cy="2564100"/>
          </a:xfrm>
          <a:prstGeom prst="rect">
            <a:avLst/>
          </a:prstGeom>
          <a:noFill/>
        </p:spPr>
        <p:txBody>
          <a:bodyPr wrap="square">
            <a:spAutoFit/>
          </a:bodyPr>
          <a:lstStyle/>
          <a:p>
            <a:pPr>
              <a:lnSpc>
                <a:spcPct val="107000"/>
              </a:lnSpc>
              <a:spcAft>
                <a:spcPts val="800"/>
              </a:spcAft>
            </a:pPr>
            <a:r>
              <a:rPr lang="en-IN" sz="1800" b="1" kern="100" dirty="0">
                <a:effectLst/>
                <a:latin typeface="Segoe UI Emoji" panose="020B0502040204020203" pitchFamily="34" charset="0"/>
                <a:ea typeface="Calibri" panose="020F0502020204030204" pitchFamily="34" charset="0"/>
                <a:cs typeface="Segoe UI Emoji" panose="020B0502040204020203" pitchFamily="34" charset="0"/>
              </a:rPr>
              <a:t>🔍</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 Key Insights </a:t>
            </a:r>
          </a:p>
          <a:p>
            <a:pPr marL="0" marR="0">
              <a:lnSpc>
                <a:spcPct val="107000"/>
              </a:lnSpc>
              <a:spcAft>
                <a:spcPts val="800"/>
              </a:spcAft>
            </a:pP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9.Passive Smoking Impact on Cancer Cases</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Aft>
                <a:spcPts val="800"/>
              </a:spcAft>
              <a:buFont typeface="+mj-lt"/>
              <a:buAutoNum type="arabicPeriod"/>
              <a:tabLst>
                <a:tab pos="457200" algn="l"/>
              </a:tabLst>
            </a:pP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Young</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accounts for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30.47%</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of passive smokers.</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Aft>
                <a:spcPts val="800"/>
              </a:spcAft>
              <a:buFont typeface="+mj-lt"/>
              <a:buAutoNum type="arabicPeriod"/>
              <a:tabLst>
                <a:tab pos="457200" algn="l"/>
              </a:tabLst>
            </a:pP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Young</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had the highest count of passive smokers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2,730</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76.47% higher</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than the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Elderly</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Aft>
                <a:spcPts val="800"/>
              </a:spcAft>
              <a:buFont typeface="+mj-lt"/>
              <a:buAutoNum type="arabicPeriod"/>
              <a:tabLst>
                <a:tab pos="457200" algn="l"/>
              </a:tabLst>
            </a:pPr>
            <a:r>
              <a:rPr lang="en-IN" sz="1800" kern="100" dirty="0">
                <a:effectLst/>
                <a:latin typeface="Calibri Light" panose="020F0302020204030204" pitchFamily="34" charset="0"/>
                <a:ea typeface="Calibri" panose="020F0502020204030204" pitchFamily="34" charset="0"/>
                <a:cs typeface="Mangal" panose="02040503050203030202" pitchFamily="18" charset="0"/>
              </a:rPr>
              <a:t>The order of passive smokers by count: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Young</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&gt;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Middle-Aged</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&gt;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Senior</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&gt;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Elderly</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5" name="Picture 4">
            <a:extLst>
              <a:ext uri="{FF2B5EF4-FFF2-40B4-BE49-F238E27FC236}">
                <a16:creationId xmlns:a16="http://schemas.microsoft.com/office/drawing/2014/main" id="{9946D935-CA20-F9C6-B5ED-AE8BF861E220}"/>
              </a:ext>
            </a:extLst>
          </p:cNvPr>
          <p:cNvPicPr>
            <a:picLocks noChangeAspect="1"/>
          </p:cNvPicPr>
          <p:nvPr/>
        </p:nvPicPr>
        <p:blipFill>
          <a:blip r:embed="rId3"/>
          <a:stretch>
            <a:fillRect/>
          </a:stretch>
        </p:blipFill>
        <p:spPr>
          <a:xfrm>
            <a:off x="5993110" y="2181788"/>
            <a:ext cx="5731510" cy="3241675"/>
          </a:xfrm>
          <a:prstGeom prst="rect">
            <a:avLst/>
          </a:prstGeom>
        </p:spPr>
      </p:pic>
    </p:spTree>
    <p:extLst>
      <p:ext uri="{BB962C8B-B14F-4D97-AF65-F5344CB8AC3E}">
        <p14:creationId xmlns:p14="http://schemas.microsoft.com/office/powerpoint/2010/main" val="2213703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62EB0E-524F-047D-AFCC-CFFE7FF367F2}"/>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7DC0835C-DCDC-B126-7EA5-ACE6FE533A23}"/>
              </a:ext>
            </a:extLst>
          </p:cNvPr>
          <p:cNvPicPr>
            <a:picLocks noChangeAspect="1"/>
          </p:cNvPicPr>
          <p:nvPr/>
        </p:nvPicPr>
        <p:blipFill>
          <a:blip r:embed="rId2">
            <a:extLst>
              <a:ext uri="{28A0092B-C50C-407E-A947-70E740481C1C}">
                <a14:useLocalDpi xmlns:a14="http://schemas.microsoft.com/office/drawing/2010/main" val="0"/>
              </a:ext>
            </a:extLst>
          </a:blip>
          <a:srcRect l="48396" t="944" r="12700" b="18152"/>
          <a:stretch/>
        </p:blipFill>
        <p:spPr>
          <a:xfrm>
            <a:off x="9920748" y="344128"/>
            <a:ext cx="1650679" cy="1170039"/>
          </a:xfrm>
          <a:prstGeom prst="rect">
            <a:avLst/>
          </a:prstGeom>
          <a:solidFill>
            <a:srgbClr val="FFFFFF">
              <a:shade val="85000"/>
            </a:srgbClr>
          </a:solidFill>
          <a:ln w="88900" cap="sq">
            <a:solidFill>
              <a:srgbClr val="FFFFFF"/>
            </a:solidFill>
            <a:miter lim="800000"/>
          </a:ln>
          <a:effectLst>
            <a:innerShdw blurRad="63500" dist="50800" dir="10800000">
              <a:prstClr val="black">
                <a:alpha val="50000"/>
              </a:prstClr>
            </a:innerShdw>
            <a:softEdge rad="12700"/>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785FE2C5-D18E-65C5-F6F7-AB0750B62A19}"/>
              </a:ext>
            </a:extLst>
          </p:cNvPr>
          <p:cNvSpPr txBox="1"/>
          <p:nvPr/>
        </p:nvSpPr>
        <p:spPr>
          <a:xfrm>
            <a:off x="364490" y="1778593"/>
            <a:ext cx="5525033" cy="4148508"/>
          </a:xfrm>
          <a:prstGeom prst="rect">
            <a:avLst/>
          </a:prstGeom>
          <a:noFill/>
        </p:spPr>
        <p:txBody>
          <a:bodyPr wrap="square">
            <a:spAutoFit/>
          </a:bodyPr>
          <a:lstStyle/>
          <a:p>
            <a:pPr>
              <a:lnSpc>
                <a:spcPct val="107000"/>
              </a:lnSpc>
              <a:spcAft>
                <a:spcPts val="800"/>
              </a:spcAft>
            </a:pPr>
            <a:r>
              <a:rPr lang="en-IN" sz="1800" b="1" kern="100" dirty="0">
                <a:effectLst/>
                <a:latin typeface="Segoe UI Emoji" panose="020B0502040204020203" pitchFamily="34" charset="0"/>
                <a:ea typeface="Calibri" panose="020F0502020204030204" pitchFamily="34" charset="0"/>
                <a:cs typeface="Segoe UI Emoji" panose="020B0502040204020203" pitchFamily="34" charset="0"/>
              </a:rPr>
              <a:t>🔍</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 Key Insights </a:t>
            </a:r>
          </a:p>
          <a:p>
            <a:pPr marL="0" marR="0">
              <a:lnSpc>
                <a:spcPct val="107000"/>
              </a:lnSpc>
              <a:spcAft>
                <a:spcPts val="800"/>
              </a:spcAft>
            </a:pP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10.</a:t>
            </a:r>
            <a:r>
              <a:rPr lang="en-IN" sz="1800" b="1" kern="0" dirty="0">
                <a:effectLst/>
                <a:latin typeface="Calibri Light" panose="020F0302020204030204" pitchFamily="34" charset="0"/>
                <a:ea typeface="Times New Roman" panose="02020603050405020304" pitchFamily="18" charset="0"/>
                <a:cs typeface="Mangal" panose="02040503050203030202" pitchFamily="18" charset="0"/>
              </a:rPr>
              <a:t> Lung Cancer Diagnosis by Smoking Impact Score</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Aft>
                <a:spcPts val="800"/>
              </a:spcAft>
            </a:pPr>
            <a:r>
              <a:rPr lang="en-IN" sz="1800" kern="100" dirty="0">
                <a:effectLst/>
                <a:latin typeface="Calibri Light" panose="020F0302020204030204" pitchFamily="34" charset="0"/>
                <a:ea typeface="Calibri" panose="020F0502020204030204" pitchFamily="34" charset="0"/>
                <a:cs typeface="Mangal" panose="02040503050203030202" pitchFamily="18" charset="0"/>
              </a:rPr>
              <a:t>  1.</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Male Dominates Smoking Impact</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Male</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made up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51.43%</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of the total count of smoking impact scores, indicating a higher proportion of male individuals affected by smoking in the data.</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Aft>
                <a:spcPts val="800"/>
              </a:spcAft>
            </a:pPr>
            <a:r>
              <a:rPr lang="en-IN" sz="1800" kern="100" dirty="0">
                <a:effectLst/>
                <a:latin typeface="Calibri Light" panose="020F0302020204030204" pitchFamily="34" charset="0"/>
                <a:ea typeface="Calibri" panose="020F0502020204030204" pitchFamily="34" charset="0"/>
                <a:cs typeface="Mangal" panose="02040503050203030202" pitchFamily="18" charset="0"/>
              </a:rPr>
              <a:t>  2.</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Gender Divergence in Lung Cancer Diagnosis</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Light" panose="020F0302020204030204" pitchFamily="34" charset="0"/>
                <a:ea typeface="Calibri" panose="020F0502020204030204" pitchFamily="34" charset="0"/>
                <a:cs typeface="Mangal" panose="02040503050203030202" pitchFamily="18" charset="0"/>
              </a:rPr>
              <a:t>The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difference in smoking impact scores</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between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Male</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and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Female</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was most pronounced when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Lung Cancer Diagnosis was Yes</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In this case,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Males</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had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25</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more diagnoses than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Females</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showing a higher smoking-related cancer impact among men.</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5" name="Picture 4">
            <a:extLst>
              <a:ext uri="{FF2B5EF4-FFF2-40B4-BE49-F238E27FC236}">
                <a16:creationId xmlns:a16="http://schemas.microsoft.com/office/drawing/2014/main" id="{9519A697-021D-CBE5-EAB0-52BF2FADDC26}"/>
              </a:ext>
            </a:extLst>
          </p:cNvPr>
          <p:cNvPicPr>
            <a:picLocks noChangeAspect="1"/>
          </p:cNvPicPr>
          <p:nvPr/>
        </p:nvPicPr>
        <p:blipFill>
          <a:blip r:embed="rId3"/>
          <a:stretch>
            <a:fillRect/>
          </a:stretch>
        </p:blipFill>
        <p:spPr>
          <a:xfrm>
            <a:off x="6096000" y="2254086"/>
            <a:ext cx="5731510" cy="3274060"/>
          </a:xfrm>
          <a:prstGeom prst="rect">
            <a:avLst/>
          </a:prstGeom>
        </p:spPr>
      </p:pic>
    </p:spTree>
    <p:extLst>
      <p:ext uri="{BB962C8B-B14F-4D97-AF65-F5344CB8AC3E}">
        <p14:creationId xmlns:p14="http://schemas.microsoft.com/office/powerpoint/2010/main" val="2304238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AD4400-59BC-BF9F-1720-6199140B679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F3BF31C8-805F-8B28-C001-531B5039589D}"/>
              </a:ext>
            </a:extLst>
          </p:cNvPr>
          <p:cNvPicPr>
            <a:picLocks noChangeAspect="1"/>
          </p:cNvPicPr>
          <p:nvPr/>
        </p:nvPicPr>
        <p:blipFill>
          <a:blip r:embed="rId2">
            <a:extLst>
              <a:ext uri="{28A0092B-C50C-407E-A947-70E740481C1C}">
                <a14:useLocalDpi xmlns:a14="http://schemas.microsoft.com/office/drawing/2010/main" val="0"/>
              </a:ext>
            </a:extLst>
          </a:blip>
          <a:srcRect l="48396" t="944" r="12700" b="18152"/>
          <a:stretch/>
        </p:blipFill>
        <p:spPr>
          <a:xfrm>
            <a:off x="9920748" y="344128"/>
            <a:ext cx="1650679" cy="1170039"/>
          </a:xfrm>
          <a:prstGeom prst="rect">
            <a:avLst/>
          </a:prstGeom>
          <a:solidFill>
            <a:srgbClr val="FFFFFF">
              <a:shade val="85000"/>
            </a:srgbClr>
          </a:solidFill>
          <a:ln w="88900" cap="sq">
            <a:solidFill>
              <a:srgbClr val="FFFFFF"/>
            </a:solidFill>
            <a:miter lim="800000"/>
          </a:ln>
          <a:effectLst>
            <a:innerShdw blurRad="63500" dist="50800" dir="10800000">
              <a:prstClr val="black">
                <a:alpha val="50000"/>
              </a:prstClr>
            </a:innerShdw>
            <a:softEdge rad="12700"/>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B479D743-D0EA-BE17-B8BF-312EAC7AFF8F}"/>
              </a:ext>
            </a:extLst>
          </p:cNvPr>
          <p:cNvSpPr txBox="1"/>
          <p:nvPr/>
        </p:nvSpPr>
        <p:spPr>
          <a:xfrm>
            <a:off x="255639" y="2004475"/>
            <a:ext cx="5594555" cy="3248005"/>
          </a:xfrm>
          <a:prstGeom prst="rect">
            <a:avLst/>
          </a:prstGeom>
          <a:noFill/>
        </p:spPr>
        <p:txBody>
          <a:bodyPr wrap="square">
            <a:spAutoFit/>
          </a:bodyPr>
          <a:lstStyle/>
          <a:p>
            <a:pPr marL="228600">
              <a:lnSpc>
                <a:spcPct val="107000"/>
              </a:lnSpc>
              <a:spcAft>
                <a:spcPts val="800"/>
              </a:spcAft>
            </a:pPr>
            <a:r>
              <a:rPr lang="en-IN" sz="1800" b="1" kern="100" dirty="0">
                <a:effectLst/>
                <a:latin typeface="Segoe UI Emoji" panose="020B0502040204020203" pitchFamily="34" charset="0"/>
                <a:ea typeface="Calibri" panose="020F0502020204030204" pitchFamily="34" charset="0"/>
                <a:cs typeface="Segoe UI Emoji" panose="020B0502040204020203" pitchFamily="34" charset="0"/>
              </a:rPr>
              <a:t>🔍</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 Key Insights </a:t>
            </a:r>
          </a:p>
          <a:p>
            <a:pPr marL="228600" marR="0">
              <a:lnSpc>
                <a:spcPct val="107000"/>
              </a:lnSpc>
              <a:spcAft>
                <a:spcPts val="800"/>
              </a:spcAft>
            </a:pP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11.Smoking and Air Pollution Exposure Relationship</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228600" marR="0">
              <a:lnSpc>
                <a:spcPct val="107000"/>
              </a:lnSpc>
              <a:spcAft>
                <a:spcPts val="800"/>
              </a:spcAft>
            </a:pPr>
            <a:r>
              <a:rPr lang="en-IN" sz="1800" kern="100" dirty="0">
                <a:effectLst/>
                <a:latin typeface="Calibri Light" panose="020F0302020204030204" pitchFamily="34" charset="0"/>
                <a:ea typeface="Calibri" panose="020F0502020204030204" pitchFamily="34" charset="0"/>
                <a:cs typeface="Mangal" panose="02040503050203030202" pitchFamily="18" charset="0"/>
              </a:rPr>
              <a:t>1️.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Medium Air Exposure</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has the highest smokers (4,498, 50.20%).</a:t>
            </a:r>
            <a:br>
              <a:rPr lang="en-IN" sz="1800" kern="100" dirty="0">
                <a:effectLst/>
                <a:latin typeface="Calibri Light" panose="020F0302020204030204" pitchFamily="34" charset="0"/>
                <a:ea typeface="Calibri" panose="020F0502020204030204" pitchFamily="34" charset="0"/>
                <a:cs typeface="Mangal" panose="02040503050203030202" pitchFamily="18" charset="0"/>
              </a:rPr>
            </a:br>
            <a:r>
              <a:rPr lang="en-IN" sz="1800" kern="100" dirty="0">
                <a:effectLst/>
                <a:latin typeface="Calibri Light" panose="020F0302020204030204" pitchFamily="34" charset="0"/>
                <a:ea typeface="Calibri" panose="020F0502020204030204" pitchFamily="34" charset="0"/>
                <a:cs typeface="Mangal" panose="02040503050203030202" pitchFamily="18" charset="0"/>
              </a:rPr>
              <a:t>2️.</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Low Air Exposure</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has the least smokers (2,224, 102.25% lower than medium).</a:t>
            </a:r>
            <a:br>
              <a:rPr lang="en-IN" sz="1800" kern="100" dirty="0">
                <a:effectLst/>
                <a:latin typeface="Calibri Light" panose="020F0302020204030204" pitchFamily="34" charset="0"/>
                <a:ea typeface="Calibri" panose="020F0502020204030204" pitchFamily="34" charset="0"/>
                <a:cs typeface="Mangal" panose="02040503050203030202" pitchFamily="18" charset="0"/>
              </a:rPr>
            </a:br>
            <a:r>
              <a:rPr lang="en-IN" sz="1800" kern="100" dirty="0">
                <a:effectLst/>
                <a:latin typeface="Calibri Light" panose="020F0302020204030204" pitchFamily="34" charset="0"/>
                <a:ea typeface="Calibri" panose="020F0502020204030204" pitchFamily="34" charset="0"/>
                <a:cs typeface="Mangal" panose="02040503050203030202" pitchFamily="18" charset="0"/>
              </a:rPr>
              <a:t>3️.</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High Air Exposure</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(2,239 smokers) is slightly above low but far below medium.</a:t>
            </a:r>
            <a:br>
              <a:rPr lang="en-IN" sz="1800" kern="100" dirty="0">
                <a:effectLst/>
                <a:latin typeface="Calibri Light" panose="020F0302020204030204" pitchFamily="34" charset="0"/>
                <a:ea typeface="Calibri" panose="020F0502020204030204" pitchFamily="34" charset="0"/>
                <a:cs typeface="Mangal" panose="02040503050203030202" pitchFamily="18" charset="0"/>
              </a:rPr>
            </a:br>
            <a:r>
              <a:rPr lang="en-IN" sz="1800" kern="100" dirty="0">
                <a:effectLst/>
                <a:latin typeface="Calibri Light" panose="020F0302020204030204" pitchFamily="34" charset="0"/>
                <a:ea typeface="Calibri" panose="020F0502020204030204" pitchFamily="34" charset="0"/>
                <a:cs typeface="Mangal" panose="02040503050203030202" pitchFamily="18" charset="0"/>
              </a:rPr>
              <a:t>4️.</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Smoking is most common in medium air exposure</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suggesting other factors may influence the trend.</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5" name="Picture 4">
            <a:extLst>
              <a:ext uri="{FF2B5EF4-FFF2-40B4-BE49-F238E27FC236}">
                <a16:creationId xmlns:a16="http://schemas.microsoft.com/office/drawing/2014/main" id="{CFD0B9AD-E354-6D2A-5552-782B72746031}"/>
              </a:ext>
            </a:extLst>
          </p:cNvPr>
          <p:cNvPicPr>
            <a:picLocks noChangeAspect="1"/>
          </p:cNvPicPr>
          <p:nvPr/>
        </p:nvPicPr>
        <p:blipFill>
          <a:blip r:embed="rId3"/>
          <a:stretch>
            <a:fillRect/>
          </a:stretch>
        </p:blipFill>
        <p:spPr>
          <a:xfrm>
            <a:off x="6096000" y="2101225"/>
            <a:ext cx="5731510" cy="3245485"/>
          </a:xfrm>
          <a:prstGeom prst="rect">
            <a:avLst/>
          </a:prstGeom>
        </p:spPr>
      </p:pic>
    </p:spTree>
    <p:extLst>
      <p:ext uri="{BB962C8B-B14F-4D97-AF65-F5344CB8AC3E}">
        <p14:creationId xmlns:p14="http://schemas.microsoft.com/office/powerpoint/2010/main" val="3458888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407C60-2207-A520-3E55-BFD253124F7A}"/>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109E78E3-53B1-DCAD-74BD-876CBB383DEE}"/>
              </a:ext>
            </a:extLst>
          </p:cNvPr>
          <p:cNvPicPr>
            <a:picLocks noChangeAspect="1"/>
          </p:cNvPicPr>
          <p:nvPr/>
        </p:nvPicPr>
        <p:blipFill>
          <a:blip r:embed="rId2">
            <a:extLst>
              <a:ext uri="{28A0092B-C50C-407E-A947-70E740481C1C}">
                <a14:useLocalDpi xmlns:a14="http://schemas.microsoft.com/office/drawing/2010/main" val="0"/>
              </a:ext>
            </a:extLst>
          </a:blip>
          <a:srcRect l="48396" t="944" r="12700" b="18152"/>
          <a:stretch/>
        </p:blipFill>
        <p:spPr>
          <a:xfrm>
            <a:off x="9920748" y="344128"/>
            <a:ext cx="1650679" cy="1170039"/>
          </a:xfrm>
          <a:prstGeom prst="rect">
            <a:avLst/>
          </a:prstGeom>
          <a:solidFill>
            <a:srgbClr val="FFFFFF">
              <a:shade val="85000"/>
            </a:srgbClr>
          </a:solidFill>
          <a:ln w="88900" cap="sq">
            <a:solidFill>
              <a:srgbClr val="FFFFFF"/>
            </a:solidFill>
            <a:miter lim="800000"/>
          </a:ln>
          <a:effectLst>
            <a:innerShdw blurRad="63500" dist="50800" dir="10800000">
              <a:prstClr val="black">
                <a:alpha val="50000"/>
              </a:prstClr>
            </a:innerShdw>
            <a:softEdge rad="12700"/>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362841DE-BA4D-BA44-1B88-8853D78114BF}"/>
              </a:ext>
            </a:extLst>
          </p:cNvPr>
          <p:cNvSpPr txBox="1"/>
          <p:nvPr/>
        </p:nvSpPr>
        <p:spPr>
          <a:xfrm>
            <a:off x="462116" y="3251693"/>
            <a:ext cx="5810864" cy="1868781"/>
          </a:xfrm>
          <a:prstGeom prst="rect">
            <a:avLst/>
          </a:prstGeom>
          <a:noFill/>
        </p:spPr>
        <p:txBody>
          <a:bodyPr wrap="square">
            <a:spAutoFit/>
          </a:bodyPr>
          <a:lstStyle/>
          <a:p>
            <a:pPr marL="342900" marR="0" lvl="0" indent="-342900">
              <a:lnSpc>
                <a:spcPct val="107000"/>
              </a:lnSpc>
              <a:spcAft>
                <a:spcPts val="800"/>
              </a:spcAft>
              <a:buFont typeface="+mj-lt"/>
              <a:buAutoNum type="arabicPeriod"/>
              <a:tabLst>
                <a:tab pos="457200" algn="l"/>
              </a:tabLst>
            </a:pP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Stage 3</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has the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highest </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early detection rate at</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 29.29</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leading all stages.</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Aft>
                <a:spcPts val="800"/>
              </a:spcAft>
              <a:buFont typeface="+mj-lt"/>
              <a:buAutoNum type="arabicPeriod"/>
              <a:tabLst>
                <a:tab pos="457200" algn="l"/>
              </a:tabLst>
            </a:pP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Stage 1</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has the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lowest</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early detection rate at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27.43</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Aft>
                <a:spcPts val="800"/>
              </a:spcAft>
              <a:buFont typeface="+mj-lt"/>
              <a:buAutoNum type="arabicPeriod"/>
              <a:tabLst>
                <a:tab pos="457200" algn="l"/>
              </a:tabLst>
            </a:pP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Stage 3 is 6.78% higher than Stage 1 in early detection</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228600" marR="0">
              <a:lnSpc>
                <a:spcPct val="107000"/>
              </a:lnSpc>
              <a:spcAft>
                <a:spcPts val="800"/>
              </a:spcAft>
            </a:pPr>
            <a:endParaRPr lang="en-IN" sz="1800" b="1" kern="100" dirty="0">
              <a:effectLst/>
              <a:latin typeface="Calibri Light" panose="020F0302020204030204" pitchFamily="34" charset="0"/>
              <a:ea typeface="Calibri" panose="020F0502020204030204" pitchFamily="34" charset="0"/>
              <a:cs typeface="Mangal" panose="02040503050203030202" pitchFamily="18" charset="0"/>
            </a:endParaRPr>
          </a:p>
        </p:txBody>
      </p:sp>
      <p:pic>
        <p:nvPicPr>
          <p:cNvPr id="5" name="Picture 4">
            <a:extLst>
              <a:ext uri="{FF2B5EF4-FFF2-40B4-BE49-F238E27FC236}">
                <a16:creationId xmlns:a16="http://schemas.microsoft.com/office/drawing/2014/main" id="{4B9913BA-678B-D65F-C374-324BA39D450C}"/>
              </a:ext>
            </a:extLst>
          </p:cNvPr>
          <p:cNvPicPr>
            <a:picLocks noChangeAspect="1"/>
          </p:cNvPicPr>
          <p:nvPr/>
        </p:nvPicPr>
        <p:blipFill>
          <a:blip r:embed="rId3"/>
          <a:stretch>
            <a:fillRect/>
          </a:stretch>
        </p:blipFill>
        <p:spPr>
          <a:xfrm>
            <a:off x="6272980" y="2128479"/>
            <a:ext cx="5731510" cy="3289300"/>
          </a:xfrm>
          <a:prstGeom prst="rect">
            <a:avLst/>
          </a:prstGeom>
        </p:spPr>
      </p:pic>
      <p:sp>
        <p:nvSpPr>
          <p:cNvPr id="6" name="TextBox 5">
            <a:extLst>
              <a:ext uri="{FF2B5EF4-FFF2-40B4-BE49-F238E27FC236}">
                <a16:creationId xmlns:a16="http://schemas.microsoft.com/office/drawing/2014/main" id="{BBEB154B-D6A3-04DE-7971-A4BF6F0B0657}"/>
              </a:ext>
            </a:extLst>
          </p:cNvPr>
          <p:cNvSpPr txBox="1"/>
          <p:nvPr/>
        </p:nvSpPr>
        <p:spPr>
          <a:xfrm>
            <a:off x="462116" y="2281084"/>
            <a:ext cx="4975123" cy="1200329"/>
          </a:xfrm>
          <a:prstGeom prst="rect">
            <a:avLst/>
          </a:prstGeom>
          <a:noFill/>
        </p:spPr>
        <p:txBody>
          <a:bodyPr wrap="square" rtlCol="0">
            <a:spAutoFit/>
          </a:bodyPr>
          <a:lstStyle/>
          <a:p>
            <a:r>
              <a:rPr lang="en-IN" sz="1800" b="1" kern="100" dirty="0">
                <a:effectLst/>
                <a:latin typeface="Segoe UI Emoji" panose="020B0502040204020203" pitchFamily="34" charset="0"/>
                <a:ea typeface="Calibri" panose="020F0502020204030204" pitchFamily="34" charset="0"/>
                <a:cs typeface="Segoe UI Emoji" panose="020B0502040204020203" pitchFamily="34" charset="0"/>
              </a:rPr>
              <a:t>🔍</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 Key Insights </a:t>
            </a:r>
          </a:p>
          <a:p>
            <a:endParaRPr lang="en-IN" b="1" kern="100" dirty="0">
              <a:latin typeface="Calibri Light" panose="020F0302020204030204" pitchFamily="34" charset="0"/>
              <a:ea typeface="Calibri" panose="020F0502020204030204" pitchFamily="34" charset="0"/>
              <a:cs typeface="Mangal" panose="02040503050203030202" pitchFamily="18" charset="0"/>
            </a:endParaRPr>
          </a:p>
          <a:p>
            <a:r>
              <a:rPr lang="en-IN" sz="1800" b="1" kern="100" dirty="0">
                <a:effectLst/>
                <a:latin typeface="Calibri Light" panose="020F0302020204030204" pitchFamily="34" charset="0"/>
                <a:ea typeface="Calibri" panose="020F0502020204030204" pitchFamily="34" charset="0"/>
                <a:cs typeface="Mangal" panose="02040503050203030202" pitchFamily="18" charset="0"/>
              </a:rPr>
              <a:t>12.Early Detection Rate Vs. Cancer stage</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811263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A27D57-2F8A-606F-3D32-E7B2C20CA8D3}"/>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2E61EF55-969C-4C11-5357-0BAFCE83E3C0}"/>
              </a:ext>
            </a:extLst>
          </p:cNvPr>
          <p:cNvPicPr>
            <a:picLocks noChangeAspect="1"/>
          </p:cNvPicPr>
          <p:nvPr/>
        </p:nvPicPr>
        <p:blipFill>
          <a:blip r:embed="rId2">
            <a:extLst>
              <a:ext uri="{28A0092B-C50C-407E-A947-70E740481C1C}">
                <a14:useLocalDpi xmlns:a14="http://schemas.microsoft.com/office/drawing/2010/main" val="0"/>
              </a:ext>
            </a:extLst>
          </a:blip>
          <a:srcRect l="48396" t="944" r="12700" b="18152"/>
          <a:stretch/>
        </p:blipFill>
        <p:spPr>
          <a:xfrm>
            <a:off x="9920748" y="344128"/>
            <a:ext cx="1650679" cy="1170039"/>
          </a:xfrm>
          <a:prstGeom prst="rect">
            <a:avLst/>
          </a:prstGeom>
          <a:solidFill>
            <a:srgbClr val="FFFFFF">
              <a:shade val="85000"/>
            </a:srgbClr>
          </a:solidFill>
          <a:ln w="88900" cap="sq">
            <a:solidFill>
              <a:srgbClr val="FFFFFF"/>
            </a:solidFill>
            <a:miter lim="800000"/>
          </a:ln>
          <a:effectLst>
            <a:innerShdw blurRad="63500" dist="50800" dir="10800000">
              <a:prstClr val="black">
                <a:alpha val="50000"/>
              </a:prstClr>
            </a:innerShdw>
            <a:softEdge rad="12700"/>
          </a:effectLst>
          <a:scene3d>
            <a:camera prst="orthographicFront"/>
            <a:lightRig rig="twoPt" dir="t">
              <a:rot lat="0" lon="0" rev="7200000"/>
            </a:lightRig>
          </a:scene3d>
          <a:sp3d>
            <a:bevelT w="25400" h="19050"/>
            <a:contourClr>
              <a:srgbClr val="FFFFFF"/>
            </a:contourClr>
          </a:sp3d>
        </p:spPr>
      </p:pic>
      <p:pic>
        <p:nvPicPr>
          <p:cNvPr id="2" name="Picture 1">
            <a:extLst>
              <a:ext uri="{FF2B5EF4-FFF2-40B4-BE49-F238E27FC236}">
                <a16:creationId xmlns:a16="http://schemas.microsoft.com/office/drawing/2014/main" id="{84381C0D-0565-053C-53BB-99936FBCC8D4}"/>
              </a:ext>
            </a:extLst>
          </p:cNvPr>
          <p:cNvPicPr>
            <a:picLocks noChangeAspect="1"/>
          </p:cNvPicPr>
          <p:nvPr/>
        </p:nvPicPr>
        <p:blipFill>
          <a:blip r:embed="rId3"/>
          <a:srcRect l="602" r="1031" b="2145"/>
          <a:stretch/>
        </p:blipFill>
        <p:spPr>
          <a:xfrm>
            <a:off x="442452" y="1622324"/>
            <a:ext cx="11248103" cy="5063612"/>
          </a:xfrm>
          <a:prstGeom prst="rect">
            <a:avLst/>
          </a:prstGeom>
        </p:spPr>
      </p:pic>
      <p:sp>
        <p:nvSpPr>
          <p:cNvPr id="5" name="TextBox 4">
            <a:extLst>
              <a:ext uri="{FF2B5EF4-FFF2-40B4-BE49-F238E27FC236}">
                <a16:creationId xmlns:a16="http://schemas.microsoft.com/office/drawing/2014/main" id="{D15C9B22-208B-04D3-D826-62D3678C88F5}"/>
              </a:ext>
            </a:extLst>
          </p:cNvPr>
          <p:cNvSpPr txBox="1"/>
          <p:nvPr/>
        </p:nvSpPr>
        <p:spPr>
          <a:xfrm>
            <a:off x="2074607" y="847721"/>
            <a:ext cx="6096000" cy="646331"/>
          </a:xfrm>
          <a:prstGeom prst="rect">
            <a:avLst/>
          </a:prstGeom>
          <a:noFill/>
        </p:spPr>
        <p:txBody>
          <a:bodyPr wrap="square">
            <a:spAutoFit/>
          </a:bodyPr>
          <a:lstStyle/>
          <a:p>
            <a:pPr algn="ctr"/>
            <a:r>
              <a:rPr lang="en-US" sz="3600" b="1" dirty="0"/>
              <a:t>2</a:t>
            </a:r>
            <a:r>
              <a:rPr lang="en-US" sz="3600" b="1" baseline="30000" dirty="0"/>
              <a:t>nd</a:t>
            </a:r>
            <a:r>
              <a:rPr lang="en-US" sz="3600" b="1" dirty="0"/>
              <a:t> Dashboard </a:t>
            </a:r>
            <a:endParaRPr lang="en-IN" sz="3600" b="1" dirty="0"/>
          </a:p>
        </p:txBody>
      </p:sp>
    </p:spTree>
    <p:extLst>
      <p:ext uri="{BB962C8B-B14F-4D97-AF65-F5344CB8AC3E}">
        <p14:creationId xmlns:p14="http://schemas.microsoft.com/office/powerpoint/2010/main" val="2040191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5976B-9EC9-226F-6B3C-3A019A33B270}"/>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E1D2DDCE-B79A-3963-94E5-6A8725F58AEC}"/>
              </a:ext>
            </a:extLst>
          </p:cNvPr>
          <p:cNvPicPr>
            <a:picLocks noChangeAspect="1"/>
          </p:cNvPicPr>
          <p:nvPr/>
        </p:nvPicPr>
        <p:blipFill>
          <a:blip r:embed="rId2">
            <a:extLst>
              <a:ext uri="{28A0092B-C50C-407E-A947-70E740481C1C}">
                <a14:useLocalDpi xmlns:a14="http://schemas.microsoft.com/office/drawing/2010/main" val="0"/>
              </a:ext>
            </a:extLst>
          </a:blip>
          <a:srcRect l="48396" t="944" r="12700" b="18152"/>
          <a:stretch/>
        </p:blipFill>
        <p:spPr>
          <a:xfrm>
            <a:off x="9920748" y="344128"/>
            <a:ext cx="1650679" cy="1170039"/>
          </a:xfrm>
          <a:prstGeom prst="rect">
            <a:avLst/>
          </a:prstGeom>
          <a:solidFill>
            <a:srgbClr val="FFFFFF">
              <a:shade val="85000"/>
            </a:srgbClr>
          </a:solidFill>
          <a:ln w="88900" cap="sq">
            <a:solidFill>
              <a:srgbClr val="FFFFFF"/>
            </a:solidFill>
            <a:miter lim="800000"/>
          </a:ln>
          <a:effectLst>
            <a:innerShdw blurRad="63500" dist="50800" dir="10800000">
              <a:prstClr val="black">
                <a:alpha val="50000"/>
              </a:prstClr>
            </a:innerShdw>
            <a:softEdge rad="12700"/>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B472BF5E-812A-5578-689D-D32431FEBFDD}"/>
              </a:ext>
            </a:extLst>
          </p:cNvPr>
          <p:cNvSpPr txBox="1"/>
          <p:nvPr/>
        </p:nvSpPr>
        <p:spPr>
          <a:xfrm>
            <a:off x="717755" y="1649441"/>
            <a:ext cx="10412361" cy="3180935"/>
          </a:xfrm>
          <a:prstGeom prst="rect">
            <a:avLst/>
          </a:prstGeom>
          <a:noFill/>
        </p:spPr>
        <p:txBody>
          <a:bodyPr wrap="square">
            <a:spAutoFit/>
          </a:bodyPr>
          <a:lstStyle/>
          <a:p>
            <a:pPr marL="0" marR="0">
              <a:lnSpc>
                <a:spcPct val="107000"/>
              </a:lnSpc>
              <a:spcAft>
                <a:spcPts val="800"/>
              </a:spcAft>
            </a:pPr>
            <a:r>
              <a:rPr lang="en-IN" sz="3600" b="1" kern="100" dirty="0">
                <a:effectLst/>
                <a:latin typeface="Segoe UI Emoji" panose="020B0502040204020203" pitchFamily="34" charset="0"/>
                <a:ea typeface="Calibri" panose="020F0502020204030204" pitchFamily="34" charset="0"/>
                <a:cs typeface="Calibri" panose="020F0502020204030204" pitchFamily="34" charset="0"/>
              </a:rPr>
              <a:t>📌</a:t>
            </a:r>
            <a:r>
              <a:rPr lang="en-IN" sz="3600" b="1" kern="100" dirty="0">
                <a:effectLst/>
                <a:latin typeface="Calibri Light" panose="020F0302020204030204" pitchFamily="34" charset="0"/>
                <a:ea typeface="Calibri" panose="020F0502020204030204" pitchFamily="34" charset="0"/>
                <a:cs typeface="Mangal" panose="02040503050203030202" pitchFamily="18" charset="0"/>
              </a:rPr>
              <a:t> Problem Statement</a:t>
            </a:r>
            <a:endParaRPr lang="en-IN" sz="36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Aft>
                <a:spcPts val="800"/>
              </a:spcAft>
            </a:pPr>
            <a:r>
              <a:rPr lang="en-IN" sz="2000" kern="100" dirty="0">
                <a:effectLst/>
                <a:latin typeface="Calibri Light" panose="020F0302020204030204" pitchFamily="34" charset="0"/>
                <a:ea typeface="Calibri" panose="020F0502020204030204" pitchFamily="34" charset="0"/>
                <a:cs typeface="Mangal" panose="02040503050203030202" pitchFamily="18" charset="0"/>
              </a:rPr>
              <a:t>Lung cancer is one of the leading causes of mortality worldwide, and early detection plays a crucial role in improving survival rates. However, identifying high-risk patients and understanding key contributing factors (such as smoking habits, passive smoking, and cancer stage) remain critical challenges.</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Aft>
                <a:spcPts val="800"/>
              </a:spcAft>
            </a:pPr>
            <a:r>
              <a:rPr lang="en-IN" sz="2000" kern="100" dirty="0">
                <a:effectLst/>
                <a:latin typeface="Calibri Light" panose="020F0302020204030204" pitchFamily="34" charset="0"/>
                <a:ea typeface="Calibri" panose="020F0502020204030204" pitchFamily="34" charset="0"/>
                <a:cs typeface="Mangal" panose="02040503050203030202" pitchFamily="18" charset="0"/>
              </a:rPr>
              <a:t>This project aims to </a:t>
            </a:r>
            <a:r>
              <a:rPr lang="en-IN" sz="2000" kern="100" dirty="0" err="1">
                <a:effectLst/>
                <a:latin typeface="Calibri Light" panose="020F0302020204030204" pitchFamily="34" charset="0"/>
                <a:ea typeface="Calibri" panose="020F0502020204030204" pitchFamily="34" charset="0"/>
                <a:cs typeface="Mangal" panose="02040503050203030202" pitchFamily="18" charset="0"/>
              </a:rPr>
              <a:t>analyze</a:t>
            </a:r>
            <a:r>
              <a:rPr lang="en-IN" sz="2000" kern="100" dirty="0">
                <a:effectLst/>
                <a:latin typeface="Calibri Light" panose="020F0302020204030204" pitchFamily="34" charset="0"/>
                <a:ea typeface="Calibri" panose="020F0502020204030204" pitchFamily="34" charset="0"/>
                <a:cs typeface="Mangal" panose="02040503050203030202" pitchFamily="18" charset="0"/>
              </a:rPr>
              <a:t> a lung cancer dataset to uncover patterns in patient demographics, risk factors, and disease progression. By leveraging data analysis techniques, we seek to provide insights that can help in early detection, risk assessment, and potential prevention strategies all over world.</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135061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A7E2B3-372A-F1AB-FE4A-DF7998C54D1A}"/>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5B5C0EE4-2FC0-F0AC-853A-83F5A6B56A9D}"/>
              </a:ext>
            </a:extLst>
          </p:cNvPr>
          <p:cNvPicPr>
            <a:picLocks noChangeAspect="1"/>
          </p:cNvPicPr>
          <p:nvPr/>
        </p:nvPicPr>
        <p:blipFill>
          <a:blip r:embed="rId2">
            <a:extLst>
              <a:ext uri="{28A0092B-C50C-407E-A947-70E740481C1C}">
                <a14:useLocalDpi xmlns:a14="http://schemas.microsoft.com/office/drawing/2010/main" val="0"/>
              </a:ext>
            </a:extLst>
          </a:blip>
          <a:srcRect l="48396" t="944" r="12700" b="18152"/>
          <a:stretch/>
        </p:blipFill>
        <p:spPr>
          <a:xfrm>
            <a:off x="9920748" y="344128"/>
            <a:ext cx="1650679" cy="1170039"/>
          </a:xfrm>
          <a:prstGeom prst="rect">
            <a:avLst/>
          </a:prstGeom>
          <a:solidFill>
            <a:srgbClr val="FFFFFF">
              <a:shade val="85000"/>
            </a:srgbClr>
          </a:solidFill>
          <a:ln w="88900" cap="sq">
            <a:solidFill>
              <a:srgbClr val="FFFFFF"/>
            </a:solidFill>
            <a:miter lim="800000"/>
          </a:ln>
          <a:effectLst>
            <a:innerShdw blurRad="63500" dist="50800" dir="10800000">
              <a:prstClr val="black">
                <a:alpha val="50000"/>
              </a:prstClr>
            </a:innerShdw>
            <a:softEdge rad="12700"/>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83B66E11-0FCA-A8B6-AE29-7F8FF9D15EEC}"/>
              </a:ext>
            </a:extLst>
          </p:cNvPr>
          <p:cNvSpPr txBox="1"/>
          <p:nvPr/>
        </p:nvSpPr>
        <p:spPr>
          <a:xfrm>
            <a:off x="314632" y="2338760"/>
            <a:ext cx="5584722" cy="3646960"/>
          </a:xfrm>
          <a:prstGeom prst="rect">
            <a:avLst/>
          </a:prstGeom>
          <a:noFill/>
        </p:spPr>
        <p:txBody>
          <a:bodyPr wrap="square">
            <a:spAutoFit/>
          </a:bodyPr>
          <a:lstStyle/>
          <a:p>
            <a:pPr marL="342900" marR="0" lvl="0" indent="-342900">
              <a:lnSpc>
                <a:spcPct val="107000"/>
              </a:lnSpc>
              <a:spcAft>
                <a:spcPts val="800"/>
              </a:spcAft>
              <a:buFont typeface="+mj-lt"/>
              <a:buAutoNum type="arabicPeriod"/>
              <a:tabLst>
                <a:tab pos="457200" algn="l"/>
              </a:tabLst>
            </a:pP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Radiotherapy has the highest</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average survival years at 5.48, indicating it is the most effective treatment option.</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Aft>
                <a:spcPts val="800"/>
              </a:spcAft>
              <a:buFont typeface="+mj-lt"/>
              <a:buAutoNum type="arabicPeriod"/>
              <a:tabLst>
                <a:tab pos="457200" algn="l"/>
              </a:tabLst>
            </a:pPr>
            <a:r>
              <a:rPr lang="en-IN" sz="1800" kern="100" dirty="0">
                <a:effectLst/>
                <a:latin typeface="Calibri Light" panose="020F0302020204030204" pitchFamily="34" charset="0"/>
                <a:ea typeface="Calibri" panose="020F0502020204030204" pitchFamily="34" charset="0"/>
                <a:cs typeface="Mangal" panose="02040503050203030202" pitchFamily="18" charset="0"/>
              </a:rPr>
              <a:t>Radiotherapy is significantly more effective than No Treatment, with an 8,939.38% higher average survival rate.</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Aft>
                <a:spcPts val="800"/>
              </a:spcAft>
              <a:buFont typeface="+mj-lt"/>
              <a:buAutoNum type="arabicPeriod"/>
              <a:tabLst>
                <a:tab pos="457200" algn="l"/>
              </a:tabLst>
            </a:pP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No Treatment</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has the lowest average survival years at 0.06, suggesting minimal benefit.</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Aft>
                <a:spcPts val="800"/>
              </a:spcAft>
              <a:buFont typeface="+mj-lt"/>
              <a:buAutoNum type="arabicPeriod"/>
              <a:tabLst>
                <a:tab pos="457200" algn="l"/>
              </a:tabLst>
            </a:pPr>
            <a:r>
              <a:rPr lang="en-IN" sz="1800" kern="100" dirty="0">
                <a:effectLst/>
                <a:latin typeface="Calibri Light" panose="020F0302020204030204" pitchFamily="34" charset="0"/>
                <a:ea typeface="Calibri" panose="020F0502020204030204" pitchFamily="34" charset="0"/>
                <a:cs typeface="Mangal" panose="02040503050203030202" pitchFamily="18" charset="0"/>
              </a:rPr>
              <a:t>Surgery and Chemotherapy have lower survival rates than Radiotherapy, but they still offer better survival outcomes than No Treatment.</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5" name="Picture 4">
            <a:extLst>
              <a:ext uri="{FF2B5EF4-FFF2-40B4-BE49-F238E27FC236}">
                <a16:creationId xmlns:a16="http://schemas.microsoft.com/office/drawing/2014/main" id="{3C3AEDEE-8CDC-00DD-622E-972BAD21119F}"/>
              </a:ext>
            </a:extLst>
          </p:cNvPr>
          <p:cNvPicPr>
            <a:picLocks noChangeAspect="1"/>
          </p:cNvPicPr>
          <p:nvPr/>
        </p:nvPicPr>
        <p:blipFill>
          <a:blip r:embed="rId3"/>
          <a:stretch>
            <a:fillRect/>
          </a:stretch>
        </p:blipFill>
        <p:spPr>
          <a:xfrm>
            <a:off x="5983278" y="2227610"/>
            <a:ext cx="5731510" cy="2922905"/>
          </a:xfrm>
          <a:prstGeom prst="rect">
            <a:avLst/>
          </a:prstGeom>
        </p:spPr>
      </p:pic>
      <p:sp>
        <p:nvSpPr>
          <p:cNvPr id="6" name="TextBox 5">
            <a:extLst>
              <a:ext uri="{FF2B5EF4-FFF2-40B4-BE49-F238E27FC236}">
                <a16:creationId xmlns:a16="http://schemas.microsoft.com/office/drawing/2014/main" id="{AEACF04C-CD8A-148D-E163-67E31E468A5E}"/>
              </a:ext>
            </a:extLst>
          </p:cNvPr>
          <p:cNvSpPr txBox="1"/>
          <p:nvPr/>
        </p:nvSpPr>
        <p:spPr>
          <a:xfrm>
            <a:off x="314632" y="1765945"/>
            <a:ext cx="5073445" cy="923330"/>
          </a:xfrm>
          <a:prstGeom prst="rect">
            <a:avLst/>
          </a:prstGeom>
          <a:noFill/>
        </p:spPr>
        <p:txBody>
          <a:bodyPr wrap="square" rtlCol="0">
            <a:spAutoFit/>
          </a:bodyPr>
          <a:lstStyle/>
          <a:p>
            <a:r>
              <a:rPr lang="en-IN" sz="1800" b="1" kern="100" dirty="0">
                <a:effectLst/>
                <a:latin typeface="Segoe UI Emoji" panose="020B0502040204020203" pitchFamily="34" charset="0"/>
                <a:ea typeface="Calibri" panose="020F0502020204030204" pitchFamily="34" charset="0"/>
                <a:cs typeface="Segoe UI Emoji" panose="020B0502040204020203" pitchFamily="34" charset="0"/>
              </a:rPr>
              <a:t>🔍</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 Key Insights </a:t>
            </a:r>
          </a:p>
          <a:p>
            <a:r>
              <a:rPr lang="en-IN" sz="1800" b="1" kern="100" dirty="0">
                <a:effectLst/>
                <a:latin typeface="Calibri Light" panose="020F0302020204030204" pitchFamily="34" charset="0"/>
                <a:ea typeface="Calibri" panose="020F0502020204030204" pitchFamily="34" charset="0"/>
                <a:cs typeface="Mangal" panose="02040503050203030202" pitchFamily="18" charset="0"/>
              </a:rPr>
              <a:t>13.Survival Years by Treatment Type</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1134822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45F60F-99C8-2475-5290-705C9B224090}"/>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0BBD5FE5-7CF2-F3C9-9B5C-66A75C965D23}"/>
              </a:ext>
            </a:extLst>
          </p:cNvPr>
          <p:cNvPicPr>
            <a:picLocks noChangeAspect="1"/>
          </p:cNvPicPr>
          <p:nvPr/>
        </p:nvPicPr>
        <p:blipFill>
          <a:blip r:embed="rId2">
            <a:extLst>
              <a:ext uri="{28A0092B-C50C-407E-A947-70E740481C1C}">
                <a14:useLocalDpi xmlns:a14="http://schemas.microsoft.com/office/drawing/2010/main" val="0"/>
              </a:ext>
            </a:extLst>
          </a:blip>
          <a:srcRect l="48396" t="944" r="12700" b="18152"/>
          <a:stretch/>
        </p:blipFill>
        <p:spPr>
          <a:xfrm>
            <a:off x="9920748" y="344128"/>
            <a:ext cx="1650679" cy="1170039"/>
          </a:xfrm>
          <a:prstGeom prst="rect">
            <a:avLst/>
          </a:prstGeom>
          <a:solidFill>
            <a:srgbClr val="FFFFFF">
              <a:shade val="85000"/>
            </a:srgbClr>
          </a:solidFill>
          <a:ln w="88900" cap="sq">
            <a:solidFill>
              <a:srgbClr val="FFFFFF"/>
            </a:solidFill>
            <a:miter lim="800000"/>
          </a:ln>
          <a:effectLst>
            <a:innerShdw blurRad="63500" dist="50800" dir="10800000">
              <a:prstClr val="black">
                <a:alpha val="50000"/>
              </a:prstClr>
            </a:innerShdw>
            <a:softEdge rad="12700"/>
          </a:effectLst>
          <a:scene3d>
            <a:camera prst="orthographicFront"/>
            <a:lightRig rig="twoPt" dir="t">
              <a:rot lat="0" lon="0" rev="7200000"/>
            </a:lightRig>
          </a:scene3d>
          <a:sp3d>
            <a:bevelT w="25400" h="19050"/>
            <a:contourClr>
              <a:srgbClr val="FFFFFF"/>
            </a:contourClr>
          </a:sp3d>
        </p:spPr>
      </p:pic>
      <p:pic>
        <p:nvPicPr>
          <p:cNvPr id="2" name="Picture 1">
            <a:extLst>
              <a:ext uri="{FF2B5EF4-FFF2-40B4-BE49-F238E27FC236}">
                <a16:creationId xmlns:a16="http://schemas.microsoft.com/office/drawing/2014/main" id="{308F7121-12AB-B50F-D31A-A68180E4E8C0}"/>
              </a:ext>
            </a:extLst>
          </p:cNvPr>
          <p:cNvPicPr>
            <a:picLocks noChangeAspect="1"/>
          </p:cNvPicPr>
          <p:nvPr/>
        </p:nvPicPr>
        <p:blipFill>
          <a:blip r:embed="rId3"/>
          <a:stretch>
            <a:fillRect/>
          </a:stretch>
        </p:blipFill>
        <p:spPr>
          <a:xfrm>
            <a:off x="6086168" y="2244463"/>
            <a:ext cx="5731510" cy="3241675"/>
          </a:xfrm>
          <a:prstGeom prst="rect">
            <a:avLst/>
          </a:prstGeom>
        </p:spPr>
      </p:pic>
      <p:sp>
        <p:nvSpPr>
          <p:cNvPr id="5" name="TextBox 4">
            <a:extLst>
              <a:ext uri="{FF2B5EF4-FFF2-40B4-BE49-F238E27FC236}">
                <a16:creationId xmlns:a16="http://schemas.microsoft.com/office/drawing/2014/main" id="{000AFB18-9583-A530-EBB6-23FA0F5E2DA8}"/>
              </a:ext>
            </a:extLst>
          </p:cNvPr>
          <p:cNvSpPr txBox="1"/>
          <p:nvPr/>
        </p:nvSpPr>
        <p:spPr>
          <a:xfrm>
            <a:off x="374322" y="3075452"/>
            <a:ext cx="5564362" cy="1959960"/>
          </a:xfrm>
          <a:prstGeom prst="rect">
            <a:avLst/>
          </a:prstGeom>
          <a:noFill/>
        </p:spPr>
        <p:txBody>
          <a:bodyPr wrap="square">
            <a:spAutoFit/>
          </a:bodyPr>
          <a:lstStyle/>
          <a:p>
            <a:pPr marL="342900" marR="0" lvl="0" indent="-342900">
              <a:lnSpc>
                <a:spcPct val="107000"/>
              </a:lnSpc>
              <a:spcAft>
                <a:spcPts val="800"/>
              </a:spcAft>
              <a:buFont typeface="+mj-lt"/>
              <a:buAutoNum type="arabicPeriod"/>
              <a:tabLst>
                <a:tab pos="457200" algn="l"/>
              </a:tabLst>
            </a:pP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China has the highest average annual lung cancer deaths</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at 690,000, which is 4,500% higher than</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 South Africa,</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with the lowest at 15,000.</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Aft>
                <a:spcPts val="800"/>
              </a:spcAft>
              <a:buFont typeface="+mj-lt"/>
              <a:buAutoNum type="arabicPeriod"/>
              <a:tabLst>
                <a:tab pos="457200" algn="l"/>
              </a:tabLst>
            </a:pPr>
            <a:r>
              <a:rPr lang="en-IN" sz="1800" kern="100" dirty="0">
                <a:effectLst/>
                <a:latin typeface="Calibri Light" panose="020F0302020204030204" pitchFamily="34" charset="0"/>
                <a:ea typeface="Calibri" panose="020F0502020204030204" pitchFamily="34" charset="0"/>
                <a:cs typeface="Mangal" panose="02040503050203030202" pitchFamily="18" charset="0"/>
              </a:rPr>
              <a:t>China leads in annual lung cancer deaths, followed by the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USA and Japan</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South Africa reports the lowest average annual lung cancer deaths.</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6" name="TextBox 5">
            <a:extLst>
              <a:ext uri="{FF2B5EF4-FFF2-40B4-BE49-F238E27FC236}">
                <a16:creationId xmlns:a16="http://schemas.microsoft.com/office/drawing/2014/main" id="{32CCF1D5-7567-6E94-376D-DD4345837776}"/>
              </a:ext>
            </a:extLst>
          </p:cNvPr>
          <p:cNvSpPr txBox="1"/>
          <p:nvPr/>
        </p:nvSpPr>
        <p:spPr>
          <a:xfrm>
            <a:off x="374322" y="2379407"/>
            <a:ext cx="5249730" cy="923330"/>
          </a:xfrm>
          <a:prstGeom prst="rect">
            <a:avLst/>
          </a:prstGeom>
          <a:noFill/>
        </p:spPr>
        <p:txBody>
          <a:bodyPr wrap="square" rtlCol="0">
            <a:spAutoFit/>
          </a:bodyPr>
          <a:lstStyle/>
          <a:p>
            <a:r>
              <a:rPr lang="en-IN" sz="1800" b="1" kern="100" dirty="0">
                <a:effectLst/>
                <a:latin typeface="Segoe UI Emoji" panose="020B0502040204020203" pitchFamily="34" charset="0"/>
                <a:ea typeface="Calibri" panose="020F0502020204030204" pitchFamily="34" charset="0"/>
                <a:cs typeface="Segoe UI Emoji" panose="020B0502040204020203" pitchFamily="34" charset="0"/>
              </a:rPr>
              <a:t>🔍</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 Key Insights </a:t>
            </a:r>
          </a:p>
          <a:p>
            <a:r>
              <a:rPr lang="en-IN" sz="1800" b="1" kern="100" dirty="0">
                <a:effectLst/>
                <a:latin typeface="Calibri Light" panose="020F0302020204030204" pitchFamily="34" charset="0"/>
                <a:ea typeface="Calibri" panose="020F0502020204030204" pitchFamily="34" charset="0"/>
                <a:cs typeface="Mangal" panose="02040503050203030202" pitchFamily="18" charset="0"/>
              </a:rPr>
              <a:t>14. Lung Cancer Deaths by Country</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566809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956059-5F39-7344-FC63-4559656C3053}"/>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27E65952-621C-9C4C-41FA-10E2DF32129C}"/>
              </a:ext>
            </a:extLst>
          </p:cNvPr>
          <p:cNvPicPr>
            <a:picLocks noChangeAspect="1"/>
          </p:cNvPicPr>
          <p:nvPr/>
        </p:nvPicPr>
        <p:blipFill>
          <a:blip r:embed="rId2">
            <a:extLst>
              <a:ext uri="{28A0092B-C50C-407E-A947-70E740481C1C}">
                <a14:useLocalDpi xmlns:a14="http://schemas.microsoft.com/office/drawing/2010/main" val="0"/>
              </a:ext>
            </a:extLst>
          </a:blip>
          <a:srcRect l="48396" t="944" r="12700" b="18152"/>
          <a:stretch/>
        </p:blipFill>
        <p:spPr>
          <a:xfrm>
            <a:off x="9920748" y="344128"/>
            <a:ext cx="1650679" cy="1170039"/>
          </a:xfrm>
          <a:prstGeom prst="rect">
            <a:avLst/>
          </a:prstGeom>
          <a:solidFill>
            <a:srgbClr val="FFFFFF">
              <a:shade val="85000"/>
            </a:srgbClr>
          </a:solidFill>
          <a:ln w="88900" cap="sq">
            <a:solidFill>
              <a:srgbClr val="FFFFFF"/>
            </a:solidFill>
            <a:miter lim="800000"/>
          </a:ln>
          <a:effectLst>
            <a:innerShdw blurRad="63500" dist="50800" dir="10800000">
              <a:prstClr val="black">
                <a:alpha val="50000"/>
              </a:prstClr>
            </a:innerShdw>
            <a:softEdge rad="12700"/>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4B95A136-34B7-5CBF-2DE8-C4E0185D51B2}"/>
              </a:ext>
            </a:extLst>
          </p:cNvPr>
          <p:cNvSpPr txBox="1"/>
          <p:nvPr/>
        </p:nvSpPr>
        <p:spPr>
          <a:xfrm>
            <a:off x="176981" y="2015614"/>
            <a:ext cx="5466735" cy="2062552"/>
          </a:xfrm>
          <a:prstGeom prst="rect">
            <a:avLst/>
          </a:prstGeom>
          <a:noFill/>
        </p:spPr>
        <p:txBody>
          <a:bodyPr wrap="square">
            <a:spAutoFit/>
          </a:bodyPr>
          <a:lstStyle/>
          <a:p>
            <a:pPr marL="228600">
              <a:lnSpc>
                <a:spcPct val="107000"/>
              </a:lnSpc>
              <a:spcAft>
                <a:spcPts val="800"/>
              </a:spcAft>
            </a:pPr>
            <a:r>
              <a:rPr lang="en-IN" sz="1800" b="1" kern="100" dirty="0">
                <a:effectLst/>
                <a:latin typeface="Segoe UI Emoji" panose="020B0502040204020203" pitchFamily="34" charset="0"/>
                <a:ea typeface="Calibri" panose="020F0502020204030204" pitchFamily="34" charset="0"/>
                <a:cs typeface="Segoe UI Emoji" panose="020B0502040204020203" pitchFamily="34" charset="0"/>
              </a:rPr>
              <a:t>🔍</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 Key Insights </a:t>
            </a:r>
          </a:p>
          <a:p>
            <a:pPr marL="228600" marR="0">
              <a:lnSpc>
                <a:spcPct val="107000"/>
              </a:lnSpc>
              <a:spcAft>
                <a:spcPts val="800"/>
              </a:spcAft>
            </a:pP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15.Developed vs. Developing Countries</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228600" marR="0">
              <a:lnSpc>
                <a:spcPct val="107000"/>
              </a:lnSpc>
              <a:spcAft>
                <a:spcPts val="800"/>
              </a:spcAft>
            </a:pP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Nigeria</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accounted for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4.02%</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of the average lung cancer prevalence rate in developing countries, highlighting its contribution to the overall lung cancer burden within that category.</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5" name="Picture 4">
            <a:extLst>
              <a:ext uri="{FF2B5EF4-FFF2-40B4-BE49-F238E27FC236}">
                <a16:creationId xmlns:a16="http://schemas.microsoft.com/office/drawing/2014/main" id="{420845D8-7EFC-9058-B5EA-63C7A99A9BCD}"/>
              </a:ext>
            </a:extLst>
          </p:cNvPr>
          <p:cNvPicPr>
            <a:picLocks noChangeAspect="1"/>
          </p:cNvPicPr>
          <p:nvPr/>
        </p:nvPicPr>
        <p:blipFill>
          <a:blip r:embed="rId3"/>
          <a:stretch>
            <a:fillRect/>
          </a:stretch>
        </p:blipFill>
        <p:spPr>
          <a:xfrm>
            <a:off x="6096000" y="2246169"/>
            <a:ext cx="5731510" cy="3250565"/>
          </a:xfrm>
          <a:prstGeom prst="rect">
            <a:avLst/>
          </a:prstGeom>
        </p:spPr>
      </p:pic>
    </p:spTree>
    <p:extLst>
      <p:ext uri="{BB962C8B-B14F-4D97-AF65-F5344CB8AC3E}">
        <p14:creationId xmlns:p14="http://schemas.microsoft.com/office/powerpoint/2010/main" val="2580806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E7132B-9AEA-B5ED-B711-E4EF58C0DC9C}"/>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C6D23440-BE07-86B7-ED2D-3A5AD6CCB835}"/>
              </a:ext>
            </a:extLst>
          </p:cNvPr>
          <p:cNvPicPr>
            <a:picLocks noChangeAspect="1"/>
          </p:cNvPicPr>
          <p:nvPr/>
        </p:nvPicPr>
        <p:blipFill>
          <a:blip r:embed="rId2">
            <a:extLst>
              <a:ext uri="{28A0092B-C50C-407E-A947-70E740481C1C}">
                <a14:useLocalDpi xmlns:a14="http://schemas.microsoft.com/office/drawing/2010/main" val="0"/>
              </a:ext>
            </a:extLst>
          </a:blip>
          <a:srcRect l="48396" t="944" r="12700" b="18152"/>
          <a:stretch/>
        </p:blipFill>
        <p:spPr>
          <a:xfrm>
            <a:off x="9920748" y="344128"/>
            <a:ext cx="1650679" cy="1170039"/>
          </a:xfrm>
          <a:prstGeom prst="rect">
            <a:avLst/>
          </a:prstGeom>
          <a:solidFill>
            <a:srgbClr val="FFFFFF">
              <a:shade val="85000"/>
            </a:srgbClr>
          </a:solidFill>
          <a:ln w="88900" cap="sq">
            <a:solidFill>
              <a:srgbClr val="FFFFFF"/>
            </a:solidFill>
            <a:miter lim="800000"/>
          </a:ln>
          <a:effectLst>
            <a:innerShdw blurRad="63500" dist="50800" dir="10800000">
              <a:prstClr val="black">
                <a:alpha val="50000"/>
              </a:prstClr>
            </a:innerShdw>
            <a:softEdge rad="12700"/>
          </a:effectLst>
          <a:scene3d>
            <a:camera prst="orthographicFront"/>
            <a:lightRig rig="twoPt" dir="t">
              <a:rot lat="0" lon="0" rev="7200000"/>
            </a:lightRig>
          </a:scene3d>
          <a:sp3d>
            <a:bevelT w="25400" h="19050"/>
            <a:contourClr>
              <a:srgbClr val="FFFFFF"/>
            </a:contourClr>
          </a:sp3d>
        </p:spPr>
      </p:pic>
      <p:pic>
        <p:nvPicPr>
          <p:cNvPr id="2" name="Picture 1">
            <a:extLst>
              <a:ext uri="{FF2B5EF4-FFF2-40B4-BE49-F238E27FC236}">
                <a16:creationId xmlns:a16="http://schemas.microsoft.com/office/drawing/2014/main" id="{781806B5-5A13-4F2D-4527-0A4EAE1A94AB}"/>
              </a:ext>
            </a:extLst>
          </p:cNvPr>
          <p:cNvPicPr>
            <a:picLocks noChangeAspect="1"/>
          </p:cNvPicPr>
          <p:nvPr/>
        </p:nvPicPr>
        <p:blipFill>
          <a:blip r:embed="rId3"/>
          <a:stretch>
            <a:fillRect/>
          </a:stretch>
        </p:blipFill>
        <p:spPr>
          <a:xfrm>
            <a:off x="6022607" y="2152291"/>
            <a:ext cx="5731510" cy="3241675"/>
          </a:xfrm>
          <a:prstGeom prst="rect">
            <a:avLst/>
          </a:prstGeom>
        </p:spPr>
      </p:pic>
      <p:sp>
        <p:nvSpPr>
          <p:cNvPr id="5" name="TextBox 4">
            <a:extLst>
              <a:ext uri="{FF2B5EF4-FFF2-40B4-BE49-F238E27FC236}">
                <a16:creationId xmlns:a16="http://schemas.microsoft.com/office/drawing/2014/main" id="{798CA52C-A2B5-CEB2-C7A3-EE579746B728}"/>
              </a:ext>
            </a:extLst>
          </p:cNvPr>
          <p:cNvSpPr txBox="1"/>
          <p:nvPr/>
        </p:nvSpPr>
        <p:spPr>
          <a:xfrm>
            <a:off x="275302" y="1818967"/>
            <a:ext cx="5515898" cy="4043864"/>
          </a:xfrm>
          <a:prstGeom prst="rect">
            <a:avLst/>
          </a:prstGeom>
          <a:noFill/>
        </p:spPr>
        <p:txBody>
          <a:bodyPr wrap="square">
            <a:spAutoFit/>
          </a:bodyPr>
          <a:lstStyle/>
          <a:p>
            <a:pPr>
              <a:lnSpc>
                <a:spcPct val="107000"/>
              </a:lnSpc>
              <a:spcAft>
                <a:spcPts val="800"/>
              </a:spcAft>
            </a:pPr>
            <a:r>
              <a:rPr lang="en-IN" sz="1800" b="1" kern="100" dirty="0">
                <a:effectLst/>
                <a:latin typeface="Segoe UI Emoji" panose="020B0502040204020203" pitchFamily="34" charset="0"/>
                <a:ea typeface="Calibri" panose="020F0502020204030204" pitchFamily="34" charset="0"/>
                <a:cs typeface="Segoe UI Emoji" panose="020B0502040204020203" pitchFamily="34" charset="0"/>
              </a:rPr>
              <a:t>🔍</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 Key Insights </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a:t>
            </a:r>
          </a:p>
          <a:p>
            <a:pPr marL="0" marR="0">
              <a:lnSpc>
                <a:spcPct val="107000"/>
              </a:lnSpc>
              <a:spcAft>
                <a:spcPts val="800"/>
              </a:spcAft>
            </a:pP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16.Mortality rate Vs. Treatment Type</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Aft>
                <a:spcPts val="800"/>
              </a:spcAft>
              <a:buFont typeface="+mj-lt"/>
              <a:buAutoNum type="arabicPeriod"/>
              <a:tabLst>
                <a:tab pos="457200" algn="l"/>
              </a:tabLst>
            </a:pP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No Treatment</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leads to the highest mortality rate, with a sum of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172,325.34</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surpassing other treatments by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7.38%</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Aft>
                <a:spcPts val="800"/>
              </a:spcAft>
              <a:buFont typeface="+mj-lt"/>
              <a:buAutoNum type="arabicPeriod"/>
              <a:tabLst>
                <a:tab pos="457200" algn="l"/>
              </a:tabLst>
            </a:pP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Chemotherapy</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shows the lowest mortality rate at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160,477.73</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indicating its effectiveness in reducing fatalities.</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Aft>
                <a:spcPts val="800"/>
              </a:spcAft>
              <a:buFont typeface="+mj-lt"/>
              <a:buAutoNum type="arabicPeriod"/>
              <a:tabLst>
                <a:tab pos="457200" algn="l"/>
              </a:tabLst>
            </a:pPr>
            <a:r>
              <a:rPr lang="en-IN" sz="1800" kern="100" dirty="0">
                <a:effectLst/>
                <a:latin typeface="Calibri Light" panose="020F0302020204030204" pitchFamily="34" charset="0"/>
                <a:ea typeface="Calibri" panose="020F0502020204030204" pitchFamily="34" charset="0"/>
                <a:cs typeface="Mangal" panose="02040503050203030202" pitchFamily="18" charset="0"/>
              </a:rPr>
              <a:t>The treatment order, from highest to lowest mortality rate, is: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No Treatment</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Surgery</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Radiotherapy</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and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Chemotherapy</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emphasizing the crucial role of medical interventions in reducing cancer mortality.</a:t>
            </a:r>
            <a:endParaRPr lang="en-IN" dirty="0"/>
          </a:p>
        </p:txBody>
      </p:sp>
    </p:spTree>
    <p:extLst>
      <p:ext uri="{BB962C8B-B14F-4D97-AF65-F5344CB8AC3E}">
        <p14:creationId xmlns:p14="http://schemas.microsoft.com/office/powerpoint/2010/main" val="1395453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947B31-996D-E3E4-5796-785538B63A34}"/>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682843D5-595A-32C3-255B-0442D9C4A8CC}"/>
              </a:ext>
            </a:extLst>
          </p:cNvPr>
          <p:cNvPicPr>
            <a:picLocks noChangeAspect="1"/>
          </p:cNvPicPr>
          <p:nvPr/>
        </p:nvPicPr>
        <p:blipFill>
          <a:blip r:embed="rId2">
            <a:extLst>
              <a:ext uri="{28A0092B-C50C-407E-A947-70E740481C1C}">
                <a14:useLocalDpi xmlns:a14="http://schemas.microsoft.com/office/drawing/2010/main" val="0"/>
              </a:ext>
            </a:extLst>
          </a:blip>
          <a:srcRect l="48396" t="944" r="12700" b="18152"/>
          <a:stretch/>
        </p:blipFill>
        <p:spPr>
          <a:xfrm>
            <a:off x="9920748" y="344128"/>
            <a:ext cx="1650679" cy="1170039"/>
          </a:xfrm>
          <a:prstGeom prst="rect">
            <a:avLst/>
          </a:prstGeom>
          <a:solidFill>
            <a:srgbClr val="FFFFFF">
              <a:shade val="85000"/>
            </a:srgbClr>
          </a:solidFill>
          <a:ln w="88900" cap="sq">
            <a:solidFill>
              <a:srgbClr val="FFFFFF"/>
            </a:solidFill>
            <a:miter lim="800000"/>
          </a:ln>
          <a:effectLst>
            <a:innerShdw blurRad="63500" dist="50800" dir="10800000">
              <a:prstClr val="black">
                <a:alpha val="50000"/>
              </a:prstClr>
            </a:innerShdw>
            <a:softEdge rad="12700"/>
          </a:effectLst>
          <a:scene3d>
            <a:camera prst="orthographicFront"/>
            <a:lightRig rig="twoPt" dir="t">
              <a:rot lat="0" lon="0" rev="7200000"/>
            </a:lightRig>
          </a:scene3d>
          <a:sp3d>
            <a:bevelT w="25400" h="19050"/>
            <a:contourClr>
              <a:srgbClr val="FFFFFF"/>
            </a:contourClr>
          </a:sp3d>
        </p:spPr>
      </p:pic>
      <p:pic>
        <p:nvPicPr>
          <p:cNvPr id="2" name="Picture 1">
            <a:extLst>
              <a:ext uri="{FF2B5EF4-FFF2-40B4-BE49-F238E27FC236}">
                <a16:creationId xmlns:a16="http://schemas.microsoft.com/office/drawing/2014/main" id="{2678C172-E127-8DCA-1D20-FB34D076080A}"/>
              </a:ext>
            </a:extLst>
          </p:cNvPr>
          <p:cNvPicPr>
            <a:picLocks noChangeAspect="1"/>
          </p:cNvPicPr>
          <p:nvPr/>
        </p:nvPicPr>
        <p:blipFill>
          <a:blip r:embed="rId3"/>
          <a:stretch>
            <a:fillRect/>
          </a:stretch>
        </p:blipFill>
        <p:spPr>
          <a:xfrm>
            <a:off x="6096000" y="2153561"/>
            <a:ext cx="5731510" cy="3239135"/>
          </a:xfrm>
          <a:prstGeom prst="rect">
            <a:avLst/>
          </a:prstGeom>
        </p:spPr>
      </p:pic>
      <p:sp>
        <p:nvSpPr>
          <p:cNvPr id="5" name="TextBox 4">
            <a:extLst>
              <a:ext uri="{FF2B5EF4-FFF2-40B4-BE49-F238E27FC236}">
                <a16:creationId xmlns:a16="http://schemas.microsoft.com/office/drawing/2014/main" id="{AB1C3742-0825-C358-C67B-97E275E7B356}"/>
              </a:ext>
            </a:extLst>
          </p:cNvPr>
          <p:cNvSpPr txBox="1"/>
          <p:nvPr/>
        </p:nvSpPr>
        <p:spPr>
          <a:xfrm>
            <a:off x="373626" y="3150659"/>
            <a:ext cx="5496232" cy="1959960"/>
          </a:xfrm>
          <a:prstGeom prst="rect">
            <a:avLst/>
          </a:prstGeom>
          <a:noFill/>
        </p:spPr>
        <p:txBody>
          <a:bodyPr wrap="square">
            <a:spAutoFit/>
          </a:bodyPr>
          <a:lstStyle/>
          <a:p>
            <a:pPr marL="342900" marR="0" lvl="0" indent="-342900">
              <a:lnSpc>
                <a:spcPct val="107000"/>
              </a:lnSpc>
              <a:spcAft>
                <a:spcPts val="800"/>
              </a:spcAft>
              <a:buFont typeface="+mj-lt"/>
              <a:buAutoNum type="arabicPeriod"/>
              <a:tabLst>
                <a:tab pos="457200" algn="l"/>
              </a:tabLst>
            </a:pP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Stage 2</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has the highest average survival years at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5.60</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significantly outperforming the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Unknown</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category, which has an average of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0.00</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years.</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Aft>
                <a:spcPts val="800"/>
              </a:spcAft>
              <a:buFont typeface="+mj-lt"/>
              <a:buAutoNum type="arabicPeriod"/>
              <a:tabLst>
                <a:tab pos="457200" algn="l"/>
              </a:tabLst>
            </a:pPr>
            <a:r>
              <a:rPr lang="en-IN" sz="1800" kern="100" dirty="0">
                <a:effectLst/>
                <a:latin typeface="Calibri Light" panose="020F0302020204030204" pitchFamily="34" charset="0"/>
                <a:ea typeface="Calibri" panose="020F0502020204030204" pitchFamily="34" charset="0"/>
                <a:cs typeface="Mangal" panose="02040503050203030202" pitchFamily="18" charset="0"/>
              </a:rPr>
              <a:t>The contrast between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Stage 2</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and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Unknown</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underscores the importance of early diagnosis in improving survival outcomes.</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6" name="TextBox 5">
            <a:extLst>
              <a:ext uri="{FF2B5EF4-FFF2-40B4-BE49-F238E27FC236}">
                <a16:creationId xmlns:a16="http://schemas.microsoft.com/office/drawing/2014/main" id="{08AB5812-F9E8-3A88-05C8-E1B4AA7E9A0D}"/>
              </a:ext>
            </a:extLst>
          </p:cNvPr>
          <p:cNvSpPr txBox="1"/>
          <p:nvPr/>
        </p:nvSpPr>
        <p:spPr>
          <a:xfrm>
            <a:off x="373626" y="2438400"/>
            <a:ext cx="5053780" cy="923330"/>
          </a:xfrm>
          <a:prstGeom prst="rect">
            <a:avLst/>
          </a:prstGeom>
          <a:noFill/>
        </p:spPr>
        <p:txBody>
          <a:bodyPr wrap="square" rtlCol="0">
            <a:spAutoFit/>
          </a:bodyPr>
          <a:lstStyle/>
          <a:p>
            <a:r>
              <a:rPr lang="en-IN" sz="1800" b="1" kern="100" dirty="0">
                <a:effectLst/>
                <a:latin typeface="Segoe UI Emoji" panose="020B0502040204020203" pitchFamily="34" charset="0"/>
                <a:ea typeface="Calibri" panose="020F0502020204030204" pitchFamily="34" charset="0"/>
                <a:cs typeface="Segoe UI Emoji" panose="020B0502040204020203" pitchFamily="34" charset="0"/>
              </a:rPr>
              <a:t>🔍</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 Key Insights </a:t>
            </a:r>
          </a:p>
          <a:p>
            <a:r>
              <a:rPr lang="en-IN" sz="1800" b="1" kern="100" dirty="0">
                <a:effectLst/>
                <a:latin typeface="Calibri Light" panose="020F0302020204030204" pitchFamily="34" charset="0"/>
                <a:ea typeface="Calibri" panose="020F0502020204030204" pitchFamily="34" charset="0"/>
                <a:cs typeface="Mangal" panose="02040503050203030202" pitchFamily="18" charset="0"/>
              </a:rPr>
              <a:t>17.Survival Rate Distribution by Cancer Stage</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2542541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560A03-3D58-F8DF-9041-56BF1067756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9F434E53-6AE3-F6D6-3543-36F9E7F60BA5}"/>
              </a:ext>
            </a:extLst>
          </p:cNvPr>
          <p:cNvPicPr>
            <a:picLocks noChangeAspect="1"/>
          </p:cNvPicPr>
          <p:nvPr/>
        </p:nvPicPr>
        <p:blipFill>
          <a:blip r:embed="rId2">
            <a:extLst>
              <a:ext uri="{28A0092B-C50C-407E-A947-70E740481C1C}">
                <a14:useLocalDpi xmlns:a14="http://schemas.microsoft.com/office/drawing/2010/main" val="0"/>
              </a:ext>
            </a:extLst>
          </a:blip>
          <a:srcRect l="48396" t="944" r="12700" b="18152"/>
          <a:stretch/>
        </p:blipFill>
        <p:spPr>
          <a:xfrm>
            <a:off x="9920748" y="344128"/>
            <a:ext cx="1650679" cy="1170039"/>
          </a:xfrm>
          <a:prstGeom prst="rect">
            <a:avLst/>
          </a:prstGeom>
          <a:solidFill>
            <a:srgbClr val="FFFFFF">
              <a:shade val="85000"/>
            </a:srgbClr>
          </a:solidFill>
          <a:ln w="88900" cap="sq">
            <a:solidFill>
              <a:srgbClr val="FFFFFF"/>
            </a:solidFill>
            <a:miter lim="800000"/>
          </a:ln>
          <a:effectLst>
            <a:innerShdw blurRad="63500" dist="50800" dir="10800000">
              <a:prstClr val="black">
                <a:alpha val="50000"/>
              </a:prstClr>
            </a:innerShdw>
            <a:softEdge rad="12700"/>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0D976B6C-CAAA-EBF8-C2FE-A4350E3DF1B5}"/>
              </a:ext>
            </a:extLst>
          </p:cNvPr>
          <p:cNvSpPr txBox="1"/>
          <p:nvPr/>
        </p:nvSpPr>
        <p:spPr>
          <a:xfrm>
            <a:off x="437884" y="2960994"/>
            <a:ext cx="5323819" cy="1663597"/>
          </a:xfrm>
          <a:prstGeom prst="rect">
            <a:avLst/>
          </a:prstGeom>
          <a:noFill/>
        </p:spPr>
        <p:txBody>
          <a:bodyPr wrap="square">
            <a:spAutoFit/>
          </a:bodyPr>
          <a:lstStyle/>
          <a:p>
            <a:pPr marL="342900" marR="0" lvl="0" indent="-342900">
              <a:lnSpc>
                <a:spcPct val="107000"/>
              </a:lnSpc>
              <a:spcAft>
                <a:spcPts val="800"/>
              </a:spcAft>
              <a:buFont typeface="+mj-lt"/>
              <a:buAutoNum type="arabicPeriod"/>
              <a:tabLst>
                <a:tab pos="457200" algn="l"/>
              </a:tabLst>
            </a:pP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Male Young</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contributes 18.32% to the total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Survival Years</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for males.</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Aft>
                <a:spcPts val="800"/>
              </a:spcAft>
              <a:buFont typeface="+mj-lt"/>
              <a:buAutoNum type="arabicPeriod"/>
              <a:tabLst>
                <a:tab pos="457200" algn="l"/>
              </a:tabLst>
            </a:pP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Young</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has the highest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Sum of Survival Years</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at 7,431.50, followed by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Middle-Aged</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Senior</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 and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Elderly</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5" name="Picture 4">
            <a:extLst>
              <a:ext uri="{FF2B5EF4-FFF2-40B4-BE49-F238E27FC236}">
                <a16:creationId xmlns:a16="http://schemas.microsoft.com/office/drawing/2014/main" id="{11302DBC-79BC-C5ED-2546-ABB386D553F0}"/>
              </a:ext>
            </a:extLst>
          </p:cNvPr>
          <p:cNvPicPr>
            <a:picLocks noChangeAspect="1"/>
          </p:cNvPicPr>
          <p:nvPr/>
        </p:nvPicPr>
        <p:blipFill>
          <a:blip r:embed="rId3"/>
          <a:stretch>
            <a:fillRect/>
          </a:stretch>
        </p:blipFill>
        <p:spPr>
          <a:xfrm>
            <a:off x="6022606" y="2179576"/>
            <a:ext cx="5731510" cy="3226435"/>
          </a:xfrm>
          <a:prstGeom prst="rect">
            <a:avLst/>
          </a:prstGeom>
        </p:spPr>
      </p:pic>
      <p:sp>
        <p:nvSpPr>
          <p:cNvPr id="6" name="TextBox 5">
            <a:extLst>
              <a:ext uri="{FF2B5EF4-FFF2-40B4-BE49-F238E27FC236}">
                <a16:creationId xmlns:a16="http://schemas.microsoft.com/office/drawing/2014/main" id="{D6B0B2D4-4DA6-D841-65B4-4DF6AF44BE6A}"/>
              </a:ext>
            </a:extLst>
          </p:cNvPr>
          <p:cNvSpPr txBox="1"/>
          <p:nvPr/>
        </p:nvSpPr>
        <p:spPr>
          <a:xfrm>
            <a:off x="437884" y="2179576"/>
            <a:ext cx="4807975" cy="923330"/>
          </a:xfrm>
          <a:prstGeom prst="rect">
            <a:avLst/>
          </a:prstGeom>
          <a:noFill/>
        </p:spPr>
        <p:txBody>
          <a:bodyPr wrap="square" rtlCol="0">
            <a:spAutoFit/>
          </a:bodyPr>
          <a:lstStyle/>
          <a:p>
            <a:r>
              <a:rPr lang="en-IN" sz="1800" b="1" kern="100" dirty="0">
                <a:effectLst/>
                <a:latin typeface="Segoe UI Emoji" panose="020B0502040204020203" pitchFamily="34" charset="0"/>
                <a:ea typeface="Calibri" panose="020F0502020204030204" pitchFamily="34" charset="0"/>
                <a:cs typeface="Segoe UI Emoji" panose="020B0502040204020203" pitchFamily="34" charset="0"/>
              </a:rPr>
              <a:t>🔍</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 Key Insights</a:t>
            </a:r>
          </a:p>
          <a:p>
            <a:r>
              <a:rPr lang="en-IN" sz="1800" b="1" kern="100" dirty="0">
                <a:effectLst/>
                <a:latin typeface="Calibri Light" panose="020F0302020204030204" pitchFamily="34" charset="0"/>
                <a:ea typeface="Calibri" panose="020F0502020204030204" pitchFamily="34" charset="0"/>
                <a:cs typeface="Mangal" panose="02040503050203030202" pitchFamily="18" charset="0"/>
              </a:rPr>
              <a:t>18.Survival Years Over Gender</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1071997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673DC4-A4FC-D4F4-E449-77A7EBAD04FF}"/>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A242F8FD-9164-C797-8961-BCA957A9D22F}"/>
              </a:ext>
            </a:extLst>
          </p:cNvPr>
          <p:cNvPicPr>
            <a:picLocks noChangeAspect="1"/>
          </p:cNvPicPr>
          <p:nvPr/>
        </p:nvPicPr>
        <p:blipFill>
          <a:blip r:embed="rId2">
            <a:extLst>
              <a:ext uri="{28A0092B-C50C-407E-A947-70E740481C1C}">
                <a14:useLocalDpi xmlns:a14="http://schemas.microsoft.com/office/drawing/2010/main" val="0"/>
              </a:ext>
            </a:extLst>
          </a:blip>
          <a:srcRect l="48396" t="944" r="12700" b="18152"/>
          <a:stretch/>
        </p:blipFill>
        <p:spPr>
          <a:xfrm>
            <a:off x="9920748" y="344128"/>
            <a:ext cx="1650679" cy="1170039"/>
          </a:xfrm>
          <a:prstGeom prst="rect">
            <a:avLst/>
          </a:prstGeom>
          <a:solidFill>
            <a:srgbClr val="FFFFFF">
              <a:shade val="85000"/>
            </a:srgbClr>
          </a:solidFill>
          <a:ln w="88900" cap="sq">
            <a:solidFill>
              <a:srgbClr val="FFFFFF"/>
            </a:solidFill>
            <a:miter lim="800000"/>
          </a:ln>
          <a:effectLst>
            <a:innerShdw blurRad="63500" dist="50800" dir="10800000">
              <a:prstClr val="black">
                <a:alpha val="50000"/>
              </a:prstClr>
            </a:innerShdw>
            <a:softEdge rad="12700"/>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79683EA6-A1A4-DCAF-C775-8D6CD77296B3}"/>
              </a:ext>
            </a:extLst>
          </p:cNvPr>
          <p:cNvSpPr txBox="1"/>
          <p:nvPr/>
        </p:nvSpPr>
        <p:spPr>
          <a:xfrm>
            <a:off x="375439" y="559815"/>
            <a:ext cx="9240509" cy="659385"/>
          </a:xfrm>
          <a:prstGeom prst="rect">
            <a:avLst/>
          </a:prstGeom>
          <a:noFill/>
        </p:spPr>
        <p:txBody>
          <a:bodyPr wrap="square">
            <a:spAutoFit/>
          </a:bodyPr>
          <a:lstStyle/>
          <a:p>
            <a:pPr algn="ctr"/>
            <a:r>
              <a:rPr lang="en-US" sz="3600" b="1" dirty="0"/>
              <a:t>3</a:t>
            </a:r>
            <a:r>
              <a:rPr lang="en-US" sz="3600" b="1" baseline="30000" dirty="0"/>
              <a:t>rd</a:t>
            </a:r>
            <a:r>
              <a:rPr lang="en-US" sz="3600" b="1" dirty="0"/>
              <a:t> Dashboard</a:t>
            </a:r>
            <a:r>
              <a:rPr lang="en-US" sz="1800" dirty="0"/>
              <a:t> </a:t>
            </a:r>
            <a:endParaRPr lang="en-IN" dirty="0"/>
          </a:p>
        </p:txBody>
      </p:sp>
      <p:pic>
        <p:nvPicPr>
          <p:cNvPr id="7" name="Picture 6">
            <a:extLst>
              <a:ext uri="{FF2B5EF4-FFF2-40B4-BE49-F238E27FC236}">
                <a16:creationId xmlns:a16="http://schemas.microsoft.com/office/drawing/2014/main" id="{6FCF9BCE-3C29-BCA0-3074-7E61405040F7}"/>
              </a:ext>
            </a:extLst>
          </p:cNvPr>
          <p:cNvPicPr>
            <a:picLocks noChangeAspect="1"/>
          </p:cNvPicPr>
          <p:nvPr/>
        </p:nvPicPr>
        <p:blipFill>
          <a:blip r:embed="rId3"/>
          <a:stretch>
            <a:fillRect/>
          </a:stretch>
        </p:blipFill>
        <p:spPr>
          <a:xfrm>
            <a:off x="375439" y="1592826"/>
            <a:ext cx="11441122" cy="5017968"/>
          </a:xfrm>
          <a:prstGeom prst="rect">
            <a:avLst/>
          </a:prstGeom>
        </p:spPr>
      </p:pic>
    </p:spTree>
    <p:extLst>
      <p:ext uri="{BB962C8B-B14F-4D97-AF65-F5344CB8AC3E}">
        <p14:creationId xmlns:p14="http://schemas.microsoft.com/office/powerpoint/2010/main" val="11109538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B176F-56CA-4D45-C70D-7B8358CA6198}"/>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8D4C1C35-DD0A-FB13-61F1-3F3117BE9045}"/>
              </a:ext>
            </a:extLst>
          </p:cNvPr>
          <p:cNvPicPr>
            <a:picLocks noChangeAspect="1"/>
          </p:cNvPicPr>
          <p:nvPr/>
        </p:nvPicPr>
        <p:blipFill>
          <a:blip r:embed="rId2">
            <a:extLst>
              <a:ext uri="{28A0092B-C50C-407E-A947-70E740481C1C}">
                <a14:useLocalDpi xmlns:a14="http://schemas.microsoft.com/office/drawing/2010/main" val="0"/>
              </a:ext>
            </a:extLst>
          </a:blip>
          <a:srcRect l="48396" t="944" r="12700" b="18152"/>
          <a:stretch/>
        </p:blipFill>
        <p:spPr>
          <a:xfrm>
            <a:off x="9920748" y="344128"/>
            <a:ext cx="1650679" cy="1170039"/>
          </a:xfrm>
          <a:prstGeom prst="rect">
            <a:avLst/>
          </a:prstGeom>
          <a:solidFill>
            <a:srgbClr val="FFFFFF">
              <a:shade val="85000"/>
            </a:srgbClr>
          </a:solidFill>
          <a:ln w="88900" cap="sq">
            <a:solidFill>
              <a:srgbClr val="FFFFFF"/>
            </a:solidFill>
            <a:miter lim="800000"/>
          </a:ln>
          <a:effectLst>
            <a:innerShdw blurRad="63500" dist="50800" dir="10800000">
              <a:prstClr val="black">
                <a:alpha val="50000"/>
              </a:prstClr>
            </a:innerShdw>
            <a:softEdge rad="12700"/>
          </a:effectLst>
          <a:scene3d>
            <a:camera prst="orthographicFront"/>
            <a:lightRig rig="twoPt" dir="t">
              <a:rot lat="0" lon="0" rev="7200000"/>
            </a:lightRig>
          </a:scene3d>
          <a:sp3d>
            <a:bevelT w="25400" h="19050"/>
            <a:contourClr>
              <a:srgbClr val="FFFFFF"/>
            </a:contourClr>
          </a:sp3d>
        </p:spPr>
      </p:pic>
      <p:sp>
        <p:nvSpPr>
          <p:cNvPr id="2" name="TextBox 1">
            <a:extLst>
              <a:ext uri="{FF2B5EF4-FFF2-40B4-BE49-F238E27FC236}">
                <a16:creationId xmlns:a16="http://schemas.microsoft.com/office/drawing/2014/main" id="{BCFB9662-5C2B-3E67-2E07-BBBB7A4908E2}"/>
              </a:ext>
            </a:extLst>
          </p:cNvPr>
          <p:cNvSpPr txBox="1"/>
          <p:nvPr/>
        </p:nvSpPr>
        <p:spPr>
          <a:xfrm>
            <a:off x="579532" y="573296"/>
            <a:ext cx="7561007" cy="646331"/>
          </a:xfrm>
          <a:prstGeom prst="rect">
            <a:avLst/>
          </a:prstGeom>
          <a:noFill/>
        </p:spPr>
        <p:txBody>
          <a:bodyPr wrap="square" rtlCol="0">
            <a:spAutoFit/>
          </a:bodyPr>
          <a:lstStyle/>
          <a:p>
            <a:r>
              <a:rPr lang="en-US" sz="3600" b="1" dirty="0"/>
              <a:t>Overall Insights</a:t>
            </a:r>
            <a:endParaRPr lang="en-IN" sz="3600" b="1" dirty="0"/>
          </a:p>
        </p:txBody>
      </p:sp>
      <p:sp>
        <p:nvSpPr>
          <p:cNvPr id="9" name="TextBox 8">
            <a:extLst>
              <a:ext uri="{FF2B5EF4-FFF2-40B4-BE49-F238E27FC236}">
                <a16:creationId xmlns:a16="http://schemas.microsoft.com/office/drawing/2014/main" id="{9454B654-E31B-111A-F2E9-9C55544B6BC9}"/>
              </a:ext>
            </a:extLst>
          </p:cNvPr>
          <p:cNvSpPr txBox="1"/>
          <p:nvPr/>
        </p:nvSpPr>
        <p:spPr>
          <a:xfrm>
            <a:off x="530943" y="1514167"/>
            <a:ext cx="11739715" cy="4770537"/>
          </a:xfrm>
          <a:prstGeom prst="rect">
            <a:avLst/>
          </a:prstGeom>
          <a:noFill/>
        </p:spPr>
        <p:txBody>
          <a:bodyPr wrap="square">
            <a:spAutoFit/>
          </a:bodyPr>
          <a:lstStyle/>
          <a:p>
            <a:r>
              <a:rPr lang="en-US" sz="1600" b="1" dirty="0">
                <a:latin typeface="Calibri" panose="020F0502020204030204" pitchFamily="34" charset="0"/>
                <a:ea typeface="Calibri" panose="020F0502020204030204" pitchFamily="34" charset="0"/>
                <a:cs typeface="Calibri" panose="020F0502020204030204" pitchFamily="34" charset="0"/>
              </a:rPr>
              <a:t>1.Lung Cancer Diagnosis Trends</a:t>
            </a:r>
            <a:r>
              <a:rPr lang="en-US" sz="1600" dirty="0">
                <a:latin typeface="Calibri" panose="020F0502020204030204" pitchFamily="34" charset="0"/>
                <a:ea typeface="Calibri" panose="020F0502020204030204" pitchFamily="34" charset="0"/>
                <a:cs typeface="Calibri" panose="020F0502020204030204" pitchFamily="34" charset="0"/>
              </a:rPr>
              <a:t>: Ethiopia records the highest diagnoses; males Are more affected (59.5%).</a:t>
            </a:r>
          </a:p>
          <a:p>
            <a:r>
              <a:rPr lang="en-US" sz="1600" dirty="0">
                <a:latin typeface="Calibri" panose="020F0502020204030204" pitchFamily="34" charset="0"/>
                <a:ea typeface="Calibri" panose="020F0502020204030204" pitchFamily="34" charset="0"/>
                <a:cs typeface="Calibri" panose="020F0502020204030204" pitchFamily="34" charset="0"/>
              </a:rPr>
              <a:t>2.</a:t>
            </a:r>
            <a:r>
              <a:rPr lang="en-US" sz="1600" b="1" dirty="0">
                <a:latin typeface="Calibri" panose="020F0502020204030204" pitchFamily="34" charset="0"/>
                <a:ea typeface="Calibri" panose="020F0502020204030204" pitchFamily="34" charset="0"/>
                <a:cs typeface="Calibri" panose="020F0502020204030204" pitchFamily="34" charset="0"/>
              </a:rPr>
              <a:t>Age Factor</a:t>
            </a:r>
            <a:r>
              <a:rPr lang="en-US" sz="1600" dirty="0">
                <a:latin typeface="Calibri" panose="020F0502020204030204" pitchFamily="34" charset="0"/>
                <a:ea typeface="Calibri" panose="020F0502020204030204" pitchFamily="34" charset="0"/>
                <a:cs typeface="Calibri" panose="020F0502020204030204" pitchFamily="34" charset="0"/>
              </a:rPr>
              <a:t>: Young individuals have the highest diagnoses, while the elderly have the lowest.</a:t>
            </a:r>
          </a:p>
          <a:p>
            <a:br>
              <a:rPr lang="en-US" sz="1600" dirty="0">
                <a:latin typeface="Calibri" panose="020F0502020204030204" pitchFamily="34" charset="0"/>
                <a:ea typeface="Calibri" panose="020F0502020204030204" pitchFamily="34" charset="0"/>
                <a:cs typeface="Calibri" panose="020F0502020204030204" pitchFamily="34" charset="0"/>
              </a:rPr>
            </a:br>
            <a:r>
              <a:rPr lang="en-US" sz="1600" dirty="0">
                <a:latin typeface="Calibri" panose="020F0502020204030204" pitchFamily="34" charset="0"/>
                <a:ea typeface="Calibri" panose="020F0502020204030204" pitchFamily="34" charset="0"/>
                <a:cs typeface="Calibri" panose="020F0502020204030204" pitchFamily="34" charset="0"/>
              </a:rPr>
              <a:t>3.</a:t>
            </a:r>
            <a:r>
              <a:rPr lang="en-US" sz="1600" b="1" dirty="0">
                <a:latin typeface="Calibri" panose="020F0502020204030204" pitchFamily="34" charset="0"/>
                <a:ea typeface="Calibri" panose="020F0502020204030204" pitchFamily="34" charset="0"/>
                <a:cs typeface="Calibri" panose="020F0502020204030204" pitchFamily="34" charset="0"/>
              </a:rPr>
              <a:t>Smoking Influence</a:t>
            </a:r>
            <a:r>
              <a:rPr lang="en-US" sz="1600" dirty="0">
                <a:latin typeface="Calibri" panose="020F0502020204030204" pitchFamily="34" charset="0"/>
                <a:ea typeface="Calibri" panose="020F0502020204030204" pitchFamily="34" charset="0"/>
                <a:cs typeface="Calibri" panose="020F0502020204030204" pitchFamily="34" charset="0"/>
              </a:rPr>
              <a:t>: Seniors have the highest smoking impact; males dominate smoking-related diagnoses.</a:t>
            </a:r>
          </a:p>
          <a:p>
            <a:br>
              <a:rPr lang="en-US" sz="1600" dirty="0">
                <a:latin typeface="Calibri" panose="020F0502020204030204" pitchFamily="34" charset="0"/>
                <a:ea typeface="Calibri" panose="020F0502020204030204" pitchFamily="34" charset="0"/>
                <a:cs typeface="Calibri" panose="020F0502020204030204" pitchFamily="34" charset="0"/>
              </a:rPr>
            </a:br>
            <a:r>
              <a:rPr lang="en-US" sz="1600" dirty="0">
                <a:latin typeface="Calibri" panose="020F0502020204030204" pitchFamily="34" charset="0"/>
                <a:ea typeface="Calibri" panose="020F0502020204030204" pitchFamily="34" charset="0"/>
                <a:cs typeface="Calibri" panose="020F0502020204030204" pitchFamily="34" charset="0"/>
              </a:rPr>
              <a:t>4.</a:t>
            </a:r>
            <a:r>
              <a:rPr lang="en-US" sz="1600" b="1" dirty="0">
                <a:latin typeface="Calibri" panose="020F0502020204030204" pitchFamily="34" charset="0"/>
                <a:ea typeface="Calibri" panose="020F0502020204030204" pitchFamily="34" charset="0"/>
                <a:cs typeface="Calibri" panose="020F0502020204030204" pitchFamily="34" charset="0"/>
              </a:rPr>
              <a:t>Passive Smoking</a:t>
            </a:r>
            <a:r>
              <a:rPr lang="en-US" sz="1600" dirty="0">
                <a:latin typeface="Calibri" panose="020F0502020204030204" pitchFamily="34" charset="0"/>
                <a:ea typeface="Calibri" panose="020F0502020204030204" pitchFamily="34" charset="0"/>
                <a:cs typeface="Calibri" panose="020F0502020204030204" pitchFamily="34" charset="0"/>
              </a:rPr>
              <a:t>: Young individuals show the highest count of passive smokers.</a:t>
            </a:r>
          </a:p>
          <a:p>
            <a:br>
              <a:rPr lang="en-US" sz="1600" dirty="0">
                <a:latin typeface="Calibri" panose="020F0502020204030204" pitchFamily="34" charset="0"/>
                <a:ea typeface="Calibri" panose="020F0502020204030204" pitchFamily="34" charset="0"/>
                <a:cs typeface="Calibri" panose="020F0502020204030204" pitchFamily="34" charset="0"/>
              </a:rPr>
            </a:br>
            <a:r>
              <a:rPr lang="en-US" sz="1600" dirty="0">
                <a:latin typeface="Calibri" panose="020F0502020204030204" pitchFamily="34" charset="0"/>
                <a:ea typeface="Calibri" panose="020F0502020204030204" pitchFamily="34" charset="0"/>
                <a:cs typeface="Calibri" panose="020F0502020204030204" pitchFamily="34" charset="0"/>
              </a:rPr>
              <a:t>5.</a:t>
            </a:r>
            <a:r>
              <a:rPr lang="en-US" sz="1600" b="1" dirty="0">
                <a:latin typeface="Calibri" panose="020F0502020204030204" pitchFamily="34" charset="0"/>
                <a:ea typeface="Calibri" panose="020F0502020204030204" pitchFamily="34" charset="0"/>
                <a:cs typeface="Calibri" panose="020F0502020204030204" pitchFamily="34" charset="0"/>
              </a:rPr>
              <a:t>Air Pollution &amp; Mortality</a:t>
            </a:r>
            <a:r>
              <a:rPr lang="en-US" sz="1600" dirty="0">
                <a:latin typeface="Calibri" panose="020F0502020204030204" pitchFamily="34" charset="0"/>
                <a:ea typeface="Calibri" panose="020F0502020204030204" pitchFamily="34" charset="0"/>
                <a:cs typeface="Calibri" panose="020F0502020204030204" pitchFamily="34" charset="0"/>
              </a:rPr>
              <a:t>: High pollution areas with good healthcare show lower mortality.</a:t>
            </a:r>
          </a:p>
          <a:p>
            <a:br>
              <a:rPr lang="en-US" sz="1600" dirty="0">
                <a:latin typeface="Calibri" panose="020F0502020204030204" pitchFamily="34" charset="0"/>
                <a:ea typeface="Calibri" panose="020F0502020204030204" pitchFamily="34" charset="0"/>
                <a:cs typeface="Calibri" panose="020F0502020204030204" pitchFamily="34" charset="0"/>
              </a:rPr>
            </a:br>
            <a:r>
              <a:rPr lang="en-US" sz="1600" dirty="0">
                <a:latin typeface="Calibri" panose="020F0502020204030204" pitchFamily="34" charset="0"/>
                <a:ea typeface="Calibri" panose="020F0502020204030204" pitchFamily="34" charset="0"/>
                <a:cs typeface="Calibri" panose="020F0502020204030204" pitchFamily="34" charset="0"/>
              </a:rPr>
              <a:t>6.</a:t>
            </a:r>
            <a:r>
              <a:rPr lang="en-US" sz="1600" b="1" dirty="0">
                <a:latin typeface="Calibri" panose="020F0502020204030204" pitchFamily="34" charset="0"/>
                <a:ea typeface="Calibri" panose="020F0502020204030204" pitchFamily="34" charset="0"/>
                <a:cs typeface="Calibri" panose="020F0502020204030204" pitchFamily="34" charset="0"/>
              </a:rPr>
              <a:t>Lung Cancer Stages</a:t>
            </a:r>
            <a:r>
              <a:rPr lang="en-US" sz="1600" dirty="0">
                <a:latin typeface="Calibri" panose="020F0502020204030204" pitchFamily="34" charset="0"/>
                <a:ea typeface="Calibri" panose="020F0502020204030204" pitchFamily="34" charset="0"/>
                <a:cs typeface="Calibri" panose="020F0502020204030204" pitchFamily="34" charset="0"/>
              </a:rPr>
              <a:t>: 33.36% of non-smokers are diagnosed at Stage 1, proving other risk factors matter.</a:t>
            </a:r>
          </a:p>
          <a:p>
            <a:br>
              <a:rPr lang="en-US" sz="1600" dirty="0">
                <a:latin typeface="Calibri" panose="020F0502020204030204" pitchFamily="34" charset="0"/>
                <a:ea typeface="Calibri" panose="020F0502020204030204" pitchFamily="34" charset="0"/>
                <a:cs typeface="Calibri" panose="020F0502020204030204" pitchFamily="34" charset="0"/>
              </a:rPr>
            </a:br>
            <a:r>
              <a:rPr lang="en-US" sz="1600" dirty="0">
                <a:latin typeface="Calibri" panose="020F0502020204030204" pitchFamily="34" charset="0"/>
                <a:ea typeface="Calibri" panose="020F0502020204030204" pitchFamily="34" charset="0"/>
                <a:cs typeface="Calibri" panose="020F0502020204030204" pitchFamily="34" charset="0"/>
              </a:rPr>
              <a:t>7.</a:t>
            </a:r>
            <a:r>
              <a:rPr lang="en-US" sz="1600" b="1" dirty="0">
                <a:latin typeface="Calibri" panose="020F0502020204030204" pitchFamily="34" charset="0"/>
                <a:ea typeface="Calibri" panose="020F0502020204030204" pitchFamily="34" charset="0"/>
                <a:cs typeface="Calibri" panose="020F0502020204030204" pitchFamily="34" charset="0"/>
              </a:rPr>
              <a:t>Early Detection &amp; Survival</a:t>
            </a:r>
            <a:r>
              <a:rPr lang="en-US" sz="1600" dirty="0">
                <a:latin typeface="Calibri" panose="020F0502020204030204" pitchFamily="34" charset="0"/>
                <a:ea typeface="Calibri" panose="020F0502020204030204" pitchFamily="34" charset="0"/>
                <a:cs typeface="Calibri" panose="020F0502020204030204" pitchFamily="34" charset="0"/>
              </a:rPr>
              <a:t>: Stage 3 has the highest early detection rate; Stage 2 shows the best survival.</a:t>
            </a:r>
          </a:p>
          <a:p>
            <a:br>
              <a:rPr lang="en-US" sz="1600" dirty="0">
                <a:latin typeface="Calibri" panose="020F0502020204030204" pitchFamily="34" charset="0"/>
                <a:ea typeface="Calibri" panose="020F0502020204030204" pitchFamily="34" charset="0"/>
                <a:cs typeface="Calibri" panose="020F0502020204030204" pitchFamily="34" charset="0"/>
              </a:rPr>
            </a:br>
            <a:r>
              <a:rPr lang="en-US" sz="1600" dirty="0">
                <a:latin typeface="Calibri" panose="020F0502020204030204" pitchFamily="34" charset="0"/>
                <a:ea typeface="Calibri" panose="020F0502020204030204" pitchFamily="34" charset="0"/>
                <a:cs typeface="Calibri" panose="020F0502020204030204" pitchFamily="34" charset="0"/>
              </a:rPr>
              <a:t>8.</a:t>
            </a:r>
            <a:r>
              <a:rPr lang="en-US" sz="1600" b="1" dirty="0">
                <a:latin typeface="Calibri" panose="020F0502020204030204" pitchFamily="34" charset="0"/>
                <a:ea typeface="Calibri" panose="020F0502020204030204" pitchFamily="34" charset="0"/>
                <a:cs typeface="Calibri" panose="020F0502020204030204" pitchFamily="34" charset="0"/>
              </a:rPr>
              <a:t>Treatment Effectiveness</a:t>
            </a:r>
            <a:r>
              <a:rPr lang="en-US" sz="1600" dirty="0">
                <a:latin typeface="Calibri" panose="020F0502020204030204" pitchFamily="34" charset="0"/>
                <a:ea typeface="Calibri" panose="020F0502020204030204" pitchFamily="34" charset="0"/>
                <a:cs typeface="Calibri" panose="020F0502020204030204" pitchFamily="34" charset="0"/>
              </a:rPr>
              <a:t>: Radiotherapy yields the highest survival (5.48 years); no treatment leads to highest                                             mortality.</a:t>
            </a:r>
          </a:p>
          <a:p>
            <a:br>
              <a:rPr lang="en-US" sz="1600" dirty="0">
                <a:latin typeface="Calibri" panose="020F0502020204030204" pitchFamily="34" charset="0"/>
                <a:ea typeface="Calibri" panose="020F0502020204030204" pitchFamily="34" charset="0"/>
                <a:cs typeface="Calibri" panose="020F0502020204030204" pitchFamily="34" charset="0"/>
              </a:rPr>
            </a:br>
            <a:r>
              <a:rPr lang="en-US" sz="1600" dirty="0">
                <a:latin typeface="Calibri" panose="020F0502020204030204" pitchFamily="34" charset="0"/>
                <a:ea typeface="Calibri" panose="020F0502020204030204" pitchFamily="34" charset="0"/>
                <a:cs typeface="Calibri" panose="020F0502020204030204" pitchFamily="34" charset="0"/>
              </a:rPr>
              <a:t>9.</a:t>
            </a:r>
            <a:r>
              <a:rPr lang="en-US" sz="1600" b="1" dirty="0">
                <a:latin typeface="Calibri" panose="020F0502020204030204" pitchFamily="34" charset="0"/>
                <a:ea typeface="Calibri" panose="020F0502020204030204" pitchFamily="34" charset="0"/>
                <a:cs typeface="Calibri" panose="020F0502020204030204" pitchFamily="34" charset="0"/>
              </a:rPr>
              <a:t>Country-Level Mortality</a:t>
            </a:r>
            <a:r>
              <a:rPr lang="en-US" sz="1600" dirty="0">
                <a:latin typeface="Calibri" panose="020F0502020204030204" pitchFamily="34" charset="0"/>
                <a:ea typeface="Calibri" panose="020F0502020204030204" pitchFamily="34" charset="0"/>
                <a:cs typeface="Calibri" panose="020F0502020204030204" pitchFamily="34" charset="0"/>
              </a:rPr>
              <a:t>: China has the highest lung cancer deaths annually.</a:t>
            </a:r>
          </a:p>
          <a:p>
            <a:endParaRPr lang="en-US" sz="1600" dirty="0">
              <a:latin typeface="Calibri" panose="020F0502020204030204" pitchFamily="34" charset="0"/>
              <a:ea typeface="Calibri" panose="020F0502020204030204" pitchFamily="34" charset="0"/>
              <a:cs typeface="Calibri" panose="020F0502020204030204" pitchFamily="34" charset="0"/>
            </a:endParaRPr>
          </a:p>
          <a:p>
            <a:r>
              <a:rPr lang="en-US" sz="1600" dirty="0">
                <a:latin typeface="Calibri" panose="020F0502020204030204" pitchFamily="34" charset="0"/>
                <a:ea typeface="Calibri" panose="020F0502020204030204" pitchFamily="34" charset="0"/>
                <a:cs typeface="Calibri" panose="020F0502020204030204" pitchFamily="34" charset="0"/>
              </a:rPr>
              <a:t>10.</a:t>
            </a:r>
            <a:r>
              <a:rPr lang="en-US" sz="1600" b="1" dirty="0">
                <a:latin typeface="Calibri" panose="020F0502020204030204" pitchFamily="34" charset="0"/>
                <a:ea typeface="Calibri" panose="020F0502020204030204" pitchFamily="34" charset="0"/>
                <a:cs typeface="Calibri" panose="020F0502020204030204" pitchFamily="34" charset="0"/>
              </a:rPr>
              <a:t>Developed vs. Developing</a:t>
            </a:r>
            <a:r>
              <a:rPr lang="en-US" sz="1600" dirty="0">
                <a:latin typeface="Calibri" panose="020F0502020204030204" pitchFamily="34" charset="0"/>
                <a:ea typeface="Calibri" panose="020F0502020204030204" pitchFamily="34" charset="0"/>
                <a:cs typeface="Calibri" panose="020F0502020204030204" pitchFamily="34" charset="0"/>
              </a:rPr>
              <a:t>: Nigeria has the highest prevalence rate among developing countries.</a:t>
            </a:r>
          </a:p>
        </p:txBody>
      </p:sp>
    </p:spTree>
    <p:extLst>
      <p:ext uri="{BB962C8B-B14F-4D97-AF65-F5344CB8AC3E}">
        <p14:creationId xmlns:p14="http://schemas.microsoft.com/office/powerpoint/2010/main" val="2410087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45C78D-58F2-546B-AB18-1664B5D87D02}"/>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92476682-0CDE-4BE7-CBF9-B15649928F57}"/>
              </a:ext>
            </a:extLst>
          </p:cNvPr>
          <p:cNvPicPr>
            <a:picLocks noChangeAspect="1"/>
          </p:cNvPicPr>
          <p:nvPr/>
        </p:nvPicPr>
        <p:blipFill>
          <a:blip r:embed="rId2">
            <a:extLst>
              <a:ext uri="{28A0092B-C50C-407E-A947-70E740481C1C}">
                <a14:useLocalDpi xmlns:a14="http://schemas.microsoft.com/office/drawing/2010/main" val="0"/>
              </a:ext>
            </a:extLst>
          </a:blip>
          <a:srcRect l="48396" t="944" r="12700" b="18152"/>
          <a:stretch/>
        </p:blipFill>
        <p:spPr>
          <a:xfrm>
            <a:off x="9920748" y="344128"/>
            <a:ext cx="1650679" cy="1170039"/>
          </a:xfrm>
          <a:prstGeom prst="rect">
            <a:avLst/>
          </a:prstGeom>
          <a:solidFill>
            <a:srgbClr val="FFFFFF">
              <a:shade val="85000"/>
            </a:srgbClr>
          </a:solidFill>
          <a:ln w="88900" cap="sq">
            <a:solidFill>
              <a:srgbClr val="FFFFFF"/>
            </a:solidFill>
            <a:miter lim="800000"/>
          </a:ln>
          <a:effectLst>
            <a:innerShdw blurRad="63500" dist="50800" dir="10800000">
              <a:prstClr val="black">
                <a:alpha val="50000"/>
              </a:prstClr>
            </a:innerShdw>
            <a:softEdge rad="12700"/>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9D7A6048-060A-AED6-EF54-DA9A25CD2A5D}"/>
              </a:ext>
            </a:extLst>
          </p:cNvPr>
          <p:cNvSpPr txBox="1"/>
          <p:nvPr/>
        </p:nvSpPr>
        <p:spPr>
          <a:xfrm>
            <a:off x="422787" y="726539"/>
            <a:ext cx="6175799" cy="584775"/>
          </a:xfrm>
          <a:prstGeom prst="rect">
            <a:avLst/>
          </a:prstGeom>
          <a:noFill/>
        </p:spPr>
        <p:txBody>
          <a:bodyPr wrap="square">
            <a:sp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 Business Recommendations</a:t>
            </a:r>
          </a:p>
        </p:txBody>
      </p:sp>
      <p:sp>
        <p:nvSpPr>
          <p:cNvPr id="8" name="Rectangle 3">
            <a:extLst>
              <a:ext uri="{FF2B5EF4-FFF2-40B4-BE49-F238E27FC236}">
                <a16:creationId xmlns:a16="http://schemas.microsoft.com/office/drawing/2014/main" id="{8A16042B-EA47-B15D-D29A-F6B711CDFFA4}"/>
              </a:ext>
            </a:extLst>
          </p:cNvPr>
          <p:cNvSpPr>
            <a:spLocks noChangeArrowheads="1"/>
          </p:cNvSpPr>
          <p:nvPr/>
        </p:nvSpPr>
        <p:spPr bwMode="auto">
          <a:xfrm>
            <a:off x="502586" y="1771893"/>
            <a:ext cx="11523406"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IN" b="1" dirty="0">
                <a:latin typeface="Calibri" panose="020F0502020204030204" pitchFamily="34" charset="0"/>
                <a:ea typeface="Calibri" panose="020F0502020204030204" pitchFamily="34" charset="0"/>
                <a:cs typeface="Calibri" panose="020F0502020204030204" pitchFamily="34" charset="0"/>
              </a:rPr>
              <a:t>1.Enhance Early Detection Programs</a:t>
            </a:r>
            <a:r>
              <a:rPr lang="en-IN" dirty="0">
                <a:latin typeface="Calibri" panose="020F0502020204030204" pitchFamily="34" charset="0"/>
                <a:ea typeface="Calibri" panose="020F0502020204030204" pitchFamily="34" charset="0"/>
                <a:cs typeface="Calibri" panose="020F0502020204030204" pitchFamily="34" charset="0"/>
              </a:rPr>
              <a:t>:</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Invest in screening, especially in high-risk regions. </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Smoking Cessation Initiatives</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Implement stricter anti-smoking policies and awareness campaigns.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Improve Healthcare Access</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Strengthen medical infrastructure in developing countries to lower mortality.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Targeted Air Pollution Control</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Reduce industrial and vehicular emissions in affected regions.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Passive Smoking Awareness</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Educate young individuals on passive smoking risks. </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Boost Treatment Accessibility</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Promote radiotherapy and chemotherapy as the most effective treatments.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Country-Specific Strategies</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Implement regional action plans based on prevalence and mortality rates.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133989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AFCD9F-85A0-83F8-0731-D150E4D1CEFA}"/>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372D11E9-FF1C-C023-1C60-A98FD2CBE46B}"/>
              </a:ext>
            </a:extLst>
          </p:cNvPr>
          <p:cNvPicPr>
            <a:picLocks noChangeAspect="1"/>
          </p:cNvPicPr>
          <p:nvPr/>
        </p:nvPicPr>
        <p:blipFill>
          <a:blip r:embed="rId2">
            <a:extLst>
              <a:ext uri="{28A0092B-C50C-407E-A947-70E740481C1C}">
                <a14:useLocalDpi xmlns:a14="http://schemas.microsoft.com/office/drawing/2010/main" val="0"/>
              </a:ext>
            </a:extLst>
          </a:blip>
          <a:srcRect l="48396" t="944" r="12700" b="18152"/>
          <a:stretch/>
        </p:blipFill>
        <p:spPr>
          <a:xfrm>
            <a:off x="9920748" y="344128"/>
            <a:ext cx="1650679" cy="1170039"/>
          </a:xfrm>
          <a:prstGeom prst="rect">
            <a:avLst/>
          </a:prstGeom>
          <a:solidFill>
            <a:srgbClr val="FFFFFF">
              <a:shade val="85000"/>
            </a:srgbClr>
          </a:solidFill>
          <a:ln w="88900" cap="sq">
            <a:solidFill>
              <a:srgbClr val="FFFFFF"/>
            </a:solidFill>
            <a:miter lim="800000"/>
          </a:ln>
          <a:effectLst>
            <a:innerShdw blurRad="63500" dist="50800" dir="10800000">
              <a:prstClr val="black">
                <a:alpha val="50000"/>
              </a:prstClr>
            </a:innerShdw>
            <a:softEdge rad="12700"/>
          </a:effectLst>
          <a:scene3d>
            <a:camera prst="orthographicFront"/>
            <a:lightRig rig="twoPt" dir="t">
              <a:rot lat="0" lon="0" rev="7200000"/>
            </a:lightRig>
          </a:scene3d>
          <a:sp3d>
            <a:bevelT w="25400" h="19050"/>
            <a:contourClr>
              <a:srgbClr val="FFFFFF"/>
            </a:contourClr>
          </a:sp3d>
        </p:spPr>
      </p:pic>
      <p:sp>
        <p:nvSpPr>
          <p:cNvPr id="2" name="TextBox 1">
            <a:extLst>
              <a:ext uri="{FF2B5EF4-FFF2-40B4-BE49-F238E27FC236}">
                <a16:creationId xmlns:a16="http://schemas.microsoft.com/office/drawing/2014/main" id="{92513F61-94A8-E478-F4CA-B7F7F1AD6CE5}"/>
              </a:ext>
            </a:extLst>
          </p:cNvPr>
          <p:cNvSpPr txBox="1"/>
          <p:nvPr/>
        </p:nvSpPr>
        <p:spPr>
          <a:xfrm>
            <a:off x="2920180" y="2910348"/>
            <a:ext cx="4711546" cy="1200329"/>
          </a:xfrm>
          <a:prstGeom prst="rect">
            <a:avLst/>
          </a:prstGeom>
          <a:noFill/>
        </p:spPr>
        <p:txBody>
          <a:bodyPr wrap="none" rtlCol="0">
            <a:spAutoFit/>
          </a:bodyPr>
          <a:lstStyle/>
          <a:p>
            <a:pPr algn="ctr"/>
            <a:r>
              <a:rPr lang="en-US" sz="7200" dirty="0"/>
              <a:t>Thank you</a:t>
            </a:r>
            <a:endParaRPr lang="en-IN" sz="7200" dirty="0"/>
          </a:p>
        </p:txBody>
      </p:sp>
    </p:spTree>
    <p:extLst>
      <p:ext uri="{BB962C8B-B14F-4D97-AF65-F5344CB8AC3E}">
        <p14:creationId xmlns:p14="http://schemas.microsoft.com/office/powerpoint/2010/main" val="2561368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a:extLst>
            <a:ext uri="{FF2B5EF4-FFF2-40B4-BE49-F238E27FC236}">
              <a16:creationId xmlns:a16="http://schemas.microsoft.com/office/drawing/2014/main" id="{C064B43D-2645-8342-9D7D-1B905E296F23}"/>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D203F21B-75BB-352F-017F-A5916FD03CC5}"/>
              </a:ext>
            </a:extLst>
          </p:cNvPr>
          <p:cNvPicPr>
            <a:picLocks noChangeAspect="1"/>
          </p:cNvPicPr>
          <p:nvPr/>
        </p:nvPicPr>
        <p:blipFill>
          <a:blip r:embed="rId3">
            <a:extLst>
              <a:ext uri="{28A0092B-C50C-407E-A947-70E740481C1C}">
                <a14:useLocalDpi xmlns:a14="http://schemas.microsoft.com/office/drawing/2010/main" val="0"/>
              </a:ext>
            </a:extLst>
          </a:blip>
          <a:srcRect l="48396" t="944" r="12700" b="18152"/>
          <a:stretch/>
        </p:blipFill>
        <p:spPr>
          <a:xfrm>
            <a:off x="9920748" y="344128"/>
            <a:ext cx="1650679" cy="1170039"/>
          </a:xfrm>
          <a:prstGeom prst="rect">
            <a:avLst/>
          </a:prstGeom>
          <a:solidFill>
            <a:srgbClr val="FFFFFF">
              <a:shade val="85000"/>
            </a:srgbClr>
          </a:solidFill>
          <a:ln w="88900" cap="sq">
            <a:solidFill>
              <a:srgbClr val="FFFFFF"/>
            </a:solidFill>
            <a:miter lim="800000"/>
          </a:ln>
          <a:effectLst>
            <a:innerShdw blurRad="63500" dist="50800" dir="10800000">
              <a:prstClr val="black">
                <a:alpha val="50000"/>
              </a:prstClr>
            </a:innerShdw>
            <a:softEdge rad="12700"/>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DB3FAA97-F45E-73AF-9749-74524F3CA2C3}"/>
              </a:ext>
            </a:extLst>
          </p:cNvPr>
          <p:cNvSpPr txBox="1"/>
          <p:nvPr/>
        </p:nvSpPr>
        <p:spPr>
          <a:xfrm>
            <a:off x="757085" y="1552556"/>
            <a:ext cx="10441858" cy="2749022"/>
          </a:xfrm>
          <a:prstGeom prst="rect">
            <a:avLst/>
          </a:prstGeom>
          <a:noFill/>
        </p:spPr>
        <p:txBody>
          <a:bodyPr wrap="square">
            <a:spAutoFit/>
          </a:bodyPr>
          <a:lstStyle/>
          <a:p>
            <a:pPr marL="0" marR="0">
              <a:lnSpc>
                <a:spcPct val="107000"/>
              </a:lnSpc>
              <a:spcAft>
                <a:spcPts val="800"/>
              </a:spcAft>
            </a:pPr>
            <a:r>
              <a:rPr lang="en-IN" sz="3600" b="1" kern="100" dirty="0">
                <a:effectLst/>
                <a:latin typeface="Segoe UI Emoji" panose="020B0502040204020203" pitchFamily="34" charset="0"/>
                <a:ea typeface="Calibri" panose="020F0502020204030204" pitchFamily="34" charset="0"/>
                <a:cs typeface="Segoe UI Emoji" panose="020B0502040204020203" pitchFamily="34" charset="0"/>
              </a:rPr>
              <a:t>🎯</a:t>
            </a:r>
            <a:r>
              <a:rPr lang="en-IN" sz="3600" b="1" kern="100" dirty="0">
                <a:effectLst/>
                <a:latin typeface="Calibri Light" panose="020F0302020204030204" pitchFamily="34" charset="0"/>
                <a:ea typeface="Calibri" panose="020F0502020204030204" pitchFamily="34" charset="0"/>
                <a:cs typeface="Mangal" panose="02040503050203030202" pitchFamily="18" charset="0"/>
              </a:rPr>
              <a:t> Objectives</a:t>
            </a:r>
            <a:endParaRPr lang="en-IN" sz="36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Aft>
                <a:spcPts val="800"/>
              </a:spcAft>
            </a:pPr>
            <a:r>
              <a:rPr lang="en-IN" sz="2000" kern="100" dirty="0">
                <a:effectLst/>
                <a:latin typeface="Segoe UI Emoji" panose="020B0502040204020203" pitchFamily="34" charset="0"/>
                <a:ea typeface="Calibri" panose="020F0502020204030204" pitchFamily="34" charset="0"/>
                <a:cs typeface="Segoe UI Emoji" panose="020B0502040204020203" pitchFamily="34" charset="0"/>
              </a:rPr>
              <a:t>✅</a:t>
            </a:r>
            <a:r>
              <a:rPr lang="en-IN" sz="2000" kern="100" dirty="0">
                <a:effectLst/>
                <a:latin typeface="Calibri Light" panose="020F0302020204030204" pitchFamily="34" charset="0"/>
                <a:ea typeface="Calibri" panose="020F0502020204030204" pitchFamily="34" charset="0"/>
                <a:cs typeface="Mangal" panose="02040503050203030202" pitchFamily="18" charset="0"/>
              </a:rPr>
              <a:t> </a:t>
            </a:r>
            <a:r>
              <a:rPr lang="en-IN" sz="2000" b="1" kern="100" dirty="0" err="1">
                <a:effectLst/>
                <a:latin typeface="Calibri Light" panose="020F0302020204030204" pitchFamily="34" charset="0"/>
                <a:ea typeface="Calibri" panose="020F0502020204030204" pitchFamily="34" charset="0"/>
                <a:cs typeface="Mangal" panose="02040503050203030202" pitchFamily="18" charset="0"/>
              </a:rPr>
              <a:t>Analyzed</a:t>
            </a:r>
            <a:r>
              <a:rPr lang="en-IN" sz="2000" b="1" kern="100" dirty="0">
                <a:effectLst/>
                <a:latin typeface="Calibri Light" panose="020F0302020204030204" pitchFamily="34" charset="0"/>
                <a:ea typeface="Calibri" panose="020F0502020204030204" pitchFamily="34" charset="0"/>
                <a:cs typeface="Mangal" panose="02040503050203030202" pitchFamily="18" charset="0"/>
              </a:rPr>
              <a:t> the distribution of lung cancer stages</a:t>
            </a:r>
            <a:r>
              <a:rPr lang="en-IN" sz="2000" kern="100" dirty="0">
                <a:effectLst/>
                <a:latin typeface="Calibri Light" panose="020F0302020204030204" pitchFamily="34" charset="0"/>
                <a:ea typeface="Calibri" panose="020F0502020204030204" pitchFamily="34" charset="0"/>
                <a:cs typeface="Mangal" panose="02040503050203030202" pitchFamily="18" charset="0"/>
              </a:rPr>
              <a:t> across different patient groups.</a:t>
            </a:r>
            <a:br>
              <a:rPr lang="en-IN" sz="2000" kern="100" dirty="0">
                <a:effectLst/>
                <a:latin typeface="Calibri Light" panose="020F0302020204030204" pitchFamily="34" charset="0"/>
                <a:ea typeface="Calibri" panose="020F0502020204030204" pitchFamily="34" charset="0"/>
                <a:cs typeface="Mangal" panose="02040503050203030202" pitchFamily="18" charset="0"/>
              </a:rPr>
            </a:br>
            <a:r>
              <a:rPr lang="en-IN" sz="2000" kern="100" dirty="0">
                <a:effectLst/>
                <a:latin typeface="Segoe UI Emoji" panose="020B0502040204020203" pitchFamily="34" charset="0"/>
                <a:ea typeface="Calibri" panose="020F0502020204030204" pitchFamily="34" charset="0"/>
                <a:cs typeface="Segoe UI Emoji" panose="020B0502040204020203" pitchFamily="34" charset="0"/>
              </a:rPr>
              <a:t>✅</a:t>
            </a:r>
            <a:r>
              <a:rPr lang="en-IN" sz="2000" kern="100" dirty="0">
                <a:effectLst/>
                <a:latin typeface="Calibri Light" panose="020F0302020204030204" pitchFamily="34" charset="0"/>
                <a:ea typeface="Calibri" panose="020F0502020204030204" pitchFamily="34" charset="0"/>
                <a:cs typeface="Mangal" panose="02040503050203030202" pitchFamily="18" charset="0"/>
              </a:rPr>
              <a:t> </a:t>
            </a:r>
            <a:r>
              <a:rPr lang="en-IN" sz="2000" b="1" kern="100" dirty="0">
                <a:effectLst/>
                <a:latin typeface="Calibri Light" panose="020F0302020204030204" pitchFamily="34" charset="0"/>
                <a:ea typeface="Calibri" panose="020F0502020204030204" pitchFamily="34" charset="0"/>
                <a:cs typeface="Mangal" panose="02040503050203030202" pitchFamily="18" charset="0"/>
              </a:rPr>
              <a:t>Identify key risk factors</a:t>
            </a:r>
            <a:r>
              <a:rPr lang="en-IN" sz="2000" kern="100" dirty="0">
                <a:effectLst/>
                <a:latin typeface="Calibri Light" panose="020F0302020204030204" pitchFamily="34" charset="0"/>
                <a:ea typeface="Calibri" panose="020F0502020204030204" pitchFamily="34" charset="0"/>
                <a:cs typeface="Mangal" panose="02040503050203030202" pitchFamily="18" charset="0"/>
              </a:rPr>
              <a:t> (e.g., smoking, passive smoking) associated with lung cancer severity.</a:t>
            </a:r>
            <a:br>
              <a:rPr lang="en-IN" sz="2000" kern="100" dirty="0">
                <a:effectLst/>
                <a:latin typeface="Calibri Light" panose="020F0302020204030204" pitchFamily="34" charset="0"/>
                <a:ea typeface="Calibri" panose="020F0502020204030204" pitchFamily="34" charset="0"/>
                <a:cs typeface="Mangal" panose="02040503050203030202" pitchFamily="18" charset="0"/>
              </a:rPr>
            </a:br>
            <a:r>
              <a:rPr lang="en-IN" sz="2000" kern="100" dirty="0">
                <a:effectLst/>
                <a:latin typeface="Segoe UI Emoji" panose="020B0502040204020203" pitchFamily="34" charset="0"/>
                <a:ea typeface="Calibri" panose="020F0502020204030204" pitchFamily="34" charset="0"/>
                <a:cs typeface="Segoe UI Emoji" panose="020B0502040204020203" pitchFamily="34" charset="0"/>
              </a:rPr>
              <a:t>✅</a:t>
            </a:r>
            <a:r>
              <a:rPr lang="en-IN" sz="2000" kern="100" dirty="0">
                <a:effectLst/>
                <a:latin typeface="Calibri Light" panose="020F0302020204030204" pitchFamily="34" charset="0"/>
                <a:ea typeface="Calibri" panose="020F0502020204030204" pitchFamily="34" charset="0"/>
                <a:cs typeface="Mangal" panose="02040503050203030202" pitchFamily="18" charset="0"/>
              </a:rPr>
              <a:t> </a:t>
            </a:r>
            <a:r>
              <a:rPr lang="en-IN" sz="2000" b="1" kern="100" dirty="0">
                <a:effectLst/>
                <a:latin typeface="Calibri Light" panose="020F0302020204030204" pitchFamily="34" charset="0"/>
                <a:ea typeface="Calibri" panose="020F0502020204030204" pitchFamily="34" charset="0"/>
                <a:cs typeface="Mangal" panose="02040503050203030202" pitchFamily="18" charset="0"/>
              </a:rPr>
              <a:t>Find correlations between lifestyle factors and cancer stage</a:t>
            </a:r>
            <a:r>
              <a:rPr lang="en-IN" sz="2000" kern="100" dirty="0">
                <a:effectLst/>
                <a:latin typeface="Calibri Light" panose="020F0302020204030204" pitchFamily="34" charset="0"/>
                <a:ea typeface="Calibri" panose="020F0502020204030204" pitchFamily="34" charset="0"/>
                <a:cs typeface="Mangal" panose="02040503050203030202" pitchFamily="18" charset="0"/>
              </a:rPr>
              <a:t> using data visualization techniques.</a:t>
            </a:r>
            <a:br>
              <a:rPr lang="en-IN" sz="2000" kern="100" dirty="0">
                <a:effectLst/>
                <a:latin typeface="Calibri Light" panose="020F0302020204030204" pitchFamily="34" charset="0"/>
                <a:ea typeface="Calibri" panose="020F0502020204030204" pitchFamily="34" charset="0"/>
                <a:cs typeface="Mangal" panose="02040503050203030202" pitchFamily="18" charset="0"/>
              </a:rPr>
            </a:br>
            <a:r>
              <a:rPr lang="en-IN" sz="2000" kern="100" dirty="0">
                <a:effectLst/>
                <a:latin typeface="Segoe UI Emoji" panose="020B0502040204020203" pitchFamily="34" charset="0"/>
                <a:ea typeface="Calibri" panose="020F0502020204030204" pitchFamily="34" charset="0"/>
                <a:cs typeface="Segoe UI Emoji" panose="020B0502040204020203" pitchFamily="34" charset="0"/>
              </a:rPr>
              <a:t>✅</a:t>
            </a:r>
            <a:r>
              <a:rPr lang="en-IN" sz="2000" kern="100" dirty="0">
                <a:effectLst/>
                <a:latin typeface="Calibri Light" panose="020F0302020204030204" pitchFamily="34" charset="0"/>
                <a:ea typeface="Calibri" panose="020F0502020204030204" pitchFamily="34" charset="0"/>
                <a:cs typeface="Mangal" panose="02040503050203030202" pitchFamily="18" charset="0"/>
              </a:rPr>
              <a:t> </a:t>
            </a:r>
            <a:r>
              <a:rPr lang="en-IN" sz="2000" b="1" kern="100" dirty="0">
                <a:effectLst/>
                <a:latin typeface="Calibri Light" panose="020F0302020204030204" pitchFamily="34" charset="0"/>
                <a:ea typeface="Calibri" panose="020F0502020204030204" pitchFamily="34" charset="0"/>
                <a:cs typeface="Mangal" panose="02040503050203030202" pitchFamily="18" charset="0"/>
              </a:rPr>
              <a:t>Use SQL, Power BI</a:t>
            </a:r>
            <a:r>
              <a:rPr lang="en-IN" sz="2000" b="1" kern="100" dirty="0">
                <a:latin typeface="Calibri Light" panose="020F0302020204030204" pitchFamily="34" charset="0"/>
                <a:ea typeface="Calibri" panose="020F0502020204030204" pitchFamily="34" charset="0"/>
                <a:cs typeface="Mangal" panose="02040503050203030202" pitchFamily="18" charset="0"/>
              </a:rPr>
              <a:t> </a:t>
            </a:r>
            <a:r>
              <a:rPr lang="en-IN" sz="2000" b="1" kern="100" dirty="0">
                <a:effectLst/>
                <a:latin typeface="Calibri Light" panose="020F0302020204030204" pitchFamily="34" charset="0"/>
                <a:ea typeface="Calibri" panose="020F0502020204030204" pitchFamily="34" charset="0"/>
                <a:cs typeface="Mangal" panose="02040503050203030202" pitchFamily="18" charset="0"/>
              </a:rPr>
              <a:t>or Excel</a:t>
            </a:r>
            <a:r>
              <a:rPr lang="en-IN" sz="2000" kern="100" dirty="0">
                <a:effectLst/>
                <a:latin typeface="Calibri Light" panose="020F0302020204030204" pitchFamily="34" charset="0"/>
                <a:ea typeface="Calibri" panose="020F0502020204030204" pitchFamily="34" charset="0"/>
                <a:cs typeface="Mangal" panose="02040503050203030202" pitchFamily="18" charset="0"/>
              </a:rPr>
              <a:t> to transform raw data into meaningful insights.</a:t>
            </a:r>
            <a:br>
              <a:rPr lang="en-IN" sz="2000" kern="100" dirty="0">
                <a:effectLst/>
                <a:latin typeface="Calibri Light" panose="020F0302020204030204" pitchFamily="34" charset="0"/>
                <a:ea typeface="Calibri" panose="020F0502020204030204" pitchFamily="34" charset="0"/>
                <a:cs typeface="Mangal" panose="02040503050203030202" pitchFamily="18" charset="0"/>
              </a:rPr>
            </a:br>
            <a:r>
              <a:rPr lang="en-IN" sz="2000" kern="100" dirty="0">
                <a:effectLst/>
                <a:latin typeface="Segoe UI Emoji" panose="020B0502040204020203" pitchFamily="34" charset="0"/>
                <a:ea typeface="Calibri" panose="020F0502020204030204" pitchFamily="34" charset="0"/>
                <a:cs typeface="Segoe UI Emoji" panose="020B0502040204020203" pitchFamily="34" charset="0"/>
              </a:rPr>
              <a:t>✅</a:t>
            </a:r>
            <a:r>
              <a:rPr lang="en-IN" sz="2000" kern="100" dirty="0">
                <a:effectLst/>
                <a:latin typeface="Calibri Light" panose="020F0302020204030204" pitchFamily="34" charset="0"/>
                <a:ea typeface="Calibri" panose="020F0502020204030204" pitchFamily="34" charset="0"/>
                <a:cs typeface="Mangal" panose="02040503050203030202" pitchFamily="18" charset="0"/>
              </a:rPr>
              <a:t> </a:t>
            </a:r>
            <a:r>
              <a:rPr lang="en-IN" sz="2000" b="1" kern="100" dirty="0">
                <a:effectLst/>
                <a:latin typeface="Calibri Light" panose="020F0302020204030204" pitchFamily="34" charset="0"/>
                <a:ea typeface="Calibri" panose="020F0502020204030204" pitchFamily="34" charset="0"/>
                <a:cs typeface="Mangal" panose="02040503050203030202" pitchFamily="18" charset="0"/>
              </a:rPr>
              <a:t>Provide actionable recommendations</a:t>
            </a:r>
            <a:r>
              <a:rPr lang="en-IN" sz="2000" kern="100" dirty="0">
                <a:effectLst/>
                <a:latin typeface="Calibri Light" panose="020F0302020204030204" pitchFamily="34" charset="0"/>
                <a:ea typeface="Calibri" panose="020F0502020204030204" pitchFamily="34" charset="0"/>
                <a:cs typeface="Mangal" panose="02040503050203030202" pitchFamily="18" charset="0"/>
              </a:rPr>
              <a:t> for healthcare professionals and policymakers to improve    early detection efforts.</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9463700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766246-BB58-492A-1EC8-053909054BD8}"/>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5B03D657-F480-8200-2A92-B860E44ADA37}"/>
              </a:ext>
            </a:extLst>
          </p:cNvPr>
          <p:cNvPicPr>
            <a:picLocks noChangeAspect="1"/>
          </p:cNvPicPr>
          <p:nvPr/>
        </p:nvPicPr>
        <p:blipFill>
          <a:blip r:embed="rId2">
            <a:extLst>
              <a:ext uri="{28A0092B-C50C-407E-A947-70E740481C1C}">
                <a14:useLocalDpi xmlns:a14="http://schemas.microsoft.com/office/drawing/2010/main" val="0"/>
              </a:ext>
            </a:extLst>
          </a:blip>
          <a:srcRect l="48396" t="944" r="12700" b="18152"/>
          <a:stretch/>
        </p:blipFill>
        <p:spPr>
          <a:xfrm>
            <a:off x="9920748" y="344128"/>
            <a:ext cx="1650679" cy="1170039"/>
          </a:xfrm>
          <a:prstGeom prst="rect">
            <a:avLst/>
          </a:prstGeom>
          <a:solidFill>
            <a:srgbClr val="FFFFFF">
              <a:shade val="85000"/>
            </a:srgbClr>
          </a:solidFill>
          <a:ln w="88900" cap="sq">
            <a:solidFill>
              <a:srgbClr val="FFFFFF"/>
            </a:solidFill>
            <a:miter lim="800000"/>
          </a:ln>
          <a:effectLst>
            <a:innerShdw blurRad="63500" dist="50800" dir="10800000">
              <a:prstClr val="black">
                <a:alpha val="50000"/>
              </a:prstClr>
            </a:innerShdw>
            <a:softEdge rad="12700"/>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7EFE1B17-7007-61E0-53D1-66E32BB4B9DC}"/>
              </a:ext>
            </a:extLst>
          </p:cNvPr>
          <p:cNvSpPr txBox="1"/>
          <p:nvPr/>
        </p:nvSpPr>
        <p:spPr>
          <a:xfrm>
            <a:off x="620573" y="1353078"/>
            <a:ext cx="10332562" cy="3180935"/>
          </a:xfrm>
          <a:prstGeom prst="rect">
            <a:avLst/>
          </a:prstGeom>
          <a:noFill/>
        </p:spPr>
        <p:txBody>
          <a:bodyPr wrap="square">
            <a:spAutoFit/>
          </a:bodyPr>
          <a:lstStyle/>
          <a:p>
            <a:pPr marL="0" marR="0">
              <a:lnSpc>
                <a:spcPct val="107000"/>
              </a:lnSpc>
              <a:spcAft>
                <a:spcPts val="800"/>
              </a:spcAft>
            </a:pPr>
            <a:r>
              <a:rPr lang="en-IN" sz="3600" dirty="0">
                <a:effectLst/>
                <a:latin typeface="Segoe UI Emoji" panose="020B0502040204020203" pitchFamily="34" charset="0"/>
                <a:ea typeface="Calibri" panose="020F0502020204030204" pitchFamily="34" charset="0"/>
                <a:cs typeface="Segoe UI Emoji" panose="020B0502040204020203" pitchFamily="34" charset="0"/>
              </a:rPr>
              <a:t>📊</a:t>
            </a:r>
            <a:r>
              <a:rPr lang="en-IN" sz="3600" b="1" kern="100" dirty="0">
                <a:effectLst/>
                <a:latin typeface="Calibri Light" panose="020F0302020204030204" pitchFamily="34" charset="0"/>
                <a:ea typeface="Calibri" panose="020F0502020204030204" pitchFamily="34" charset="0"/>
                <a:cs typeface="Mangal" panose="02040503050203030202" pitchFamily="18" charset="0"/>
              </a:rPr>
              <a:t>About Data </a:t>
            </a:r>
            <a:endParaRPr lang="en-IN" sz="36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Aft>
                <a:spcPts val="800"/>
              </a:spcAft>
            </a:pPr>
            <a:r>
              <a:rPr lang="en-IN" sz="2000" kern="100" dirty="0">
                <a:effectLst/>
                <a:latin typeface="Calibri Light" panose="020F0302020204030204" pitchFamily="34" charset="0"/>
                <a:ea typeface="Calibri" panose="020F0502020204030204" pitchFamily="34" charset="0"/>
                <a:cs typeface="Mangal" panose="02040503050203030202" pitchFamily="18" charset="0"/>
              </a:rPr>
              <a:t>This project leverages two key datasets: </a:t>
            </a:r>
            <a:r>
              <a:rPr lang="en-IN" sz="2000" b="1" kern="100" dirty="0">
                <a:effectLst/>
                <a:latin typeface="Calibri Light" panose="020F0302020204030204" pitchFamily="34" charset="0"/>
                <a:ea typeface="Calibri" panose="020F0502020204030204" pitchFamily="34" charset="0"/>
                <a:cs typeface="Mangal" panose="02040503050203030202" pitchFamily="18" charset="0"/>
              </a:rPr>
              <a:t>‘Lung Cancer </a:t>
            </a:r>
            <a:r>
              <a:rPr lang="en-IN" sz="2000" b="1" kern="100" dirty="0">
                <a:latin typeface="Calibri Light" panose="020F0302020204030204" pitchFamily="34" charset="0"/>
                <a:ea typeface="Calibri" panose="020F0502020204030204" pitchFamily="34" charset="0"/>
                <a:cs typeface="Mangal" panose="02040503050203030202" pitchFamily="18" charset="0"/>
              </a:rPr>
              <a:t>Dataset</a:t>
            </a:r>
            <a:r>
              <a:rPr lang="en-IN" sz="2000" b="1" kern="100" dirty="0">
                <a:effectLst/>
                <a:latin typeface="Calibri Light" panose="020F0302020204030204" pitchFamily="34" charset="0"/>
                <a:ea typeface="Calibri" panose="020F0502020204030204" pitchFamily="34" charset="0"/>
                <a:cs typeface="Mangal" panose="02040503050203030202" pitchFamily="18" charset="0"/>
              </a:rPr>
              <a:t>’</a:t>
            </a:r>
            <a:r>
              <a:rPr lang="en-IN" sz="2000" kern="100" dirty="0">
                <a:effectLst/>
                <a:latin typeface="Calibri Light" panose="020F0302020204030204" pitchFamily="34" charset="0"/>
                <a:ea typeface="Calibri" panose="020F0502020204030204" pitchFamily="34" charset="0"/>
                <a:cs typeface="Mangal" panose="02040503050203030202" pitchFamily="18" charset="0"/>
              </a:rPr>
              <a:t> conduct a comprehensive analysis of lung cancer risk, survival rates, and healthcare accessibility. These datasets contain </a:t>
            </a:r>
            <a:r>
              <a:rPr lang="en-IN" sz="2000" b="1" kern="100" dirty="0">
                <a:effectLst/>
                <a:latin typeface="Calibri Light" panose="020F0302020204030204" pitchFamily="34" charset="0"/>
                <a:ea typeface="Calibri" panose="020F0502020204030204" pitchFamily="34" charset="0"/>
                <a:cs typeface="Mangal" panose="02040503050203030202" pitchFamily="18" charset="0"/>
              </a:rPr>
              <a:t>220633 rows and 24 columns</a:t>
            </a:r>
            <a:r>
              <a:rPr lang="en-IN" sz="2000" kern="100" dirty="0">
                <a:effectLst/>
                <a:latin typeface="Calibri Light" panose="020F0302020204030204" pitchFamily="34" charset="0"/>
                <a:ea typeface="Calibri" panose="020F0502020204030204" pitchFamily="34" charset="0"/>
                <a:cs typeface="Mangal" panose="02040503050203030202" pitchFamily="18" charset="0"/>
              </a:rPr>
              <a:t>, providing detailed insights into patient demographics, lifestyle factors, smoking habits, environmental exposures, medical diagnoses, treatment types, and country-level lung cancer statistics.</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Aft>
                <a:spcPts val="800"/>
              </a:spcAft>
            </a:pPr>
            <a:r>
              <a:rPr lang="en-IN" sz="2000" kern="100" dirty="0">
                <a:effectLst/>
                <a:latin typeface="Calibri Light" panose="020F0302020204030204" pitchFamily="34" charset="0"/>
                <a:ea typeface="Calibri" panose="020F0502020204030204" pitchFamily="34" charset="0"/>
                <a:cs typeface="Mangal" panose="02040503050203030202" pitchFamily="18" charset="0"/>
              </a:rPr>
              <a:t>This dataset contains  </a:t>
            </a:r>
            <a:r>
              <a:rPr lang="en-IN" sz="2000" kern="100" dirty="0">
                <a:latin typeface="Calibri Light" panose="020F0302020204030204" pitchFamily="34" charset="0"/>
                <a:ea typeface="Calibri" panose="020F0502020204030204" pitchFamily="34" charset="0"/>
                <a:cs typeface="Mangal" panose="02040503050203030202" pitchFamily="18" charset="0"/>
              </a:rPr>
              <a:t>Country details</a:t>
            </a:r>
            <a:r>
              <a:rPr lang="en-IN" sz="2000" kern="100" dirty="0">
                <a:effectLst/>
                <a:latin typeface="Calibri Light" panose="020F0302020204030204" pitchFamily="34" charset="0"/>
                <a:ea typeface="Calibri" panose="020F0502020204030204" pitchFamily="34" charset="0"/>
                <a:cs typeface="Mangal" panose="02040503050203030202" pitchFamily="18" charset="0"/>
              </a:rPr>
              <a:t>, medical history, cancer diagnosis, and treatment progress. It helps in identifying risk factors and survival trends among lung cancer patients.</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539876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2AB91A-EBF3-5CA1-7F50-EE23CFCA51AF}"/>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6EBD33D3-9604-6129-EDA0-755838B8ACB4}"/>
              </a:ext>
            </a:extLst>
          </p:cNvPr>
          <p:cNvPicPr>
            <a:picLocks noChangeAspect="1"/>
          </p:cNvPicPr>
          <p:nvPr/>
        </p:nvPicPr>
        <p:blipFill>
          <a:blip r:embed="rId2">
            <a:extLst>
              <a:ext uri="{28A0092B-C50C-407E-A947-70E740481C1C}">
                <a14:useLocalDpi xmlns:a14="http://schemas.microsoft.com/office/drawing/2010/main" val="0"/>
              </a:ext>
            </a:extLst>
          </a:blip>
          <a:srcRect l="48396" t="944" r="12700" b="18152"/>
          <a:stretch/>
        </p:blipFill>
        <p:spPr>
          <a:xfrm>
            <a:off x="9920748" y="344128"/>
            <a:ext cx="1650679" cy="1170039"/>
          </a:xfrm>
          <a:prstGeom prst="rect">
            <a:avLst/>
          </a:prstGeom>
          <a:solidFill>
            <a:srgbClr val="FFFFFF">
              <a:shade val="85000"/>
            </a:srgbClr>
          </a:solidFill>
          <a:ln w="88900" cap="sq">
            <a:solidFill>
              <a:srgbClr val="FFFFFF"/>
            </a:solidFill>
            <a:miter lim="800000"/>
          </a:ln>
          <a:effectLst>
            <a:innerShdw blurRad="63500" dist="50800" dir="10800000">
              <a:prstClr val="black">
                <a:alpha val="50000"/>
              </a:prstClr>
            </a:innerShdw>
            <a:softEdge rad="12700"/>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A8F281AE-843F-F30D-3107-A2ACD97C501F}"/>
              </a:ext>
            </a:extLst>
          </p:cNvPr>
          <p:cNvSpPr txBox="1"/>
          <p:nvPr/>
        </p:nvSpPr>
        <p:spPr>
          <a:xfrm>
            <a:off x="620573" y="1250485"/>
            <a:ext cx="9939272" cy="4374083"/>
          </a:xfrm>
          <a:prstGeom prst="rect">
            <a:avLst/>
          </a:prstGeom>
          <a:noFill/>
        </p:spPr>
        <p:txBody>
          <a:bodyPr wrap="square">
            <a:spAutoFit/>
          </a:bodyPr>
          <a:lstStyle/>
          <a:p>
            <a:pPr marL="0" marR="0">
              <a:lnSpc>
                <a:spcPct val="107000"/>
              </a:lnSpc>
              <a:spcAft>
                <a:spcPts val="800"/>
              </a:spcAft>
            </a:pPr>
            <a:r>
              <a:rPr lang="en-IN" sz="3600" kern="100" dirty="0">
                <a:effectLst/>
                <a:latin typeface="Segoe UI Emoji" panose="020B0502040204020203" pitchFamily="34" charset="0"/>
                <a:ea typeface="Calibri" panose="020F0502020204030204" pitchFamily="34" charset="0"/>
                <a:cs typeface="Segoe UI Emoji" panose="020B0502040204020203" pitchFamily="34" charset="0"/>
              </a:rPr>
              <a:t>📊</a:t>
            </a:r>
            <a:r>
              <a:rPr lang="en-IN" sz="3600" b="1" kern="100" dirty="0">
                <a:effectLst/>
                <a:latin typeface="Calibri Light" panose="020F0302020204030204" pitchFamily="34" charset="0"/>
                <a:ea typeface="Calibri" panose="020F0502020204030204" pitchFamily="34" charset="0"/>
                <a:cs typeface="Mangal" panose="02040503050203030202" pitchFamily="18" charset="0"/>
              </a:rPr>
              <a:t> Data Cleaning &amp; Handling Missing Values</a:t>
            </a:r>
            <a:endParaRPr lang="en-IN" sz="36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Aft>
                <a:spcPts val="800"/>
              </a:spcAft>
            </a:pPr>
            <a:r>
              <a:rPr lang="en-IN" sz="2000" b="1" kern="100" dirty="0">
                <a:effectLst/>
                <a:latin typeface="Calibri Light" panose="020F0302020204030204" pitchFamily="34" charset="0"/>
                <a:ea typeface="Calibri" panose="020F0502020204030204" pitchFamily="34" charset="0"/>
                <a:cs typeface="Mangal" panose="02040503050203030202" pitchFamily="18" charset="0"/>
              </a:rPr>
              <a:t>The dataset initially contained a significant number of missing values, particularly in two key columns:</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IN" sz="2000" kern="100" dirty="0">
                <a:effectLst/>
                <a:latin typeface="Calibri Light" panose="020F0302020204030204" pitchFamily="34" charset="0"/>
                <a:ea typeface="Calibri" panose="020F0502020204030204" pitchFamily="34" charset="0"/>
                <a:cs typeface="Mangal" panose="02040503050203030202" pitchFamily="18" charset="0"/>
              </a:rPr>
              <a:t>Cancer Stage – Over 211,671 missing values out of 220,632, replaced with the placeholder "Unknown" to ensure consistency.</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IN" sz="2000" kern="100" dirty="0">
                <a:effectLst/>
                <a:latin typeface="Calibri Light" panose="020F0302020204030204" pitchFamily="34" charset="0"/>
                <a:ea typeface="Calibri" panose="020F0502020204030204" pitchFamily="34" charset="0"/>
                <a:cs typeface="Mangal" panose="02040503050203030202" pitchFamily="18" charset="0"/>
              </a:rPr>
              <a:t>Treatment Type – Contained a large proportion of missing values, which were replaced with "No Treatment" to indicate patients who may not have received treatment or whose treatment data was unavailable.(213968)</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Aft>
                <a:spcPts val="800"/>
              </a:spcAft>
            </a:pPr>
            <a:r>
              <a:rPr lang="en-IN" sz="2000" kern="100" dirty="0">
                <a:effectLst/>
                <a:latin typeface="Calibri Light" panose="020F0302020204030204" pitchFamily="34" charset="0"/>
                <a:ea typeface="Calibri" panose="020F0502020204030204" pitchFamily="34" charset="0"/>
                <a:cs typeface="Mangal" panose="02040503050203030202" pitchFamily="18" charset="0"/>
              </a:rPr>
              <a:t>Aside from these two columns, the dataset was harshly 1 or 2 null values otherwise clean with no additional missing values. This ensures that the analysis remains reliable and minimizes bias due to missing data</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290784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A45362-7E88-E081-4E65-0E08E1F02AEB}"/>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23F76C38-998C-7E3D-1D2E-2184142C6D87}"/>
              </a:ext>
            </a:extLst>
          </p:cNvPr>
          <p:cNvPicPr>
            <a:picLocks noChangeAspect="1"/>
          </p:cNvPicPr>
          <p:nvPr/>
        </p:nvPicPr>
        <p:blipFill>
          <a:blip r:embed="rId2">
            <a:extLst>
              <a:ext uri="{28A0092B-C50C-407E-A947-70E740481C1C}">
                <a14:useLocalDpi xmlns:a14="http://schemas.microsoft.com/office/drawing/2010/main" val="0"/>
              </a:ext>
            </a:extLst>
          </a:blip>
          <a:srcRect l="48396" t="944" r="12700" b="18152"/>
          <a:stretch/>
        </p:blipFill>
        <p:spPr>
          <a:xfrm>
            <a:off x="9920748" y="344128"/>
            <a:ext cx="1650679" cy="1170039"/>
          </a:xfrm>
          <a:prstGeom prst="rect">
            <a:avLst/>
          </a:prstGeom>
          <a:solidFill>
            <a:srgbClr val="FFFFFF">
              <a:shade val="85000"/>
            </a:srgbClr>
          </a:solidFill>
          <a:ln w="88900" cap="sq">
            <a:solidFill>
              <a:srgbClr val="FFFFFF"/>
            </a:solidFill>
            <a:miter lim="800000"/>
          </a:ln>
          <a:effectLst>
            <a:innerShdw blurRad="63500" dist="50800" dir="10800000">
              <a:prstClr val="black">
                <a:alpha val="50000"/>
              </a:prstClr>
            </a:innerShdw>
            <a:softEdge rad="12700"/>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2ED77861-F9A4-CED3-87CF-1D2B35615623}"/>
              </a:ext>
            </a:extLst>
          </p:cNvPr>
          <p:cNvPicPr>
            <a:picLocks noChangeAspect="1"/>
          </p:cNvPicPr>
          <p:nvPr/>
        </p:nvPicPr>
        <p:blipFill>
          <a:blip r:embed="rId3"/>
          <a:stretch>
            <a:fillRect/>
          </a:stretch>
        </p:blipFill>
        <p:spPr>
          <a:xfrm>
            <a:off x="6307742" y="2367116"/>
            <a:ext cx="5731510" cy="3249295"/>
          </a:xfrm>
          <a:prstGeom prst="rect">
            <a:avLst/>
          </a:prstGeom>
        </p:spPr>
      </p:pic>
      <p:sp>
        <p:nvSpPr>
          <p:cNvPr id="7" name="TextBox 6">
            <a:extLst>
              <a:ext uri="{FF2B5EF4-FFF2-40B4-BE49-F238E27FC236}">
                <a16:creationId xmlns:a16="http://schemas.microsoft.com/office/drawing/2014/main" id="{9EB0B264-BD95-88F3-C570-39FAB7DE2C8D}"/>
              </a:ext>
            </a:extLst>
          </p:cNvPr>
          <p:cNvSpPr txBox="1"/>
          <p:nvPr/>
        </p:nvSpPr>
        <p:spPr>
          <a:xfrm>
            <a:off x="609600" y="1843212"/>
            <a:ext cx="5486400" cy="3453189"/>
          </a:xfrm>
          <a:prstGeom prst="rect">
            <a:avLst/>
          </a:prstGeom>
          <a:noFill/>
        </p:spPr>
        <p:txBody>
          <a:bodyPr wrap="square">
            <a:spAutoFit/>
          </a:bodyPr>
          <a:lstStyle/>
          <a:p>
            <a:pPr marL="0" marR="0">
              <a:lnSpc>
                <a:spcPct val="107000"/>
              </a:lnSpc>
              <a:spcAft>
                <a:spcPts val="800"/>
              </a:spcAft>
            </a:pPr>
            <a:r>
              <a:rPr lang="en-IN" sz="1800" b="1" kern="100" dirty="0">
                <a:effectLst/>
                <a:latin typeface="Segoe UI Emoji" panose="020B0502040204020203" pitchFamily="34" charset="0"/>
                <a:ea typeface="Calibri" panose="020F0502020204030204" pitchFamily="34" charset="0"/>
                <a:cs typeface="Segoe UI Emoji" panose="020B0502040204020203" pitchFamily="34" charset="0"/>
              </a:rPr>
              <a:t>🔍</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 Key Insights </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Aft>
                <a:spcPts val="800"/>
              </a:spcAft>
            </a:pP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1. Lung Cancer Diagnosis by Country</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Aft>
                <a:spcPts val="800"/>
              </a:spcAft>
            </a:pPr>
            <a:r>
              <a:rPr lang="en-IN" sz="1800" kern="100" dirty="0">
                <a:effectLst/>
                <a:latin typeface="Calibri Light" panose="020F0302020204030204" pitchFamily="34" charset="0"/>
                <a:ea typeface="Calibri" panose="020F0502020204030204" pitchFamily="34" charset="0"/>
                <a:cs typeface="Mangal" panose="02040503050203030202" pitchFamily="18" charset="0"/>
              </a:rPr>
              <a:t>1️. Ethiopia recorded the highest number of lung cancer diagnoses at 409 cases, followed by Japan and Turkey.</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Aft>
                <a:spcPts val="800"/>
              </a:spcAft>
            </a:pPr>
            <a:r>
              <a:rPr lang="en-IN" sz="1800" kern="100" dirty="0">
                <a:effectLst/>
                <a:latin typeface="Calibri Light" panose="020F0302020204030204" pitchFamily="34" charset="0"/>
                <a:ea typeface="Calibri" panose="020F0502020204030204" pitchFamily="34" charset="0"/>
                <a:cs typeface="Mangal" panose="02040503050203030202" pitchFamily="18" charset="0"/>
              </a:rPr>
              <a:t>2️. Iran had the lowest number of lung cancer diagnoses at 326 cases.</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Aft>
                <a:spcPts val="800"/>
              </a:spcAft>
            </a:pPr>
            <a:r>
              <a:rPr lang="en-IN" sz="1800" kern="100" dirty="0">
                <a:effectLst/>
                <a:latin typeface="Calibri Light" panose="020F0302020204030204" pitchFamily="34" charset="0"/>
                <a:ea typeface="Calibri" panose="020F0502020204030204" pitchFamily="34" charset="0"/>
                <a:cs typeface="Mangal" panose="02040503050203030202" pitchFamily="18" charset="0"/>
              </a:rPr>
              <a:t>3️. Along of 25 countries, the number of lung cancer diagnoses ranged between 326 and 409 cases, indicating a moderate variation in reported cases across different regions.</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289933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7FD05D-52B2-F254-3F7B-0A963A7437E3}"/>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DC96787B-C6B5-0C9B-7CBE-7B865C47AC9D}"/>
              </a:ext>
            </a:extLst>
          </p:cNvPr>
          <p:cNvPicPr>
            <a:picLocks noChangeAspect="1"/>
          </p:cNvPicPr>
          <p:nvPr/>
        </p:nvPicPr>
        <p:blipFill>
          <a:blip r:embed="rId2">
            <a:extLst>
              <a:ext uri="{28A0092B-C50C-407E-A947-70E740481C1C}">
                <a14:useLocalDpi xmlns:a14="http://schemas.microsoft.com/office/drawing/2010/main" val="0"/>
              </a:ext>
            </a:extLst>
          </a:blip>
          <a:srcRect l="48396" t="944" r="12700" b="18152"/>
          <a:stretch/>
        </p:blipFill>
        <p:spPr>
          <a:xfrm>
            <a:off x="9920748" y="344128"/>
            <a:ext cx="1650679" cy="1170039"/>
          </a:xfrm>
          <a:prstGeom prst="rect">
            <a:avLst/>
          </a:prstGeom>
          <a:solidFill>
            <a:srgbClr val="FFFFFF">
              <a:shade val="85000"/>
            </a:srgbClr>
          </a:solidFill>
          <a:ln w="88900" cap="sq">
            <a:solidFill>
              <a:srgbClr val="FFFFFF"/>
            </a:solidFill>
            <a:miter lim="800000"/>
          </a:ln>
          <a:effectLst>
            <a:innerShdw blurRad="63500" dist="50800" dir="10800000">
              <a:prstClr val="black">
                <a:alpha val="50000"/>
              </a:prstClr>
            </a:innerShdw>
            <a:softEdge rad="12700"/>
          </a:effectLst>
          <a:scene3d>
            <a:camera prst="orthographicFront"/>
            <a:lightRig rig="twoPt" dir="t">
              <a:rot lat="0" lon="0" rev="7200000"/>
            </a:lightRig>
          </a:scene3d>
          <a:sp3d>
            <a:bevelT w="25400" h="19050"/>
            <a:contourClr>
              <a:srgbClr val="FFFFFF"/>
            </a:contourClr>
          </a:sp3d>
        </p:spPr>
      </p:pic>
      <p:pic>
        <p:nvPicPr>
          <p:cNvPr id="2" name="Picture 1">
            <a:extLst>
              <a:ext uri="{FF2B5EF4-FFF2-40B4-BE49-F238E27FC236}">
                <a16:creationId xmlns:a16="http://schemas.microsoft.com/office/drawing/2014/main" id="{EECD65AB-7623-1EDA-3303-43DC062EFCFA}"/>
              </a:ext>
            </a:extLst>
          </p:cNvPr>
          <p:cNvPicPr>
            <a:picLocks noChangeAspect="1"/>
          </p:cNvPicPr>
          <p:nvPr/>
        </p:nvPicPr>
        <p:blipFill>
          <a:blip r:embed="rId3"/>
          <a:stretch>
            <a:fillRect/>
          </a:stretch>
        </p:blipFill>
        <p:spPr>
          <a:xfrm>
            <a:off x="6224516" y="2144676"/>
            <a:ext cx="5731510" cy="3271520"/>
          </a:xfrm>
          <a:prstGeom prst="rect">
            <a:avLst/>
          </a:prstGeom>
        </p:spPr>
      </p:pic>
      <p:sp>
        <p:nvSpPr>
          <p:cNvPr id="5" name="TextBox 4">
            <a:extLst>
              <a:ext uri="{FF2B5EF4-FFF2-40B4-BE49-F238E27FC236}">
                <a16:creationId xmlns:a16="http://schemas.microsoft.com/office/drawing/2014/main" id="{C9AF49ED-79BE-108A-A660-F2FF03A4440C}"/>
              </a:ext>
            </a:extLst>
          </p:cNvPr>
          <p:cNvSpPr txBox="1"/>
          <p:nvPr/>
        </p:nvSpPr>
        <p:spPr>
          <a:xfrm>
            <a:off x="630406" y="1860414"/>
            <a:ext cx="4944484" cy="3555782"/>
          </a:xfrm>
          <a:prstGeom prst="rect">
            <a:avLst/>
          </a:prstGeom>
          <a:noFill/>
        </p:spPr>
        <p:txBody>
          <a:bodyPr wrap="square">
            <a:spAutoFit/>
          </a:bodyPr>
          <a:lstStyle/>
          <a:p>
            <a:pPr>
              <a:lnSpc>
                <a:spcPct val="107000"/>
              </a:lnSpc>
              <a:spcAft>
                <a:spcPts val="800"/>
              </a:spcAft>
            </a:pPr>
            <a:r>
              <a:rPr lang="en-IN" sz="1800" b="1" kern="100" dirty="0">
                <a:effectLst/>
                <a:latin typeface="Segoe UI Emoji" panose="020B0502040204020203" pitchFamily="34" charset="0"/>
                <a:ea typeface="Calibri" panose="020F0502020204030204" pitchFamily="34" charset="0"/>
                <a:cs typeface="Segoe UI Emoji" panose="020B0502040204020203" pitchFamily="34" charset="0"/>
              </a:rPr>
              <a:t>🔍</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 Key Insights </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Aft>
                <a:spcPts val="800"/>
              </a:spcAft>
            </a:pP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2.Lung Cancer Cases by Gender</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Aft>
                <a:spcPts val="800"/>
              </a:spcAft>
            </a:pPr>
            <a:r>
              <a:rPr lang="en-IN" sz="1800" kern="100" dirty="0">
                <a:effectLst/>
                <a:latin typeface="Calibri Light" panose="020F0302020204030204" pitchFamily="34" charset="0"/>
                <a:ea typeface="Calibri" panose="020F0502020204030204" pitchFamily="34" charset="0"/>
                <a:cs typeface="Mangal" panose="02040503050203030202" pitchFamily="18" charset="0"/>
              </a:rPr>
              <a:t>1️. Higher Lung Cancer Cases in Males </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Light" panose="020F0302020204030204" pitchFamily="34" charset="0"/>
                <a:ea typeface="Calibri" panose="020F0502020204030204" pitchFamily="34" charset="0"/>
                <a:cs typeface="Mangal" panose="02040503050203030202" pitchFamily="18" charset="0"/>
              </a:rPr>
              <a:t>Males (5,332 cases) had a higher count of lung cancer diagnoses compared to females (3,629 cases).</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Aft>
                <a:spcPts val="800"/>
              </a:spcAft>
            </a:pPr>
            <a:r>
              <a:rPr lang="en-IN" sz="1800" kern="100" dirty="0">
                <a:effectLst/>
                <a:latin typeface="Calibri Light" panose="020F0302020204030204" pitchFamily="34" charset="0"/>
                <a:ea typeface="Calibri" panose="020F0502020204030204" pitchFamily="34" charset="0"/>
                <a:cs typeface="Mangal" panose="02040503050203030202" pitchFamily="18" charset="0"/>
              </a:rPr>
              <a:t>2️. Gender Distribution of Lung Cancer Cases </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Light" panose="020F0302020204030204" pitchFamily="34" charset="0"/>
                <a:ea typeface="Calibri" panose="020F0502020204030204" pitchFamily="34" charset="0"/>
                <a:cs typeface="Mangal" panose="02040503050203030202" pitchFamily="18" charset="0"/>
              </a:rPr>
              <a:t>Males accounted for 59.5% of total lung cancer diagnoses, indicating a higher risk factor compared to females.</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754627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AEDCDC-5A6D-B11E-650D-745A2BC19AE4}"/>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1CBCDCDE-E073-DACE-6303-1703A56ABE3E}"/>
              </a:ext>
            </a:extLst>
          </p:cNvPr>
          <p:cNvPicPr>
            <a:picLocks noChangeAspect="1"/>
          </p:cNvPicPr>
          <p:nvPr/>
        </p:nvPicPr>
        <p:blipFill>
          <a:blip r:embed="rId2">
            <a:extLst>
              <a:ext uri="{28A0092B-C50C-407E-A947-70E740481C1C}">
                <a14:useLocalDpi xmlns:a14="http://schemas.microsoft.com/office/drawing/2010/main" val="0"/>
              </a:ext>
            </a:extLst>
          </a:blip>
          <a:srcRect l="48396" t="944" r="12700" b="18152"/>
          <a:stretch/>
        </p:blipFill>
        <p:spPr>
          <a:xfrm>
            <a:off x="9920748" y="344128"/>
            <a:ext cx="1650679" cy="1170039"/>
          </a:xfrm>
          <a:prstGeom prst="rect">
            <a:avLst/>
          </a:prstGeom>
          <a:solidFill>
            <a:srgbClr val="FFFFFF">
              <a:shade val="85000"/>
            </a:srgbClr>
          </a:solidFill>
          <a:ln w="88900" cap="sq">
            <a:solidFill>
              <a:srgbClr val="FFFFFF"/>
            </a:solidFill>
            <a:miter lim="800000"/>
          </a:ln>
          <a:effectLst>
            <a:innerShdw blurRad="63500" dist="50800" dir="10800000">
              <a:prstClr val="black">
                <a:alpha val="50000"/>
              </a:prstClr>
            </a:innerShdw>
            <a:softEdge rad="12700"/>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F362CED6-3A73-DDCF-AC13-BF88737E3D92}"/>
              </a:ext>
            </a:extLst>
          </p:cNvPr>
          <p:cNvSpPr txBox="1"/>
          <p:nvPr/>
        </p:nvSpPr>
        <p:spPr>
          <a:xfrm>
            <a:off x="639097" y="1937527"/>
            <a:ext cx="5073445" cy="3453189"/>
          </a:xfrm>
          <a:prstGeom prst="rect">
            <a:avLst/>
          </a:prstGeom>
          <a:noFill/>
        </p:spPr>
        <p:txBody>
          <a:bodyPr wrap="square">
            <a:spAutoFit/>
          </a:bodyPr>
          <a:lstStyle/>
          <a:p>
            <a:pPr>
              <a:lnSpc>
                <a:spcPct val="107000"/>
              </a:lnSpc>
              <a:spcAft>
                <a:spcPts val="800"/>
              </a:spcAft>
            </a:pPr>
            <a:r>
              <a:rPr lang="en-IN" sz="1800" b="1" kern="100" dirty="0">
                <a:effectLst/>
                <a:latin typeface="Segoe UI Emoji" panose="020B0502040204020203" pitchFamily="34" charset="0"/>
                <a:ea typeface="Calibri" panose="020F0502020204030204" pitchFamily="34" charset="0"/>
                <a:cs typeface="Segoe UI Emoji" panose="020B0502040204020203" pitchFamily="34" charset="0"/>
              </a:rPr>
              <a:t>🔍</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 Key Insights </a:t>
            </a:r>
          </a:p>
          <a:p>
            <a:pPr marL="0" marR="0">
              <a:lnSpc>
                <a:spcPct val="107000"/>
              </a:lnSpc>
              <a:spcAft>
                <a:spcPts val="800"/>
              </a:spcAft>
            </a:pP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3.</a:t>
            </a:r>
            <a:r>
              <a:rPr lang="en-IN" sz="1800" b="1" kern="100" dirty="0">
                <a:solidFill>
                  <a:srgbClr val="252423"/>
                </a:solidFill>
                <a:effectLst/>
                <a:latin typeface="Calibri Light" panose="020F0302020204030204" pitchFamily="34" charset="0"/>
                <a:ea typeface="Calibri" panose="020F0502020204030204" pitchFamily="34" charset="0"/>
                <a:cs typeface="Mangal" panose="02040503050203030202" pitchFamily="18" charset="0"/>
              </a:rPr>
              <a:t> </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Age Distribution of Lung Cancer Patients</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Aft>
                <a:spcPts val="800"/>
              </a:spcAft>
            </a:pPr>
            <a:r>
              <a:rPr lang="en-IN" sz="1800" kern="100" dirty="0">
                <a:effectLst/>
                <a:latin typeface="Calibri Light" panose="020F0302020204030204" pitchFamily="34" charset="0"/>
                <a:ea typeface="Calibri" panose="020F0502020204030204" pitchFamily="34" charset="0"/>
                <a:cs typeface="Mangal" panose="02040503050203030202" pitchFamily="18" charset="0"/>
              </a:rPr>
              <a:t>1.Across all four age categories (Young, Young Senior, Middle-Aged, Elderly),</a:t>
            </a:r>
            <a:r>
              <a:rPr lang="en-IN" sz="1800" kern="0" dirty="0">
                <a:effectLst/>
                <a:latin typeface="Calibri Light" panose="020F0302020204030204" pitchFamily="34" charset="0"/>
                <a:ea typeface="Times New Roman" panose="02020603050405020304" pitchFamily="18" charset="0"/>
                <a:cs typeface="Mangal" panose="02040503050203030202" pitchFamily="18" charset="0"/>
              </a:rPr>
              <a:t> </a:t>
            </a:r>
            <a:r>
              <a:rPr lang="en-IN" sz="1800" kern="100" dirty="0">
                <a:effectLst/>
                <a:latin typeface="Calibri Light" panose="020F0302020204030204" pitchFamily="34" charset="0"/>
                <a:ea typeface="Calibri" panose="020F0502020204030204" pitchFamily="34" charset="0"/>
                <a:cs typeface="Mangal" panose="02040503050203030202" pitchFamily="18" charset="0"/>
              </a:rPr>
              <a:t>Young (2,730 cases) recorded the highest lung cancer diagnoses, indicating a rising trend in early-age cases.</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Aft>
                <a:spcPts val="800"/>
              </a:spcAft>
            </a:pPr>
            <a:r>
              <a:rPr lang="en-IN" sz="1800" kern="100" dirty="0">
                <a:effectLst/>
                <a:latin typeface="Calibri Light" panose="020F0302020204030204" pitchFamily="34" charset="0"/>
                <a:ea typeface="Calibri" panose="020F0502020204030204" pitchFamily="34" charset="0"/>
                <a:cs typeface="Mangal" panose="02040503050203030202" pitchFamily="18" charset="0"/>
              </a:rPr>
              <a:t> 2.Elderly had the lowest count (1,547 cases), possibly due to lower survival rates or fewer diagnoses. </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Aft>
                <a:spcPts val="800"/>
              </a:spcAft>
            </a:pPr>
            <a:r>
              <a:rPr lang="en-IN" sz="1800" kern="100" dirty="0">
                <a:effectLst/>
                <a:latin typeface="Calibri Light" panose="020F0302020204030204" pitchFamily="34" charset="0"/>
                <a:ea typeface="Calibri" panose="020F0502020204030204" pitchFamily="34" charset="0"/>
                <a:cs typeface="Mangal" panose="02040503050203030202" pitchFamily="18" charset="0"/>
              </a:rPr>
              <a:t> </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5" name="Picture 4">
            <a:extLst>
              <a:ext uri="{FF2B5EF4-FFF2-40B4-BE49-F238E27FC236}">
                <a16:creationId xmlns:a16="http://schemas.microsoft.com/office/drawing/2014/main" id="{D15DD811-7767-FA39-5418-720CF421E611}"/>
              </a:ext>
            </a:extLst>
          </p:cNvPr>
          <p:cNvPicPr>
            <a:picLocks noChangeAspect="1"/>
          </p:cNvPicPr>
          <p:nvPr/>
        </p:nvPicPr>
        <p:blipFill>
          <a:blip r:embed="rId3"/>
          <a:stretch>
            <a:fillRect/>
          </a:stretch>
        </p:blipFill>
        <p:spPr>
          <a:xfrm>
            <a:off x="6278245" y="2297554"/>
            <a:ext cx="5731510" cy="3246120"/>
          </a:xfrm>
          <a:prstGeom prst="rect">
            <a:avLst/>
          </a:prstGeom>
        </p:spPr>
      </p:pic>
    </p:spTree>
    <p:extLst>
      <p:ext uri="{BB962C8B-B14F-4D97-AF65-F5344CB8AC3E}">
        <p14:creationId xmlns:p14="http://schemas.microsoft.com/office/powerpoint/2010/main" val="1897984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8F0B4C-6548-7690-BA52-A1E2F5A28EC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20E4199B-4185-2049-DF49-C5AC0EF8E13F}"/>
              </a:ext>
            </a:extLst>
          </p:cNvPr>
          <p:cNvPicPr>
            <a:picLocks noChangeAspect="1"/>
          </p:cNvPicPr>
          <p:nvPr/>
        </p:nvPicPr>
        <p:blipFill>
          <a:blip r:embed="rId2">
            <a:extLst>
              <a:ext uri="{28A0092B-C50C-407E-A947-70E740481C1C}">
                <a14:useLocalDpi xmlns:a14="http://schemas.microsoft.com/office/drawing/2010/main" val="0"/>
              </a:ext>
            </a:extLst>
          </a:blip>
          <a:srcRect l="48396" t="944" r="12700" b="18152"/>
          <a:stretch/>
        </p:blipFill>
        <p:spPr>
          <a:xfrm>
            <a:off x="9920748" y="344128"/>
            <a:ext cx="1650679" cy="1170039"/>
          </a:xfrm>
          <a:prstGeom prst="rect">
            <a:avLst/>
          </a:prstGeom>
          <a:solidFill>
            <a:srgbClr val="FFFFFF">
              <a:shade val="85000"/>
            </a:srgbClr>
          </a:solidFill>
          <a:ln w="88900" cap="sq">
            <a:solidFill>
              <a:srgbClr val="FFFFFF"/>
            </a:solidFill>
            <a:miter lim="800000"/>
          </a:ln>
          <a:effectLst>
            <a:innerShdw blurRad="63500" dist="50800" dir="10800000">
              <a:prstClr val="black">
                <a:alpha val="50000"/>
              </a:prstClr>
            </a:innerShdw>
            <a:softEdge rad="12700"/>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2FF9917B-E3FA-2062-A459-A37B0E78D4E5}"/>
              </a:ext>
            </a:extLst>
          </p:cNvPr>
          <p:cNvSpPr txBox="1"/>
          <p:nvPr/>
        </p:nvSpPr>
        <p:spPr>
          <a:xfrm>
            <a:off x="521110" y="2236877"/>
            <a:ext cx="4807973" cy="2757871"/>
          </a:xfrm>
          <a:prstGeom prst="rect">
            <a:avLst/>
          </a:prstGeom>
          <a:noFill/>
        </p:spPr>
        <p:txBody>
          <a:bodyPr wrap="square">
            <a:spAutoFit/>
          </a:bodyPr>
          <a:lstStyle/>
          <a:p>
            <a:pPr>
              <a:lnSpc>
                <a:spcPct val="107000"/>
              </a:lnSpc>
              <a:spcAft>
                <a:spcPts val="800"/>
              </a:spcAft>
            </a:pPr>
            <a:r>
              <a:rPr lang="en-IN" sz="1800" b="1" kern="100" dirty="0">
                <a:effectLst/>
                <a:latin typeface="Segoe UI Emoji" panose="020B0502040204020203" pitchFamily="34" charset="0"/>
                <a:ea typeface="Calibri" panose="020F0502020204030204" pitchFamily="34" charset="0"/>
                <a:cs typeface="Segoe UI Emoji" panose="020B0502040204020203" pitchFamily="34" charset="0"/>
              </a:rPr>
              <a:t>🔍</a:t>
            </a: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 Key Insights </a:t>
            </a:r>
          </a:p>
          <a:p>
            <a:pPr marL="0" marR="0">
              <a:lnSpc>
                <a:spcPct val="107000"/>
              </a:lnSpc>
              <a:spcAft>
                <a:spcPts val="800"/>
              </a:spcAft>
            </a:pPr>
            <a:r>
              <a:rPr lang="en-IN" sz="1800" b="1" kern="100" dirty="0">
                <a:effectLst/>
                <a:latin typeface="Calibri Light" panose="020F0302020204030204" pitchFamily="34" charset="0"/>
                <a:ea typeface="Calibri" panose="020F0502020204030204" pitchFamily="34" charset="0"/>
                <a:cs typeface="Mangal" panose="02040503050203030202" pitchFamily="18" charset="0"/>
              </a:rPr>
              <a:t>4.Smoking Impact Score By Gender</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Aft>
                <a:spcPts val="800"/>
              </a:spcAft>
            </a:pPr>
            <a:r>
              <a:rPr lang="en-IN" sz="1800" kern="100" dirty="0">
                <a:effectLst/>
                <a:latin typeface="Calibri Light" panose="020F0302020204030204" pitchFamily="34" charset="0"/>
                <a:ea typeface="Calibri" panose="020F0502020204030204" pitchFamily="34" charset="0"/>
                <a:cs typeface="Mangal" panose="02040503050203030202" pitchFamily="18" charset="0"/>
              </a:rPr>
              <a:t>1.Seniors recorded the highest average smoking score (143.81), followed by Middle-Aged, Elderly, and Young</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Aft>
                <a:spcPts val="800"/>
              </a:spcAft>
            </a:pPr>
            <a:r>
              <a:rPr lang="en-IN" sz="1800" kern="100" dirty="0">
                <a:effectLst/>
                <a:latin typeface="Calibri Light" panose="020F0302020204030204" pitchFamily="34" charset="0"/>
                <a:ea typeface="Calibri" panose="020F0502020204030204" pitchFamily="34" charset="0"/>
                <a:cs typeface="Mangal" panose="02040503050203030202" pitchFamily="18" charset="0"/>
              </a:rPr>
              <a:t>2. Among females, Middle-Aged had the highest smoking score, followed by Young, suggesting shifting smoking patterns among women.</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7" name="Picture 6">
            <a:extLst>
              <a:ext uri="{FF2B5EF4-FFF2-40B4-BE49-F238E27FC236}">
                <a16:creationId xmlns:a16="http://schemas.microsoft.com/office/drawing/2014/main" id="{94240085-20EE-E130-FA8F-24B01C58BEC0}"/>
              </a:ext>
            </a:extLst>
          </p:cNvPr>
          <p:cNvPicPr>
            <a:picLocks noChangeAspect="1"/>
          </p:cNvPicPr>
          <p:nvPr/>
        </p:nvPicPr>
        <p:blipFill>
          <a:blip r:embed="rId3"/>
          <a:stretch>
            <a:fillRect/>
          </a:stretch>
        </p:blipFill>
        <p:spPr>
          <a:xfrm>
            <a:off x="5869858" y="2132934"/>
            <a:ext cx="6164129" cy="3506847"/>
          </a:xfrm>
          <a:prstGeom prst="rect">
            <a:avLst/>
          </a:prstGeom>
        </p:spPr>
      </p:pic>
    </p:spTree>
    <p:extLst>
      <p:ext uri="{BB962C8B-B14F-4D97-AF65-F5344CB8AC3E}">
        <p14:creationId xmlns:p14="http://schemas.microsoft.com/office/powerpoint/2010/main" val="25566098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Override1.xml><?xml version="1.0" encoding="utf-8"?>
<a:themeOverride xmlns:a="http://schemas.openxmlformats.org/drawingml/2006/main">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themeOverride>
</file>

<file path=docProps/app.xml><?xml version="1.0" encoding="utf-8"?>
<Properties xmlns="http://schemas.openxmlformats.org/officeDocument/2006/extended-properties" xmlns:vt="http://schemas.openxmlformats.org/officeDocument/2006/docPropsVTypes">
  <Template/>
  <TotalTime>128</TotalTime>
  <Words>2018</Words>
  <Application>Microsoft Office PowerPoint</Application>
  <PresentationFormat>Widescreen</PresentationFormat>
  <Paragraphs>133</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Calibri Light</vt:lpstr>
      <vt:lpstr>Century Gothic</vt:lpstr>
      <vt:lpstr>Segoe UI Emoji</vt:lpstr>
      <vt:lpstr>Symbol</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Prerana Mane</dc:creator>
  <cp:lastModifiedBy>Prerana Mane</cp:lastModifiedBy>
  <cp:revision>1</cp:revision>
  <dcterms:created xsi:type="dcterms:W3CDTF">2025-02-20T09:23:58Z</dcterms:created>
  <dcterms:modified xsi:type="dcterms:W3CDTF">2025-02-20T11:32:03Z</dcterms:modified>
</cp:coreProperties>
</file>