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2" r:id="rId2"/>
    <p:sldId id="274" r:id="rId3"/>
    <p:sldId id="268" r:id="rId4"/>
    <p:sldId id="258" r:id="rId5"/>
    <p:sldId id="267" r:id="rId6"/>
    <p:sldId id="260" r:id="rId7"/>
    <p:sldId id="259" r:id="rId8"/>
    <p:sldId id="261" r:id="rId9"/>
    <p:sldId id="263" r:id="rId10"/>
    <p:sldId id="265" r:id="rId11"/>
    <p:sldId id="266" r:id="rId12"/>
    <p:sldId id="264" r:id="rId13"/>
    <p:sldId id="269" r:id="rId14"/>
    <p:sldId id="270" r:id="rId15"/>
    <p:sldId id="272" r:id="rId16"/>
    <p:sldId id="273" r:id="rId17"/>
    <p:sldId id="271" r:id="rId18"/>
    <p:sldId id="27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190934-0798-4EFB-B3C3-B69C350EB0F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6033A37-0DF6-46B7-B600-FB2EFB914B16}">
      <dgm:prSet phldrT="[文本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>
        <a:noFill/>
        <a:ln>
          <a:noFill/>
        </a:ln>
      </dgm:spPr>
      <dgm:t>
        <a:bodyPr/>
        <a:lstStyle/>
        <a:p>
          <a:pPr algn="l">
            <a:lnSpc>
              <a:spcPct val="90000"/>
            </a:lnSpc>
          </a:pPr>
          <a:endParaRPr lang="en-US" altLang="zh-CN" sz="1800" dirty="0" smtClean="0"/>
        </a:p>
        <a:p>
          <a:pPr algn="ctr">
            <a:lnSpc>
              <a:spcPct val="90000"/>
            </a:lnSpc>
          </a:pPr>
          <a:r>
            <a:rPr lang="zh-CN" altLang="en-US" sz="1800" dirty="0" smtClean="0">
              <a:solidFill>
                <a:srgbClr val="FF0000"/>
              </a:solidFill>
            </a:rPr>
            <a:t>分享大纲</a:t>
          </a:r>
          <a:endParaRPr lang="en-US" altLang="zh-CN" sz="1800" dirty="0" smtClean="0">
            <a:solidFill>
              <a:srgbClr val="FF0000"/>
            </a:solidFill>
          </a:endParaRPr>
        </a:p>
        <a:p>
          <a:pPr algn="ctr">
            <a:lnSpc>
              <a:spcPct val="200000"/>
            </a:lnSpc>
          </a:pPr>
          <a:r>
            <a:rPr lang="en-US" altLang="zh-CN" sz="1800" dirty="0" smtClean="0">
              <a:solidFill>
                <a:srgbClr val="FF0000"/>
              </a:solidFill>
            </a:rPr>
            <a:t>1.</a:t>
          </a:r>
          <a:r>
            <a:rPr lang="zh-CN" altLang="en-US" sz="1800" dirty="0" smtClean="0">
              <a:solidFill>
                <a:srgbClr val="FF0000"/>
              </a:solidFill>
            </a:rPr>
            <a:t>介绍一下</a:t>
          </a:r>
          <a:r>
            <a:rPr lang="en-US" altLang="zh-CN" sz="1800" dirty="0" err="1" smtClean="0">
              <a:solidFill>
                <a:srgbClr val="FF0000"/>
              </a:solidFill>
            </a:rPr>
            <a:t>redis</a:t>
          </a:r>
          <a:r>
            <a:rPr lang="zh-CN" altLang="en-US" sz="1800" dirty="0" smtClean="0">
              <a:solidFill>
                <a:srgbClr val="FF0000"/>
              </a:solidFill>
            </a:rPr>
            <a:t>底层的数据结构</a:t>
          </a:r>
          <a:endParaRPr lang="en-US" altLang="zh-CN" sz="1800" dirty="0" smtClean="0">
            <a:solidFill>
              <a:srgbClr val="FF0000"/>
            </a:solidFill>
          </a:endParaRPr>
        </a:p>
        <a:p>
          <a:pPr algn="ctr">
            <a:lnSpc>
              <a:spcPct val="200000"/>
            </a:lnSpc>
          </a:pPr>
          <a:r>
            <a:rPr lang="en-US" altLang="zh-CN" sz="1800" dirty="0" smtClean="0">
              <a:solidFill>
                <a:srgbClr val="FF0000"/>
              </a:solidFill>
            </a:rPr>
            <a:t>2.</a:t>
          </a:r>
          <a:r>
            <a:rPr lang="zh-CN" altLang="en-US" sz="1800" dirty="0" smtClean="0">
              <a:solidFill>
                <a:srgbClr val="FF0000"/>
              </a:solidFill>
            </a:rPr>
            <a:t>总结一下</a:t>
          </a:r>
          <a:r>
            <a:rPr lang="en-US" altLang="zh-CN" sz="1800" dirty="0" err="1" smtClean="0">
              <a:solidFill>
                <a:srgbClr val="FF0000"/>
              </a:solidFill>
            </a:rPr>
            <a:t>redis</a:t>
          </a:r>
          <a:r>
            <a:rPr lang="zh-CN" altLang="en-US" sz="1800" dirty="0" smtClean="0">
              <a:solidFill>
                <a:srgbClr val="FF0000"/>
              </a:solidFill>
            </a:rPr>
            <a:t>对象的实现方式</a:t>
          </a:r>
          <a:endParaRPr lang="en-US" altLang="zh-CN" sz="1800" dirty="0" smtClean="0">
            <a:solidFill>
              <a:srgbClr val="FF0000"/>
            </a:solidFill>
          </a:endParaRPr>
        </a:p>
        <a:p>
          <a:pPr algn="ctr">
            <a:lnSpc>
              <a:spcPct val="200000"/>
            </a:lnSpc>
          </a:pPr>
          <a:r>
            <a:rPr lang="en-US" altLang="zh-CN" sz="1800" dirty="0" smtClean="0">
              <a:solidFill>
                <a:srgbClr val="FF0000"/>
              </a:solidFill>
            </a:rPr>
            <a:t>3.</a:t>
          </a:r>
          <a:r>
            <a:rPr lang="zh-CN" altLang="en-US" sz="1800" dirty="0" smtClean="0">
              <a:solidFill>
                <a:srgbClr val="FF0000"/>
              </a:solidFill>
            </a:rPr>
            <a:t>介绍一下</a:t>
          </a:r>
          <a:r>
            <a:rPr lang="en-US" altLang="zh-CN" sz="1800" dirty="0" err="1" smtClean="0">
              <a:solidFill>
                <a:srgbClr val="FF0000"/>
              </a:solidFill>
            </a:rPr>
            <a:t>redis</a:t>
          </a:r>
          <a:r>
            <a:rPr lang="zh-CN" altLang="en-US" sz="1800" dirty="0" smtClean="0">
              <a:solidFill>
                <a:srgbClr val="FF0000"/>
              </a:solidFill>
            </a:rPr>
            <a:t>的请求过程</a:t>
          </a:r>
          <a:endParaRPr lang="en-US" altLang="zh-CN" sz="1800" dirty="0" smtClean="0">
            <a:solidFill>
              <a:srgbClr val="FF0000"/>
            </a:solidFill>
          </a:endParaRPr>
        </a:p>
        <a:p>
          <a:pPr algn="ctr">
            <a:lnSpc>
              <a:spcPct val="200000"/>
            </a:lnSpc>
          </a:pPr>
          <a:r>
            <a:rPr lang="en-US" altLang="zh-CN" sz="1800" dirty="0" smtClean="0">
              <a:solidFill>
                <a:srgbClr val="FF0000"/>
              </a:solidFill>
            </a:rPr>
            <a:t>4.</a:t>
          </a:r>
          <a:r>
            <a:rPr lang="zh-CN" altLang="en-US" sz="1800" dirty="0" smtClean="0">
              <a:solidFill>
                <a:srgbClr val="FF0000"/>
              </a:solidFill>
            </a:rPr>
            <a:t>介绍一下</a:t>
          </a:r>
          <a:r>
            <a:rPr lang="en-US" altLang="zh-CN" sz="1800" dirty="0" err="1" smtClean="0">
              <a:solidFill>
                <a:srgbClr val="FF0000"/>
              </a:solidFill>
            </a:rPr>
            <a:t>redis</a:t>
          </a:r>
          <a:r>
            <a:rPr lang="zh-CN" altLang="en-US" sz="1800" dirty="0" smtClean="0">
              <a:solidFill>
                <a:srgbClr val="FF0000"/>
              </a:solidFill>
            </a:rPr>
            <a:t>的持久化</a:t>
          </a:r>
          <a:endParaRPr lang="en-US" altLang="zh-CN" sz="1800" dirty="0" smtClean="0">
            <a:solidFill>
              <a:srgbClr val="FF0000"/>
            </a:solidFill>
          </a:endParaRPr>
        </a:p>
        <a:p>
          <a:pPr algn="ctr">
            <a:lnSpc>
              <a:spcPct val="200000"/>
            </a:lnSpc>
          </a:pPr>
          <a:r>
            <a:rPr lang="en-US" altLang="zh-CN" sz="1800" dirty="0" smtClean="0">
              <a:solidFill>
                <a:srgbClr val="FF0000"/>
              </a:solidFill>
            </a:rPr>
            <a:t>5.</a:t>
          </a:r>
          <a:r>
            <a:rPr lang="zh-CN" altLang="en-US" sz="1800" dirty="0" smtClean="0">
              <a:solidFill>
                <a:srgbClr val="FF0000"/>
              </a:solidFill>
            </a:rPr>
            <a:t>介绍一下中台</a:t>
          </a:r>
          <a:r>
            <a:rPr lang="en-US" altLang="zh-CN" sz="1800" dirty="0" err="1" smtClean="0">
              <a:solidFill>
                <a:srgbClr val="FF0000"/>
              </a:solidFill>
            </a:rPr>
            <a:t>redis</a:t>
          </a:r>
          <a:r>
            <a:rPr lang="zh-CN" altLang="en-US" sz="1800" dirty="0" smtClean="0">
              <a:solidFill>
                <a:srgbClr val="FF0000"/>
              </a:solidFill>
            </a:rPr>
            <a:t>的使用场景</a:t>
          </a:r>
          <a:endParaRPr lang="en-US" altLang="zh-CN" sz="1800" dirty="0" smtClean="0">
            <a:solidFill>
              <a:srgbClr val="FF0000"/>
            </a:solidFill>
          </a:endParaRPr>
        </a:p>
      </dgm:t>
    </dgm:pt>
    <dgm:pt modelId="{E890F320-E2F1-468E-89B5-20291645FE05}" type="parTrans" cxnId="{9EE27A5F-316D-4145-BA8E-0115E1BB42F7}">
      <dgm:prSet/>
      <dgm:spPr/>
      <dgm:t>
        <a:bodyPr/>
        <a:lstStyle/>
        <a:p>
          <a:endParaRPr lang="zh-CN" altLang="en-US"/>
        </a:p>
      </dgm:t>
    </dgm:pt>
    <dgm:pt modelId="{A6A8235C-123D-4849-B10C-43063B5A7959}" type="sibTrans" cxnId="{9EE27A5F-316D-4145-BA8E-0115E1BB42F7}">
      <dgm:prSet/>
      <dgm:spPr/>
      <dgm:t>
        <a:bodyPr/>
        <a:lstStyle/>
        <a:p>
          <a:endParaRPr lang="zh-CN" altLang="en-US"/>
        </a:p>
      </dgm:t>
    </dgm:pt>
    <dgm:pt modelId="{4277EF83-C941-41CB-849F-D9D799F2EA41}" type="pres">
      <dgm:prSet presAssocID="{E9190934-0798-4EFB-B3C3-B69C350EB0F7}" presName="vert0" presStyleCnt="0">
        <dgm:presLayoutVars>
          <dgm:dir/>
          <dgm:animOne val="branch"/>
          <dgm:animLvl val="lvl"/>
        </dgm:presLayoutVars>
      </dgm:prSet>
      <dgm:spPr/>
    </dgm:pt>
    <dgm:pt modelId="{9F17E877-477F-4E87-ABBA-740E8CEDD082}" type="pres">
      <dgm:prSet presAssocID="{C6033A37-0DF6-46B7-B600-FB2EFB914B16}" presName="thickLine" presStyleLbl="alignNode1" presStyleIdx="0" presStyleCnt="1"/>
      <dgm:spPr/>
    </dgm:pt>
    <dgm:pt modelId="{DB4C4C83-9111-4B33-9E0F-651B0E6ECC91}" type="pres">
      <dgm:prSet presAssocID="{C6033A37-0DF6-46B7-B600-FB2EFB914B16}" presName="horz1" presStyleCnt="0"/>
      <dgm:spPr/>
    </dgm:pt>
    <dgm:pt modelId="{8D63BE28-D0B5-4785-B7A3-0537576DD726}" type="pres">
      <dgm:prSet presAssocID="{C6033A37-0DF6-46B7-B600-FB2EFB914B16}" presName="tx1" presStyleLbl="revTx" presStyleIdx="0" presStyleCnt="1"/>
      <dgm:spPr/>
      <dgm:t>
        <a:bodyPr/>
        <a:lstStyle/>
        <a:p>
          <a:endParaRPr lang="zh-CN" altLang="en-US"/>
        </a:p>
      </dgm:t>
    </dgm:pt>
    <dgm:pt modelId="{520ECDDB-339D-41D7-A078-3D80D0BCE44D}" type="pres">
      <dgm:prSet presAssocID="{C6033A37-0DF6-46B7-B600-FB2EFB914B16}" presName="vert1" presStyleCnt="0"/>
      <dgm:spPr/>
    </dgm:pt>
  </dgm:ptLst>
  <dgm:cxnLst>
    <dgm:cxn modelId="{53489795-FFCD-4AC3-BAEE-C57E84039BDB}" type="presOf" srcId="{E9190934-0798-4EFB-B3C3-B69C350EB0F7}" destId="{4277EF83-C941-41CB-849F-D9D799F2EA41}" srcOrd="0" destOrd="0" presId="urn:microsoft.com/office/officeart/2008/layout/LinedList"/>
    <dgm:cxn modelId="{718388FC-CACB-4C4F-B9FF-D1499FBD11EE}" type="presOf" srcId="{C6033A37-0DF6-46B7-B600-FB2EFB914B16}" destId="{8D63BE28-D0B5-4785-B7A3-0537576DD726}" srcOrd="0" destOrd="0" presId="urn:microsoft.com/office/officeart/2008/layout/LinedList"/>
    <dgm:cxn modelId="{9EE27A5F-316D-4145-BA8E-0115E1BB42F7}" srcId="{E9190934-0798-4EFB-B3C3-B69C350EB0F7}" destId="{C6033A37-0DF6-46B7-B600-FB2EFB914B16}" srcOrd="0" destOrd="0" parTransId="{E890F320-E2F1-468E-89B5-20291645FE05}" sibTransId="{A6A8235C-123D-4849-B10C-43063B5A7959}"/>
    <dgm:cxn modelId="{A93FCAE2-788D-425C-B413-4AC54E94C26A}" type="presParOf" srcId="{4277EF83-C941-41CB-849F-D9D799F2EA41}" destId="{9F17E877-477F-4E87-ABBA-740E8CEDD082}" srcOrd="0" destOrd="0" presId="urn:microsoft.com/office/officeart/2008/layout/LinedList"/>
    <dgm:cxn modelId="{F161B568-69FE-49CB-8D75-5221EC066608}" type="presParOf" srcId="{4277EF83-C941-41CB-849F-D9D799F2EA41}" destId="{DB4C4C83-9111-4B33-9E0F-651B0E6ECC91}" srcOrd="1" destOrd="0" presId="urn:microsoft.com/office/officeart/2008/layout/LinedList"/>
    <dgm:cxn modelId="{8CE6B388-7613-42AD-9389-DF08FA0C6675}" type="presParOf" srcId="{DB4C4C83-9111-4B33-9E0F-651B0E6ECC91}" destId="{8D63BE28-D0B5-4785-B7A3-0537576DD726}" srcOrd="0" destOrd="0" presId="urn:microsoft.com/office/officeart/2008/layout/LinedList"/>
    <dgm:cxn modelId="{F3C6BEC3-E228-4D34-AD88-D096AB4BCE5B}" type="presParOf" srcId="{DB4C4C83-9111-4B33-9E0F-651B0E6ECC91}" destId="{520ECDDB-339D-41D7-A078-3D80D0BCE44D}" srcOrd="1" destOrd="0" presId="urn:microsoft.com/office/officeart/2008/layout/Line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9190934-0798-4EFB-B3C3-B69C350EB0F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6033A37-0DF6-46B7-B600-FB2EFB914B16}">
      <dgm:prSet phldrT="[文本]" custT="1"/>
      <dgm:spPr/>
      <dgm:t>
        <a:bodyPr/>
        <a:lstStyle/>
        <a:p>
          <a:pPr algn="l"/>
          <a:endParaRPr lang="en-US" altLang="zh-CN" sz="1800" dirty="0" smtClean="0"/>
        </a:p>
        <a:p>
          <a:pPr algn="ctr"/>
          <a:r>
            <a:rPr lang="zh-CN" altLang="en-US" sz="1800" dirty="0" smtClean="0">
              <a:solidFill>
                <a:srgbClr val="FF0000"/>
              </a:solidFill>
            </a:rPr>
            <a:t>压缩列表</a:t>
          </a:r>
          <a:r>
            <a:rPr lang="en-US" altLang="zh-CN" sz="1800" dirty="0" err="1" smtClean="0">
              <a:solidFill>
                <a:srgbClr val="FF0000"/>
              </a:solidFill>
            </a:rPr>
            <a:t>ziplist</a:t>
          </a:r>
          <a:r>
            <a:rPr lang="en-US" altLang="zh-CN" sz="1800" dirty="0" smtClean="0">
              <a:solidFill>
                <a:srgbClr val="FF0000"/>
              </a:solidFill>
            </a:rPr>
            <a:t>(</a:t>
          </a:r>
          <a:r>
            <a:rPr lang="zh-CN" altLang="en-US" sz="1800" dirty="0" smtClean="0">
              <a:solidFill>
                <a:srgbClr val="FF0000"/>
              </a:solidFill>
            </a:rPr>
            <a:t>节省内存</a:t>
          </a:r>
          <a:r>
            <a:rPr lang="en-US" altLang="zh-CN" sz="1800" dirty="0" smtClean="0">
              <a:solidFill>
                <a:srgbClr val="FF0000"/>
              </a:solidFill>
            </a:rPr>
            <a:t>)</a:t>
          </a:r>
        </a:p>
        <a:p>
          <a:pPr algn="l"/>
          <a:r>
            <a:rPr lang="en-US" altLang="zh-CN" sz="1600" b="0" i="0" dirty="0" err="1" smtClean="0"/>
            <a:t>zlbytes</a:t>
          </a:r>
          <a:r>
            <a:rPr lang="en-US" altLang="zh-CN" sz="1600" b="0" i="0" dirty="0" smtClean="0"/>
            <a:t>  </a:t>
          </a:r>
          <a:r>
            <a:rPr lang="zh-CN" altLang="en-US" sz="1600" b="0" i="0" dirty="0" smtClean="0"/>
            <a:t>整个列表占用字节数</a:t>
          </a:r>
          <a:r>
            <a:rPr lang="en-US" altLang="zh-CN" sz="1600" b="0" i="0" dirty="0" err="1" smtClean="0"/>
            <a:t>zltail</a:t>
          </a:r>
          <a:r>
            <a:rPr lang="en-US" altLang="zh-CN" sz="1600" b="0" i="0" dirty="0" smtClean="0"/>
            <a:t> --</a:t>
          </a:r>
          <a:r>
            <a:rPr lang="zh-CN" altLang="en-US" sz="1600" b="0" i="0" dirty="0" smtClean="0"/>
            <a:t>末尾节点相对开始节点的偏移量</a:t>
          </a:r>
        </a:p>
        <a:p>
          <a:pPr algn="l"/>
          <a:r>
            <a:rPr lang="en-US" altLang="zh-CN" sz="1600" b="0" i="0" dirty="0" err="1" smtClean="0"/>
            <a:t>zllen</a:t>
          </a:r>
          <a:r>
            <a:rPr lang="en-US" altLang="zh-CN" sz="1600" b="0" i="0" dirty="0" smtClean="0"/>
            <a:t>---</a:t>
          </a:r>
          <a:r>
            <a:rPr lang="zh-CN" altLang="en-US" sz="1600" b="0" i="0" dirty="0" smtClean="0"/>
            <a:t>节点数量  </a:t>
          </a:r>
          <a:r>
            <a:rPr lang="en-US" altLang="zh-CN" sz="1600" b="0" i="0" dirty="0" smtClean="0"/>
            <a:t>==65535</a:t>
          </a:r>
          <a:r>
            <a:rPr lang="zh-CN" altLang="en-US" sz="1600" b="0" i="0" dirty="0" smtClean="0"/>
            <a:t>时要遍历才能得到数量</a:t>
          </a:r>
          <a:endParaRPr lang="en-US" sz="1600" b="0" i="0" dirty="0" smtClean="0"/>
        </a:p>
        <a:p>
          <a:pPr algn="l"/>
          <a:r>
            <a:rPr lang="en-US" sz="1600" b="0" i="0" dirty="0" smtClean="0"/>
            <a:t>entry  （</a:t>
          </a:r>
          <a:r>
            <a:rPr lang="en-US" sz="1600" b="0" i="0" dirty="0" err="1" smtClean="0"/>
            <a:t>previous_entry_length</a:t>
          </a:r>
          <a:r>
            <a:rPr lang="en-US" sz="1600" b="0" i="0" dirty="0" smtClean="0"/>
            <a:t>(</a:t>
          </a:r>
          <a:r>
            <a:rPr lang="zh-CN" altLang="en-US" sz="1600" b="0" i="0" dirty="0" smtClean="0"/>
            <a:t>前一节点长度</a:t>
          </a:r>
          <a:r>
            <a:rPr lang="en-US" sz="1600" b="0" i="0" dirty="0" smtClean="0"/>
            <a:t>),</a:t>
          </a:r>
          <a:r>
            <a:rPr lang="en-US" sz="1600" b="0" i="0" dirty="0" err="1" smtClean="0"/>
            <a:t>encoding,content</a:t>
          </a:r>
          <a:r>
            <a:rPr lang="en-US" sz="1600" b="0" i="0" dirty="0" smtClean="0"/>
            <a:t>）</a:t>
          </a:r>
        </a:p>
        <a:p>
          <a:pPr algn="l"/>
          <a:r>
            <a:rPr lang="en-US" altLang="zh-CN" sz="1600" b="0" i="0" dirty="0" err="1" smtClean="0"/>
            <a:t>zlend</a:t>
          </a:r>
          <a:r>
            <a:rPr lang="en-US" altLang="zh-CN" sz="1600" b="0" i="0" dirty="0" smtClean="0"/>
            <a:t>--</a:t>
          </a:r>
          <a:r>
            <a:rPr lang="zh-CN" altLang="en-US" sz="1600" b="0" i="0" dirty="0" smtClean="0"/>
            <a:t>特殊值，标记末端</a:t>
          </a:r>
          <a:endParaRPr lang="en-US" altLang="zh-CN" sz="1600" b="0" i="0" dirty="0" smtClean="0"/>
        </a:p>
        <a:p>
          <a:pPr algn="l"/>
          <a:r>
            <a:rPr lang="zh-CN" altLang="en-US" sz="1600" b="0" i="0" dirty="0" smtClean="0">
              <a:solidFill>
                <a:srgbClr val="FF0000"/>
              </a:solidFill>
            </a:rPr>
            <a:t>连锁更新问题</a:t>
          </a:r>
          <a:endParaRPr lang="en-US" altLang="zh-CN" sz="1600" b="0" i="0" dirty="0" smtClean="0">
            <a:solidFill>
              <a:srgbClr val="FF0000"/>
            </a:solidFill>
          </a:endParaRPr>
        </a:p>
        <a:p>
          <a:pPr algn="ctr"/>
          <a:r>
            <a:rPr lang="zh-CN" altLang="en-US" sz="1600" b="1" i="0" dirty="0" smtClean="0">
              <a:solidFill>
                <a:srgbClr val="FF0000"/>
              </a:solidFill>
            </a:rPr>
            <a:t>整数集合</a:t>
          </a:r>
          <a:r>
            <a:rPr lang="en-US" sz="1600" b="1" i="0" dirty="0" err="1" smtClean="0">
              <a:solidFill>
                <a:srgbClr val="FF0000"/>
              </a:solidFill>
            </a:rPr>
            <a:t>intset</a:t>
          </a:r>
          <a:r>
            <a:rPr lang="zh-CN" altLang="en-US" sz="1600" b="1" i="0" dirty="0" smtClean="0">
              <a:solidFill>
                <a:srgbClr val="FF0000"/>
              </a:solidFill>
            </a:rPr>
            <a:t>（有序，不重复）</a:t>
          </a:r>
          <a:endParaRPr lang="en-US" sz="1600" b="1" i="0" dirty="0" smtClean="0">
            <a:solidFill>
              <a:srgbClr val="FF0000"/>
            </a:solidFill>
          </a:endParaRPr>
        </a:p>
        <a:p>
          <a:pPr algn="l"/>
          <a:r>
            <a:rPr lang="en-US" sz="1600" b="0" i="0" dirty="0" smtClean="0"/>
            <a:t>uint32_t encoding  </a:t>
          </a:r>
          <a:r>
            <a:rPr lang="en-US" sz="1600" b="0" i="0" dirty="0" err="1" smtClean="0"/>
            <a:t>encoding</a:t>
          </a:r>
          <a:r>
            <a:rPr lang="zh-CN" altLang="en-US" sz="1600" b="0" i="0" dirty="0" smtClean="0"/>
            <a:t>有</a:t>
          </a:r>
          <a:r>
            <a:rPr lang="en-US" sz="1600" b="0" i="0" dirty="0" smtClean="0"/>
            <a:t>intset_enc_int16,32,64</a:t>
          </a:r>
        </a:p>
        <a:p>
          <a:pPr algn="l"/>
          <a:r>
            <a:rPr lang="en-US" sz="1600" b="0" i="0" dirty="0" smtClean="0"/>
            <a:t>uint32_t length</a:t>
          </a:r>
        </a:p>
        <a:p>
          <a:pPr algn="l"/>
          <a:r>
            <a:rPr lang="en-US" sz="1600" b="0" i="0" dirty="0" smtClean="0"/>
            <a:t>int8_t contents[]    item</a:t>
          </a:r>
          <a:r>
            <a:rPr lang="zh-CN" altLang="en-US" sz="1600" b="0" i="0" dirty="0" smtClean="0"/>
            <a:t>存在</a:t>
          </a:r>
          <a:r>
            <a:rPr lang="en-US" sz="1600" b="0" i="0" dirty="0" smtClean="0"/>
            <a:t>contents</a:t>
          </a:r>
          <a:r>
            <a:rPr lang="zh-CN" altLang="en-US" sz="1600" b="0" i="0" dirty="0" smtClean="0"/>
            <a:t>中，</a:t>
          </a:r>
          <a:endParaRPr lang="en-US" altLang="zh-CN" sz="1600" b="0" i="0" dirty="0" smtClean="0"/>
        </a:p>
        <a:p>
          <a:pPr algn="l"/>
          <a:r>
            <a:rPr lang="zh-CN" altLang="en-US" sz="1600" b="0" i="0" dirty="0" smtClean="0"/>
            <a:t>自动升级：</a:t>
          </a:r>
          <a:r>
            <a:rPr lang="en-US" altLang="zh-CN" sz="1600" b="0" i="0" dirty="0" smtClean="0"/>
            <a:t>1.</a:t>
          </a:r>
          <a:r>
            <a:rPr lang="zh-CN" altLang="en-US" sz="1600" b="0" i="0" dirty="0" smtClean="0"/>
            <a:t>根据新元素类型，扩展整数集合底层数组的空间，为新元素分配空间</a:t>
          </a:r>
        </a:p>
        <a:p>
          <a:pPr algn="l"/>
          <a:r>
            <a:rPr lang="en-US" altLang="zh-CN" sz="1600" b="0" i="0" dirty="0" smtClean="0"/>
            <a:t>2.</a:t>
          </a:r>
          <a:r>
            <a:rPr lang="zh-CN" altLang="en-US" sz="1600" b="0" i="0" dirty="0" smtClean="0"/>
            <a:t>将底层元素类型转成新元素类型</a:t>
          </a:r>
        </a:p>
        <a:p>
          <a:pPr algn="l"/>
          <a:r>
            <a:rPr lang="en-US" altLang="zh-CN" sz="1600" b="0" i="0" dirty="0" smtClean="0"/>
            <a:t>3.</a:t>
          </a:r>
          <a:r>
            <a:rPr lang="zh-CN" altLang="en-US" sz="1600" b="0" i="0" dirty="0" smtClean="0"/>
            <a:t>保持有序，将转换类型后的元素放到数组正确位置</a:t>
          </a:r>
        </a:p>
        <a:p>
          <a:pPr algn="l"/>
          <a:r>
            <a:rPr lang="en-US" altLang="zh-CN" sz="1600" b="0" i="0" dirty="0" smtClean="0"/>
            <a:t>4.</a:t>
          </a:r>
          <a:r>
            <a:rPr lang="zh-CN" altLang="en-US" sz="1600" b="0" i="0" dirty="0" smtClean="0"/>
            <a:t>加入新元素</a:t>
          </a:r>
        </a:p>
        <a:p>
          <a:pPr algn="l"/>
          <a:r>
            <a:rPr lang="zh-CN" altLang="en-US" sz="1600" b="0" i="0" dirty="0" smtClean="0"/>
            <a:t>注：因为有序，所以引发升级的元素一定最大，或者最小</a:t>
          </a:r>
          <a:r>
            <a:rPr lang="en-US" altLang="zh-CN" sz="1600" b="0" i="0" dirty="0" smtClean="0"/>
            <a:t>(</a:t>
          </a:r>
          <a:r>
            <a:rPr lang="zh-CN" altLang="en-US" sz="1600" b="0" i="0" dirty="0" smtClean="0"/>
            <a:t>但长度长</a:t>
          </a:r>
          <a:r>
            <a:rPr lang="en-US" altLang="zh-CN" sz="1600" b="0" i="0" dirty="0" smtClean="0"/>
            <a:t>)</a:t>
          </a:r>
          <a:endParaRPr lang="zh-CN" altLang="en-US" sz="1600" b="0" i="0" dirty="0" smtClean="0"/>
        </a:p>
        <a:p>
          <a:pPr algn="l"/>
          <a:r>
            <a:rPr lang="zh-CN" altLang="en-US" sz="1600" b="0" i="0" dirty="0" smtClean="0"/>
            <a:t>好处：</a:t>
          </a:r>
          <a:r>
            <a:rPr lang="en-US" altLang="zh-CN" sz="1600" b="0" i="0" dirty="0" smtClean="0"/>
            <a:t>1.</a:t>
          </a:r>
          <a:r>
            <a:rPr lang="zh-CN" altLang="en-US" sz="1600" b="0" i="0" dirty="0" smtClean="0"/>
            <a:t>灵活（随意添加不同类型的整数）</a:t>
          </a:r>
          <a:r>
            <a:rPr lang="en-US" altLang="zh-CN" sz="1600" b="0" i="0" dirty="0" smtClean="0"/>
            <a:t>2.</a:t>
          </a:r>
          <a:r>
            <a:rPr lang="zh-CN" altLang="en-US" sz="1600" b="0" i="0" dirty="0" smtClean="0"/>
            <a:t>节约内存   但不支持降级</a:t>
          </a:r>
          <a:endParaRPr lang="en-US" altLang="zh-CN" sz="1600" b="0" i="0" dirty="0" smtClean="0">
            <a:solidFill>
              <a:srgbClr val="FF0000"/>
            </a:solidFill>
          </a:endParaRPr>
        </a:p>
        <a:p>
          <a:pPr algn="l"/>
          <a:endParaRPr lang="zh-CN" altLang="en-US" sz="1800" b="0" i="0" dirty="0" smtClean="0"/>
        </a:p>
        <a:p>
          <a:pPr algn="ctr"/>
          <a:endParaRPr lang="en-US" altLang="zh-CN" sz="1800" dirty="0" smtClean="0">
            <a:solidFill>
              <a:srgbClr val="FF0000"/>
            </a:solidFill>
          </a:endParaRPr>
        </a:p>
        <a:p>
          <a:pPr algn="ctr"/>
          <a:r>
            <a:rPr lang="zh-CN" altLang="en-US" sz="1800" dirty="0" smtClean="0"/>
            <a:t/>
          </a:r>
          <a:br>
            <a:rPr lang="zh-CN" altLang="en-US" sz="1800" dirty="0" smtClean="0"/>
          </a:br>
          <a:endParaRPr lang="en-US" altLang="zh-CN" sz="1800" dirty="0" smtClean="0">
            <a:solidFill>
              <a:srgbClr val="FF0000"/>
            </a:solidFill>
          </a:endParaRPr>
        </a:p>
      </dgm:t>
    </dgm:pt>
    <dgm:pt modelId="{E890F320-E2F1-468E-89B5-20291645FE05}" type="parTrans" cxnId="{9EE27A5F-316D-4145-BA8E-0115E1BB42F7}">
      <dgm:prSet/>
      <dgm:spPr/>
      <dgm:t>
        <a:bodyPr/>
        <a:lstStyle/>
        <a:p>
          <a:endParaRPr lang="zh-CN" altLang="en-US"/>
        </a:p>
      </dgm:t>
    </dgm:pt>
    <dgm:pt modelId="{A6A8235C-123D-4849-B10C-43063B5A7959}" type="sibTrans" cxnId="{9EE27A5F-316D-4145-BA8E-0115E1BB42F7}">
      <dgm:prSet/>
      <dgm:spPr/>
      <dgm:t>
        <a:bodyPr/>
        <a:lstStyle/>
        <a:p>
          <a:endParaRPr lang="zh-CN" altLang="en-US"/>
        </a:p>
      </dgm:t>
    </dgm:pt>
    <dgm:pt modelId="{4277EF83-C941-41CB-849F-D9D799F2EA41}" type="pres">
      <dgm:prSet presAssocID="{E9190934-0798-4EFB-B3C3-B69C350EB0F7}" presName="vert0" presStyleCnt="0">
        <dgm:presLayoutVars>
          <dgm:dir/>
          <dgm:animOne val="branch"/>
          <dgm:animLvl val="lvl"/>
        </dgm:presLayoutVars>
      </dgm:prSet>
      <dgm:spPr/>
    </dgm:pt>
    <dgm:pt modelId="{9F17E877-477F-4E87-ABBA-740E8CEDD082}" type="pres">
      <dgm:prSet presAssocID="{C6033A37-0DF6-46B7-B600-FB2EFB914B16}" presName="thickLine" presStyleLbl="alignNode1" presStyleIdx="0" presStyleCnt="1"/>
      <dgm:spPr/>
    </dgm:pt>
    <dgm:pt modelId="{DB4C4C83-9111-4B33-9E0F-651B0E6ECC91}" type="pres">
      <dgm:prSet presAssocID="{C6033A37-0DF6-46B7-B600-FB2EFB914B16}" presName="horz1" presStyleCnt="0"/>
      <dgm:spPr/>
    </dgm:pt>
    <dgm:pt modelId="{8D63BE28-D0B5-4785-B7A3-0537576DD726}" type="pres">
      <dgm:prSet presAssocID="{C6033A37-0DF6-46B7-B600-FB2EFB914B16}" presName="tx1" presStyleLbl="revTx" presStyleIdx="0" presStyleCnt="1"/>
      <dgm:spPr/>
      <dgm:t>
        <a:bodyPr/>
        <a:lstStyle/>
        <a:p>
          <a:endParaRPr lang="zh-CN" altLang="en-US"/>
        </a:p>
      </dgm:t>
    </dgm:pt>
    <dgm:pt modelId="{520ECDDB-339D-41D7-A078-3D80D0BCE44D}" type="pres">
      <dgm:prSet presAssocID="{C6033A37-0DF6-46B7-B600-FB2EFB914B16}" presName="vert1" presStyleCnt="0"/>
      <dgm:spPr/>
    </dgm:pt>
  </dgm:ptLst>
  <dgm:cxnLst>
    <dgm:cxn modelId="{53489795-FFCD-4AC3-BAEE-C57E84039BDB}" type="presOf" srcId="{E9190934-0798-4EFB-B3C3-B69C350EB0F7}" destId="{4277EF83-C941-41CB-849F-D9D799F2EA41}" srcOrd="0" destOrd="0" presId="urn:microsoft.com/office/officeart/2008/layout/LinedList"/>
    <dgm:cxn modelId="{718388FC-CACB-4C4F-B9FF-D1499FBD11EE}" type="presOf" srcId="{C6033A37-0DF6-46B7-B600-FB2EFB914B16}" destId="{8D63BE28-D0B5-4785-B7A3-0537576DD726}" srcOrd="0" destOrd="0" presId="urn:microsoft.com/office/officeart/2008/layout/LinedList"/>
    <dgm:cxn modelId="{9EE27A5F-316D-4145-BA8E-0115E1BB42F7}" srcId="{E9190934-0798-4EFB-B3C3-B69C350EB0F7}" destId="{C6033A37-0DF6-46B7-B600-FB2EFB914B16}" srcOrd="0" destOrd="0" parTransId="{E890F320-E2F1-468E-89B5-20291645FE05}" sibTransId="{A6A8235C-123D-4849-B10C-43063B5A7959}"/>
    <dgm:cxn modelId="{A93FCAE2-788D-425C-B413-4AC54E94C26A}" type="presParOf" srcId="{4277EF83-C941-41CB-849F-D9D799F2EA41}" destId="{9F17E877-477F-4E87-ABBA-740E8CEDD082}" srcOrd="0" destOrd="0" presId="urn:microsoft.com/office/officeart/2008/layout/LinedList"/>
    <dgm:cxn modelId="{F161B568-69FE-49CB-8D75-5221EC066608}" type="presParOf" srcId="{4277EF83-C941-41CB-849F-D9D799F2EA41}" destId="{DB4C4C83-9111-4B33-9E0F-651B0E6ECC91}" srcOrd="1" destOrd="0" presId="urn:microsoft.com/office/officeart/2008/layout/LinedList"/>
    <dgm:cxn modelId="{8CE6B388-7613-42AD-9389-DF08FA0C6675}" type="presParOf" srcId="{DB4C4C83-9111-4B33-9E0F-651B0E6ECC91}" destId="{8D63BE28-D0B5-4785-B7A3-0537576DD726}" srcOrd="0" destOrd="0" presId="urn:microsoft.com/office/officeart/2008/layout/LinedList"/>
    <dgm:cxn modelId="{F3C6BEC3-E228-4D34-AD88-D096AB4BCE5B}" type="presParOf" srcId="{DB4C4C83-9111-4B33-9E0F-651B0E6ECC91}" destId="{520ECDDB-339D-41D7-A078-3D80D0BCE44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9190934-0798-4EFB-B3C3-B69C350EB0F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6033A37-0DF6-46B7-B600-FB2EFB914B16}">
      <dgm:prSet phldrT="[文本]" custT="1"/>
      <dgm:spPr/>
      <dgm:t>
        <a:bodyPr/>
        <a:lstStyle/>
        <a:p>
          <a:pPr algn="ctr"/>
          <a:r>
            <a:rPr lang="zh-CN" altLang="en-US" sz="1600" dirty="0" smtClean="0">
              <a:solidFill>
                <a:srgbClr val="FF0000"/>
              </a:solidFill>
            </a:rPr>
            <a:t>标准化中台</a:t>
          </a:r>
          <a:r>
            <a:rPr lang="en-US" altLang="zh-CN" sz="1600" dirty="0" err="1" smtClean="0">
              <a:solidFill>
                <a:srgbClr val="FF0000"/>
              </a:solidFill>
            </a:rPr>
            <a:t>redis</a:t>
          </a:r>
          <a:r>
            <a:rPr lang="zh-CN" altLang="en-US" sz="1600" dirty="0" smtClean="0">
              <a:solidFill>
                <a:srgbClr val="FF0000"/>
              </a:solidFill>
            </a:rPr>
            <a:t>使用场景：</a:t>
          </a:r>
          <a:endParaRPr lang="en-US" altLang="zh-CN" sz="1600" dirty="0" smtClean="0">
            <a:solidFill>
              <a:srgbClr val="FF0000"/>
            </a:solidFill>
          </a:endParaRPr>
        </a:p>
        <a:p>
          <a:pPr algn="ctr"/>
          <a:endParaRPr lang="en-US" altLang="zh-CN" sz="1600" dirty="0" smtClean="0">
            <a:solidFill>
              <a:srgbClr val="FF0000"/>
            </a:solidFill>
          </a:endParaRPr>
        </a:p>
        <a:p>
          <a:pPr algn="l"/>
          <a:r>
            <a:rPr lang="en-US" altLang="zh-CN" sz="1600" dirty="0" smtClean="0"/>
            <a:t>1.Set </a:t>
          </a:r>
          <a:r>
            <a:rPr lang="zh-CN" altLang="en-US" sz="1600" dirty="0" smtClean="0"/>
            <a:t>存储工具插件配置信息</a:t>
          </a:r>
          <a:endParaRPr lang="en-US" altLang="zh-CN" sz="1600" dirty="0" smtClean="0"/>
        </a:p>
        <a:p>
          <a:pPr algn="l"/>
          <a:r>
            <a:rPr lang="en-US" altLang="zh-CN" sz="1600" dirty="0" smtClean="0"/>
            <a:t>2.Zset </a:t>
          </a:r>
          <a:r>
            <a:rPr lang="zh-CN" altLang="en-US" sz="1600" dirty="0" smtClean="0"/>
            <a:t>存储队列信息 </a:t>
          </a:r>
          <a:endParaRPr lang="en-US" altLang="zh-CN" sz="1600" dirty="0" smtClean="0"/>
        </a:p>
        <a:p>
          <a:pPr algn="l"/>
          <a:r>
            <a:rPr lang="en-US" altLang="zh-CN" sz="1600" dirty="0" smtClean="0"/>
            <a:t>	Key:</a:t>
          </a:r>
          <a:r>
            <a:rPr lang="zh-CN" altLang="en-US" sz="1600" dirty="0" smtClean="0"/>
            <a:t>前缀</a:t>
          </a:r>
          <a:r>
            <a:rPr lang="en-US" altLang="zh-CN" sz="1600" dirty="0" smtClean="0"/>
            <a:t>_</a:t>
          </a:r>
          <a:r>
            <a:rPr lang="en-US" altLang="zh-CN" sz="1600" dirty="0" err="1" smtClean="0"/>
            <a:t>prjid_queueid</a:t>
          </a:r>
          <a:r>
            <a:rPr lang="en-US" altLang="zh-CN" sz="1600" dirty="0" smtClean="0"/>
            <a:t> </a:t>
          </a:r>
        </a:p>
        <a:p>
          <a:pPr algn="l"/>
          <a:r>
            <a:rPr lang="en-US" altLang="zh-CN" sz="1600" dirty="0" smtClean="0"/>
            <a:t>	</a:t>
          </a:r>
          <a:r>
            <a:rPr lang="en-US" altLang="zh-CN" sz="1600" dirty="0" err="1" smtClean="0"/>
            <a:t>Value:tasked</a:t>
          </a:r>
          <a:endParaRPr lang="en-US" altLang="zh-CN" sz="1600" dirty="0" smtClean="0"/>
        </a:p>
        <a:p>
          <a:pPr algn="l"/>
          <a:r>
            <a:rPr lang="en-US" altLang="zh-CN" sz="1600" dirty="0" smtClean="0"/>
            <a:t>	Score:</a:t>
          </a:r>
          <a:r>
            <a:rPr lang="zh-CN" altLang="en-US" sz="1600" dirty="0" smtClean="0"/>
            <a:t>队列权重</a:t>
          </a:r>
          <a:endParaRPr lang="en-US" altLang="zh-CN" sz="1600" dirty="0" smtClean="0"/>
        </a:p>
        <a:p>
          <a:pPr algn="l"/>
          <a:r>
            <a:rPr lang="en-US" altLang="zh-CN" sz="1600" dirty="0" smtClean="0"/>
            <a:t>3.Hash </a:t>
          </a:r>
          <a:r>
            <a:rPr lang="zh-CN" altLang="en-US" sz="1600" dirty="0" smtClean="0"/>
            <a:t>存储操作人信息</a:t>
          </a:r>
          <a:endParaRPr lang="en-US" altLang="zh-CN" sz="1600" dirty="0" smtClean="0"/>
        </a:p>
        <a:p>
          <a:pPr algn="l"/>
          <a:r>
            <a:rPr lang="en-US" altLang="zh-CN" sz="1600" dirty="0" smtClean="0"/>
            <a:t>	Key:</a:t>
          </a:r>
          <a:r>
            <a:rPr lang="zh-CN" altLang="en-US" sz="1600" dirty="0" smtClean="0"/>
            <a:t>前缀</a:t>
          </a:r>
          <a:r>
            <a:rPr lang="en-US" altLang="zh-CN" sz="1600" dirty="0" smtClean="0"/>
            <a:t>_</a:t>
          </a:r>
          <a:r>
            <a:rPr lang="en-US" altLang="zh-CN" sz="1600" dirty="0" err="1" smtClean="0"/>
            <a:t>prjid_operator</a:t>
          </a:r>
          <a:endParaRPr lang="en-US" altLang="zh-CN" sz="1600" dirty="0" smtClean="0"/>
        </a:p>
        <a:p>
          <a:pPr algn="l"/>
          <a:r>
            <a:rPr lang="en-US" altLang="zh-CN" sz="1600" dirty="0" smtClean="0"/>
            <a:t>	</a:t>
          </a:r>
          <a:r>
            <a:rPr lang="zh-CN" altLang="en-US" sz="1600" dirty="0" smtClean="0"/>
            <a:t>元素包括：最后一次操作时间，最后一次操作信息</a:t>
          </a:r>
          <a:endParaRPr lang="en-US" altLang="zh-CN" sz="1600" dirty="0" smtClean="0"/>
        </a:p>
        <a:p>
          <a:pPr algn="l"/>
          <a:r>
            <a:rPr lang="zh-CN" altLang="en-US" sz="1600" dirty="0" smtClean="0"/>
            <a:t>中台</a:t>
          </a:r>
          <a:r>
            <a:rPr lang="en-US" altLang="zh-CN" sz="1600" dirty="0" err="1" smtClean="0"/>
            <a:t>redis</a:t>
          </a:r>
          <a:r>
            <a:rPr lang="zh-CN" altLang="en-US" sz="1600" dirty="0" smtClean="0"/>
            <a:t>加锁场景：</a:t>
          </a:r>
          <a:endParaRPr lang="en-US" altLang="zh-CN" sz="1600" dirty="0" smtClean="0"/>
        </a:p>
        <a:p>
          <a:pPr algn="l"/>
          <a:r>
            <a:rPr lang="en-US" altLang="zh-CN" sz="1600" dirty="0" smtClean="0"/>
            <a:t>	</a:t>
          </a:r>
          <a:r>
            <a:rPr lang="zh-CN" altLang="en-US" sz="1600" dirty="0" smtClean="0"/>
            <a:t>从任务队列拉取任务时，给队列上锁，避免一条任务同时被多人拉取</a:t>
          </a:r>
          <a:endParaRPr lang="en-US" altLang="zh-CN" sz="1600" dirty="0" smtClean="0"/>
        </a:p>
        <a:p>
          <a:pPr algn="l"/>
          <a:r>
            <a:rPr lang="zh-CN" altLang="en-US" sz="1600" dirty="0" smtClean="0"/>
            <a:t>中台</a:t>
          </a:r>
          <a:r>
            <a:rPr lang="en-US" altLang="zh-CN" sz="1600" dirty="0" err="1" smtClean="0"/>
            <a:t>redis</a:t>
          </a:r>
          <a:r>
            <a:rPr lang="zh-CN" altLang="en-US" sz="1600" dirty="0" smtClean="0"/>
            <a:t>过期策略：</a:t>
          </a:r>
          <a:endParaRPr lang="en-US" altLang="zh-CN" sz="1600" dirty="0" smtClean="0"/>
        </a:p>
        <a:p>
          <a:pPr algn="l"/>
          <a:r>
            <a:rPr lang="en-US" altLang="zh-CN" sz="1600" dirty="0" smtClean="0"/>
            <a:t>	</a:t>
          </a:r>
          <a:r>
            <a:rPr lang="zh-CN" altLang="en-US" sz="1600" dirty="0" smtClean="0"/>
            <a:t>用</a:t>
          </a:r>
          <a:r>
            <a:rPr lang="en-US" altLang="zh-CN" sz="1600" dirty="0" err="1" smtClean="0"/>
            <a:t>zset</a:t>
          </a:r>
          <a:r>
            <a:rPr lang="zh-CN" altLang="en-US" sz="1600" dirty="0" smtClean="0"/>
            <a:t>存储操作人心跳信息，拉取任务更新心跳，长时间不拉取没有心跳，定时器会从</a:t>
          </a:r>
          <a:r>
            <a:rPr lang="en-US" altLang="zh-CN" sz="1600" dirty="0" smtClean="0"/>
            <a:t>	</a:t>
          </a:r>
          <a:r>
            <a:rPr lang="en-US" altLang="zh-CN" sz="1600" dirty="0" err="1" smtClean="0"/>
            <a:t>redis</a:t>
          </a:r>
          <a:r>
            <a:rPr lang="zh-CN" altLang="en-US" sz="1600" dirty="0" smtClean="0"/>
            <a:t>清除</a:t>
          </a:r>
          <a:endParaRPr lang="en-US" altLang="zh-CN" sz="1600" dirty="0" smtClean="0"/>
        </a:p>
      </dgm:t>
    </dgm:pt>
    <dgm:pt modelId="{E890F320-E2F1-468E-89B5-20291645FE05}" type="parTrans" cxnId="{9EE27A5F-316D-4145-BA8E-0115E1BB42F7}">
      <dgm:prSet/>
      <dgm:spPr/>
      <dgm:t>
        <a:bodyPr/>
        <a:lstStyle/>
        <a:p>
          <a:endParaRPr lang="zh-CN" altLang="en-US"/>
        </a:p>
      </dgm:t>
    </dgm:pt>
    <dgm:pt modelId="{A6A8235C-123D-4849-B10C-43063B5A7959}" type="sibTrans" cxnId="{9EE27A5F-316D-4145-BA8E-0115E1BB42F7}">
      <dgm:prSet/>
      <dgm:spPr/>
      <dgm:t>
        <a:bodyPr/>
        <a:lstStyle/>
        <a:p>
          <a:endParaRPr lang="zh-CN" altLang="en-US"/>
        </a:p>
      </dgm:t>
    </dgm:pt>
    <dgm:pt modelId="{4277EF83-C941-41CB-849F-D9D799F2EA41}" type="pres">
      <dgm:prSet presAssocID="{E9190934-0798-4EFB-B3C3-B69C350EB0F7}" presName="vert0" presStyleCnt="0">
        <dgm:presLayoutVars>
          <dgm:dir/>
          <dgm:animOne val="branch"/>
          <dgm:animLvl val="lvl"/>
        </dgm:presLayoutVars>
      </dgm:prSet>
      <dgm:spPr/>
    </dgm:pt>
    <dgm:pt modelId="{9F17E877-477F-4E87-ABBA-740E8CEDD082}" type="pres">
      <dgm:prSet presAssocID="{C6033A37-0DF6-46B7-B600-FB2EFB914B16}" presName="thickLine" presStyleLbl="alignNode1" presStyleIdx="0" presStyleCnt="1"/>
      <dgm:spPr/>
    </dgm:pt>
    <dgm:pt modelId="{DB4C4C83-9111-4B33-9E0F-651B0E6ECC91}" type="pres">
      <dgm:prSet presAssocID="{C6033A37-0DF6-46B7-B600-FB2EFB914B16}" presName="horz1" presStyleCnt="0"/>
      <dgm:spPr/>
    </dgm:pt>
    <dgm:pt modelId="{8D63BE28-D0B5-4785-B7A3-0537576DD726}" type="pres">
      <dgm:prSet presAssocID="{C6033A37-0DF6-46B7-B600-FB2EFB914B16}" presName="tx1" presStyleLbl="revTx" presStyleIdx="0" presStyleCnt="1"/>
      <dgm:spPr/>
      <dgm:t>
        <a:bodyPr/>
        <a:lstStyle/>
        <a:p>
          <a:endParaRPr lang="zh-CN" altLang="en-US"/>
        </a:p>
      </dgm:t>
    </dgm:pt>
    <dgm:pt modelId="{520ECDDB-339D-41D7-A078-3D80D0BCE44D}" type="pres">
      <dgm:prSet presAssocID="{C6033A37-0DF6-46B7-B600-FB2EFB914B16}" presName="vert1" presStyleCnt="0"/>
      <dgm:spPr/>
    </dgm:pt>
  </dgm:ptLst>
  <dgm:cxnLst>
    <dgm:cxn modelId="{53489795-FFCD-4AC3-BAEE-C57E84039BDB}" type="presOf" srcId="{E9190934-0798-4EFB-B3C3-B69C350EB0F7}" destId="{4277EF83-C941-41CB-849F-D9D799F2EA41}" srcOrd="0" destOrd="0" presId="urn:microsoft.com/office/officeart/2008/layout/LinedList"/>
    <dgm:cxn modelId="{718388FC-CACB-4C4F-B9FF-D1499FBD11EE}" type="presOf" srcId="{C6033A37-0DF6-46B7-B600-FB2EFB914B16}" destId="{8D63BE28-D0B5-4785-B7A3-0537576DD726}" srcOrd="0" destOrd="0" presId="urn:microsoft.com/office/officeart/2008/layout/LinedList"/>
    <dgm:cxn modelId="{9EE27A5F-316D-4145-BA8E-0115E1BB42F7}" srcId="{E9190934-0798-4EFB-B3C3-B69C350EB0F7}" destId="{C6033A37-0DF6-46B7-B600-FB2EFB914B16}" srcOrd="0" destOrd="0" parTransId="{E890F320-E2F1-468E-89B5-20291645FE05}" sibTransId="{A6A8235C-123D-4849-B10C-43063B5A7959}"/>
    <dgm:cxn modelId="{A93FCAE2-788D-425C-B413-4AC54E94C26A}" type="presParOf" srcId="{4277EF83-C941-41CB-849F-D9D799F2EA41}" destId="{9F17E877-477F-4E87-ABBA-740E8CEDD082}" srcOrd="0" destOrd="0" presId="urn:microsoft.com/office/officeart/2008/layout/LinedList"/>
    <dgm:cxn modelId="{F161B568-69FE-49CB-8D75-5221EC066608}" type="presParOf" srcId="{4277EF83-C941-41CB-849F-D9D799F2EA41}" destId="{DB4C4C83-9111-4B33-9E0F-651B0E6ECC91}" srcOrd="1" destOrd="0" presId="urn:microsoft.com/office/officeart/2008/layout/LinedList"/>
    <dgm:cxn modelId="{8CE6B388-7613-42AD-9389-DF08FA0C6675}" type="presParOf" srcId="{DB4C4C83-9111-4B33-9E0F-651B0E6ECC91}" destId="{8D63BE28-D0B5-4785-B7A3-0537576DD726}" srcOrd="0" destOrd="0" presId="urn:microsoft.com/office/officeart/2008/layout/LinedList"/>
    <dgm:cxn modelId="{F3C6BEC3-E228-4D34-AD88-D096AB4BCE5B}" type="presParOf" srcId="{DB4C4C83-9111-4B33-9E0F-651B0E6ECC91}" destId="{520ECDDB-339D-41D7-A078-3D80D0BCE44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9190934-0798-4EFB-B3C3-B69C350EB0F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6033A37-0DF6-46B7-B600-FB2EFB914B16}">
      <dgm:prSet phldrT="[文本]" custT="1"/>
      <dgm:spPr/>
      <dgm:t>
        <a:bodyPr/>
        <a:lstStyle/>
        <a:p>
          <a:pPr algn="l"/>
          <a:r>
            <a:rPr lang="zh-CN" altLang="en-US" sz="1600" dirty="0" smtClean="0"/>
            <a:t>键空间：底层存储使用</a:t>
          </a:r>
          <a:r>
            <a:rPr lang="en-US" altLang="zh-CN" sz="1600" dirty="0" err="1" smtClean="0"/>
            <a:t>dict</a:t>
          </a:r>
          <a:r>
            <a:rPr lang="en-US" altLang="zh-CN" sz="1600" dirty="0" smtClean="0"/>
            <a:t>   </a:t>
          </a:r>
          <a:r>
            <a:rPr lang="zh-CN" altLang="en-US" sz="1600" dirty="0" smtClean="0"/>
            <a:t>保存了所有键值对，</a:t>
          </a:r>
          <a:r>
            <a:rPr lang="en-US" altLang="zh-CN" sz="1600" dirty="0" err="1" smtClean="0"/>
            <a:t>redis</a:t>
          </a:r>
          <a:r>
            <a:rPr lang="zh-CN" altLang="en-US" sz="1600" dirty="0" smtClean="0"/>
            <a:t>大部分都是操作键空间</a:t>
          </a:r>
        </a:p>
        <a:p>
          <a:pPr algn="l"/>
          <a:r>
            <a:rPr lang="zh-CN" altLang="en-US" sz="1600" dirty="0" smtClean="0"/>
            <a:t>读写键空间是其他维护动作：</a:t>
          </a:r>
          <a:endParaRPr lang="en-US" altLang="zh-CN" sz="1600" dirty="0" smtClean="0"/>
        </a:p>
        <a:p>
          <a:pPr algn="l"/>
          <a:r>
            <a:rPr lang="en-US" altLang="zh-CN" sz="1600" dirty="0" smtClean="0"/>
            <a:t>	1.</a:t>
          </a:r>
          <a:r>
            <a:rPr lang="zh-CN" altLang="en-US" sz="1600" dirty="0" smtClean="0"/>
            <a:t>记录</a:t>
          </a:r>
          <a:r>
            <a:rPr lang="en-US" altLang="zh-CN" sz="1600" dirty="0" smtClean="0"/>
            <a:t>hit</a:t>
          </a:r>
          <a:r>
            <a:rPr lang="zh-CN" altLang="en-US" sz="1600" dirty="0" smtClean="0"/>
            <a:t>和</a:t>
          </a:r>
          <a:r>
            <a:rPr lang="en-US" altLang="zh-CN" sz="1600" dirty="0" smtClean="0"/>
            <a:t>miss</a:t>
          </a:r>
          <a:r>
            <a:rPr lang="zh-CN" altLang="en-US" sz="1600" dirty="0" smtClean="0"/>
            <a:t>次数</a:t>
          </a:r>
        </a:p>
        <a:p>
          <a:pPr algn="l"/>
          <a:r>
            <a:rPr lang="en-US" altLang="zh-CN" sz="1600" dirty="0" smtClean="0"/>
            <a:t>	2.</a:t>
          </a:r>
          <a:r>
            <a:rPr lang="zh-CN" altLang="en-US" sz="1600" dirty="0" smtClean="0"/>
            <a:t>更新</a:t>
          </a:r>
          <a:r>
            <a:rPr lang="en-US" sz="1600" dirty="0" smtClean="0"/>
            <a:t>LRU</a:t>
          </a:r>
        </a:p>
        <a:p>
          <a:pPr algn="l"/>
          <a:r>
            <a:rPr lang="en-US" altLang="zh-CN" sz="1600" dirty="0" smtClean="0"/>
            <a:t>	3.</a:t>
          </a:r>
          <a:r>
            <a:rPr lang="zh-CN" altLang="en-US" sz="1600" dirty="0" smtClean="0"/>
            <a:t>过期键删除</a:t>
          </a:r>
        </a:p>
        <a:p>
          <a:pPr algn="l"/>
          <a:r>
            <a:rPr lang="en-US" altLang="zh-CN" sz="1600" dirty="0" smtClean="0"/>
            <a:t>	4.</a:t>
          </a:r>
          <a:r>
            <a:rPr lang="zh-CN" altLang="en-US" sz="1600" dirty="0" smtClean="0"/>
            <a:t>客户端有</a:t>
          </a:r>
          <a:r>
            <a:rPr lang="en-US" altLang="zh-CN" sz="1600" dirty="0" smtClean="0"/>
            <a:t>watch</a:t>
          </a:r>
          <a:r>
            <a:rPr lang="zh-CN" altLang="en-US" sz="1600" dirty="0" smtClean="0"/>
            <a:t>，标记为</a:t>
          </a:r>
          <a:r>
            <a:rPr lang="en-US" altLang="zh-CN" sz="1600" dirty="0" smtClean="0"/>
            <a:t>dirty</a:t>
          </a:r>
        </a:p>
        <a:p>
          <a:pPr algn="l"/>
          <a:r>
            <a:rPr lang="en-US" altLang="zh-CN" sz="1600" dirty="0" smtClean="0"/>
            <a:t>	5.</a:t>
          </a:r>
          <a:r>
            <a:rPr lang="zh-CN" altLang="en-US" sz="1600" dirty="0" smtClean="0"/>
            <a:t>修改一个键，脏键计数器加</a:t>
          </a:r>
          <a:r>
            <a:rPr lang="en-US" altLang="zh-CN" sz="1600" dirty="0" smtClean="0"/>
            <a:t>1</a:t>
          </a:r>
          <a:r>
            <a:rPr lang="zh-CN" altLang="en-US" sz="1600" dirty="0" smtClean="0"/>
            <a:t>，触发持久化和复制等操作</a:t>
          </a:r>
        </a:p>
        <a:p>
          <a:pPr algn="l"/>
          <a:r>
            <a:rPr lang="en-US" altLang="zh-CN" sz="1600" dirty="0" smtClean="0"/>
            <a:t>	6.</a:t>
          </a:r>
          <a:r>
            <a:rPr lang="zh-CN" altLang="en-US" sz="1600" dirty="0" smtClean="0"/>
            <a:t>发数据库通知</a:t>
          </a:r>
          <a:br>
            <a:rPr lang="zh-CN" altLang="en-US" sz="1600" dirty="0" smtClean="0"/>
          </a:br>
          <a:r>
            <a:rPr lang="zh-CN" altLang="en-US" sz="1600" dirty="0" smtClean="0"/>
            <a:t>终于明白运维平台只是调用了</a:t>
          </a:r>
          <a:endParaRPr lang="en-US" altLang="zh-CN" sz="1600" dirty="0" smtClean="0"/>
        </a:p>
        <a:p>
          <a:pPr algn="l"/>
          <a:r>
            <a:rPr lang="zh-CN" altLang="en-US" sz="1600" dirty="0" smtClean="0"/>
            <a:t>一下</a:t>
          </a:r>
          <a:r>
            <a:rPr lang="en-US" altLang="zh-CN" sz="1600" dirty="0" err="1" smtClean="0"/>
            <a:t>redis</a:t>
          </a:r>
          <a:r>
            <a:rPr lang="zh-CN" altLang="en-US" sz="1600" dirty="0" smtClean="0"/>
            <a:t>的命令就能统计一些看似挺牛</a:t>
          </a:r>
          <a:r>
            <a:rPr lang="en-US" altLang="zh-CN" sz="1600" dirty="0" smtClean="0"/>
            <a:t>B</a:t>
          </a:r>
          <a:r>
            <a:rPr lang="zh-CN" altLang="en-US" sz="1600" dirty="0" smtClean="0"/>
            <a:t>的东西</a:t>
          </a:r>
          <a:endParaRPr lang="zh-CN" altLang="en-US" sz="1600" dirty="0" smtClean="0"/>
        </a:p>
        <a:p>
          <a:pPr algn="l"/>
          <a:r>
            <a:rPr lang="zh-CN" altLang="en-US" sz="1600" dirty="0" smtClean="0"/>
            <a:t>过期时间：</a:t>
          </a:r>
          <a:r>
            <a:rPr lang="en-US" sz="1600" dirty="0" err="1" smtClean="0"/>
            <a:t>setex</a:t>
          </a:r>
          <a:r>
            <a:rPr lang="en-US" sz="1600" dirty="0" smtClean="0"/>
            <a:t> </a:t>
          </a:r>
          <a:r>
            <a:rPr lang="zh-CN" altLang="en-US" sz="1600" dirty="0" smtClean="0"/>
            <a:t>只能操作</a:t>
          </a:r>
          <a:r>
            <a:rPr lang="en-US" sz="1600" dirty="0" smtClean="0"/>
            <a:t>string   </a:t>
          </a:r>
          <a:r>
            <a:rPr lang="zh-CN" altLang="en-US" sz="1600" dirty="0" smtClean="0"/>
            <a:t>因为</a:t>
          </a:r>
          <a:r>
            <a:rPr lang="en-US" sz="1600" dirty="0" err="1" smtClean="0"/>
            <a:t>setex</a:t>
          </a:r>
          <a:r>
            <a:rPr lang="zh-CN" altLang="en-US" sz="1600" dirty="0" smtClean="0"/>
            <a:t>是对键操作，所有键都是</a:t>
          </a:r>
          <a:r>
            <a:rPr lang="en-US" sz="1600" dirty="0" smtClean="0"/>
            <a:t>string</a:t>
          </a:r>
        </a:p>
        <a:p>
          <a:pPr algn="l"/>
          <a:r>
            <a:rPr lang="en-US" sz="1600" dirty="0" smtClean="0"/>
            <a:t>Expire</a:t>
          </a:r>
          <a:r>
            <a:rPr lang="zh-CN" altLang="en-US" sz="1600" dirty="0" smtClean="0"/>
            <a:t>，</a:t>
          </a:r>
          <a:r>
            <a:rPr lang="en-US" sz="1600" dirty="0" err="1" smtClean="0"/>
            <a:t>pexpire</a:t>
          </a:r>
          <a:r>
            <a:rPr lang="zh-CN" altLang="en-US" sz="1600" dirty="0" smtClean="0"/>
            <a:t>，</a:t>
          </a:r>
          <a:r>
            <a:rPr lang="en-US" sz="1600" dirty="0" err="1" smtClean="0"/>
            <a:t>expireat</a:t>
          </a:r>
          <a:endParaRPr lang="en-US" sz="1600" dirty="0" smtClean="0"/>
        </a:p>
        <a:p>
          <a:pPr algn="l"/>
          <a:r>
            <a:rPr lang="en-US" altLang="zh-CN" sz="1600" dirty="0" err="1" smtClean="0"/>
            <a:t>pexpireat</a:t>
          </a:r>
          <a:r>
            <a:rPr lang="en-US" altLang="zh-CN" sz="1600" dirty="0" smtClean="0"/>
            <a:t>(</a:t>
          </a:r>
          <a:r>
            <a:rPr lang="zh-CN" altLang="en-US" sz="1600" dirty="0" smtClean="0"/>
            <a:t>前三个最终转换成此命令</a:t>
          </a:r>
          <a:r>
            <a:rPr lang="en-US" altLang="zh-CN" sz="1600" dirty="0" smtClean="0"/>
            <a:t>)</a:t>
          </a:r>
        </a:p>
        <a:p>
          <a:pPr algn="l"/>
          <a:r>
            <a:rPr lang="zh-CN" altLang="en-US" sz="1600" dirty="0" smtClean="0"/>
            <a:t>过期字典：键指向键空间</a:t>
          </a:r>
          <a:r>
            <a:rPr lang="en-US" altLang="zh-CN" sz="1600" dirty="0" smtClean="0"/>
            <a:t>(</a:t>
          </a:r>
          <a:r>
            <a:rPr lang="zh-CN" altLang="en-US" sz="1600" dirty="0" smtClean="0"/>
            <a:t>又是节省内存</a:t>
          </a:r>
          <a:r>
            <a:rPr lang="en-US" altLang="zh-CN" sz="1600" dirty="0" smtClean="0"/>
            <a:t>)</a:t>
          </a:r>
          <a:r>
            <a:rPr lang="zh-CN" altLang="en-US" sz="1600" dirty="0" smtClean="0"/>
            <a:t>，值是</a:t>
          </a:r>
          <a:r>
            <a:rPr lang="en-US" sz="1600" dirty="0" smtClean="0"/>
            <a:t>long </a:t>
          </a:r>
          <a:r>
            <a:rPr lang="en-US" sz="1600" dirty="0" err="1" smtClean="0"/>
            <a:t>long</a:t>
          </a:r>
          <a:endParaRPr lang="en-US" sz="1600" dirty="0" smtClean="0"/>
        </a:p>
        <a:p>
          <a:pPr algn="l"/>
          <a:r>
            <a:rPr lang="en-US" sz="1600" dirty="0" smtClean="0"/>
            <a:t>Persist</a:t>
          </a:r>
          <a:r>
            <a:rPr lang="zh-CN" altLang="en-US" sz="1600" dirty="0" smtClean="0"/>
            <a:t>删除过期时间</a:t>
          </a:r>
          <a:r>
            <a:rPr lang="en-US" sz="1600" dirty="0" err="1" smtClean="0"/>
            <a:t>ttl</a:t>
          </a:r>
          <a:r>
            <a:rPr lang="zh-CN" altLang="en-US" sz="1600" dirty="0" smtClean="0"/>
            <a:t>，</a:t>
          </a:r>
          <a:r>
            <a:rPr lang="en-US" sz="1600" dirty="0" err="1" smtClean="0"/>
            <a:t>pttl</a:t>
          </a:r>
          <a:r>
            <a:rPr lang="zh-CN" altLang="en-US" sz="1600" dirty="0" smtClean="0"/>
            <a:t>查看过期时间</a:t>
          </a:r>
          <a:endParaRPr lang="en-US" sz="1600" dirty="0" smtClean="0"/>
        </a:p>
        <a:p>
          <a:pPr algn="l"/>
          <a:r>
            <a:rPr lang="zh-CN" altLang="en-US" sz="1600" dirty="0" smtClean="0"/>
            <a:t>过期键判断： 先去过期字典查，比较过期时间</a:t>
          </a:r>
          <a:endParaRPr lang="en-US" altLang="zh-CN" sz="1600" dirty="0" smtClean="0"/>
        </a:p>
        <a:p>
          <a:pPr algn="l"/>
          <a:r>
            <a:rPr lang="zh-CN" altLang="en-US" sz="1600" dirty="0" smtClean="0"/>
            <a:t>过期删除策略：定时，内存友好，</a:t>
          </a:r>
          <a:r>
            <a:rPr lang="en-US" altLang="zh-CN" sz="1600" dirty="0" smtClean="0"/>
            <a:t>CPU</a:t>
          </a:r>
          <a:r>
            <a:rPr lang="zh-CN" altLang="en-US" sz="1600" dirty="0" smtClean="0"/>
            <a:t>不友好。惰性。定期。</a:t>
          </a:r>
        </a:p>
      </dgm:t>
    </dgm:pt>
    <dgm:pt modelId="{E890F320-E2F1-468E-89B5-20291645FE05}" type="parTrans" cxnId="{9EE27A5F-316D-4145-BA8E-0115E1BB42F7}">
      <dgm:prSet/>
      <dgm:spPr/>
      <dgm:t>
        <a:bodyPr/>
        <a:lstStyle/>
        <a:p>
          <a:endParaRPr lang="zh-CN" altLang="en-US"/>
        </a:p>
      </dgm:t>
    </dgm:pt>
    <dgm:pt modelId="{A6A8235C-123D-4849-B10C-43063B5A7959}" type="sibTrans" cxnId="{9EE27A5F-316D-4145-BA8E-0115E1BB42F7}">
      <dgm:prSet/>
      <dgm:spPr/>
      <dgm:t>
        <a:bodyPr/>
        <a:lstStyle/>
        <a:p>
          <a:endParaRPr lang="zh-CN" altLang="en-US"/>
        </a:p>
      </dgm:t>
    </dgm:pt>
    <dgm:pt modelId="{4277EF83-C941-41CB-849F-D9D799F2EA41}" type="pres">
      <dgm:prSet presAssocID="{E9190934-0798-4EFB-B3C3-B69C350EB0F7}" presName="vert0" presStyleCnt="0">
        <dgm:presLayoutVars>
          <dgm:dir/>
          <dgm:animOne val="branch"/>
          <dgm:animLvl val="lvl"/>
        </dgm:presLayoutVars>
      </dgm:prSet>
      <dgm:spPr/>
    </dgm:pt>
    <dgm:pt modelId="{9F17E877-477F-4E87-ABBA-740E8CEDD082}" type="pres">
      <dgm:prSet presAssocID="{C6033A37-0DF6-46B7-B600-FB2EFB914B16}" presName="thickLine" presStyleLbl="alignNode1" presStyleIdx="0" presStyleCnt="1"/>
      <dgm:spPr/>
    </dgm:pt>
    <dgm:pt modelId="{DB4C4C83-9111-4B33-9E0F-651B0E6ECC91}" type="pres">
      <dgm:prSet presAssocID="{C6033A37-0DF6-46B7-B600-FB2EFB914B16}" presName="horz1" presStyleCnt="0"/>
      <dgm:spPr/>
    </dgm:pt>
    <dgm:pt modelId="{8D63BE28-D0B5-4785-B7A3-0537576DD726}" type="pres">
      <dgm:prSet presAssocID="{C6033A37-0DF6-46B7-B600-FB2EFB914B16}" presName="tx1" presStyleLbl="revTx" presStyleIdx="0" presStyleCnt="1"/>
      <dgm:spPr/>
      <dgm:t>
        <a:bodyPr/>
        <a:lstStyle/>
        <a:p>
          <a:endParaRPr lang="zh-CN" altLang="en-US"/>
        </a:p>
      </dgm:t>
    </dgm:pt>
    <dgm:pt modelId="{520ECDDB-339D-41D7-A078-3D80D0BCE44D}" type="pres">
      <dgm:prSet presAssocID="{C6033A37-0DF6-46B7-B600-FB2EFB914B16}" presName="vert1" presStyleCnt="0"/>
      <dgm:spPr/>
    </dgm:pt>
  </dgm:ptLst>
  <dgm:cxnLst>
    <dgm:cxn modelId="{53489795-FFCD-4AC3-BAEE-C57E84039BDB}" type="presOf" srcId="{E9190934-0798-4EFB-B3C3-B69C350EB0F7}" destId="{4277EF83-C941-41CB-849F-D9D799F2EA41}" srcOrd="0" destOrd="0" presId="urn:microsoft.com/office/officeart/2008/layout/LinedList"/>
    <dgm:cxn modelId="{718388FC-CACB-4C4F-B9FF-D1499FBD11EE}" type="presOf" srcId="{C6033A37-0DF6-46B7-B600-FB2EFB914B16}" destId="{8D63BE28-D0B5-4785-B7A3-0537576DD726}" srcOrd="0" destOrd="0" presId="urn:microsoft.com/office/officeart/2008/layout/LinedList"/>
    <dgm:cxn modelId="{9EE27A5F-316D-4145-BA8E-0115E1BB42F7}" srcId="{E9190934-0798-4EFB-B3C3-B69C350EB0F7}" destId="{C6033A37-0DF6-46B7-B600-FB2EFB914B16}" srcOrd="0" destOrd="0" parTransId="{E890F320-E2F1-468E-89B5-20291645FE05}" sibTransId="{A6A8235C-123D-4849-B10C-43063B5A7959}"/>
    <dgm:cxn modelId="{A93FCAE2-788D-425C-B413-4AC54E94C26A}" type="presParOf" srcId="{4277EF83-C941-41CB-849F-D9D799F2EA41}" destId="{9F17E877-477F-4E87-ABBA-740E8CEDD082}" srcOrd="0" destOrd="0" presId="urn:microsoft.com/office/officeart/2008/layout/LinedList"/>
    <dgm:cxn modelId="{F161B568-69FE-49CB-8D75-5221EC066608}" type="presParOf" srcId="{4277EF83-C941-41CB-849F-D9D799F2EA41}" destId="{DB4C4C83-9111-4B33-9E0F-651B0E6ECC91}" srcOrd="1" destOrd="0" presId="urn:microsoft.com/office/officeart/2008/layout/LinedList"/>
    <dgm:cxn modelId="{8CE6B388-7613-42AD-9389-DF08FA0C6675}" type="presParOf" srcId="{DB4C4C83-9111-4B33-9E0F-651B0E6ECC91}" destId="{8D63BE28-D0B5-4785-B7A3-0537576DD726}" srcOrd="0" destOrd="0" presId="urn:microsoft.com/office/officeart/2008/layout/LinedList"/>
    <dgm:cxn modelId="{F3C6BEC3-E228-4D34-AD88-D096AB4BCE5B}" type="presParOf" srcId="{DB4C4C83-9111-4B33-9E0F-651B0E6ECC91}" destId="{520ECDDB-339D-41D7-A078-3D80D0BCE44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E9190934-0798-4EFB-B3C3-B69C350EB0F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6033A37-0DF6-46B7-B600-FB2EFB914B16}">
      <dgm:prSet phldrT="[文本]" custT="1"/>
      <dgm:spPr/>
      <dgm:t>
        <a:bodyPr/>
        <a:lstStyle/>
        <a:p>
          <a:pPr algn="ctr"/>
          <a:r>
            <a:rPr lang="en-US" altLang="zh-CN" sz="1600" dirty="0" err="1" smtClean="0">
              <a:solidFill>
                <a:srgbClr val="FF0000"/>
              </a:solidFill>
            </a:rPr>
            <a:t>Redis</a:t>
          </a:r>
          <a:r>
            <a:rPr lang="zh-CN" altLang="en-US" sz="1600" dirty="0" smtClean="0">
              <a:solidFill>
                <a:srgbClr val="FF0000"/>
              </a:solidFill>
            </a:rPr>
            <a:t>的持久化</a:t>
          </a:r>
          <a:endParaRPr lang="en-US" altLang="zh-CN" sz="1600" dirty="0" smtClean="0">
            <a:solidFill>
              <a:srgbClr val="FF0000"/>
            </a:solidFill>
          </a:endParaRPr>
        </a:p>
        <a:p>
          <a:pPr algn="l"/>
          <a:r>
            <a:rPr lang="zh-CN" altLang="en-US" sz="1600" dirty="0" smtClean="0">
              <a:solidFill>
                <a:srgbClr val="FF0000"/>
              </a:solidFill>
            </a:rPr>
            <a:t>方式有两种：</a:t>
          </a:r>
          <a:r>
            <a:rPr lang="en-US" altLang="zh-CN" sz="1600" dirty="0" smtClean="0">
              <a:solidFill>
                <a:srgbClr val="FF0000"/>
              </a:solidFill>
            </a:rPr>
            <a:t>RDB</a:t>
          </a:r>
          <a:r>
            <a:rPr lang="zh-CN" altLang="en-US" sz="1600" dirty="0" smtClean="0">
              <a:solidFill>
                <a:srgbClr val="FF0000"/>
              </a:solidFill>
            </a:rPr>
            <a:t>和</a:t>
          </a:r>
          <a:r>
            <a:rPr lang="en-US" altLang="zh-CN" sz="1600" dirty="0" smtClean="0">
              <a:solidFill>
                <a:srgbClr val="FF0000"/>
              </a:solidFill>
            </a:rPr>
            <a:t>AOF</a:t>
          </a:r>
        </a:p>
        <a:p>
          <a:pPr algn="l"/>
          <a:r>
            <a:rPr lang="zh-CN" altLang="en-US" sz="1600" dirty="0" smtClean="0">
              <a:solidFill>
                <a:srgbClr val="FF0000"/>
              </a:solidFill>
            </a:rPr>
            <a:t>一</a:t>
          </a:r>
          <a:r>
            <a:rPr lang="en-US" altLang="zh-CN" sz="1600" dirty="0" smtClean="0">
              <a:solidFill>
                <a:srgbClr val="FF0000"/>
              </a:solidFill>
            </a:rPr>
            <a:t>.RDB</a:t>
          </a:r>
        </a:p>
        <a:p>
          <a:pPr algn="l"/>
          <a:r>
            <a:rPr lang="en-US" sz="1600" dirty="0" smtClean="0"/>
            <a:t>RDB</a:t>
          </a:r>
          <a:r>
            <a:rPr lang="zh-CN" altLang="en-US" sz="1600" dirty="0" smtClean="0"/>
            <a:t>持久化：</a:t>
          </a:r>
          <a:endParaRPr lang="en-US" altLang="zh-CN" sz="1600" dirty="0" smtClean="0"/>
        </a:p>
        <a:p>
          <a:pPr algn="l"/>
          <a:r>
            <a:rPr lang="zh-CN" altLang="en-US" sz="1600" dirty="0" smtClean="0"/>
            <a:t>可手动，也可自动</a:t>
          </a:r>
        </a:p>
        <a:p>
          <a:pPr algn="l"/>
          <a:r>
            <a:rPr lang="en-US" altLang="zh-CN" sz="1600" dirty="0" smtClean="0"/>
            <a:t>save:</a:t>
          </a:r>
          <a:r>
            <a:rPr lang="zh-CN" altLang="en-US" sz="1600" dirty="0" smtClean="0"/>
            <a:t>会阻塞，创建完</a:t>
          </a:r>
          <a:r>
            <a:rPr lang="en-US" altLang="zh-CN" sz="1600" dirty="0" smtClean="0"/>
            <a:t>RDB</a:t>
          </a:r>
          <a:r>
            <a:rPr lang="zh-CN" altLang="en-US" sz="1600" dirty="0" smtClean="0"/>
            <a:t>再恢复，期间停止服务</a:t>
          </a:r>
        </a:p>
        <a:p>
          <a:pPr algn="l"/>
          <a:r>
            <a:rPr lang="en-US" altLang="zh-CN" sz="1600" dirty="0" err="1" smtClean="0"/>
            <a:t>bgsave</a:t>
          </a:r>
          <a:r>
            <a:rPr lang="en-US" altLang="zh-CN" sz="1600" dirty="0" smtClean="0"/>
            <a:t>:</a:t>
          </a:r>
          <a:r>
            <a:rPr lang="zh-CN" altLang="en-US" sz="1600" dirty="0" smtClean="0"/>
            <a:t>创建子进程</a:t>
          </a:r>
          <a:r>
            <a:rPr lang="en-US" altLang="zh-CN" sz="1600" dirty="0" smtClean="0"/>
            <a:t>,</a:t>
          </a:r>
          <a:r>
            <a:rPr lang="zh-CN" altLang="en-US" sz="1600" dirty="0" smtClean="0"/>
            <a:t>根据进程号，如果是子进程执行</a:t>
          </a:r>
          <a:r>
            <a:rPr lang="en-US" altLang="zh-CN" sz="1600" dirty="0" smtClean="0"/>
            <a:t>save</a:t>
          </a:r>
          <a:r>
            <a:rPr lang="zh-CN" altLang="en-US" sz="1600" dirty="0" smtClean="0"/>
            <a:t>命令，否则提供服务</a:t>
          </a:r>
        </a:p>
        <a:p>
          <a:pPr algn="l"/>
          <a:r>
            <a:rPr lang="zh-CN" altLang="en-US" sz="1600" dirty="0" smtClean="0"/>
            <a:t>载入：没命令，自动载入，优先载入</a:t>
          </a:r>
          <a:r>
            <a:rPr lang="en-US" altLang="zh-CN" sz="1600" dirty="0" smtClean="0"/>
            <a:t>AOF</a:t>
          </a:r>
          <a:r>
            <a:rPr lang="zh-CN" altLang="en-US" sz="1600" dirty="0" smtClean="0"/>
            <a:t>文件</a:t>
          </a:r>
        </a:p>
        <a:p>
          <a:pPr algn="l"/>
          <a:r>
            <a:rPr lang="en-US" sz="1600" dirty="0" err="1" smtClean="0"/>
            <a:t>bgsave</a:t>
          </a:r>
          <a:r>
            <a:rPr lang="en-US" sz="1600" dirty="0" smtClean="0"/>
            <a:t> </a:t>
          </a:r>
          <a:r>
            <a:rPr lang="zh-CN" altLang="en-US" sz="1600" dirty="0" smtClean="0"/>
            <a:t>时</a:t>
          </a:r>
          <a:r>
            <a:rPr lang="en-US" sz="1600" dirty="0" err="1" smtClean="0"/>
            <a:t>save,bgsave</a:t>
          </a:r>
          <a:r>
            <a:rPr lang="zh-CN" altLang="en-US" sz="1600" dirty="0" smtClean="0"/>
            <a:t>被拒绝，</a:t>
          </a:r>
          <a:r>
            <a:rPr lang="en-US" sz="1600" dirty="0" err="1" smtClean="0"/>
            <a:t>bgrewriteaof</a:t>
          </a:r>
          <a:r>
            <a:rPr lang="zh-CN" altLang="en-US" sz="1600" dirty="0" smtClean="0"/>
            <a:t>等</a:t>
          </a:r>
          <a:r>
            <a:rPr lang="en-US" sz="1600" dirty="0" err="1" smtClean="0"/>
            <a:t>bgsave</a:t>
          </a:r>
          <a:r>
            <a:rPr lang="zh-CN" altLang="en-US" sz="1600" dirty="0" smtClean="0"/>
            <a:t>结束后执行（不冲突，性能问题）</a:t>
          </a:r>
        </a:p>
        <a:p>
          <a:pPr algn="l"/>
          <a:r>
            <a:rPr lang="en-US" sz="1600" dirty="0" err="1" smtClean="0"/>
            <a:t>bgrewriteaof</a:t>
          </a:r>
          <a:r>
            <a:rPr lang="zh-CN" altLang="en-US" sz="1600" dirty="0" smtClean="0"/>
            <a:t>时</a:t>
          </a:r>
          <a:r>
            <a:rPr lang="en-US" sz="1600" dirty="0" err="1" smtClean="0"/>
            <a:t>bgsave</a:t>
          </a:r>
          <a:r>
            <a:rPr lang="zh-CN" altLang="en-US" sz="1600" dirty="0" smtClean="0"/>
            <a:t>被拒绝</a:t>
          </a:r>
        </a:p>
        <a:p>
          <a:pPr algn="l"/>
          <a:r>
            <a:rPr lang="zh-CN" altLang="en-US" sz="1600" dirty="0" smtClean="0"/>
            <a:t>自动间隔性保存：</a:t>
          </a:r>
        </a:p>
        <a:p>
          <a:pPr algn="l"/>
          <a:r>
            <a:rPr lang="en-US" altLang="zh-CN" sz="1600" dirty="0" smtClean="0"/>
            <a:t>1.</a:t>
          </a:r>
          <a:r>
            <a:rPr lang="zh-CN" altLang="en-US" sz="1600" dirty="0" smtClean="0"/>
            <a:t>读取配置</a:t>
          </a:r>
          <a:r>
            <a:rPr lang="en-US" altLang="zh-CN" sz="1600" dirty="0" err="1" smtClean="0"/>
            <a:t>saveparams</a:t>
          </a:r>
          <a:r>
            <a:rPr lang="zh-CN" altLang="en-US" sz="1600" dirty="0" smtClean="0"/>
            <a:t>数组（记录毫秒数和修改次数）    </a:t>
          </a:r>
          <a:r>
            <a:rPr lang="en-US" altLang="zh-CN" sz="1600" dirty="0" err="1" smtClean="0"/>
            <a:t>serverCron</a:t>
          </a:r>
          <a:r>
            <a:rPr lang="zh-CN" altLang="en-US" sz="1600" dirty="0" smtClean="0"/>
            <a:t>默认每</a:t>
          </a:r>
          <a:r>
            <a:rPr lang="en-US" altLang="zh-CN" sz="1600" dirty="0" smtClean="0"/>
            <a:t>100ms</a:t>
          </a:r>
          <a:r>
            <a:rPr lang="zh-CN" altLang="en-US" sz="1600" dirty="0" smtClean="0"/>
            <a:t>执行一次，对服务器维护，其中检查</a:t>
          </a:r>
          <a:r>
            <a:rPr lang="en-US" altLang="zh-CN" sz="1600" dirty="0" smtClean="0"/>
            <a:t>save</a:t>
          </a:r>
          <a:r>
            <a:rPr lang="zh-CN" altLang="en-US" sz="1600" dirty="0" smtClean="0"/>
            <a:t>选项的保存条件是一项工作</a:t>
          </a:r>
        </a:p>
      </dgm:t>
    </dgm:pt>
    <dgm:pt modelId="{E890F320-E2F1-468E-89B5-20291645FE05}" type="parTrans" cxnId="{9EE27A5F-316D-4145-BA8E-0115E1BB42F7}">
      <dgm:prSet/>
      <dgm:spPr/>
      <dgm:t>
        <a:bodyPr/>
        <a:lstStyle/>
        <a:p>
          <a:endParaRPr lang="zh-CN" altLang="en-US"/>
        </a:p>
      </dgm:t>
    </dgm:pt>
    <dgm:pt modelId="{A6A8235C-123D-4849-B10C-43063B5A7959}" type="sibTrans" cxnId="{9EE27A5F-316D-4145-BA8E-0115E1BB42F7}">
      <dgm:prSet/>
      <dgm:spPr/>
      <dgm:t>
        <a:bodyPr/>
        <a:lstStyle/>
        <a:p>
          <a:endParaRPr lang="zh-CN" altLang="en-US"/>
        </a:p>
      </dgm:t>
    </dgm:pt>
    <dgm:pt modelId="{4277EF83-C941-41CB-849F-D9D799F2EA41}" type="pres">
      <dgm:prSet presAssocID="{E9190934-0798-4EFB-B3C3-B69C350EB0F7}" presName="vert0" presStyleCnt="0">
        <dgm:presLayoutVars>
          <dgm:dir/>
          <dgm:animOne val="branch"/>
          <dgm:animLvl val="lvl"/>
        </dgm:presLayoutVars>
      </dgm:prSet>
      <dgm:spPr/>
    </dgm:pt>
    <dgm:pt modelId="{9F17E877-477F-4E87-ABBA-740E8CEDD082}" type="pres">
      <dgm:prSet presAssocID="{C6033A37-0DF6-46B7-B600-FB2EFB914B16}" presName="thickLine" presStyleLbl="alignNode1" presStyleIdx="0" presStyleCnt="1"/>
      <dgm:spPr/>
    </dgm:pt>
    <dgm:pt modelId="{DB4C4C83-9111-4B33-9E0F-651B0E6ECC91}" type="pres">
      <dgm:prSet presAssocID="{C6033A37-0DF6-46B7-B600-FB2EFB914B16}" presName="horz1" presStyleCnt="0"/>
      <dgm:spPr/>
    </dgm:pt>
    <dgm:pt modelId="{8D63BE28-D0B5-4785-B7A3-0537576DD726}" type="pres">
      <dgm:prSet presAssocID="{C6033A37-0DF6-46B7-B600-FB2EFB914B16}" presName="tx1" presStyleLbl="revTx" presStyleIdx="0" presStyleCnt="1"/>
      <dgm:spPr/>
      <dgm:t>
        <a:bodyPr/>
        <a:lstStyle/>
        <a:p>
          <a:endParaRPr lang="zh-CN" altLang="en-US"/>
        </a:p>
      </dgm:t>
    </dgm:pt>
    <dgm:pt modelId="{520ECDDB-339D-41D7-A078-3D80D0BCE44D}" type="pres">
      <dgm:prSet presAssocID="{C6033A37-0DF6-46B7-B600-FB2EFB914B16}" presName="vert1" presStyleCnt="0"/>
      <dgm:spPr/>
    </dgm:pt>
  </dgm:ptLst>
  <dgm:cxnLst>
    <dgm:cxn modelId="{53489795-FFCD-4AC3-BAEE-C57E84039BDB}" type="presOf" srcId="{E9190934-0798-4EFB-B3C3-B69C350EB0F7}" destId="{4277EF83-C941-41CB-849F-D9D799F2EA41}" srcOrd="0" destOrd="0" presId="urn:microsoft.com/office/officeart/2008/layout/LinedList"/>
    <dgm:cxn modelId="{718388FC-CACB-4C4F-B9FF-D1499FBD11EE}" type="presOf" srcId="{C6033A37-0DF6-46B7-B600-FB2EFB914B16}" destId="{8D63BE28-D0B5-4785-B7A3-0537576DD726}" srcOrd="0" destOrd="0" presId="urn:microsoft.com/office/officeart/2008/layout/LinedList"/>
    <dgm:cxn modelId="{9EE27A5F-316D-4145-BA8E-0115E1BB42F7}" srcId="{E9190934-0798-4EFB-B3C3-B69C350EB0F7}" destId="{C6033A37-0DF6-46B7-B600-FB2EFB914B16}" srcOrd="0" destOrd="0" parTransId="{E890F320-E2F1-468E-89B5-20291645FE05}" sibTransId="{A6A8235C-123D-4849-B10C-43063B5A7959}"/>
    <dgm:cxn modelId="{A93FCAE2-788D-425C-B413-4AC54E94C26A}" type="presParOf" srcId="{4277EF83-C941-41CB-849F-D9D799F2EA41}" destId="{9F17E877-477F-4E87-ABBA-740E8CEDD082}" srcOrd="0" destOrd="0" presId="urn:microsoft.com/office/officeart/2008/layout/LinedList"/>
    <dgm:cxn modelId="{F161B568-69FE-49CB-8D75-5221EC066608}" type="presParOf" srcId="{4277EF83-C941-41CB-849F-D9D799F2EA41}" destId="{DB4C4C83-9111-4B33-9E0F-651B0E6ECC91}" srcOrd="1" destOrd="0" presId="urn:microsoft.com/office/officeart/2008/layout/LinedList"/>
    <dgm:cxn modelId="{8CE6B388-7613-42AD-9389-DF08FA0C6675}" type="presParOf" srcId="{DB4C4C83-9111-4B33-9E0F-651B0E6ECC91}" destId="{8D63BE28-D0B5-4785-B7A3-0537576DD726}" srcOrd="0" destOrd="0" presId="urn:microsoft.com/office/officeart/2008/layout/LinedList"/>
    <dgm:cxn modelId="{F3C6BEC3-E228-4D34-AD88-D096AB4BCE5B}" type="presParOf" srcId="{DB4C4C83-9111-4B33-9E0F-651B0E6ECC91}" destId="{520ECDDB-339D-41D7-A078-3D80D0BCE44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E9190934-0798-4EFB-B3C3-B69C350EB0F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6033A37-0DF6-46B7-B600-FB2EFB914B16}">
      <dgm:prSet phldrT="[文本]" custT="1"/>
      <dgm:spPr/>
      <dgm:t>
        <a:bodyPr/>
        <a:lstStyle/>
        <a:p>
          <a:pPr algn="ctr"/>
          <a:r>
            <a:rPr lang="en-US" altLang="zh-CN" sz="1600" dirty="0" err="1" smtClean="0">
              <a:solidFill>
                <a:srgbClr val="FF0000"/>
              </a:solidFill>
            </a:rPr>
            <a:t>Redis</a:t>
          </a:r>
          <a:r>
            <a:rPr lang="zh-CN" altLang="en-US" sz="1600" dirty="0" smtClean="0">
              <a:solidFill>
                <a:srgbClr val="FF0000"/>
              </a:solidFill>
            </a:rPr>
            <a:t>的持久化</a:t>
          </a:r>
          <a:endParaRPr lang="en-US" altLang="zh-CN" sz="1600" dirty="0" smtClean="0">
            <a:solidFill>
              <a:srgbClr val="FF0000"/>
            </a:solidFill>
          </a:endParaRPr>
        </a:p>
        <a:p>
          <a:pPr algn="l"/>
          <a:r>
            <a:rPr lang="en-US" sz="1600" dirty="0" smtClean="0"/>
            <a:t>RDB</a:t>
          </a:r>
          <a:r>
            <a:rPr lang="zh-CN" altLang="en-US" sz="1600" dirty="0" smtClean="0"/>
            <a:t>文件结构：</a:t>
          </a:r>
        </a:p>
        <a:p>
          <a:pPr algn="l"/>
          <a:r>
            <a:rPr lang="en-US" sz="1600" dirty="0" err="1" smtClean="0"/>
            <a:t>REDIS|db_version|databases|EOF|check_sum</a:t>
          </a:r>
          <a:endParaRPr lang="en-US" sz="1600" dirty="0" smtClean="0"/>
        </a:p>
        <a:p>
          <a:pPr algn="l"/>
          <a:r>
            <a:rPr lang="en-US" altLang="zh-CN" sz="1600" dirty="0" smtClean="0"/>
            <a:t>5</a:t>
          </a:r>
          <a:r>
            <a:rPr lang="zh-CN" altLang="en-US" sz="1600" dirty="0" smtClean="0"/>
            <a:t>字节</a:t>
          </a:r>
          <a:r>
            <a:rPr lang="en-US" altLang="zh-CN" sz="1600" dirty="0" smtClean="0"/>
            <a:t>|4</a:t>
          </a:r>
          <a:r>
            <a:rPr lang="zh-CN" altLang="en-US" sz="1600" dirty="0" smtClean="0"/>
            <a:t>字节</a:t>
          </a:r>
          <a:r>
            <a:rPr lang="en-US" altLang="zh-CN" sz="1600" dirty="0" smtClean="0"/>
            <a:t>|0</a:t>
          </a:r>
          <a:r>
            <a:rPr lang="zh-CN" altLang="en-US" sz="1600" dirty="0" smtClean="0"/>
            <a:t>或更多</a:t>
          </a:r>
          <a:r>
            <a:rPr lang="en-US" altLang="zh-CN" sz="1600" dirty="0" smtClean="0"/>
            <a:t>|1</a:t>
          </a:r>
          <a:r>
            <a:rPr lang="zh-CN" altLang="en-US" sz="1600" dirty="0" smtClean="0"/>
            <a:t>字节标记结尾</a:t>
          </a:r>
          <a:r>
            <a:rPr lang="en-US" altLang="zh-CN" sz="1600" dirty="0" smtClean="0"/>
            <a:t>|8</a:t>
          </a:r>
          <a:r>
            <a:rPr lang="zh-CN" altLang="en-US" sz="1600" dirty="0" smtClean="0"/>
            <a:t>字节无符号整数</a:t>
          </a:r>
        </a:p>
        <a:p>
          <a:pPr algn="l"/>
          <a:r>
            <a:rPr lang="en-US" sz="1600" dirty="0" smtClean="0"/>
            <a:t>REDIS|0006|SELECTDB|0|pairs|SELECTDB|3|pairs|EOF|check_sum</a:t>
          </a:r>
        </a:p>
        <a:p>
          <a:pPr algn="l"/>
          <a:r>
            <a:rPr lang="en-US" sz="1600" dirty="0" smtClean="0"/>
            <a:t>pairs:</a:t>
          </a:r>
          <a:r>
            <a:rPr lang="zh-CN" altLang="en-US" sz="1600" dirty="0" smtClean="0"/>
            <a:t>不带过期：</a:t>
          </a:r>
          <a:r>
            <a:rPr lang="en-US" sz="1600" dirty="0" err="1" smtClean="0"/>
            <a:t>tpye|key|value</a:t>
          </a:r>
          <a:r>
            <a:rPr lang="en-US" sz="1600" dirty="0" smtClean="0"/>
            <a:t>  </a:t>
          </a:r>
          <a:r>
            <a:rPr lang="zh-CN" altLang="en-US" sz="1600" dirty="0" smtClean="0"/>
            <a:t>带过期：</a:t>
          </a:r>
          <a:r>
            <a:rPr lang="en-US" sz="1600" dirty="0" err="1" smtClean="0"/>
            <a:t>EXPIRETIME_MS|ms|TYPE|key|value</a:t>
          </a:r>
          <a:endParaRPr lang="en-US" sz="1600" dirty="0" smtClean="0"/>
        </a:p>
        <a:p>
          <a:pPr algn="l"/>
          <a:r>
            <a:rPr lang="zh-CN" altLang="en-US" sz="1600" dirty="0" smtClean="0"/>
            <a:t>不同的</a:t>
          </a:r>
          <a:r>
            <a:rPr lang="en-US" altLang="zh-CN" sz="1600" dirty="0" smtClean="0"/>
            <a:t>value</a:t>
          </a:r>
          <a:r>
            <a:rPr lang="zh-CN" altLang="en-US" sz="1600" dirty="0" smtClean="0"/>
            <a:t>也有不同编码</a:t>
          </a:r>
        </a:p>
        <a:p>
          <a:pPr algn="l"/>
          <a:r>
            <a:rPr lang="en-US" altLang="zh-CN" sz="1600" dirty="0" smtClean="0"/>
            <a:t>RDB</a:t>
          </a:r>
          <a:r>
            <a:rPr lang="zh-CN" altLang="en-US" sz="1600" dirty="0" smtClean="0"/>
            <a:t>有文件压缩功能： </a:t>
          </a:r>
          <a:r>
            <a:rPr lang="en-US" altLang="zh-CN" sz="1600" dirty="0" smtClean="0"/>
            <a:t>20</a:t>
          </a:r>
          <a:r>
            <a:rPr lang="zh-CN" altLang="en-US" sz="1600" dirty="0" smtClean="0"/>
            <a:t>字节以内不压缩，大于</a:t>
          </a:r>
          <a:r>
            <a:rPr lang="en-US" altLang="zh-CN" sz="1600" dirty="0" smtClean="0"/>
            <a:t>20</a:t>
          </a:r>
          <a:r>
            <a:rPr lang="zh-CN" altLang="en-US" sz="1600" dirty="0" smtClean="0"/>
            <a:t>压缩  </a:t>
          </a:r>
          <a:r>
            <a:rPr lang="en-US" altLang="zh-CN" sz="1600" dirty="0" smtClean="0"/>
            <a:t>LZF</a:t>
          </a:r>
          <a:r>
            <a:rPr lang="zh-CN" altLang="en-US" sz="1600" dirty="0" smtClean="0"/>
            <a:t>压缩算法</a:t>
          </a:r>
        </a:p>
        <a:p>
          <a:pPr algn="l"/>
          <a:r>
            <a:rPr lang="zh-CN" altLang="en-US" sz="1600" dirty="0" smtClean="0"/>
            <a:t>解读</a:t>
          </a:r>
          <a:r>
            <a:rPr lang="en-US" sz="1600" dirty="0" smtClean="0"/>
            <a:t>RDB ： REDIS0006  376 \0  374  \ 2 365 336 0000020 @ 001 \0 \0 \0 003 M S G 005 H E L </a:t>
          </a:r>
          <a:r>
            <a:rPr lang="en-US" sz="1600" dirty="0" err="1" smtClean="0"/>
            <a:t>L</a:t>
          </a:r>
          <a:r>
            <a:rPr lang="en-US" sz="1600" dirty="0" smtClean="0"/>
            <a:t> O 377 </a:t>
          </a:r>
          <a:r>
            <a:rPr lang="en-US" sz="1600" dirty="0" err="1" smtClean="0"/>
            <a:t>xxxxxxxx</a:t>
          </a:r>
          <a:endParaRPr lang="en-US" sz="1600" dirty="0" smtClean="0"/>
        </a:p>
        <a:p>
          <a:pPr algn="l"/>
          <a:r>
            <a:rPr lang="en-US" altLang="zh-CN" sz="1600" dirty="0" smtClean="0"/>
            <a:t>REDIS</a:t>
          </a:r>
          <a:r>
            <a:rPr lang="zh-CN" altLang="en-US" sz="1600" dirty="0" smtClean="0"/>
            <a:t>版本</a:t>
          </a:r>
          <a:r>
            <a:rPr lang="en-US" altLang="zh-CN" sz="1600" dirty="0" smtClean="0"/>
            <a:t>0006  </a:t>
          </a:r>
          <a:r>
            <a:rPr lang="zh-CN" altLang="en-US" sz="1600" dirty="0" smtClean="0"/>
            <a:t>选择</a:t>
          </a:r>
          <a:r>
            <a:rPr lang="en-US" altLang="zh-CN" sz="1600" dirty="0" smtClean="0"/>
            <a:t>0</a:t>
          </a:r>
          <a:r>
            <a:rPr lang="zh-CN" altLang="en-US" sz="1600" dirty="0" smtClean="0"/>
            <a:t>号库 </a:t>
          </a:r>
          <a:r>
            <a:rPr lang="en-US" altLang="zh-CN" sz="1600" dirty="0" smtClean="0"/>
            <a:t>374</a:t>
          </a:r>
          <a:r>
            <a:rPr lang="zh-CN" altLang="en-US" sz="1600" dirty="0" smtClean="0"/>
            <a:t>（特殊值</a:t>
          </a:r>
          <a:r>
            <a:rPr lang="en-US" altLang="zh-CN" sz="1600" dirty="0" smtClean="0"/>
            <a:t>EXPIRETIME_MS</a:t>
          </a:r>
          <a:r>
            <a:rPr lang="zh-CN" altLang="en-US" sz="1600" dirty="0" smtClean="0"/>
            <a:t>）  </a:t>
          </a:r>
          <a:r>
            <a:rPr lang="en-US" altLang="zh-CN" sz="1600" dirty="0" smtClean="0"/>
            <a:t>8</a:t>
          </a:r>
          <a:r>
            <a:rPr lang="zh-CN" altLang="en-US" sz="1600" dirty="0" smtClean="0"/>
            <a:t>字节过期时间   </a:t>
          </a:r>
          <a:r>
            <a:rPr lang="en-US" altLang="zh-CN" sz="1600" dirty="0" smtClean="0"/>
            <a:t>\0</a:t>
          </a:r>
          <a:r>
            <a:rPr lang="zh-CN" altLang="en-US" sz="1600" dirty="0" smtClean="0"/>
            <a:t>代表字符串键 </a:t>
          </a:r>
          <a:r>
            <a:rPr lang="en-US" altLang="zh-CN" sz="1600" dirty="0" smtClean="0"/>
            <a:t>3</a:t>
          </a:r>
          <a:r>
            <a:rPr lang="zh-CN" altLang="en-US" sz="1600" dirty="0" smtClean="0"/>
            <a:t>字节的</a:t>
          </a:r>
          <a:r>
            <a:rPr lang="en-US" altLang="zh-CN" sz="1600" dirty="0" err="1" smtClean="0"/>
            <a:t>msg</a:t>
          </a:r>
          <a:r>
            <a:rPr lang="en-US" altLang="zh-CN" sz="1600" dirty="0" smtClean="0"/>
            <a:t>  5</a:t>
          </a:r>
          <a:r>
            <a:rPr lang="zh-CN" altLang="en-US" sz="1600" dirty="0" smtClean="0"/>
            <a:t>字节的</a:t>
          </a:r>
          <a:r>
            <a:rPr lang="en-US" altLang="zh-CN" sz="1600" dirty="0" smtClean="0"/>
            <a:t>hello  8</a:t>
          </a:r>
          <a:r>
            <a:rPr lang="zh-CN" altLang="en-US" sz="1600" dirty="0" smtClean="0"/>
            <a:t>字节的校验和</a:t>
          </a:r>
          <a:endParaRPr lang="zh-CN" altLang="en-US" sz="1600" dirty="0" smtClean="0"/>
        </a:p>
      </dgm:t>
    </dgm:pt>
    <dgm:pt modelId="{E890F320-E2F1-468E-89B5-20291645FE05}" type="parTrans" cxnId="{9EE27A5F-316D-4145-BA8E-0115E1BB42F7}">
      <dgm:prSet/>
      <dgm:spPr/>
      <dgm:t>
        <a:bodyPr/>
        <a:lstStyle/>
        <a:p>
          <a:endParaRPr lang="zh-CN" altLang="en-US"/>
        </a:p>
      </dgm:t>
    </dgm:pt>
    <dgm:pt modelId="{A6A8235C-123D-4849-B10C-43063B5A7959}" type="sibTrans" cxnId="{9EE27A5F-316D-4145-BA8E-0115E1BB42F7}">
      <dgm:prSet/>
      <dgm:spPr/>
      <dgm:t>
        <a:bodyPr/>
        <a:lstStyle/>
        <a:p>
          <a:endParaRPr lang="zh-CN" altLang="en-US"/>
        </a:p>
      </dgm:t>
    </dgm:pt>
    <dgm:pt modelId="{4277EF83-C941-41CB-849F-D9D799F2EA41}" type="pres">
      <dgm:prSet presAssocID="{E9190934-0798-4EFB-B3C3-B69C350EB0F7}" presName="vert0" presStyleCnt="0">
        <dgm:presLayoutVars>
          <dgm:dir/>
          <dgm:animOne val="branch"/>
          <dgm:animLvl val="lvl"/>
        </dgm:presLayoutVars>
      </dgm:prSet>
      <dgm:spPr/>
    </dgm:pt>
    <dgm:pt modelId="{9F17E877-477F-4E87-ABBA-740E8CEDD082}" type="pres">
      <dgm:prSet presAssocID="{C6033A37-0DF6-46B7-B600-FB2EFB914B16}" presName="thickLine" presStyleLbl="alignNode1" presStyleIdx="0" presStyleCnt="1"/>
      <dgm:spPr/>
    </dgm:pt>
    <dgm:pt modelId="{DB4C4C83-9111-4B33-9E0F-651B0E6ECC91}" type="pres">
      <dgm:prSet presAssocID="{C6033A37-0DF6-46B7-B600-FB2EFB914B16}" presName="horz1" presStyleCnt="0"/>
      <dgm:spPr/>
    </dgm:pt>
    <dgm:pt modelId="{8D63BE28-D0B5-4785-B7A3-0537576DD726}" type="pres">
      <dgm:prSet presAssocID="{C6033A37-0DF6-46B7-B600-FB2EFB914B16}" presName="tx1" presStyleLbl="revTx" presStyleIdx="0" presStyleCnt="1"/>
      <dgm:spPr/>
      <dgm:t>
        <a:bodyPr/>
        <a:lstStyle/>
        <a:p>
          <a:endParaRPr lang="zh-CN" altLang="en-US"/>
        </a:p>
      </dgm:t>
    </dgm:pt>
    <dgm:pt modelId="{520ECDDB-339D-41D7-A078-3D80D0BCE44D}" type="pres">
      <dgm:prSet presAssocID="{C6033A37-0DF6-46B7-B600-FB2EFB914B16}" presName="vert1" presStyleCnt="0"/>
      <dgm:spPr/>
    </dgm:pt>
  </dgm:ptLst>
  <dgm:cxnLst>
    <dgm:cxn modelId="{53489795-FFCD-4AC3-BAEE-C57E84039BDB}" type="presOf" srcId="{E9190934-0798-4EFB-B3C3-B69C350EB0F7}" destId="{4277EF83-C941-41CB-849F-D9D799F2EA41}" srcOrd="0" destOrd="0" presId="urn:microsoft.com/office/officeart/2008/layout/LinedList"/>
    <dgm:cxn modelId="{718388FC-CACB-4C4F-B9FF-D1499FBD11EE}" type="presOf" srcId="{C6033A37-0DF6-46B7-B600-FB2EFB914B16}" destId="{8D63BE28-D0B5-4785-B7A3-0537576DD726}" srcOrd="0" destOrd="0" presId="urn:microsoft.com/office/officeart/2008/layout/LinedList"/>
    <dgm:cxn modelId="{9EE27A5F-316D-4145-BA8E-0115E1BB42F7}" srcId="{E9190934-0798-4EFB-B3C3-B69C350EB0F7}" destId="{C6033A37-0DF6-46B7-B600-FB2EFB914B16}" srcOrd="0" destOrd="0" parTransId="{E890F320-E2F1-468E-89B5-20291645FE05}" sibTransId="{A6A8235C-123D-4849-B10C-43063B5A7959}"/>
    <dgm:cxn modelId="{A93FCAE2-788D-425C-B413-4AC54E94C26A}" type="presParOf" srcId="{4277EF83-C941-41CB-849F-D9D799F2EA41}" destId="{9F17E877-477F-4E87-ABBA-740E8CEDD082}" srcOrd="0" destOrd="0" presId="urn:microsoft.com/office/officeart/2008/layout/LinedList"/>
    <dgm:cxn modelId="{F161B568-69FE-49CB-8D75-5221EC066608}" type="presParOf" srcId="{4277EF83-C941-41CB-849F-D9D799F2EA41}" destId="{DB4C4C83-9111-4B33-9E0F-651B0E6ECC91}" srcOrd="1" destOrd="0" presId="urn:microsoft.com/office/officeart/2008/layout/LinedList"/>
    <dgm:cxn modelId="{8CE6B388-7613-42AD-9389-DF08FA0C6675}" type="presParOf" srcId="{DB4C4C83-9111-4B33-9E0F-651B0E6ECC91}" destId="{8D63BE28-D0B5-4785-B7A3-0537576DD726}" srcOrd="0" destOrd="0" presId="urn:microsoft.com/office/officeart/2008/layout/LinedList"/>
    <dgm:cxn modelId="{F3C6BEC3-E228-4D34-AD88-D096AB4BCE5B}" type="presParOf" srcId="{DB4C4C83-9111-4B33-9E0F-651B0E6ECC91}" destId="{520ECDDB-339D-41D7-A078-3D80D0BCE44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E9190934-0798-4EFB-B3C3-B69C350EB0F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6033A37-0DF6-46B7-B600-FB2EFB914B16}">
      <dgm:prSet phldrT="[文本]" custT="1"/>
      <dgm:spPr/>
      <dgm:t>
        <a:bodyPr/>
        <a:lstStyle/>
        <a:p>
          <a:pPr algn="ctr"/>
          <a:r>
            <a:rPr lang="en-US" altLang="zh-CN" sz="1600" dirty="0" err="1" smtClean="0">
              <a:solidFill>
                <a:srgbClr val="FF0000"/>
              </a:solidFill>
            </a:rPr>
            <a:t>Redis</a:t>
          </a:r>
          <a:r>
            <a:rPr lang="zh-CN" altLang="en-US" sz="1600" dirty="0" smtClean="0">
              <a:solidFill>
                <a:srgbClr val="FF0000"/>
              </a:solidFill>
            </a:rPr>
            <a:t>的持久化</a:t>
          </a:r>
          <a:endParaRPr lang="en-US" altLang="zh-CN" sz="1600" dirty="0" smtClean="0">
            <a:solidFill>
              <a:srgbClr val="FF0000"/>
            </a:solidFill>
          </a:endParaRPr>
        </a:p>
        <a:p>
          <a:pPr algn="l"/>
          <a:r>
            <a:rPr lang="en-US" sz="1600" dirty="0" smtClean="0"/>
            <a:t>AOF：</a:t>
          </a:r>
        </a:p>
        <a:p>
          <a:pPr algn="l"/>
          <a:r>
            <a:rPr lang="zh-CN" altLang="en-US" sz="1600" dirty="0" smtClean="0"/>
            <a:t>命令追加，文件写入，文件同步</a:t>
          </a:r>
        </a:p>
        <a:p>
          <a:pPr algn="l"/>
          <a:r>
            <a:rPr lang="zh-CN" altLang="en-US" sz="1600" dirty="0" smtClean="0"/>
            <a:t>有个</a:t>
          </a:r>
          <a:r>
            <a:rPr lang="en-US" altLang="zh-CN" sz="1600" dirty="0" err="1" smtClean="0"/>
            <a:t>aof_buf</a:t>
          </a:r>
          <a:r>
            <a:rPr lang="en-US" altLang="zh-CN" sz="1600" dirty="0" smtClean="0"/>
            <a:t>,</a:t>
          </a:r>
          <a:r>
            <a:rPr lang="zh-CN" altLang="en-US" sz="1600" dirty="0" smtClean="0"/>
            <a:t>收到命令会写入</a:t>
          </a:r>
          <a:r>
            <a:rPr lang="en-US" altLang="zh-CN" sz="1600" dirty="0" err="1" smtClean="0"/>
            <a:t>buf</a:t>
          </a:r>
          <a:endParaRPr lang="en-US" altLang="zh-CN" sz="1600" dirty="0" smtClean="0"/>
        </a:p>
        <a:p>
          <a:pPr algn="l"/>
          <a:r>
            <a:rPr lang="en-US" altLang="zh-CN" sz="1600" dirty="0" err="1" smtClean="0"/>
            <a:t>redis</a:t>
          </a:r>
          <a:r>
            <a:rPr lang="zh-CN" altLang="en-US" sz="1600" dirty="0" smtClean="0"/>
            <a:t>的服务器进程是个</a:t>
          </a:r>
          <a:r>
            <a:rPr lang="en-US" altLang="zh-CN" sz="1600" dirty="0" smtClean="0"/>
            <a:t>loop</a:t>
          </a:r>
          <a:r>
            <a:rPr lang="zh-CN" altLang="en-US" sz="1600" dirty="0" smtClean="0"/>
            <a:t>，每次循环完，调用</a:t>
          </a:r>
          <a:r>
            <a:rPr lang="en-US" altLang="zh-CN" sz="1600" dirty="0" err="1" smtClean="0"/>
            <a:t>flushAppendOnlyFile</a:t>
          </a:r>
          <a:r>
            <a:rPr lang="zh-CN" altLang="en-US" sz="1600" dirty="0" smtClean="0"/>
            <a:t>函数，考虑是否将</a:t>
          </a:r>
          <a:r>
            <a:rPr lang="en-US" altLang="zh-CN" sz="1600" dirty="0" err="1" smtClean="0"/>
            <a:t>buf</a:t>
          </a:r>
          <a:r>
            <a:rPr lang="zh-CN" altLang="en-US" sz="1600" dirty="0" smtClean="0"/>
            <a:t>内容写入</a:t>
          </a:r>
          <a:r>
            <a:rPr lang="en-US" altLang="zh-CN" sz="1600" dirty="0" smtClean="0"/>
            <a:t>AOF</a:t>
          </a:r>
        </a:p>
        <a:p>
          <a:pPr algn="l"/>
          <a:r>
            <a:rPr lang="zh-CN" altLang="en-US" sz="1600" dirty="0" smtClean="0"/>
            <a:t>写入策略可配置，</a:t>
          </a:r>
          <a:r>
            <a:rPr lang="en-US" sz="1600" dirty="0" err="1" smtClean="0"/>
            <a:t>appendfsync</a:t>
          </a:r>
          <a:r>
            <a:rPr lang="en-US" sz="1600" dirty="0" smtClean="0"/>
            <a:t> ，</a:t>
          </a:r>
          <a:r>
            <a:rPr lang="zh-CN" altLang="en-US" sz="1600" dirty="0" smtClean="0"/>
            <a:t>默认</a:t>
          </a:r>
          <a:r>
            <a:rPr lang="en-US" sz="1600" dirty="0" err="1" smtClean="0"/>
            <a:t>everysec</a:t>
          </a:r>
          <a:r>
            <a:rPr lang="en-US" sz="1600" dirty="0" smtClean="0"/>
            <a:t>   ，</a:t>
          </a:r>
          <a:r>
            <a:rPr lang="zh-CN" altLang="en-US" sz="1600" dirty="0" smtClean="0"/>
            <a:t>其他两个是 </a:t>
          </a:r>
          <a:r>
            <a:rPr lang="en-US" sz="1600" dirty="0" smtClean="0"/>
            <a:t>always  </a:t>
          </a:r>
          <a:r>
            <a:rPr lang="zh-CN" altLang="en-US" sz="1600" dirty="0" smtClean="0"/>
            <a:t>和 </a:t>
          </a:r>
          <a:r>
            <a:rPr lang="en-US" sz="1600" dirty="0" smtClean="0"/>
            <a:t>no     </a:t>
          </a:r>
          <a:r>
            <a:rPr lang="en-US" sz="1600" dirty="0" err="1" smtClean="0"/>
            <a:t>no</a:t>
          </a:r>
          <a:r>
            <a:rPr lang="zh-CN" altLang="en-US" sz="1600" dirty="0" smtClean="0"/>
            <a:t>模式下写入</a:t>
          </a:r>
          <a:r>
            <a:rPr lang="en-US" sz="1600" dirty="0" err="1" smtClean="0"/>
            <a:t>buf</a:t>
          </a:r>
          <a:r>
            <a:rPr lang="zh-CN" altLang="en-US" sz="1600" dirty="0" smtClean="0"/>
            <a:t>最快，但单步同步时间最长</a:t>
          </a:r>
          <a:br>
            <a:rPr lang="zh-CN" altLang="en-US" sz="1600" dirty="0" smtClean="0"/>
          </a:br>
          <a:endParaRPr lang="zh-CN" altLang="en-US" sz="1600" dirty="0" smtClean="0"/>
        </a:p>
        <a:p>
          <a:pPr algn="l"/>
          <a:r>
            <a:rPr lang="en-US" sz="1600" dirty="0" err="1" smtClean="0"/>
            <a:t>fsync</a:t>
          </a:r>
          <a:r>
            <a:rPr lang="zh-CN" altLang="en-US" sz="1600" dirty="0" smtClean="0"/>
            <a:t>和</a:t>
          </a:r>
          <a:r>
            <a:rPr lang="en-US" sz="1600" dirty="0" err="1" smtClean="0"/>
            <a:t>datasync</a:t>
          </a:r>
          <a:r>
            <a:rPr lang="zh-CN" altLang="en-US" sz="1600" dirty="0" smtClean="0"/>
            <a:t>可以强制写</a:t>
          </a:r>
          <a:r>
            <a:rPr lang="en-US" sz="1600" dirty="0" err="1" smtClean="0"/>
            <a:t>buf</a:t>
          </a:r>
          <a:r>
            <a:rPr lang="zh-CN" altLang="en-US" sz="1600" dirty="0" smtClean="0"/>
            <a:t>到文件</a:t>
          </a:r>
        </a:p>
        <a:p>
          <a:pPr algn="l"/>
          <a:r>
            <a:rPr lang="zh-CN" altLang="en-US" sz="1600" dirty="0" smtClean="0"/>
            <a:t>数据载入：创建一个伪客户端执行命令</a:t>
          </a:r>
        </a:p>
        <a:p>
          <a:pPr algn="l"/>
          <a:r>
            <a:rPr lang="en-US" altLang="zh-CN" sz="1600" dirty="0" smtClean="0"/>
            <a:t>AOF</a:t>
          </a:r>
          <a:r>
            <a:rPr lang="zh-CN" altLang="en-US" sz="1600" dirty="0" smtClean="0"/>
            <a:t>后台重写：</a:t>
          </a:r>
          <a:r>
            <a:rPr lang="en-US" altLang="zh-CN" sz="1600" dirty="0" smtClean="0"/>
            <a:t>AOF</a:t>
          </a:r>
          <a:r>
            <a:rPr lang="zh-CN" altLang="en-US" sz="1600" dirty="0" smtClean="0"/>
            <a:t>文件越来越大，需要重写。读取当前数据库状态，按状态重写一份</a:t>
          </a:r>
          <a:r>
            <a:rPr lang="en-US" altLang="zh-CN" sz="1600" dirty="0" smtClean="0"/>
            <a:t>AOF</a:t>
          </a:r>
          <a:r>
            <a:rPr lang="zh-CN" altLang="en-US" sz="1600" dirty="0" smtClean="0"/>
            <a:t>，开启重写后创建一个</a:t>
          </a:r>
          <a:r>
            <a:rPr lang="en-US" altLang="zh-CN" sz="1600" dirty="0" err="1" smtClean="0"/>
            <a:t>buf</a:t>
          </a:r>
          <a:r>
            <a:rPr lang="zh-CN" altLang="en-US" sz="1600" dirty="0" smtClean="0"/>
            <a:t>用来记录最新的</a:t>
          </a:r>
          <a:r>
            <a:rPr lang="en-US" altLang="zh-CN" sz="1600" dirty="0" err="1" smtClean="0"/>
            <a:t>aof</a:t>
          </a:r>
          <a:r>
            <a:rPr lang="zh-CN" altLang="en-US" sz="1600" dirty="0" smtClean="0"/>
            <a:t>日志，再重写期间新旧</a:t>
          </a:r>
          <a:r>
            <a:rPr lang="en-US" altLang="zh-CN" sz="1600" dirty="0" smtClean="0"/>
            <a:t>AOF</a:t>
          </a:r>
          <a:r>
            <a:rPr lang="zh-CN" altLang="en-US" sz="1600" dirty="0" smtClean="0"/>
            <a:t>的</a:t>
          </a:r>
          <a:r>
            <a:rPr lang="en-US" altLang="zh-CN" sz="1600" dirty="0" err="1" smtClean="0"/>
            <a:t>buf</a:t>
          </a:r>
          <a:r>
            <a:rPr lang="zh-CN" altLang="en-US" sz="1600" dirty="0" smtClean="0"/>
            <a:t>文件双写，重写后将新</a:t>
          </a:r>
          <a:r>
            <a:rPr lang="en-US" altLang="zh-CN" sz="1600" dirty="0" err="1" smtClean="0"/>
            <a:t>buf</a:t>
          </a:r>
          <a:r>
            <a:rPr lang="zh-CN" altLang="en-US" sz="1600" dirty="0" smtClean="0"/>
            <a:t>写到</a:t>
          </a:r>
          <a:r>
            <a:rPr lang="en-US" altLang="zh-CN" sz="1600" dirty="0" smtClean="0"/>
            <a:t>AOF</a:t>
          </a:r>
          <a:r>
            <a:rPr lang="zh-CN" altLang="en-US" sz="1600" dirty="0" smtClean="0"/>
            <a:t>，旧</a:t>
          </a:r>
          <a:r>
            <a:rPr lang="en-US" altLang="zh-CN" sz="1600" dirty="0" smtClean="0"/>
            <a:t>AOF</a:t>
          </a:r>
          <a:r>
            <a:rPr lang="zh-CN" altLang="en-US" sz="1600" dirty="0" smtClean="0"/>
            <a:t>删掉</a:t>
          </a:r>
        </a:p>
        <a:p>
          <a:pPr algn="l"/>
          <a:r>
            <a:rPr lang="zh-CN" altLang="en-US" sz="1600" dirty="0" smtClean="0"/>
            <a:t>如果集合键元素过多，会拆成多条命令，元素个数可配置</a:t>
          </a:r>
        </a:p>
      </dgm:t>
    </dgm:pt>
    <dgm:pt modelId="{E890F320-E2F1-468E-89B5-20291645FE05}" type="parTrans" cxnId="{9EE27A5F-316D-4145-BA8E-0115E1BB42F7}">
      <dgm:prSet/>
      <dgm:spPr/>
      <dgm:t>
        <a:bodyPr/>
        <a:lstStyle/>
        <a:p>
          <a:endParaRPr lang="zh-CN" altLang="en-US"/>
        </a:p>
      </dgm:t>
    </dgm:pt>
    <dgm:pt modelId="{A6A8235C-123D-4849-B10C-43063B5A7959}" type="sibTrans" cxnId="{9EE27A5F-316D-4145-BA8E-0115E1BB42F7}">
      <dgm:prSet/>
      <dgm:spPr/>
      <dgm:t>
        <a:bodyPr/>
        <a:lstStyle/>
        <a:p>
          <a:endParaRPr lang="zh-CN" altLang="en-US"/>
        </a:p>
      </dgm:t>
    </dgm:pt>
    <dgm:pt modelId="{4277EF83-C941-41CB-849F-D9D799F2EA41}" type="pres">
      <dgm:prSet presAssocID="{E9190934-0798-4EFB-B3C3-B69C350EB0F7}" presName="vert0" presStyleCnt="0">
        <dgm:presLayoutVars>
          <dgm:dir/>
          <dgm:animOne val="branch"/>
          <dgm:animLvl val="lvl"/>
        </dgm:presLayoutVars>
      </dgm:prSet>
      <dgm:spPr/>
    </dgm:pt>
    <dgm:pt modelId="{9F17E877-477F-4E87-ABBA-740E8CEDD082}" type="pres">
      <dgm:prSet presAssocID="{C6033A37-0DF6-46B7-B600-FB2EFB914B16}" presName="thickLine" presStyleLbl="alignNode1" presStyleIdx="0" presStyleCnt="1"/>
      <dgm:spPr/>
    </dgm:pt>
    <dgm:pt modelId="{DB4C4C83-9111-4B33-9E0F-651B0E6ECC91}" type="pres">
      <dgm:prSet presAssocID="{C6033A37-0DF6-46B7-B600-FB2EFB914B16}" presName="horz1" presStyleCnt="0"/>
      <dgm:spPr/>
    </dgm:pt>
    <dgm:pt modelId="{8D63BE28-D0B5-4785-B7A3-0537576DD726}" type="pres">
      <dgm:prSet presAssocID="{C6033A37-0DF6-46B7-B600-FB2EFB914B16}" presName="tx1" presStyleLbl="revTx" presStyleIdx="0" presStyleCnt="1"/>
      <dgm:spPr/>
      <dgm:t>
        <a:bodyPr/>
        <a:lstStyle/>
        <a:p>
          <a:endParaRPr lang="zh-CN" altLang="en-US"/>
        </a:p>
      </dgm:t>
    </dgm:pt>
    <dgm:pt modelId="{520ECDDB-339D-41D7-A078-3D80D0BCE44D}" type="pres">
      <dgm:prSet presAssocID="{C6033A37-0DF6-46B7-B600-FB2EFB914B16}" presName="vert1" presStyleCnt="0"/>
      <dgm:spPr/>
    </dgm:pt>
  </dgm:ptLst>
  <dgm:cxnLst>
    <dgm:cxn modelId="{53489795-FFCD-4AC3-BAEE-C57E84039BDB}" type="presOf" srcId="{E9190934-0798-4EFB-B3C3-B69C350EB0F7}" destId="{4277EF83-C941-41CB-849F-D9D799F2EA41}" srcOrd="0" destOrd="0" presId="urn:microsoft.com/office/officeart/2008/layout/LinedList"/>
    <dgm:cxn modelId="{718388FC-CACB-4C4F-B9FF-D1499FBD11EE}" type="presOf" srcId="{C6033A37-0DF6-46B7-B600-FB2EFB914B16}" destId="{8D63BE28-D0B5-4785-B7A3-0537576DD726}" srcOrd="0" destOrd="0" presId="urn:microsoft.com/office/officeart/2008/layout/LinedList"/>
    <dgm:cxn modelId="{9EE27A5F-316D-4145-BA8E-0115E1BB42F7}" srcId="{E9190934-0798-4EFB-B3C3-B69C350EB0F7}" destId="{C6033A37-0DF6-46B7-B600-FB2EFB914B16}" srcOrd="0" destOrd="0" parTransId="{E890F320-E2F1-468E-89B5-20291645FE05}" sibTransId="{A6A8235C-123D-4849-B10C-43063B5A7959}"/>
    <dgm:cxn modelId="{A93FCAE2-788D-425C-B413-4AC54E94C26A}" type="presParOf" srcId="{4277EF83-C941-41CB-849F-D9D799F2EA41}" destId="{9F17E877-477F-4E87-ABBA-740E8CEDD082}" srcOrd="0" destOrd="0" presId="urn:microsoft.com/office/officeart/2008/layout/LinedList"/>
    <dgm:cxn modelId="{F161B568-69FE-49CB-8D75-5221EC066608}" type="presParOf" srcId="{4277EF83-C941-41CB-849F-D9D799F2EA41}" destId="{DB4C4C83-9111-4B33-9E0F-651B0E6ECC91}" srcOrd="1" destOrd="0" presId="urn:microsoft.com/office/officeart/2008/layout/LinedList"/>
    <dgm:cxn modelId="{8CE6B388-7613-42AD-9389-DF08FA0C6675}" type="presParOf" srcId="{DB4C4C83-9111-4B33-9E0F-651B0E6ECC91}" destId="{8D63BE28-D0B5-4785-B7A3-0537576DD726}" srcOrd="0" destOrd="0" presId="urn:microsoft.com/office/officeart/2008/layout/LinedList"/>
    <dgm:cxn modelId="{F3C6BEC3-E228-4D34-AD88-D096AB4BCE5B}" type="presParOf" srcId="{DB4C4C83-9111-4B33-9E0F-651B0E6ECC91}" destId="{520ECDDB-339D-41D7-A078-3D80D0BCE44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E9190934-0798-4EFB-B3C3-B69C350EB0F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6033A37-0DF6-46B7-B600-FB2EFB914B16}">
      <dgm:prSet phldrT="[文本]" custT="1"/>
      <dgm:spPr/>
      <dgm:t>
        <a:bodyPr/>
        <a:lstStyle/>
        <a:p>
          <a:pPr algn="l"/>
          <a:r>
            <a:rPr lang="zh-CN" altLang="en-US" sz="1600" b="1" dirty="0" smtClean="0"/>
            <a:t>小知识：</a:t>
          </a:r>
          <a:endParaRPr lang="en-US" altLang="zh-CN" sz="1600" b="1" dirty="0" smtClean="0"/>
        </a:p>
        <a:p>
          <a:pPr algn="l"/>
          <a:r>
            <a:rPr lang="en-US" altLang="zh-CN" sz="1600" b="1" dirty="0" smtClean="0"/>
            <a:t>1.</a:t>
          </a:r>
          <a:r>
            <a:rPr lang="zh-CN" altLang="en-US" sz="1600" b="1" dirty="0" smtClean="0"/>
            <a:t>通用命令：</a:t>
          </a:r>
          <a:r>
            <a:rPr lang="en-US" sz="1600" b="1" dirty="0" smtClean="0"/>
            <a:t>del   expire  rename type object  </a:t>
          </a:r>
          <a:endParaRPr lang="en-US" altLang="zh-CN" sz="1600" b="1" dirty="0" smtClean="0"/>
        </a:p>
        <a:p>
          <a:pPr algn="l"/>
          <a:r>
            <a:rPr lang="en-US" altLang="zh-CN" sz="1600" b="1" dirty="0" smtClean="0"/>
            <a:t>2.Redis </a:t>
          </a:r>
          <a:r>
            <a:rPr lang="zh-CN" altLang="en-US" sz="1600" b="1" dirty="0" smtClean="0"/>
            <a:t>会初始化</a:t>
          </a:r>
          <a:r>
            <a:rPr lang="en-US" altLang="zh-CN" sz="1600" b="1" dirty="0" smtClean="0"/>
            <a:t>0-9999</a:t>
          </a:r>
          <a:r>
            <a:rPr lang="zh-CN" altLang="en-US" sz="1600" b="1" dirty="0" smtClean="0"/>
            <a:t>个整数，把这些作为共享对象，不共享</a:t>
          </a:r>
          <a:r>
            <a:rPr lang="en-US" altLang="zh-CN" sz="1600" b="1" dirty="0" smtClean="0"/>
            <a:t>String</a:t>
          </a:r>
          <a:r>
            <a:rPr lang="zh-CN" altLang="en-US" sz="1600" b="1" dirty="0" smtClean="0"/>
            <a:t>的原因就是</a:t>
          </a:r>
          <a:r>
            <a:rPr lang="en-US" altLang="zh-CN" sz="1600" b="1" dirty="0" smtClean="0"/>
            <a:t>String</a:t>
          </a:r>
          <a:r>
            <a:rPr lang="zh-CN" altLang="en-US" sz="1600" b="1" dirty="0" smtClean="0"/>
            <a:t>比较时间复杂度是</a:t>
          </a:r>
          <a:r>
            <a:rPr lang="en-US" altLang="zh-CN" sz="1600" b="1" dirty="0" smtClean="0"/>
            <a:t>O(n)</a:t>
          </a:r>
          <a:r>
            <a:rPr lang="zh-CN" altLang="en-US" sz="1600" b="1" dirty="0" smtClean="0"/>
            <a:t>，效率低</a:t>
          </a:r>
          <a:endParaRPr lang="en-US" altLang="zh-CN" sz="1600" b="1" dirty="0" smtClean="0"/>
        </a:p>
        <a:p>
          <a:pPr algn="l"/>
          <a:r>
            <a:rPr lang="en-US" altLang="zh-CN" sz="1600" b="1" dirty="0" smtClean="0"/>
            <a:t>3.</a:t>
          </a:r>
          <a:r>
            <a:rPr lang="zh-CN" altLang="en-US" sz="1600" b="1" dirty="0" smtClean="0"/>
            <a:t>所有命令执行时都会有做类型检查，过期检查，所有命令都要对有</a:t>
          </a:r>
          <a:r>
            <a:rPr lang="en-US" altLang="zh-CN" sz="1600" b="1" dirty="0" smtClean="0"/>
            <a:t>key</a:t>
          </a:r>
          <a:r>
            <a:rPr lang="zh-CN" altLang="en-US" sz="1600" b="1" dirty="0" smtClean="0"/>
            <a:t>和没</a:t>
          </a:r>
          <a:r>
            <a:rPr lang="en-US" altLang="zh-CN" sz="1600" b="1" dirty="0" smtClean="0"/>
            <a:t>key</a:t>
          </a:r>
          <a:r>
            <a:rPr lang="zh-CN" altLang="en-US" sz="1600" b="1" dirty="0" smtClean="0"/>
            <a:t>做处理</a:t>
          </a:r>
          <a:endParaRPr lang="en-US" altLang="zh-CN" sz="1600" b="1" dirty="0" smtClean="0"/>
        </a:p>
        <a:p>
          <a:pPr algn="l"/>
          <a:r>
            <a:rPr lang="en-US" altLang="zh-CN" sz="1600" b="1" dirty="0" smtClean="0"/>
            <a:t>4.</a:t>
          </a:r>
          <a:r>
            <a:rPr lang="zh-CN" altLang="en-US" sz="1600" dirty="0" smtClean="0"/>
            <a:t>容器型数据结构  </a:t>
          </a:r>
          <a:r>
            <a:rPr lang="en-US" sz="1600" dirty="0" smtClean="0"/>
            <a:t>list  set  hash  </a:t>
          </a:r>
          <a:r>
            <a:rPr lang="en-US" sz="1600" dirty="0" err="1" smtClean="0"/>
            <a:t>zset</a:t>
          </a:r>
          <a:r>
            <a:rPr lang="en-US" sz="1600" dirty="0" smtClean="0"/>
            <a:t>  </a:t>
          </a:r>
        </a:p>
        <a:p>
          <a:pPr algn="l"/>
          <a:r>
            <a:rPr lang="en-US" sz="1600" dirty="0" smtClean="0"/>
            <a:t> 	 </a:t>
          </a:r>
          <a:r>
            <a:rPr lang="en-US" sz="1600" dirty="0" err="1" smtClean="0"/>
            <a:t>a.create</a:t>
          </a:r>
          <a:r>
            <a:rPr lang="en-US" sz="1600" dirty="0" smtClean="0"/>
            <a:t> if not exists</a:t>
          </a:r>
        </a:p>
        <a:p>
          <a:pPr algn="l"/>
          <a:r>
            <a:rPr lang="en-US" sz="1600" dirty="0" smtClean="0"/>
            <a:t>	 </a:t>
          </a:r>
          <a:r>
            <a:rPr lang="en-US" sz="1600" dirty="0" err="1" smtClean="0"/>
            <a:t>b.drop</a:t>
          </a:r>
          <a:r>
            <a:rPr lang="en-US" sz="1600" dirty="0" smtClean="0"/>
            <a:t> if no elements</a:t>
          </a:r>
        </a:p>
        <a:p>
          <a:pPr algn="l"/>
          <a:r>
            <a:rPr lang="en-US" altLang="zh-CN" sz="1600" dirty="0" smtClean="0"/>
            <a:t>5.</a:t>
          </a:r>
          <a:r>
            <a:rPr lang="zh-CN" altLang="en-US" sz="1600" dirty="0" smtClean="0"/>
            <a:t>过期是以对象为单位  比如某个</a:t>
          </a:r>
          <a:r>
            <a:rPr lang="en-US" altLang="zh-CN" sz="1600" dirty="0" smtClean="0"/>
            <a:t>hash</a:t>
          </a:r>
          <a:r>
            <a:rPr lang="zh-CN" altLang="en-US" sz="1600" dirty="0" smtClean="0"/>
            <a:t>结构的过期是指整个</a:t>
          </a:r>
          <a:r>
            <a:rPr lang="en-US" altLang="zh-CN" sz="1600" dirty="0" smtClean="0"/>
            <a:t>hash</a:t>
          </a:r>
          <a:r>
            <a:rPr lang="zh-CN" altLang="en-US" sz="1600" dirty="0" smtClean="0"/>
            <a:t>对象的过期，而不是某个子</a:t>
          </a:r>
          <a:r>
            <a:rPr lang="en-US" altLang="zh-CN" sz="1600" dirty="0" smtClean="0"/>
            <a:t>key</a:t>
          </a:r>
          <a:r>
            <a:rPr lang="zh-CN" altLang="en-US" sz="1600" dirty="0" smtClean="0"/>
            <a:t>过期     </a:t>
          </a:r>
          <a:r>
            <a:rPr lang="en-US" altLang="zh-CN" sz="1600" dirty="0" err="1" smtClean="0"/>
            <a:t>espicial:string</a:t>
          </a:r>
          <a:r>
            <a:rPr lang="zh-CN" altLang="en-US" sz="1600" dirty="0" smtClean="0"/>
            <a:t>对象</a:t>
          </a:r>
          <a:r>
            <a:rPr lang="en-US" altLang="zh-CN" sz="1600" dirty="0" smtClean="0"/>
            <a:t>set</a:t>
          </a:r>
          <a:r>
            <a:rPr lang="zh-CN" altLang="en-US" sz="1600" dirty="0" smtClean="0"/>
            <a:t>一下就没有过期时间</a:t>
          </a:r>
          <a:endParaRPr lang="en-US" altLang="zh-CN" sz="1600" b="1" dirty="0" smtClean="0"/>
        </a:p>
      </dgm:t>
    </dgm:pt>
    <dgm:pt modelId="{E890F320-E2F1-468E-89B5-20291645FE05}" type="parTrans" cxnId="{9EE27A5F-316D-4145-BA8E-0115E1BB42F7}">
      <dgm:prSet/>
      <dgm:spPr/>
      <dgm:t>
        <a:bodyPr/>
        <a:lstStyle/>
        <a:p>
          <a:endParaRPr lang="zh-CN" altLang="en-US"/>
        </a:p>
      </dgm:t>
    </dgm:pt>
    <dgm:pt modelId="{A6A8235C-123D-4849-B10C-43063B5A7959}" type="sibTrans" cxnId="{9EE27A5F-316D-4145-BA8E-0115E1BB42F7}">
      <dgm:prSet/>
      <dgm:spPr/>
      <dgm:t>
        <a:bodyPr/>
        <a:lstStyle/>
        <a:p>
          <a:endParaRPr lang="zh-CN" altLang="en-US"/>
        </a:p>
      </dgm:t>
    </dgm:pt>
    <dgm:pt modelId="{4277EF83-C941-41CB-849F-D9D799F2EA41}" type="pres">
      <dgm:prSet presAssocID="{E9190934-0798-4EFB-B3C3-B69C350EB0F7}" presName="vert0" presStyleCnt="0">
        <dgm:presLayoutVars>
          <dgm:dir/>
          <dgm:animOne val="branch"/>
          <dgm:animLvl val="lvl"/>
        </dgm:presLayoutVars>
      </dgm:prSet>
      <dgm:spPr/>
    </dgm:pt>
    <dgm:pt modelId="{9F17E877-477F-4E87-ABBA-740E8CEDD082}" type="pres">
      <dgm:prSet presAssocID="{C6033A37-0DF6-46B7-B600-FB2EFB914B16}" presName="thickLine" presStyleLbl="alignNode1" presStyleIdx="0" presStyleCnt="1"/>
      <dgm:spPr/>
    </dgm:pt>
    <dgm:pt modelId="{DB4C4C83-9111-4B33-9E0F-651B0E6ECC91}" type="pres">
      <dgm:prSet presAssocID="{C6033A37-0DF6-46B7-B600-FB2EFB914B16}" presName="horz1" presStyleCnt="0"/>
      <dgm:spPr/>
    </dgm:pt>
    <dgm:pt modelId="{8D63BE28-D0B5-4785-B7A3-0537576DD726}" type="pres">
      <dgm:prSet presAssocID="{C6033A37-0DF6-46B7-B600-FB2EFB914B16}" presName="tx1" presStyleLbl="revTx" presStyleIdx="0" presStyleCnt="1"/>
      <dgm:spPr/>
      <dgm:t>
        <a:bodyPr/>
        <a:lstStyle/>
        <a:p>
          <a:endParaRPr lang="zh-CN" altLang="en-US"/>
        </a:p>
      </dgm:t>
    </dgm:pt>
    <dgm:pt modelId="{520ECDDB-339D-41D7-A078-3D80D0BCE44D}" type="pres">
      <dgm:prSet presAssocID="{C6033A37-0DF6-46B7-B600-FB2EFB914B16}" presName="vert1" presStyleCnt="0"/>
      <dgm:spPr/>
    </dgm:pt>
  </dgm:ptLst>
  <dgm:cxnLst>
    <dgm:cxn modelId="{53489795-FFCD-4AC3-BAEE-C57E84039BDB}" type="presOf" srcId="{E9190934-0798-4EFB-B3C3-B69C350EB0F7}" destId="{4277EF83-C941-41CB-849F-D9D799F2EA41}" srcOrd="0" destOrd="0" presId="urn:microsoft.com/office/officeart/2008/layout/LinedList"/>
    <dgm:cxn modelId="{718388FC-CACB-4C4F-B9FF-D1499FBD11EE}" type="presOf" srcId="{C6033A37-0DF6-46B7-B600-FB2EFB914B16}" destId="{8D63BE28-D0B5-4785-B7A3-0537576DD726}" srcOrd="0" destOrd="0" presId="urn:microsoft.com/office/officeart/2008/layout/LinedList"/>
    <dgm:cxn modelId="{9EE27A5F-316D-4145-BA8E-0115E1BB42F7}" srcId="{E9190934-0798-4EFB-B3C3-B69C350EB0F7}" destId="{C6033A37-0DF6-46B7-B600-FB2EFB914B16}" srcOrd="0" destOrd="0" parTransId="{E890F320-E2F1-468E-89B5-20291645FE05}" sibTransId="{A6A8235C-123D-4849-B10C-43063B5A7959}"/>
    <dgm:cxn modelId="{A93FCAE2-788D-425C-B413-4AC54E94C26A}" type="presParOf" srcId="{4277EF83-C941-41CB-849F-D9D799F2EA41}" destId="{9F17E877-477F-4E87-ABBA-740E8CEDD082}" srcOrd="0" destOrd="0" presId="urn:microsoft.com/office/officeart/2008/layout/LinedList"/>
    <dgm:cxn modelId="{F161B568-69FE-49CB-8D75-5221EC066608}" type="presParOf" srcId="{4277EF83-C941-41CB-849F-D9D799F2EA41}" destId="{DB4C4C83-9111-4B33-9E0F-651B0E6ECC91}" srcOrd="1" destOrd="0" presId="urn:microsoft.com/office/officeart/2008/layout/LinedList"/>
    <dgm:cxn modelId="{8CE6B388-7613-42AD-9389-DF08FA0C6675}" type="presParOf" srcId="{DB4C4C83-9111-4B33-9E0F-651B0E6ECC91}" destId="{8D63BE28-D0B5-4785-B7A3-0537576DD726}" srcOrd="0" destOrd="0" presId="urn:microsoft.com/office/officeart/2008/layout/LinedList"/>
    <dgm:cxn modelId="{F3C6BEC3-E228-4D34-AD88-D096AB4BCE5B}" type="presParOf" srcId="{DB4C4C83-9111-4B33-9E0F-651B0E6ECC91}" destId="{520ECDDB-339D-41D7-A078-3D80D0BCE44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E9190934-0798-4EFB-B3C3-B69C350EB0F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6033A37-0DF6-46B7-B600-FB2EFB914B16}">
      <dgm:prSet phldrT="[文本]" custT="1"/>
      <dgm:spPr/>
      <dgm:t>
        <a:bodyPr/>
        <a:lstStyle/>
        <a:p>
          <a:pPr algn="l"/>
          <a:r>
            <a:rPr lang="zh-CN" altLang="en-US" sz="1600" dirty="0" smtClean="0">
              <a:solidFill>
                <a:srgbClr val="FF0000"/>
              </a:solidFill>
            </a:rPr>
            <a:t>个人感想：</a:t>
          </a:r>
          <a:endParaRPr lang="en-US" altLang="zh-CN" sz="1600" dirty="0" smtClean="0">
            <a:solidFill>
              <a:srgbClr val="FF0000"/>
            </a:solidFill>
          </a:endParaRPr>
        </a:p>
        <a:p>
          <a:pPr algn="l"/>
          <a:r>
            <a:rPr lang="en-US" altLang="zh-CN" sz="1600" dirty="0" smtClean="0">
              <a:solidFill>
                <a:srgbClr val="FF0000"/>
              </a:solidFill>
            </a:rPr>
            <a:t>	1.redis</a:t>
          </a:r>
          <a:r>
            <a:rPr lang="zh-CN" altLang="en-US" sz="1600" dirty="0" smtClean="0">
              <a:solidFill>
                <a:srgbClr val="FF0000"/>
              </a:solidFill>
            </a:rPr>
            <a:t>为了追求速度，随处可见很多地方用空间换时间，但也有很多优化内存的地方</a:t>
          </a:r>
          <a:endParaRPr lang="en-US" altLang="zh-CN" sz="1600" dirty="0" smtClean="0">
            <a:solidFill>
              <a:srgbClr val="FF0000"/>
            </a:solidFill>
          </a:endParaRPr>
        </a:p>
        <a:p>
          <a:pPr algn="l"/>
          <a:r>
            <a:rPr lang="en-US" altLang="zh-CN" sz="1600" dirty="0" smtClean="0">
              <a:solidFill>
                <a:srgbClr val="FF0000"/>
              </a:solidFill>
            </a:rPr>
            <a:t>	2.</a:t>
          </a:r>
          <a:r>
            <a:rPr lang="zh-CN" altLang="en-US" sz="1600" dirty="0" smtClean="0">
              <a:solidFill>
                <a:srgbClr val="FF0000"/>
              </a:solidFill>
            </a:rPr>
            <a:t>数据结构看似简单，但确实多看几遍，会学到东西，而且平时有些地方值得借鉴</a:t>
          </a:r>
          <a:endParaRPr lang="en-US" altLang="zh-CN" sz="1600" dirty="0" smtClean="0">
            <a:solidFill>
              <a:srgbClr val="FF0000"/>
            </a:solidFill>
          </a:endParaRPr>
        </a:p>
        <a:p>
          <a:pPr algn="l"/>
          <a:r>
            <a:rPr lang="en-US" altLang="zh-CN" sz="1600" dirty="0" smtClean="0">
              <a:solidFill>
                <a:srgbClr val="FF0000"/>
              </a:solidFill>
            </a:rPr>
            <a:t>	3.</a:t>
          </a:r>
          <a:r>
            <a:rPr lang="zh-CN" altLang="en-US" sz="1600" dirty="0" smtClean="0">
              <a:solidFill>
                <a:srgbClr val="FF0000"/>
              </a:solidFill>
            </a:rPr>
            <a:t>所有基于</a:t>
          </a:r>
          <a:r>
            <a:rPr lang="en-US" altLang="zh-CN" sz="1600" dirty="0" smtClean="0">
              <a:solidFill>
                <a:srgbClr val="FF0000"/>
              </a:solidFill>
            </a:rPr>
            <a:t>hash</a:t>
          </a:r>
          <a:r>
            <a:rPr lang="zh-CN" altLang="en-US" sz="1600" dirty="0" smtClean="0">
              <a:solidFill>
                <a:srgbClr val="FF0000"/>
              </a:solidFill>
            </a:rPr>
            <a:t>表实现的数据结构，貌似都差不都（</a:t>
          </a:r>
          <a:r>
            <a:rPr lang="en-US" altLang="zh-CN" sz="1600" dirty="0" smtClean="0">
              <a:solidFill>
                <a:srgbClr val="FF0000"/>
              </a:solidFill>
            </a:rPr>
            <a:t>rehash,</a:t>
          </a:r>
          <a:r>
            <a:rPr lang="zh-CN" altLang="en-US" sz="1600" dirty="0" smtClean="0">
              <a:solidFill>
                <a:srgbClr val="FF0000"/>
              </a:solidFill>
            </a:rPr>
            <a:t>扩容</a:t>
          </a:r>
          <a:r>
            <a:rPr lang="en-US" altLang="zh-CN" sz="1600" dirty="0" smtClean="0">
              <a:solidFill>
                <a:srgbClr val="FF0000"/>
              </a:solidFill>
            </a:rPr>
            <a:t>,</a:t>
          </a:r>
          <a:r>
            <a:rPr lang="zh-CN" altLang="en-US" sz="1600" dirty="0" smtClean="0">
              <a:solidFill>
                <a:srgbClr val="FF0000"/>
              </a:solidFill>
            </a:rPr>
            <a:t>冲突处理）</a:t>
          </a:r>
          <a:endParaRPr lang="en-US" altLang="zh-CN" sz="1600" dirty="0" smtClean="0">
            <a:solidFill>
              <a:srgbClr val="FF0000"/>
            </a:solidFill>
          </a:endParaRPr>
        </a:p>
        <a:p>
          <a:pPr algn="l"/>
          <a:r>
            <a:rPr lang="en-US" altLang="zh-CN" sz="1600" dirty="0" smtClean="0">
              <a:solidFill>
                <a:srgbClr val="FF0000"/>
              </a:solidFill>
            </a:rPr>
            <a:t>	4.</a:t>
          </a:r>
          <a:r>
            <a:rPr lang="zh-CN" altLang="en-US" sz="1600" dirty="0" smtClean="0">
              <a:solidFill>
                <a:srgbClr val="FF0000"/>
              </a:solidFill>
            </a:rPr>
            <a:t>数据持久化貌似也很像</a:t>
          </a:r>
          <a:endParaRPr lang="en-US" altLang="zh-CN" sz="1600" dirty="0" smtClean="0">
            <a:solidFill>
              <a:srgbClr val="FF0000"/>
            </a:solidFill>
          </a:endParaRPr>
        </a:p>
        <a:p>
          <a:pPr algn="l"/>
          <a:r>
            <a:rPr lang="en-US" altLang="zh-CN" sz="1600" dirty="0" smtClean="0">
              <a:solidFill>
                <a:srgbClr val="FF0000"/>
              </a:solidFill>
            </a:rPr>
            <a:t>	5.</a:t>
          </a:r>
          <a:r>
            <a:rPr lang="zh-CN" altLang="en-US" sz="1600" dirty="0" smtClean="0">
              <a:solidFill>
                <a:srgbClr val="FF0000"/>
              </a:solidFill>
            </a:rPr>
            <a:t>如果能好好学一个开源软件的设计，然后以一窥百，相信会有很大进步，知识确实是相通的</a:t>
          </a:r>
          <a:endParaRPr lang="en-US" altLang="zh-CN" sz="1600" dirty="0" smtClean="0">
            <a:solidFill>
              <a:srgbClr val="FF0000"/>
            </a:solidFill>
          </a:endParaRPr>
        </a:p>
        <a:p>
          <a:pPr algn="l"/>
          <a:r>
            <a:rPr lang="en-US" altLang="zh-CN" sz="1600" dirty="0" smtClean="0">
              <a:solidFill>
                <a:srgbClr val="FF0000"/>
              </a:solidFill>
            </a:rPr>
            <a:t>	6.</a:t>
          </a:r>
          <a:r>
            <a:rPr lang="zh-CN" altLang="en-US" sz="1600" dirty="0" smtClean="0">
              <a:solidFill>
                <a:srgbClr val="FF0000"/>
              </a:solidFill>
            </a:rPr>
            <a:t>谁来分享一下如何做</a:t>
          </a:r>
          <a:r>
            <a:rPr lang="en-US" altLang="zh-CN" sz="1600" dirty="0" smtClean="0">
              <a:solidFill>
                <a:srgbClr val="FF0000"/>
              </a:solidFill>
            </a:rPr>
            <a:t>PPT</a:t>
          </a:r>
          <a:r>
            <a:rPr lang="zh-CN" altLang="en-US" sz="1600" dirty="0" smtClean="0">
              <a:solidFill>
                <a:srgbClr val="FF0000"/>
              </a:solidFill>
            </a:rPr>
            <a:t>（</a:t>
          </a:r>
          <a:r>
            <a:rPr lang="en-US" altLang="zh-CN" sz="1600" dirty="0" smtClean="0">
              <a:solidFill>
                <a:srgbClr val="FF0000"/>
              </a:solidFill>
            </a:rPr>
            <a:t>Jules?</a:t>
          </a:r>
          <a:r>
            <a:rPr lang="zh-CN" altLang="en-US" sz="1600" dirty="0" smtClean="0">
              <a:solidFill>
                <a:srgbClr val="FF0000"/>
              </a:solidFill>
            </a:rPr>
            <a:t>）</a:t>
          </a:r>
          <a:endParaRPr lang="en-US" altLang="zh-CN" sz="1600" dirty="0" smtClean="0">
            <a:solidFill>
              <a:srgbClr val="FF0000"/>
            </a:solidFill>
          </a:endParaRPr>
        </a:p>
        <a:p>
          <a:pPr algn="l"/>
          <a:r>
            <a:rPr lang="zh-CN" altLang="en-US" sz="1600" dirty="0" smtClean="0">
              <a:solidFill>
                <a:srgbClr val="FF0000"/>
              </a:solidFill>
            </a:rPr>
            <a:t>不足之处：</a:t>
          </a:r>
          <a:endParaRPr lang="en-US" altLang="zh-CN" sz="1600" dirty="0" smtClean="0">
            <a:solidFill>
              <a:srgbClr val="FF0000"/>
            </a:solidFill>
          </a:endParaRPr>
        </a:p>
        <a:p>
          <a:pPr algn="l"/>
          <a:r>
            <a:rPr lang="en-US" altLang="zh-CN" sz="1600" dirty="0" smtClean="0">
              <a:solidFill>
                <a:srgbClr val="FF0000"/>
              </a:solidFill>
            </a:rPr>
            <a:t>	1.</a:t>
          </a:r>
          <a:r>
            <a:rPr lang="zh-CN" altLang="en-US" sz="1600" dirty="0" smtClean="0">
              <a:solidFill>
                <a:srgbClr val="FF0000"/>
              </a:solidFill>
            </a:rPr>
            <a:t>目前看的源代码都是偶尔看到书上内容，感到有趣，就上</a:t>
          </a:r>
          <a:r>
            <a:rPr lang="en-US" altLang="zh-CN" sz="1600" dirty="0" err="1" smtClean="0">
              <a:solidFill>
                <a:srgbClr val="FF0000"/>
              </a:solidFill>
            </a:rPr>
            <a:t>github</a:t>
          </a:r>
          <a:r>
            <a:rPr lang="zh-CN" altLang="en-US" sz="1600" dirty="0" smtClean="0">
              <a:solidFill>
                <a:srgbClr val="FF0000"/>
              </a:solidFill>
            </a:rPr>
            <a:t>上看一眼，应该对重点内容有条例有目的的针对性阅读</a:t>
          </a:r>
          <a:endParaRPr lang="en-US" altLang="zh-CN" sz="1600" dirty="0" smtClean="0">
            <a:solidFill>
              <a:srgbClr val="FF0000"/>
            </a:solidFill>
          </a:endParaRPr>
        </a:p>
        <a:p>
          <a:pPr algn="l"/>
          <a:r>
            <a:rPr lang="en-US" altLang="zh-CN" sz="1600" dirty="0" smtClean="0">
              <a:solidFill>
                <a:srgbClr val="FF0000"/>
              </a:solidFill>
            </a:rPr>
            <a:t>	2.redis</a:t>
          </a:r>
          <a:r>
            <a:rPr lang="zh-CN" altLang="en-US" sz="1600" dirty="0" smtClean="0">
              <a:solidFill>
                <a:srgbClr val="FF0000"/>
              </a:solidFill>
            </a:rPr>
            <a:t>很多高级特性暂时的使用经验少，应该多尝试，多动手</a:t>
          </a:r>
          <a:endParaRPr lang="en-US" altLang="zh-CN" sz="1600" dirty="0" smtClean="0">
            <a:solidFill>
              <a:srgbClr val="FF0000"/>
            </a:solidFill>
          </a:endParaRPr>
        </a:p>
        <a:p>
          <a:pPr algn="l"/>
          <a:r>
            <a:rPr lang="en-US" altLang="zh-CN" sz="1600" dirty="0" smtClean="0">
              <a:solidFill>
                <a:srgbClr val="FF0000"/>
              </a:solidFill>
            </a:rPr>
            <a:t>	3.</a:t>
          </a:r>
          <a:r>
            <a:rPr lang="zh-CN" altLang="en-US" sz="1600" dirty="0" smtClean="0">
              <a:solidFill>
                <a:srgbClr val="FF0000"/>
              </a:solidFill>
            </a:rPr>
            <a:t>使用，分析，思考的还不够深入，里面更多的设计想法还要多学习</a:t>
          </a:r>
          <a:endParaRPr lang="en-US" altLang="zh-CN" sz="1600" dirty="0" smtClean="0">
            <a:solidFill>
              <a:srgbClr val="FF0000"/>
            </a:solidFill>
          </a:endParaRPr>
        </a:p>
      </dgm:t>
    </dgm:pt>
    <dgm:pt modelId="{E890F320-E2F1-468E-89B5-20291645FE05}" type="parTrans" cxnId="{9EE27A5F-316D-4145-BA8E-0115E1BB42F7}">
      <dgm:prSet/>
      <dgm:spPr/>
      <dgm:t>
        <a:bodyPr/>
        <a:lstStyle/>
        <a:p>
          <a:endParaRPr lang="zh-CN" altLang="en-US"/>
        </a:p>
      </dgm:t>
    </dgm:pt>
    <dgm:pt modelId="{A6A8235C-123D-4849-B10C-43063B5A7959}" type="sibTrans" cxnId="{9EE27A5F-316D-4145-BA8E-0115E1BB42F7}">
      <dgm:prSet/>
      <dgm:spPr/>
      <dgm:t>
        <a:bodyPr/>
        <a:lstStyle/>
        <a:p>
          <a:endParaRPr lang="zh-CN" altLang="en-US"/>
        </a:p>
      </dgm:t>
    </dgm:pt>
    <dgm:pt modelId="{4277EF83-C941-41CB-849F-D9D799F2EA41}" type="pres">
      <dgm:prSet presAssocID="{E9190934-0798-4EFB-B3C3-B69C350EB0F7}" presName="vert0" presStyleCnt="0">
        <dgm:presLayoutVars>
          <dgm:dir/>
          <dgm:animOne val="branch"/>
          <dgm:animLvl val="lvl"/>
        </dgm:presLayoutVars>
      </dgm:prSet>
      <dgm:spPr/>
    </dgm:pt>
    <dgm:pt modelId="{9F17E877-477F-4E87-ABBA-740E8CEDD082}" type="pres">
      <dgm:prSet presAssocID="{C6033A37-0DF6-46B7-B600-FB2EFB914B16}" presName="thickLine" presStyleLbl="alignNode1" presStyleIdx="0" presStyleCnt="1"/>
      <dgm:spPr/>
    </dgm:pt>
    <dgm:pt modelId="{DB4C4C83-9111-4B33-9E0F-651B0E6ECC91}" type="pres">
      <dgm:prSet presAssocID="{C6033A37-0DF6-46B7-B600-FB2EFB914B16}" presName="horz1" presStyleCnt="0"/>
      <dgm:spPr/>
    </dgm:pt>
    <dgm:pt modelId="{8D63BE28-D0B5-4785-B7A3-0537576DD726}" type="pres">
      <dgm:prSet presAssocID="{C6033A37-0DF6-46B7-B600-FB2EFB914B16}" presName="tx1" presStyleLbl="revTx" presStyleIdx="0" presStyleCnt="1"/>
      <dgm:spPr/>
      <dgm:t>
        <a:bodyPr/>
        <a:lstStyle/>
        <a:p>
          <a:endParaRPr lang="zh-CN" altLang="en-US"/>
        </a:p>
      </dgm:t>
    </dgm:pt>
    <dgm:pt modelId="{520ECDDB-339D-41D7-A078-3D80D0BCE44D}" type="pres">
      <dgm:prSet presAssocID="{C6033A37-0DF6-46B7-B600-FB2EFB914B16}" presName="vert1" presStyleCnt="0"/>
      <dgm:spPr/>
    </dgm:pt>
  </dgm:ptLst>
  <dgm:cxnLst>
    <dgm:cxn modelId="{53489795-FFCD-4AC3-BAEE-C57E84039BDB}" type="presOf" srcId="{E9190934-0798-4EFB-B3C3-B69C350EB0F7}" destId="{4277EF83-C941-41CB-849F-D9D799F2EA41}" srcOrd="0" destOrd="0" presId="urn:microsoft.com/office/officeart/2008/layout/LinedList"/>
    <dgm:cxn modelId="{718388FC-CACB-4C4F-B9FF-D1499FBD11EE}" type="presOf" srcId="{C6033A37-0DF6-46B7-B600-FB2EFB914B16}" destId="{8D63BE28-D0B5-4785-B7A3-0537576DD726}" srcOrd="0" destOrd="0" presId="urn:microsoft.com/office/officeart/2008/layout/LinedList"/>
    <dgm:cxn modelId="{9EE27A5F-316D-4145-BA8E-0115E1BB42F7}" srcId="{E9190934-0798-4EFB-B3C3-B69C350EB0F7}" destId="{C6033A37-0DF6-46B7-B600-FB2EFB914B16}" srcOrd="0" destOrd="0" parTransId="{E890F320-E2F1-468E-89B5-20291645FE05}" sibTransId="{A6A8235C-123D-4849-B10C-43063B5A7959}"/>
    <dgm:cxn modelId="{A93FCAE2-788D-425C-B413-4AC54E94C26A}" type="presParOf" srcId="{4277EF83-C941-41CB-849F-D9D799F2EA41}" destId="{9F17E877-477F-4E87-ABBA-740E8CEDD082}" srcOrd="0" destOrd="0" presId="urn:microsoft.com/office/officeart/2008/layout/LinedList"/>
    <dgm:cxn modelId="{F161B568-69FE-49CB-8D75-5221EC066608}" type="presParOf" srcId="{4277EF83-C941-41CB-849F-D9D799F2EA41}" destId="{DB4C4C83-9111-4B33-9E0F-651B0E6ECC91}" srcOrd="1" destOrd="0" presId="urn:microsoft.com/office/officeart/2008/layout/LinedList"/>
    <dgm:cxn modelId="{8CE6B388-7613-42AD-9389-DF08FA0C6675}" type="presParOf" srcId="{DB4C4C83-9111-4B33-9E0F-651B0E6ECC91}" destId="{8D63BE28-D0B5-4785-B7A3-0537576DD726}" srcOrd="0" destOrd="0" presId="urn:microsoft.com/office/officeart/2008/layout/LinedList"/>
    <dgm:cxn modelId="{F3C6BEC3-E228-4D34-AD88-D096AB4BCE5B}" type="presParOf" srcId="{DB4C4C83-9111-4B33-9E0F-651B0E6ECC91}" destId="{520ECDDB-339D-41D7-A078-3D80D0BCE44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190934-0798-4EFB-B3C3-B69C350EB0F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6033A37-0DF6-46B7-B600-FB2EFB914B16}">
      <dgm:prSet phldrT="[文本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>
        <a:noFill/>
        <a:ln>
          <a:noFill/>
        </a:ln>
      </dgm:spPr>
      <dgm:t>
        <a:bodyPr/>
        <a:lstStyle/>
        <a:p>
          <a:pPr algn="l">
            <a:lnSpc>
              <a:spcPct val="90000"/>
            </a:lnSpc>
          </a:pPr>
          <a:endParaRPr lang="en-US" altLang="zh-CN" sz="1800" dirty="0" smtClean="0"/>
        </a:p>
        <a:p>
          <a:pPr algn="ctr">
            <a:lnSpc>
              <a:spcPct val="90000"/>
            </a:lnSpc>
          </a:pPr>
          <a:r>
            <a:rPr lang="zh-CN" altLang="en-US" sz="1800" dirty="0" smtClean="0"/>
            <a:t>数据结构概览</a:t>
          </a:r>
          <a:r>
            <a:rPr lang="zh-CN" altLang="zh-CN" sz="1800" dirty="0" smtClean="0"/>
            <a:t> </a:t>
          </a:r>
          <a:endParaRPr lang="en-US" altLang="zh-CN" sz="1800" dirty="0" smtClean="0">
            <a:solidFill>
              <a:srgbClr val="FF0000"/>
            </a:solidFill>
          </a:endParaRPr>
        </a:p>
      </dgm:t>
    </dgm:pt>
    <dgm:pt modelId="{E890F320-E2F1-468E-89B5-20291645FE05}" type="parTrans" cxnId="{9EE27A5F-316D-4145-BA8E-0115E1BB42F7}">
      <dgm:prSet/>
      <dgm:spPr/>
      <dgm:t>
        <a:bodyPr/>
        <a:lstStyle/>
        <a:p>
          <a:endParaRPr lang="zh-CN" altLang="en-US"/>
        </a:p>
      </dgm:t>
    </dgm:pt>
    <dgm:pt modelId="{A6A8235C-123D-4849-B10C-43063B5A7959}" type="sibTrans" cxnId="{9EE27A5F-316D-4145-BA8E-0115E1BB42F7}">
      <dgm:prSet/>
      <dgm:spPr/>
      <dgm:t>
        <a:bodyPr/>
        <a:lstStyle/>
        <a:p>
          <a:endParaRPr lang="zh-CN" altLang="en-US"/>
        </a:p>
      </dgm:t>
    </dgm:pt>
    <dgm:pt modelId="{4277EF83-C941-41CB-849F-D9D799F2EA41}" type="pres">
      <dgm:prSet presAssocID="{E9190934-0798-4EFB-B3C3-B69C350EB0F7}" presName="vert0" presStyleCnt="0">
        <dgm:presLayoutVars>
          <dgm:dir/>
          <dgm:animOne val="branch"/>
          <dgm:animLvl val="lvl"/>
        </dgm:presLayoutVars>
      </dgm:prSet>
      <dgm:spPr/>
    </dgm:pt>
    <dgm:pt modelId="{9F17E877-477F-4E87-ABBA-740E8CEDD082}" type="pres">
      <dgm:prSet presAssocID="{C6033A37-0DF6-46B7-B600-FB2EFB914B16}" presName="thickLine" presStyleLbl="alignNode1" presStyleIdx="0" presStyleCnt="1"/>
      <dgm:spPr/>
    </dgm:pt>
    <dgm:pt modelId="{DB4C4C83-9111-4B33-9E0F-651B0E6ECC91}" type="pres">
      <dgm:prSet presAssocID="{C6033A37-0DF6-46B7-B600-FB2EFB914B16}" presName="horz1" presStyleCnt="0"/>
      <dgm:spPr/>
    </dgm:pt>
    <dgm:pt modelId="{8D63BE28-D0B5-4785-B7A3-0537576DD726}" type="pres">
      <dgm:prSet presAssocID="{C6033A37-0DF6-46B7-B600-FB2EFB914B16}" presName="tx1" presStyleLbl="revTx" presStyleIdx="0" presStyleCnt="1"/>
      <dgm:spPr/>
      <dgm:t>
        <a:bodyPr/>
        <a:lstStyle/>
        <a:p>
          <a:endParaRPr lang="zh-CN" altLang="en-US"/>
        </a:p>
      </dgm:t>
    </dgm:pt>
    <dgm:pt modelId="{520ECDDB-339D-41D7-A078-3D80D0BCE44D}" type="pres">
      <dgm:prSet presAssocID="{C6033A37-0DF6-46B7-B600-FB2EFB914B16}" presName="vert1" presStyleCnt="0"/>
      <dgm:spPr/>
    </dgm:pt>
  </dgm:ptLst>
  <dgm:cxnLst>
    <dgm:cxn modelId="{53489795-FFCD-4AC3-BAEE-C57E84039BDB}" type="presOf" srcId="{E9190934-0798-4EFB-B3C3-B69C350EB0F7}" destId="{4277EF83-C941-41CB-849F-D9D799F2EA41}" srcOrd="0" destOrd="0" presId="urn:microsoft.com/office/officeart/2008/layout/LinedList"/>
    <dgm:cxn modelId="{718388FC-CACB-4C4F-B9FF-D1499FBD11EE}" type="presOf" srcId="{C6033A37-0DF6-46B7-B600-FB2EFB914B16}" destId="{8D63BE28-D0B5-4785-B7A3-0537576DD726}" srcOrd="0" destOrd="0" presId="urn:microsoft.com/office/officeart/2008/layout/LinedList"/>
    <dgm:cxn modelId="{9EE27A5F-316D-4145-BA8E-0115E1BB42F7}" srcId="{E9190934-0798-4EFB-B3C3-B69C350EB0F7}" destId="{C6033A37-0DF6-46B7-B600-FB2EFB914B16}" srcOrd="0" destOrd="0" parTransId="{E890F320-E2F1-468E-89B5-20291645FE05}" sibTransId="{A6A8235C-123D-4849-B10C-43063B5A7959}"/>
    <dgm:cxn modelId="{A93FCAE2-788D-425C-B413-4AC54E94C26A}" type="presParOf" srcId="{4277EF83-C941-41CB-849F-D9D799F2EA41}" destId="{9F17E877-477F-4E87-ABBA-740E8CEDD082}" srcOrd="0" destOrd="0" presId="urn:microsoft.com/office/officeart/2008/layout/LinedList"/>
    <dgm:cxn modelId="{F161B568-69FE-49CB-8D75-5221EC066608}" type="presParOf" srcId="{4277EF83-C941-41CB-849F-D9D799F2EA41}" destId="{DB4C4C83-9111-4B33-9E0F-651B0E6ECC91}" srcOrd="1" destOrd="0" presId="urn:microsoft.com/office/officeart/2008/layout/LinedList"/>
    <dgm:cxn modelId="{8CE6B388-7613-42AD-9389-DF08FA0C6675}" type="presParOf" srcId="{DB4C4C83-9111-4B33-9E0F-651B0E6ECC91}" destId="{8D63BE28-D0B5-4785-B7A3-0537576DD726}" srcOrd="0" destOrd="0" presId="urn:microsoft.com/office/officeart/2008/layout/LinedList"/>
    <dgm:cxn modelId="{F3C6BEC3-E228-4D34-AD88-D096AB4BCE5B}" type="presParOf" srcId="{DB4C4C83-9111-4B33-9E0F-651B0E6ECC91}" destId="{520ECDDB-339D-41D7-A078-3D80D0BCE44D}" srcOrd="1" destOrd="0" presId="urn:microsoft.com/office/officeart/2008/layout/Line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9190934-0798-4EFB-B3C3-B69C350EB0F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6033A37-0DF6-46B7-B600-FB2EFB914B16}">
      <dgm:prSet phldrT="[文本]" custT="1"/>
      <dgm:spPr/>
      <dgm:t>
        <a:bodyPr/>
        <a:lstStyle/>
        <a:p>
          <a:pPr algn="l"/>
          <a:endParaRPr lang="en-US" altLang="zh-CN" sz="1800" dirty="0" smtClean="0"/>
        </a:p>
        <a:p>
          <a:pPr algn="ctr"/>
          <a:r>
            <a:rPr lang="zh-CN" altLang="en-US" sz="1800" dirty="0" smtClean="0">
              <a:solidFill>
                <a:srgbClr val="FF0000"/>
              </a:solidFill>
            </a:rPr>
            <a:t>简单动态字符串</a:t>
          </a:r>
          <a:endParaRPr lang="en-US" sz="1800" b="0" i="0" dirty="0" smtClean="0"/>
        </a:p>
        <a:p>
          <a:pPr algn="l"/>
          <a:r>
            <a:rPr lang="en-US" sz="1800" b="0" i="0" dirty="0" smtClean="0"/>
            <a:t>				</a:t>
          </a:r>
          <a:r>
            <a:rPr lang="en-US" sz="1800" b="0" i="0" dirty="0" err="1" smtClean="0"/>
            <a:t>int</a:t>
          </a:r>
          <a:r>
            <a:rPr lang="en-US" sz="1800" b="0" i="0" dirty="0" smtClean="0"/>
            <a:t> </a:t>
          </a:r>
          <a:r>
            <a:rPr lang="en-US" sz="1800" b="0" i="0" dirty="0" err="1" smtClean="0"/>
            <a:t>len</a:t>
          </a:r>
          <a:r>
            <a:rPr lang="en-US" sz="1800" b="0" i="0" dirty="0" smtClean="0"/>
            <a:t> </a:t>
          </a:r>
          <a:r>
            <a:rPr lang="zh-CN" altLang="en-US" sz="1800" b="0" i="0" dirty="0" smtClean="0"/>
            <a:t>长度</a:t>
          </a:r>
          <a:endParaRPr lang="en-US" sz="1800" b="0" i="0" dirty="0" smtClean="0"/>
        </a:p>
        <a:p>
          <a:pPr algn="l"/>
          <a:r>
            <a:rPr lang="en-US" sz="1800" b="0" i="0" dirty="0" smtClean="0"/>
            <a:t>				</a:t>
          </a:r>
          <a:r>
            <a:rPr lang="en-US" sz="1800" b="0" i="0" dirty="0" err="1" smtClean="0"/>
            <a:t>int</a:t>
          </a:r>
          <a:r>
            <a:rPr lang="en-US" sz="1800" b="0" i="0" dirty="0" smtClean="0"/>
            <a:t> free </a:t>
          </a:r>
          <a:r>
            <a:rPr lang="zh-CN" altLang="en-US" sz="1800" b="0" i="0" dirty="0" smtClean="0"/>
            <a:t>未使用空间</a:t>
          </a:r>
          <a:endParaRPr lang="en-US" sz="1800" b="0" i="0" dirty="0" smtClean="0"/>
        </a:p>
        <a:p>
          <a:pPr algn="l"/>
          <a:r>
            <a:rPr lang="en-US" sz="1800" b="0" i="0" dirty="0" smtClean="0"/>
            <a:t>				char </a:t>
          </a:r>
          <a:r>
            <a:rPr lang="en-US" sz="1800" b="0" i="0" dirty="0" err="1" smtClean="0"/>
            <a:t>buf</a:t>
          </a:r>
          <a:r>
            <a:rPr lang="en-US" sz="1800" b="0" i="0" dirty="0" smtClean="0"/>
            <a:t>[] </a:t>
          </a:r>
          <a:r>
            <a:rPr lang="zh-CN" altLang="en-US" sz="1800" b="0" i="0" dirty="0" smtClean="0"/>
            <a:t>字节数组</a:t>
          </a:r>
          <a:endParaRPr lang="en-US" altLang="zh-CN" sz="1800" b="0" i="0" dirty="0" smtClean="0"/>
        </a:p>
        <a:p>
          <a:pPr algn="l"/>
          <a:r>
            <a:rPr lang="zh-CN" altLang="en-US" sz="1800" b="0" i="0" dirty="0" smtClean="0">
              <a:solidFill>
                <a:srgbClr val="FF0000"/>
              </a:solidFill>
            </a:rPr>
            <a:t>好处：</a:t>
          </a:r>
          <a:r>
            <a:rPr lang="en-US" altLang="zh-CN" sz="1800" b="0" i="0" dirty="0" smtClean="0">
              <a:solidFill>
                <a:srgbClr val="FF0000"/>
              </a:solidFill>
            </a:rPr>
            <a:t>	</a:t>
          </a:r>
          <a:r>
            <a:rPr lang="en-US" altLang="zh-CN" sz="1800" b="0" i="0" dirty="0" smtClean="0"/>
            <a:t>1.</a:t>
          </a:r>
          <a:r>
            <a:rPr lang="zh-CN" altLang="en-US" sz="1800" b="0" i="0" dirty="0" smtClean="0"/>
            <a:t>取字符串长度</a:t>
          </a:r>
          <a:r>
            <a:rPr lang="en-US" altLang="zh-CN" sz="1800" b="0" i="0" dirty="0" smtClean="0"/>
            <a:t>O (1). </a:t>
          </a:r>
          <a:r>
            <a:rPr lang="en-US" altLang="zh-CN" sz="1800" b="0" i="0" dirty="0" err="1" smtClean="0"/>
            <a:t>Strlen</a:t>
          </a:r>
          <a:endParaRPr lang="en-US" altLang="zh-CN" sz="1800" b="0" i="0" dirty="0" smtClean="0"/>
        </a:p>
        <a:p>
          <a:pPr algn="l"/>
          <a:r>
            <a:rPr lang="en-US" altLang="zh-CN" sz="1800" b="0" i="0" dirty="0" smtClean="0"/>
            <a:t>	2.</a:t>
          </a:r>
          <a:r>
            <a:rPr lang="zh-CN" altLang="en-US" sz="1800" b="0" i="0" dirty="0" smtClean="0"/>
            <a:t>杜绝缓冲区溢出 拼接前会自动检查空间是否足够</a:t>
          </a:r>
        </a:p>
        <a:p>
          <a:pPr algn="l"/>
          <a:r>
            <a:rPr lang="en-US" altLang="zh-CN" sz="1800" b="0" i="0" dirty="0" smtClean="0"/>
            <a:t>	3.</a:t>
          </a:r>
          <a:r>
            <a:rPr lang="zh-CN" altLang="en-US" sz="1800" b="0" i="0" dirty="0" smtClean="0"/>
            <a:t>减少修改字符串时内存分配次数，通过</a:t>
          </a:r>
          <a:r>
            <a:rPr lang="en-US" altLang="zh-CN" sz="1800" b="0" i="0" dirty="0" smtClean="0"/>
            <a:t>free</a:t>
          </a:r>
          <a:r>
            <a:rPr lang="zh-CN" altLang="en-US" sz="1800" b="0" i="0" dirty="0" smtClean="0"/>
            <a:t>实现空间预分配和惰性空间释放</a:t>
          </a:r>
        </a:p>
        <a:p>
          <a:pPr algn="l"/>
          <a:r>
            <a:rPr lang="en-US" altLang="zh-CN" sz="1800" b="0" i="0" dirty="0" smtClean="0"/>
            <a:t>	4.</a:t>
          </a:r>
          <a:r>
            <a:rPr lang="zh-CN" altLang="en-US" sz="1800" b="0" i="0" dirty="0" smtClean="0"/>
            <a:t>二进制安全</a:t>
          </a:r>
          <a:r>
            <a:rPr lang="en-US" altLang="zh-CN" sz="1800" b="0" i="0" dirty="0" smtClean="0"/>
            <a:t>--</a:t>
          </a:r>
          <a:r>
            <a:rPr lang="zh-CN" altLang="en-US" sz="1800" b="0" i="0" dirty="0" smtClean="0"/>
            <a:t>用二进制字节数据保存数据</a:t>
          </a:r>
        </a:p>
        <a:p>
          <a:pPr algn="l"/>
          <a:r>
            <a:rPr lang="en-US" altLang="zh-CN" sz="1800" b="0" i="0" dirty="0" smtClean="0"/>
            <a:t>	5.</a:t>
          </a:r>
          <a:r>
            <a:rPr lang="zh-CN" altLang="en-US" sz="1800" b="0" i="0" dirty="0" smtClean="0"/>
            <a:t>兼容部分</a:t>
          </a:r>
          <a:r>
            <a:rPr lang="en-US" altLang="zh-CN" sz="1800" b="0" i="0" dirty="0" smtClean="0"/>
            <a:t>C</a:t>
          </a:r>
          <a:r>
            <a:rPr lang="zh-CN" altLang="en-US" sz="1800" b="0" i="0" dirty="0" smtClean="0"/>
            <a:t>字符串函数（结尾</a:t>
          </a:r>
          <a:r>
            <a:rPr lang="en-US" altLang="zh-CN" sz="1800" b="0" i="0" dirty="0" smtClean="0"/>
            <a:t>\0</a:t>
          </a:r>
          <a:r>
            <a:rPr lang="zh-CN" altLang="en-US" sz="1800" b="0" i="0" dirty="0" smtClean="0"/>
            <a:t>空字符，但不计长度</a:t>
          </a:r>
          <a:r>
            <a:rPr lang="zh-CN" altLang="en-US" sz="1800" b="0" i="0" dirty="0" smtClean="0"/>
            <a:t>）</a:t>
          </a:r>
          <a:endParaRPr lang="en-US" altLang="zh-CN" sz="1800" b="0" i="0" dirty="0" smtClean="0"/>
        </a:p>
        <a:p>
          <a:pPr algn="l"/>
          <a:r>
            <a:rPr lang="zh-CN" altLang="en-US" sz="1800" b="0" i="0" dirty="0" smtClean="0">
              <a:solidFill>
                <a:srgbClr val="FF0000"/>
              </a:solidFill>
            </a:rPr>
            <a:t>预分配策略</a:t>
          </a:r>
          <a:r>
            <a:rPr lang="zh-CN" altLang="en-US" sz="1800" b="0" i="0" dirty="0" smtClean="0"/>
            <a:t>：</a:t>
          </a:r>
          <a:endParaRPr lang="en-US" altLang="zh-CN" sz="1800" b="0" i="0" dirty="0" smtClean="0"/>
        </a:p>
        <a:p>
          <a:pPr algn="l"/>
          <a:r>
            <a:rPr lang="en-US" altLang="zh-CN" sz="1800" b="0" i="0" dirty="0" smtClean="0"/>
            <a:t>1.</a:t>
          </a:r>
          <a:r>
            <a:rPr lang="zh-CN" altLang="en-US" sz="1800" b="0" i="0" dirty="0" smtClean="0"/>
            <a:t>修改之后总长度小于</a:t>
          </a:r>
          <a:r>
            <a:rPr lang="en-US" altLang="zh-CN" sz="1800" b="0" i="0" dirty="0" smtClean="0"/>
            <a:t>1M,free</a:t>
          </a:r>
          <a:r>
            <a:rPr lang="zh-CN" altLang="en-US" sz="1800" b="0" i="0" dirty="0" smtClean="0"/>
            <a:t>分配同</a:t>
          </a:r>
          <a:r>
            <a:rPr lang="en-US" altLang="zh-CN" sz="1800" b="0" i="0" dirty="0" err="1" smtClean="0"/>
            <a:t>len</a:t>
          </a:r>
          <a:r>
            <a:rPr lang="zh-CN" altLang="en-US" sz="1800" b="0" i="0" dirty="0" smtClean="0"/>
            <a:t>一样的长度</a:t>
          </a:r>
        </a:p>
        <a:p>
          <a:pPr algn="l"/>
          <a:r>
            <a:rPr lang="en-US" altLang="zh-CN" sz="1800" b="0" i="0" dirty="0" smtClean="0"/>
            <a:t>2.</a:t>
          </a:r>
          <a:r>
            <a:rPr lang="zh-CN" altLang="en-US" sz="1800" b="0" i="0" dirty="0" smtClean="0"/>
            <a:t>大于</a:t>
          </a:r>
          <a:r>
            <a:rPr lang="en-US" altLang="zh-CN" sz="1800" b="0" i="0" dirty="0" smtClean="0"/>
            <a:t>1</a:t>
          </a:r>
          <a:r>
            <a:rPr lang="en-US" sz="1800" b="0" i="0" dirty="0" smtClean="0"/>
            <a:t>M</a:t>
          </a:r>
          <a:r>
            <a:rPr lang="zh-CN" altLang="en-US" sz="1800" b="0" i="0" dirty="0" smtClean="0"/>
            <a:t>就分配</a:t>
          </a:r>
          <a:r>
            <a:rPr lang="en-US" altLang="zh-CN" sz="1800" b="0" i="0" dirty="0" smtClean="0"/>
            <a:t>1</a:t>
          </a:r>
          <a:r>
            <a:rPr lang="en-US" sz="1800" b="0" i="0" dirty="0" smtClean="0"/>
            <a:t>M</a:t>
          </a:r>
        </a:p>
        <a:p>
          <a:pPr algn="l"/>
          <a:r>
            <a:rPr lang="zh-CN" altLang="en-US" sz="1800" b="0" i="0" dirty="0" smtClean="0"/>
            <a:t>字符串增长</a:t>
          </a:r>
          <a:r>
            <a:rPr lang="en-US" altLang="zh-CN" sz="1800" b="0" i="0" dirty="0" smtClean="0"/>
            <a:t>N</a:t>
          </a:r>
          <a:r>
            <a:rPr lang="zh-CN" altLang="en-US" sz="1800" b="0" i="0" dirty="0" smtClean="0"/>
            <a:t>次，重分配内存次数从必定</a:t>
          </a:r>
          <a:r>
            <a:rPr lang="en-US" altLang="zh-CN" sz="1800" b="0" i="0" dirty="0" smtClean="0"/>
            <a:t>N</a:t>
          </a:r>
          <a:r>
            <a:rPr lang="zh-CN" altLang="en-US" sz="1800" b="0" i="0" dirty="0" smtClean="0"/>
            <a:t>次变为最多</a:t>
          </a:r>
          <a:r>
            <a:rPr lang="en-US" altLang="zh-CN" sz="1800" b="0" i="0" dirty="0" smtClean="0"/>
            <a:t>N</a:t>
          </a:r>
          <a:r>
            <a:rPr lang="zh-CN" altLang="en-US" sz="1800" b="0" i="0" dirty="0" smtClean="0"/>
            <a:t>次</a:t>
          </a:r>
        </a:p>
        <a:p>
          <a:pPr algn="l"/>
          <a:r>
            <a:rPr lang="zh-CN" altLang="en-US" sz="1800" b="0" i="0" dirty="0" smtClean="0">
              <a:solidFill>
                <a:srgbClr val="FF0000"/>
              </a:solidFill>
            </a:rPr>
            <a:t>释放策略</a:t>
          </a:r>
          <a:r>
            <a:rPr lang="zh-CN" altLang="en-US" sz="1800" b="0" i="0" dirty="0" smtClean="0"/>
            <a:t>：惰性释放，先回到</a:t>
          </a:r>
          <a:r>
            <a:rPr lang="en-US" altLang="zh-CN" sz="1800" b="0" i="0" dirty="0" smtClean="0"/>
            <a:t>free</a:t>
          </a:r>
          <a:r>
            <a:rPr lang="zh-CN" altLang="en-US" sz="1800" b="0" i="0" dirty="0" smtClean="0"/>
            <a:t>中，需要的时候再释放</a:t>
          </a:r>
        </a:p>
        <a:p>
          <a:pPr algn="l"/>
          <a:endParaRPr lang="en-US" altLang="zh-CN" sz="1800" dirty="0" smtClean="0">
            <a:solidFill>
              <a:srgbClr val="FF0000"/>
            </a:solidFill>
          </a:endParaRPr>
        </a:p>
      </dgm:t>
    </dgm:pt>
    <dgm:pt modelId="{E890F320-E2F1-468E-89B5-20291645FE05}" type="parTrans" cxnId="{9EE27A5F-316D-4145-BA8E-0115E1BB42F7}">
      <dgm:prSet/>
      <dgm:spPr/>
      <dgm:t>
        <a:bodyPr/>
        <a:lstStyle/>
        <a:p>
          <a:endParaRPr lang="zh-CN" altLang="en-US"/>
        </a:p>
      </dgm:t>
    </dgm:pt>
    <dgm:pt modelId="{A6A8235C-123D-4849-B10C-43063B5A7959}" type="sibTrans" cxnId="{9EE27A5F-316D-4145-BA8E-0115E1BB42F7}">
      <dgm:prSet/>
      <dgm:spPr/>
      <dgm:t>
        <a:bodyPr/>
        <a:lstStyle/>
        <a:p>
          <a:endParaRPr lang="zh-CN" altLang="en-US"/>
        </a:p>
      </dgm:t>
    </dgm:pt>
    <dgm:pt modelId="{4277EF83-C941-41CB-849F-D9D799F2EA41}" type="pres">
      <dgm:prSet presAssocID="{E9190934-0798-4EFB-B3C3-B69C350EB0F7}" presName="vert0" presStyleCnt="0">
        <dgm:presLayoutVars>
          <dgm:dir/>
          <dgm:animOne val="branch"/>
          <dgm:animLvl val="lvl"/>
        </dgm:presLayoutVars>
      </dgm:prSet>
      <dgm:spPr/>
    </dgm:pt>
    <dgm:pt modelId="{9F17E877-477F-4E87-ABBA-740E8CEDD082}" type="pres">
      <dgm:prSet presAssocID="{C6033A37-0DF6-46B7-B600-FB2EFB914B16}" presName="thickLine" presStyleLbl="alignNode1" presStyleIdx="0" presStyleCnt="1"/>
      <dgm:spPr/>
    </dgm:pt>
    <dgm:pt modelId="{DB4C4C83-9111-4B33-9E0F-651B0E6ECC91}" type="pres">
      <dgm:prSet presAssocID="{C6033A37-0DF6-46B7-B600-FB2EFB914B16}" presName="horz1" presStyleCnt="0"/>
      <dgm:spPr/>
    </dgm:pt>
    <dgm:pt modelId="{8D63BE28-D0B5-4785-B7A3-0537576DD726}" type="pres">
      <dgm:prSet presAssocID="{C6033A37-0DF6-46B7-B600-FB2EFB914B16}" presName="tx1" presStyleLbl="revTx" presStyleIdx="0" presStyleCnt="1"/>
      <dgm:spPr/>
      <dgm:t>
        <a:bodyPr/>
        <a:lstStyle/>
        <a:p>
          <a:endParaRPr lang="zh-CN" altLang="en-US"/>
        </a:p>
      </dgm:t>
    </dgm:pt>
    <dgm:pt modelId="{520ECDDB-339D-41D7-A078-3D80D0BCE44D}" type="pres">
      <dgm:prSet presAssocID="{C6033A37-0DF6-46B7-B600-FB2EFB914B16}" presName="vert1" presStyleCnt="0"/>
      <dgm:spPr/>
    </dgm:pt>
  </dgm:ptLst>
  <dgm:cxnLst>
    <dgm:cxn modelId="{53489795-FFCD-4AC3-BAEE-C57E84039BDB}" type="presOf" srcId="{E9190934-0798-4EFB-B3C3-B69C350EB0F7}" destId="{4277EF83-C941-41CB-849F-D9D799F2EA41}" srcOrd="0" destOrd="0" presId="urn:microsoft.com/office/officeart/2008/layout/LinedList"/>
    <dgm:cxn modelId="{718388FC-CACB-4C4F-B9FF-D1499FBD11EE}" type="presOf" srcId="{C6033A37-0DF6-46B7-B600-FB2EFB914B16}" destId="{8D63BE28-D0B5-4785-B7A3-0537576DD726}" srcOrd="0" destOrd="0" presId="urn:microsoft.com/office/officeart/2008/layout/LinedList"/>
    <dgm:cxn modelId="{9EE27A5F-316D-4145-BA8E-0115E1BB42F7}" srcId="{E9190934-0798-4EFB-B3C3-B69C350EB0F7}" destId="{C6033A37-0DF6-46B7-B600-FB2EFB914B16}" srcOrd="0" destOrd="0" parTransId="{E890F320-E2F1-468E-89B5-20291645FE05}" sibTransId="{A6A8235C-123D-4849-B10C-43063B5A7959}"/>
    <dgm:cxn modelId="{A93FCAE2-788D-425C-B413-4AC54E94C26A}" type="presParOf" srcId="{4277EF83-C941-41CB-849F-D9D799F2EA41}" destId="{9F17E877-477F-4E87-ABBA-740E8CEDD082}" srcOrd="0" destOrd="0" presId="urn:microsoft.com/office/officeart/2008/layout/LinedList"/>
    <dgm:cxn modelId="{F161B568-69FE-49CB-8D75-5221EC066608}" type="presParOf" srcId="{4277EF83-C941-41CB-849F-D9D799F2EA41}" destId="{DB4C4C83-9111-4B33-9E0F-651B0E6ECC91}" srcOrd="1" destOrd="0" presId="urn:microsoft.com/office/officeart/2008/layout/LinedList"/>
    <dgm:cxn modelId="{8CE6B388-7613-42AD-9389-DF08FA0C6675}" type="presParOf" srcId="{DB4C4C83-9111-4B33-9E0F-651B0E6ECC91}" destId="{8D63BE28-D0B5-4785-B7A3-0537576DD726}" srcOrd="0" destOrd="0" presId="urn:microsoft.com/office/officeart/2008/layout/LinedList"/>
    <dgm:cxn modelId="{F3C6BEC3-E228-4D34-AD88-D096AB4BCE5B}" type="presParOf" srcId="{DB4C4C83-9111-4B33-9E0F-651B0E6ECC91}" destId="{520ECDDB-339D-41D7-A078-3D80D0BCE44D}" srcOrd="1" destOrd="0" presId="urn:microsoft.com/office/officeart/2008/layout/LinedList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9190934-0798-4EFB-B3C3-B69C350EB0F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6033A37-0DF6-46B7-B600-FB2EFB914B16}">
      <dgm:prSet phldrT="[文本]" custT="1"/>
      <dgm:spPr/>
      <dgm:t>
        <a:bodyPr/>
        <a:lstStyle/>
        <a:p>
          <a:pPr algn="l"/>
          <a:endParaRPr lang="en-US" altLang="zh-CN" sz="1800" dirty="0" smtClean="0"/>
        </a:p>
        <a:p>
          <a:pPr algn="l"/>
          <a:r>
            <a:rPr lang="zh-CN" altLang="en-US" sz="1800" dirty="0" smtClean="0">
              <a:solidFill>
                <a:srgbClr val="FF0000"/>
              </a:solidFill>
            </a:rPr>
            <a:t>字符串编码：</a:t>
          </a:r>
          <a:endParaRPr lang="en-US" altLang="zh-CN" sz="1800" dirty="0" smtClean="0">
            <a:solidFill>
              <a:srgbClr val="FF0000"/>
            </a:solidFill>
          </a:endParaRPr>
        </a:p>
        <a:p>
          <a:pPr algn="l"/>
          <a:r>
            <a:rPr lang="zh-CN" altLang="en-US" sz="1800" b="0" i="0" dirty="0" smtClean="0"/>
            <a:t>字符串编码可以时</a:t>
          </a:r>
          <a:r>
            <a:rPr lang="en-US" altLang="zh-CN" sz="1800" b="0" i="0" dirty="0" err="1" smtClean="0"/>
            <a:t>int,raw</a:t>
          </a:r>
          <a:r>
            <a:rPr lang="zh-CN" altLang="en-US" sz="1800" b="0" i="0" dirty="0" smtClean="0"/>
            <a:t>或者</a:t>
          </a:r>
          <a:r>
            <a:rPr lang="en-US" altLang="zh-CN" sz="1800" b="0" i="0" dirty="0" err="1" smtClean="0"/>
            <a:t>embstr</a:t>
          </a:r>
          <a:r>
            <a:rPr lang="zh-CN" altLang="en-US" sz="1800" b="0" i="0" dirty="0" smtClean="0"/>
            <a:t>，如果字符串值的长度大于</a:t>
          </a:r>
          <a:r>
            <a:rPr lang="en-US" altLang="zh-CN" sz="1800" b="0" i="0" dirty="0" smtClean="0"/>
            <a:t>44</a:t>
          </a:r>
          <a:r>
            <a:rPr lang="zh-CN" altLang="en-US" sz="1800" b="0" i="0" dirty="0" smtClean="0"/>
            <a:t>，则编码设置为</a:t>
          </a:r>
          <a:r>
            <a:rPr lang="en-US" altLang="zh-CN" sz="1800" b="0" i="0" dirty="0" smtClean="0"/>
            <a:t>raw</a:t>
          </a:r>
          <a:r>
            <a:rPr lang="zh-CN" altLang="en-US" sz="1800" b="0" i="0" dirty="0" smtClean="0"/>
            <a:t>否则设置为</a:t>
          </a:r>
          <a:r>
            <a:rPr lang="en-US" sz="1800" b="0" i="0" dirty="0" err="1" smtClean="0"/>
            <a:t>embstr</a:t>
          </a:r>
          <a:endParaRPr lang="en-US" sz="1800" b="0" i="0" dirty="0" smtClean="0"/>
        </a:p>
        <a:p>
          <a:pPr algn="l"/>
          <a:r>
            <a:rPr lang="zh-CN" altLang="en-US" sz="1800" b="0" i="0" dirty="0" smtClean="0"/>
            <a:t>如果是整数值，且可以用</a:t>
          </a:r>
          <a:r>
            <a:rPr lang="en-US" altLang="zh-CN" sz="1800" b="0" i="0" dirty="0" smtClean="0"/>
            <a:t>Long</a:t>
          </a:r>
          <a:r>
            <a:rPr lang="zh-CN" altLang="en-US" sz="1800" b="0" i="0" dirty="0" smtClean="0"/>
            <a:t>类型标识，则整数值保存在</a:t>
          </a:r>
          <a:r>
            <a:rPr lang="en-US" altLang="zh-CN" sz="1800" b="0" i="0" dirty="0" err="1" smtClean="0"/>
            <a:t>Ptr</a:t>
          </a:r>
          <a:r>
            <a:rPr lang="zh-CN" altLang="en-US" sz="1800" b="0" i="0" dirty="0" smtClean="0"/>
            <a:t>里面，并将字符串编码设置为</a:t>
          </a:r>
          <a:r>
            <a:rPr lang="en-US" altLang="zh-CN" sz="1800" b="0" i="0" dirty="0" err="1" smtClean="0"/>
            <a:t>int</a:t>
          </a:r>
          <a:endParaRPr lang="en-US" altLang="zh-CN" sz="1800" b="0" i="0" dirty="0" smtClean="0"/>
        </a:p>
        <a:p>
          <a:pPr algn="l"/>
          <a:r>
            <a:rPr lang="en-US" sz="1800" dirty="0" err="1" smtClean="0"/>
            <a:t>embstr</a:t>
          </a:r>
          <a:r>
            <a:rPr lang="zh-CN" altLang="en-US" sz="1800" dirty="0" smtClean="0"/>
            <a:t>最小占用：</a:t>
          </a:r>
        </a:p>
        <a:p>
          <a:pPr algn="l"/>
          <a:r>
            <a:rPr lang="zh-CN" altLang="en-US" sz="1800" dirty="0" smtClean="0"/>
            <a:t>书中介绍：</a:t>
          </a:r>
          <a:r>
            <a:rPr lang="en-US" sz="1800" dirty="0" err="1" smtClean="0"/>
            <a:t>redisobject</a:t>
          </a:r>
          <a:r>
            <a:rPr lang="zh-CN" altLang="en-US" sz="1800" dirty="0" smtClean="0"/>
            <a:t>占</a:t>
          </a:r>
          <a:r>
            <a:rPr lang="en-US" altLang="zh-CN" sz="1800" dirty="0" smtClean="0"/>
            <a:t>16</a:t>
          </a:r>
          <a:r>
            <a:rPr lang="zh-CN" altLang="en-US" sz="1800" dirty="0" smtClean="0"/>
            <a:t>字节</a:t>
          </a:r>
          <a:r>
            <a:rPr lang="en-US" altLang="zh-CN" sz="1800" dirty="0" smtClean="0"/>
            <a:t>+</a:t>
          </a:r>
          <a:r>
            <a:rPr lang="zh-CN" altLang="en-US" sz="1800" dirty="0" smtClean="0"/>
            <a:t>字符串的</a:t>
          </a:r>
          <a:r>
            <a:rPr lang="en-US" sz="1800" dirty="0" err="1" smtClean="0"/>
            <a:t>len</a:t>
          </a:r>
          <a:r>
            <a:rPr lang="zh-CN" altLang="en-US" sz="1800" dirty="0" smtClean="0"/>
            <a:t>属性占</a:t>
          </a:r>
          <a:r>
            <a:rPr lang="en-US" altLang="zh-CN" sz="1800" dirty="0" smtClean="0"/>
            <a:t>4</a:t>
          </a:r>
          <a:r>
            <a:rPr lang="zh-CN" altLang="en-US" sz="1800" dirty="0" smtClean="0"/>
            <a:t>字节</a:t>
          </a:r>
          <a:r>
            <a:rPr lang="en-US" altLang="zh-CN" sz="1800" dirty="0" smtClean="0"/>
            <a:t>+</a:t>
          </a:r>
          <a:r>
            <a:rPr lang="en-US" sz="1800" dirty="0" smtClean="0"/>
            <a:t>free</a:t>
          </a:r>
          <a:r>
            <a:rPr lang="zh-CN" altLang="en-US" sz="1800" dirty="0" smtClean="0"/>
            <a:t>属性占</a:t>
          </a:r>
          <a:r>
            <a:rPr lang="en-US" altLang="zh-CN" sz="1800" dirty="0" smtClean="0"/>
            <a:t>4+</a:t>
          </a:r>
          <a:r>
            <a:rPr lang="zh-CN" altLang="en-US" sz="1800" dirty="0" smtClean="0"/>
            <a:t>末尾空字节</a:t>
          </a:r>
          <a:r>
            <a:rPr lang="en-US" altLang="zh-CN" sz="1800" dirty="0" smtClean="0"/>
            <a:t>1=25</a:t>
          </a:r>
        </a:p>
        <a:p>
          <a:pPr algn="l"/>
          <a:r>
            <a:rPr lang="zh-CN" altLang="en-US" sz="1800" dirty="0" smtClean="0"/>
            <a:t>按分配</a:t>
          </a:r>
          <a:r>
            <a:rPr lang="en-US" altLang="zh-CN" sz="1800" dirty="0" smtClean="0"/>
            <a:t>64</a:t>
          </a:r>
          <a:r>
            <a:rPr lang="zh-CN" altLang="en-US" sz="1800" dirty="0" smtClean="0"/>
            <a:t>字节的话，小于等于</a:t>
          </a:r>
          <a:r>
            <a:rPr lang="en-US" altLang="zh-CN" sz="1800" dirty="0" smtClean="0"/>
            <a:t>39</a:t>
          </a:r>
          <a:r>
            <a:rPr lang="zh-CN" altLang="en-US" sz="1800" dirty="0" smtClean="0"/>
            <a:t>的都可以用</a:t>
          </a:r>
          <a:r>
            <a:rPr lang="en-US" altLang="zh-CN" sz="1800" dirty="0" err="1" smtClean="0"/>
            <a:t>embstr</a:t>
          </a:r>
          <a:r>
            <a:rPr lang="zh-CN" altLang="en-US" sz="1800" dirty="0" smtClean="0"/>
            <a:t>，如果分配</a:t>
          </a:r>
          <a:r>
            <a:rPr lang="en-US" altLang="zh-CN" sz="1800" dirty="0" smtClean="0"/>
            <a:t>32</a:t>
          </a:r>
          <a:r>
            <a:rPr lang="zh-CN" altLang="en-US" sz="1800" dirty="0" smtClean="0"/>
            <a:t>字节，那</a:t>
          </a:r>
          <a:r>
            <a:rPr lang="en-US" altLang="zh-CN" sz="1800" dirty="0" smtClean="0"/>
            <a:t>7</a:t>
          </a:r>
          <a:r>
            <a:rPr lang="zh-CN" altLang="en-US" sz="1800" dirty="0" smtClean="0"/>
            <a:t>字节存不了什么数据，猜测是这样。。。</a:t>
          </a:r>
          <a:endParaRPr lang="en-US" altLang="zh-CN" sz="1800" dirty="0" smtClean="0"/>
        </a:p>
        <a:p>
          <a:pPr algn="l"/>
          <a:endParaRPr lang="en-US" altLang="zh-CN" sz="1800" dirty="0" smtClean="0"/>
        </a:p>
        <a:p>
          <a:pPr algn="l"/>
          <a:r>
            <a:rPr lang="zh-CN" altLang="en-US" sz="1800" dirty="0" smtClean="0"/>
            <a:t>后来</a:t>
          </a:r>
          <a:r>
            <a:rPr lang="en-US" altLang="zh-CN" sz="1800" dirty="0" smtClean="0"/>
            <a:t>3.0</a:t>
          </a:r>
          <a:r>
            <a:rPr lang="zh-CN" altLang="en-US" sz="1800" dirty="0" smtClean="0"/>
            <a:t>版本</a:t>
          </a:r>
          <a:r>
            <a:rPr lang="en-US" altLang="zh-CN" sz="1800" dirty="0" err="1" smtClean="0"/>
            <a:t>sds</a:t>
          </a:r>
          <a:r>
            <a:rPr lang="zh-CN" altLang="en-US" sz="1800" dirty="0" smtClean="0"/>
            <a:t>底层数据结构改了，</a:t>
          </a:r>
          <a:r>
            <a:rPr lang="en-US" altLang="zh-CN" sz="1800" dirty="0" err="1" smtClean="0"/>
            <a:t>len</a:t>
          </a:r>
          <a:r>
            <a:rPr lang="zh-CN" altLang="en-US" sz="1800" dirty="0" smtClean="0"/>
            <a:t>和</a:t>
          </a:r>
          <a:r>
            <a:rPr lang="en-US" altLang="zh-CN" sz="1800" dirty="0" smtClean="0"/>
            <a:t>free</a:t>
          </a:r>
          <a:r>
            <a:rPr lang="zh-CN" altLang="en-US" sz="1800" dirty="0" smtClean="0"/>
            <a:t>不用</a:t>
          </a:r>
          <a:r>
            <a:rPr lang="en-US" altLang="zh-CN" sz="1800" dirty="0" smtClean="0"/>
            <a:t>unsigned </a:t>
          </a:r>
          <a:r>
            <a:rPr lang="en-US" altLang="zh-CN" sz="1800" dirty="0" err="1" smtClean="0"/>
            <a:t>int</a:t>
          </a:r>
          <a:r>
            <a:rPr lang="zh-CN" altLang="en-US" sz="1800" dirty="0" smtClean="0"/>
            <a:t>了，通过</a:t>
          </a:r>
          <a:r>
            <a:rPr lang="en-US" altLang="zh-CN" sz="1800" dirty="0" smtClean="0"/>
            <a:t>flag</a:t>
          </a:r>
          <a:r>
            <a:rPr lang="zh-CN" altLang="en-US" sz="1800" dirty="0" smtClean="0"/>
            <a:t>字段标识具体类型，最小的类型是</a:t>
          </a:r>
          <a:r>
            <a:rPr lang="en-US" altLang="zh-CN" sz="1800" dirty="0" smtClean="0"/>
            <a:t>uint8 </a:t>
          </a:r>
          <a:r>
            <a:rPr lang="zh-CN" altLang="en-US" sz="1800" dirty="0" smtClean="0"/>
            <a:t>占</a:t>
          </a:r>
          <a:r>
            <a:rPr lang="en-US" altLang="zh-CN" sz="1800" dirty="0" smtClean="0"/>
            <a:t>1</a:t>
          </a:r>
          <a:r>
            <a:rPr lang="zh-CN" altLang="en-US" sz="1800" dirty="0" smtClean="0"/>
            <a:t>字节，所以</a:t>
          </a:r>
          <a:r>
            <a:rPr lang="en-US" altLang="zh-CN" sz="1800" dirty="0" smtClean="0"/>
            <a:t>2</a:t>
          </a:r>
          <a:r>
            <a:rPr lang="zh-CN" altLang="en-US" sz="1800" dirty="0" smtClean="0"/>
            <a:t>*</a:t>
          </a:r>
          <a:r>
            <a:rPr lang="en-US" altLang="zh-CN" sz="1800" dirty="0" smtClean="0"/>
            <a:t>4-2</a:t>
          </a:r>
          <a:r>
            <a:rPr lang="zh-CN" altLang="en-US" sz="1800" dirty="0" smtClean="0"/>
            <a:t>*</a:t>
          </a:r>
          <a:r>
            <a:rPr lang="en-US" altLang="zh-CN" sz="1800" dirty="0" smtClean="0"/>
            <a:t>1+1</a:t>
          </a:r>
          <a:r>
            <a:rPr lang="zh-CN" altLang="en-US" sz="1800" dirty="0" smtClean="0"/>
            <a:t>（</a:t>
          </a:r>
          <a:r>
            <a:rPr lang="en-US" altLang="zh-CN" sz="1800" dirty="0" smtClean="0"/>
            <a:t>flag</a:t>
          </a:r>
          <a:r>
            <a:rPr lang="zh-CN" altLang="en-US" sz="1800" dirty="0" smtClean="0"/>
            <a:t>） </a:t>
          </a:r>
          <a:r>
            <a:rPr lang="en-US" altLang="zh-CN" sz="1800" dirty="0" smtClean="0"/>
            <a:t>=5  </a:t>
          </a:r>
          <a:r>
            <a:rPr lang="zh-CN" altLang="en-US" sz="1800" dirty="0" smtClean="0"/>
            <a:t>最小</a:t>
          </a:r>
          <a:r>
            <a:rPr lang="en-US" altLang="zh-CN" sz="1800" dirty="0" smtClean="0"/>
            <a:t>39</a:t>
          </a:r>
          <a:r>
            <a:rPr lang="zh-CN" altLang="en-US" sz="1800" dirty="0" smtClean="0"/>
            <a:t>就变成</a:t>
          </a:r>
          <a:r>
            <a:rPr lang="en-US" altLang="zh-CN" sz="1800" dirty="0" smtClean="0"/>
            <a:t>44</a:t>
          </a:r>
          <a:r>
            <a:rPr lang="zh-CN" altLang="en-US" sz="1800" dirty="0" smtClean="0"/>
            <a:t>了</a:t>
          </a:r>
          <a:endParaRPr lang="en-US" altLang="zh-CN" sz="1800" dirty="0" smtClean="0"/>
        </a:p>
        <a:p>
          <a:pPr algn="l"/>
          <a:r>
            <a:rPr lang="zh-CN" altLang="en-US" sz="1800" dirty="0" smtClean="0"/>
            <a:t>有去</a:t>
          </a:r>
          <a:r>
            <a:rPr lang="en-US" altLang="zh-CN" sz="1800" dirty="0" err="1" smtClean="0"/>
            <a:t>github</a:t>
          </a:r>
          <a:r>
            <a:rPr lang="zh-CN" altLang="en-US" sz="1800" dirty="0" smtClean="0"/>
            <a:t>验证过</a:t>
          </a:r>
          <a:endParaRPr lang="en-US" altLang="zh-CN" sz="1800" dirty="0" smtClean="0"/>
        </a:p>
        <a:p>
          <a:pPr algn="l"/>
          <a:endParaRPr lang="en-US" altLang="zh-CN" sz="1800" dirty="0" smtClean="0"/>
        </a:p>
        <a:p>
          <a:pPr algn="l"/>
          <a:r>
            <a:rPr lang="en-US" sz="1800" b="0" i="0" dirty="0" err="1" smtClean="0"/>
            <a:t>embstr</a:t>
          </a:r>
          <a:r>
            <a:rPr lang="zh-CN" altLang="en-US" sz="1800" b="0" i="0" dirty="0" smtClean="0"/>
            <a:t>保存短字符，</a:t>
          </a:r>
          <a:r>
            <a:rPr lang="en-US" sz="1800" b="0" i="0" dirty="0" err="1" smtClean="0"/>
            <a:t>redisobject</a:t>
          </a:r>
          <a:r>
            <a:rPr lang="zh-CN" altLang="en-US" sz="1800" b="0" i="0" dirty="0" smtClean="0"/>
            <a:t>和</a:t>
          </a:r>
          <a:r>
            <a:rPr lang="en-US" sz="1800" b="0" i="0" dirty="0" err="1" smtClean="0"/>
            <a:t>sdshdr</a:t>
          </a:r>
          <a:r>
            <a:rPr lang="zh-CN" altLang="en-US" sz="1800" b="0" i="0" dirty="0" smtClean="0"/>
            <a:t>是连续内存，只分配一次，回收也一次</a:t>
          </a:r>
          <a:endParaRPr lang="en-US" altLang="zh-CN" sz="1800" b="0" i="0" dirty="0" smtClean="0"/>
        </a:p>
        <a:p>
          <a:pPr algn="l"/>
          <a:endParaRPr lang="en-US" altLang="zh-CN" sz="1800" dirty="0" smtClean="0">
            <a:solidFill>
              <a:srgbClr val="FF0000"/>
            </a:solidFill>
          </a:endParaRPr>
        </a:p>
      </dgm:t>
    </dgm:pt>
    <dgm:pt modelId="{E890F320-E2F1-468E-89B5-20291645FE05}" type="parTrans" cxnId="{9EE27A5F-316D-4145-BA8E-0115E1BB42F7}">
      <dgm:prSet/>
      <dgm:spPr/>
      <dgm:t>
        <a:bodyPr/>
        <a:lstStyle/>
        <a:p>
          <a:endParaRPr lang="zh-CN" altLang="en-US"/>
        </a:p>
      </dgm:t>
    </dgm:pt>
    <dgm:pt modelId="{A6A8235C-123D-4849-B10C-43063B5A7959}" type="sibTrans" cxnId="{9EE27A5F-316D-4145-BA8E-0115E1BB42F7}">
      <dgm:prSet/>
      <dgm:spPr/>
      <dgm:t>
        <a:bodyPr/>
        <a:lstStyle/>
        <a:p>
          <a:endParaRPr lang="zh-CN" altLang="en-US"/>
        </a:p>
      </dgm:t>
    </dgm:pt>
    <dgm:pt modelId="{4277EF83-C941-41CB-849F-D9D799F2EA41}" type="pres">
      <dgm:prSet presAssocID="{E9190934-0798-4EFB-B3C3-B69C350EB0F7}" presName="vert0" presStyleCnt="0">
        <dgm:presLayoutVars>
          <dgm:dir/>
          <dgm:animOne val="branch"/>
          <dgm:animLvl val="lvl"/>
        </dgm:presLayoutVars>
      </dgm:prSet>
      <dgm:spPr/>
    </dgm:pt>
    <dgm:pt modelId="{9F17E877-477F-4E87-ABBA-740E8CEDD082}" type="pres">
      <dgm:prSet presAssocID="{C6033A37-0DF6-46B7-B600-FB2EFB914B16}" presName="thickLine" presStyleLbl="alignNode1" presStyleIdx="0" presStyleCnt="1"/>
      <dgm:spPr/>
    </dgm:pt>
    <dgm:pt modelId="{DB4C4C83-9111-4B33-9E0F-651B0E6ECC91}" type="pres">
      <dgm:prSet presAssocID="{C6033A37-0DF6-46B7-B600-FB2EFB914B16}" presName="horz1" presStyleCnt="0"/>
      <dgm:spPr/>
    </dgm:pt>
    <dgm:pt modelId="{8D63BE28-D0B5-4785-B7A3-0537576DD726}" type="pres">
      <dgm:prSet presAssocID="{C6033A37-0DF6-46B7-B600-FB2EFB914B16}" presName="tx1" presStyleLbl="revTx" presStyleIdx="0" presStyleCnt="1"/>
      <dgm:spPr/>
      <dgm:t>
        <a:bodyPr/>
        <a:lstStyle/>
        <a:p>
          <a:endParaRPr lang="zh-CN" altLang="en-US"/>
        </a:p>
      </dgm:t>
    </dgm:pt>
    <dgm:pt modelId="{520ECDDB-339D-41D7-A078-3D80D0BCE44D}" type="pres">
      <dgm:prSet presAssocID="{C6033A37-0DF6-46B7-B600-FB2EFB914B16}" presName="vert1" presStyleCnt="0"/>
      <dgm:spPr/>
    </dgm:pt>
  </dgm:ptLst>
  <dgm:cxnLst>
    <dgm:cxn modelId="{53489795-FFCD-4AC3-BAEE-C57E84039BDB}" type="presOf" srcId="{E9190934-0798-4EFB-B3C3-B69C350EB0F7}" destId="{4277EF83-C941-41CB-849F-D9D799F2EA41}" srcOrd="0" destOrd="0" presId="urn:microsoft.com/office/officeart/2008/layout/LinedList"/>
    <dgm:cxn modelId="{718388FC-CACB-4C4F-B9FF-D1499FBD11EE}" type="presOf" srcId="{C6033A37-0DF6-46B7-B600-FB2EFB914B16}" destId="{8D63BE28-D0B5-4785-B7A3-0537576DD726}" srcOrd="0" destOrd="0" presId="urn:microsoft.com/office/officeart/2008/layout/LinedList"/>
    <dgm:cxn modelId="{9EE27A5F-316D-4145-BA8E-0115E1BB42F7}" srcId="{E9190934-0798-4EFB-B3C3-B69C350EB0F7}" destId="{C6033A37-0DF6-46B7-B600-FB2EFB914B16}" srcOrd="0" destOrd="0" parTransId="{E890F320-E2F1-468E-89B5-20291645FE05}" sibTransId="{A6A8235C-123D-4849-B10C-43063B5A7959}"/>
    <dgm:cxn modelId="{A93FCAE2-788D-425C-B413-4AC54E94C26A}" type="presParOf" srcId="{4277EF83-C941-41CB-849F-D9D799F2EA41}" destId="{9F17E877-477F-4E87-ABBA-740E8CEDD082}" srcOrd="0" destOrd="0" presId="urn:microsoft.com/office/officeart/2008/layout/LinedList"/>
    <dgm:cxn modelId="{F161B568-69FE-49CB-8D75-5221EC066608}" type="presParOf" srcId="{4277EF83-C941-41CB-849F-D9D799F2EA41}" destId="{DB4C4C83-9111-4B33-9E0F-651B0E6ECC91}" srcOrd="1" destOrd="0" presId="urn:microsoft.com/office/officeart/2008/layout/LinedList"/>
    <dgm:cxn modelId="{8CE6B388-7613-42AD-9389-DF08FA0C6675}" type="presParOf" srcId="{DB4C4C83-9111-4B33-9E0F-651B0E6ECC91}" destId="{8D63BE28-D0B5-4785-B7A3-0537576DD726}" srcOrd="0" destOrd="0" presId="urn:microsoft.com/office/officeart/2008/layout/LinedList"/>
    <dgm:cxn modelId="{F3C6BEC3-E228-4D34-AD88-D096AB4BCE5B}" type="presParOf" srcId="{DB4C4C83-9111-4B33-9E0F-651B0E6ECC91}" destId="{520ECDDB-339D-41D7-A078-3D80D0BCE44D}" srcOrd="1" destOrd="0" presId="urn:microsoft.com/office/officeart/2008/layout/LinedList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9190934-0798-4EFB-B3C3-B69C350EB0F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6033A37-0DF6-46B7-B600-FB2EFB914B16}">
      <dgm:prSet phldrT="[文本]" custT="1"/>
      <dgm:spPr/>
      <dgm:t>
        <a:bodyPr/>
        <a:lstStyle/>
        <a:p>
          <a:pPr algn="l"/>
          <a:endParaRPr lang="en-US" altLang="zh-CN" sz="1800" dirty="0" smtClean="0"/>
        </a:p>
        <a:p>
          <a:pPr algn="ctr"/>
          <a:r>
            <a:rPr lang="zh-CN" altLang="en-US" sz="1800" dirty="0" smtClean="0">
              <a:solidFill>
                <a:srgbClr val="FF0000"/>
              </a:solidFill>
            </a:rPr>
            <a:t>惰性删除</a:t>
          </a:r>
          <a:endParaRPr lang="zh-CN" altLang="en-US" sz="1800" dirty="0" smtClean="0"/>
        </a:p>
        <a:p>
          <a:pPr algn="ctr"/>
          <a:endParaRPr lang="zh-CN" altLang="en-US" sz="1800" dirty="0" smtClean="0"/>
        </a:p>
        <a:p>
          <a:pPr algn="l"/>
          <a:r>
            <a:rPr lang="zh-CN" altLang="en-US" sz="1800" b="0" i="0" dirty="0" smtClean="0"/>
            <a:t>惰性删除由</a:t>
          </a:r>
          <a:r>
            <a:rPr lang="en-US" altLang="zh-CN" sz="1800" b="0" i="0" dirty="0" err="1" smtClean="0"/>
            <a:t>db.c</a:t>
          </a:r>
          <a:r>
            <a:rPr lang="en-US" altLang="zh-CN" sz="1800" b="0" i="0" dirty="0" smtClean="0"/>
            <a:t>/</a:t>
          </a:r>
          <a:r>
            <a:rPr lang="en-US" altLang="zh-CN" sz="1800" b="0" i="0" dirty="0" err="1" smtClean="0"/>
            <a:t>expireIfNeeded</a:t>
          </a:r>
          <a:r>
            <a:rPr lang="en-US" altLang="zh-CN" sz="1800" b="0" i="0" dirty="0" smtClean="0"/>
            <a:t>()</a:t>
          </a:r>
          <a:r>
            <a:rPr lang="zh-CN" altLang="en-US" sz="1800" b="0" i="0" dirty="0" smtClean="0"/>
            <a:t>函数实现，所有读写数据库的命令在执行之前都会调用</a:t>
          </a:r>
          <a:r>
            <a:rPr lang="en-US" altLang="zh-CN" sz="1800" b="0" i="0" dirty="0" err="1" smtClean="0"/>
            <a:t>expireIfNeeded</a:t>
          </a:r>
          <a:r>
            <a:rPr lang="zh-CN" altLang="en-US" sz="1800" b="0" i="0" dirty="0" smtClean="0"/>
            <a:t>（）函数对要操作的</a:t>
          </a:r>
          <a:r>
            <a:rPr lang="en-US" altLang="zh-CN" sz="1800" b="0" i="0" dirty="0" smtClean="0"/>
            <a:t>key</a:t>
          </a:r>
          <a:r>
            <a:rPr lang="zh-CN" altLang="en-US" sz="1800" b="0" i="0" dirty="0" smtClean="0"/>
            <a:t>进行检查。如果</a:t>
          </a:r>
          <a:r>
            <a:rPr lang="en-US" altLang="zh-CN" sz="1800" b="0" i="0" dirty="0" smtClean="0"/>
            <a:t>key</a:t>
          </a:r>
          <a:r>
            <a:rPr lang="zh-CN" altLang="en-US" sz="1800" b="0" i="0" dirty="0" smtClean="0"/>
            <a:t>已经过期，那么将会将</a:t>
          </a:r>
          <a:r>
            <a:rPr lang="en-US" altLang="zh-CN" sz="1800" b="0" i="0" dirty="0" smtClean="0"/>
            <a:t>key</a:t>
          </a:r>
          <a:r>
            <a:rPr lang="zh-CN" altLang="en-US" sz="1800" b="0" i="0" dirty="0" smtClean="0"/>
            <a:t>从数据库中删除</a:t>
          </a:r>
          <a:endParaRPr lang="en-US" altLang="zh-CN" sz="1800" b="0" i="0" dirty="0" smtClean="0"/>
        </a:p>
        <a:p>
          <a:pPr algn="l"/>
          <a:endParaRPr lang="en-US" altLang="zh-CN" sz="1800" b="0" i="0" dirty="0" smtClean="0"/>
        </a:p>
        <a:p>
          <a:pPr algn="l"/>
          <a:r>
            <a:rPr lang="en-US" altLang="zh-CN" sz="1800" b="0" i="0" dirty="0" err="1" smtClean="0"/>
            <a:t>Redis</a:t>
          </a:r>
          <a:r>
            <a:rPr lang="zh-CN" altLang="en-US" sz="1800" b="0" i="0" dirty="0" smtClean="0"/>
            <a:t>配置项可定义</a:t>
          </a:r>
          <a:r>
            <a:rPr lang="en-US" altLang="zh-CN" sz="1800" b="0" i="0" dirty="0" err="1" smtClean="0"/>
            <a:t>serverCron</a:t>
          </a:r>
          <a:r>
            <a:rPr lang="zh-CN" altLang="en-US" sz="1800" b="0" i="0" dirty="0" smtClean="0"/>
            <a:t>任务的执行周期，默认为</a:t>
          </a:r>
          <a:r>
            <a:rPr lang="en-US" altLang="zh-CN" sz="1800" b="0" i="0" dirty="0" smtClean="0"/>
            <a:t>10</a:t>
          </a:r>
          <a:r>
            <a:rPr lang="zh-CN" altLang="en-US" sz="1800" b="0" i="0" dirty="0" smtClean="0"/>
            <a:t>，即</a:t>
          </a:r>
          <a:r>
            <a:rPr lang="en-US" altLang="zh-CN" sz="1800" b="0" i="0" dirty="0" smtClean="0"/>
            <a:t>CPU</a:t>
          </a:r>
          <a:r>
            <a:rPr lang="zh-CN" altLang="en-US" sz="1800" b="0" i="0" dirty="0" smtClean="0"/>
            <a:t>空闲时每秒执行</a:t>
          </a:r>
          <a:r>
            <a:rPr lang="en-US" altLang="zh-CN" sz="1800" b="0" i="0" dirty="0" smtClean="0"/>
            <a:t>10</a:t>
          </a:r>
          <a:r>
            <a:rPr lang="zh-CN" altLang="en-US" sz="1800" b="0" i="0" dirty="0" smtClean="0"/>
            <a:t>次</a:t>
          </a:r>
          <a:r>
            <a:rPr lang="en-US" altLang="zh-CN" sz="1800" b="0" i="0" dirty="0" smtClean="0"/>
            <a:t>;</a:t>
          </a:r>
        </a:p>
        <a:p>
          <a:pPr algn="l"/>
          <a:r>
            <a:rPr lang="zh-CN" altLang="en-US" sz="1800" b="0" i="0" dirty="0" smtClean="0"/>
            <a:t>每次过期</a:t>
          </a:r>
          <a:r>
            <a:rPr lang="en-US" altLang="zh-CN" sz="1800" b="0" i="0" dirty="0" smtClean="0"/>
            <a:t>key</a:t>
          </a:r>
          <a:r>
            <a:rPr lang="zh-CN" altLang="en-US" sz="1800" b="0" i="0" dirty="0" smtClean="0"/>
            <a:t>清理的时间不超过</a:t>
          </a:r>
          <a:r>
            <a:rPr lang="en-US" altLang="zh-CN" sz="1800" b="0" i="0" dirty="0" smtClean="0"/>
            <a:t>CPU</a:t>
          </a:r>
          <a:r>
            <a:rPr lang="zh-CN" altLang="en-US" sz="1800" b="0" i="0" dirty="0" smtClean="0"/>
            <a:t>时间的</a:t>
          </a:r>
          <a:r>
            <a:rPr lang="en-US" altLang="zh-CN" sz="1800" b="0" i="0" dirty="0" smtClean="0"/>
            <a:t>25%</a:t>
          </a:r>
          <a:r>
            <a:rPr lang="zh-CN" altLang="en-US" sz="1800" b="0" i="0" dirty="0" smtClean="0"/>
            <a:t>，即若</a:t>
          </a:r>
          <a:r>
            <a:rPr lang="en-US" altLang="zh-CN" sz="1800" b="0" i="0" dirty="0" err="1" smtClean="0"/>
            <a:t>hz</a:t>
          </a:r>
          <a:r>
            <a:rPr lang="en-US" altLang="zh-CN" sz="1800" b="0" i="0" dirty="0" smtClean="0"/>
            <a:t>=1</a:t>
          </a:r>
          <a:r>
            <a:rPr lang="zh-CN" altLang="en-US" sz="1800" b="0" i="0" dirty="0" smtClean="0"/>
            <a:t>，则一次清理时间最大为</a:t>
          </a:r>
          <a:r>
            <a:rPr lang="en-US" altLang="zh-CN" sz="1800" b="0" i="0" dirty="0" smtClean="0"/>
            <a:t>250ms</a:t>
          </a:r>
          <a:r>
            <a:rPr lang="zh-CN" altLang="en-US" sz="1800" b="0" i="0" dirty="0" smtClean="0"/>
            <a:t>，若</a:t>
          </a:r>
          <a:r>
            <a:rPr lang="en-US" altLang="zh-CN" sz="1800" b="0" i="0" dirty="0" err="1" smtClean="0"/>
            <a:t>hz</a:t>
          </a:r>
          <a:r>
            <a:rPr lang="en-US" altLang="zh-CN" sz="1800" b="0" i="0" dirty="0" smtClean="0"/>
            <a:t>=10</a:t>
          </a:r>
          <a:r>
            <a:rPr lang="zh-CN" altLang="en-US" sz="1800" b="0" i="0" dirty="0" smtClean="0"/>
            <a:t>，则一次清理时间最大为</a:t>
          </a:r>
          <a:r>
            <a:rPr lang="en-US" altLang="zh-CN" sz="1800" b="0" i="0" dirty="0" smtClean="0"/>
            <a:t>25ms;</a:t>
          </a:r>
        </a:p>
        <a:p>
          <a:pPr algn="l"/>
          <a:r>
            <a:rPr lang="zh-CN" altLang="en-US" sz="1800" b="0" i="0" dirty="0" smtClean="0"/>
            <a:t>清理时依次遍历所有的</a:t>
          </a:r>
          <a:r>
            <a:rPr lang="en-US" altLang="zh-CN" sz="1800" b="0" i="0" dirty="0" err="1" smtClean="0"/>
            <a:t>db</a:t>
          </a:r>
          <a:r>
            <a:rPr lang="en-US" altLang="zh-CN" sz="1800" b="0" i="0" dirty="0" smtClean="0"/>
            <a:t>;</a:t>
          </a:r>
        </a:p>
        <a:p>
          <a:pPr algn="l"/>
          <a:r>
            <a:rPr lang="zh-CN" altLang="en-US" sz="1800" b="0" i="0" dirty="0" smtClean="0"/>
            <a:t>从</a:t>
          </a:r>
          <a:r>
            <a:rPr lang="en-US" altLang="zh-CN" sz="1800" b="0" i="0" dirty="0" err="1" smtClean="0"/>
            <a:t>db</a:t>
          </a:r>
          <a:r>
            <a:rPr lang="zh-CN" altLang="en-US" sz="1800" b="0" i="0" dirty="0" smtClean="0"/>
            <a:t>中随机取</a:t>
          </a:r>
          <a:r>
            <a:rPr lang="en-US" altLang="zh-CN" sz="1800" b="0" i="0" dirty="0" smtClean="0"/>
            <a:t>20</a:t>
          </a:r>
          <a:r>
            <a:rPr lang="zh-CN" altLang="en-US" sz="1800" b="0" i="0" dirty="0" smtClean="0"/>
            <a:t>个</a:t>
          </a:r>
          <a:r>
            <a:rPr lang="en-US" altLang="zh-CN" sz="1800" b="0" i="0" dirty="0" smtClean="0"/>
            <a:t>key</a:t>
          </a:r>
          <a:r>
            <a:rPr lang="zh-CN" altLang="en-US" sz="1800" b="0" i="0" dirty="0" smtClean="0"/>
            <a:t>，判断是否过期，若过期，则逐出</a:t>
          </a:r>
          <a:r>
            <a:rPr lang="en-US" altLang="zh-CN" sz="1800" b="0" i="0" dirty="0" smtClean="0"/>
            <a:t>;</a:t>
          </a:r>
        </a:p>
        <a:p>
          <a:pPr algn="l"/>
          <a:r>
            <a:rPr lang="zh-CN" altLang="en-US" sz="1800" b="0" i="0" dirty="0" smtClean="0"/>
            <a:t>若有</a:t>
          </a:r>
          <a:r>
            <a:rPr lang="en-US" altLang="zh-CN" sz="1800" b="0" i="0" dirty="0" smtClean="0"/>
            <a:t>5</a:t>
          </a:r>
          <a:r>
            <a:rPr lang="zh-CN" altLang="en-US" sz="1800" b="0" i="0" dirty="0" smtClean="0"/>
            <a:t>个以上</a:t>
          </a:r>
          <a:r>
            <a:rPr lang="en-US" altLang="zh-CN" sz="1800" b="0" i="0" dirty="0" smtClean="0"/>
            <a:t>key</a:t>
          </a:r>
          <a:r>
            <a:rPr lang="zh-CN" altLang="en-US" sz="1800" b="0" i="0" dirty="0" smtClean="0"/>
            <a:t>过期，则重复步骤</a:t>
          </a:r>
          <a:r>
            <a:rPr lang="en-US" altLang="zh-CN" sz="1800" b="0" i="0" dirty="0" smtClean="0"/>
            <a:t>4</a:t>
          </a:r>
          <a:r>
            <a:rPr lang="zh-CN" altLang="en-US" sz="1800" b="0" i="0" dirty="0" smtClean="0"/>
            <a:t>，否则遍历下一个</a:t>
          </a:r>
          <a:r>
            <a:rPr lang="en-US" altLang="zh-CN" sz="1800" b="0" i="0" dirty="0" err="1" smtClean="0"/>
            <a:t>db</a:t>
          </a:r>
          <a:r>
            <a:rPr lang="en-US" altLang="zh-CN" sz="1800" b="0" i="0" dirty="0" smtClean="0"/>
            <a:t>;</a:t>
          </a:r>
        </a:p>
        <a:p>
          <a:pPr algn="l"/>
          <a:r>
            <a:rPr lang="zh-CN" altLang="en-US" sz="1800" b="0" i="0" dirty="0" smtClean="0"/>
            <a:t>在清理过程中，若达到了</a:t>
          </a:r>
          <a:r>
            <a:rPr lang="en-US" altLang="zh-CN" sz="1800" b="0" i="0" dirty="0" smtClean="0"/>
            <a:t>25%CPU</a:t>
          </a:r>
          <a:r>
            <a:rPr lang="zh-CN" altLang="en-US" sz="1800" b="0" i="0" dirty="0" smtClean="0"/>
            <a:t>时间，退出清理过程</a:t>
          </a:r>
          <a:r>
            <a:rPr lang="en-US" altLang="zh-CN" sz="1800" b="0" i="0" dirty="0" smtClean="0"/>
            <a:t>;</a:t>
          </a:r>
        </a:p>
        <a:p>
          <a:pPr algn="l"/>
          <a:r>
            <a:rPr lang="zh-CN" altLang="en-US" sz="1800" b="0" i="0" dirty="0" smtClean="0"/>
            <a:t>每执行一条命令，会判断</a:t>
          </a:r>
          <a:r>
            <a:rPr lang="en-US" sz="1800" b="0" i="0" dirty="0" err="1" smtClean="0"/>
            <a:t>freeMmoryIfNeeded</a:t>
          </a:r>
          <a:r>
            <a:rPr lang="zh-CN" altLang="en-US" sz="1800" b="0" i="0" dirty="0" smtClean="0"/>
            <a:t>，删除策略有</a:t>
          </a:r>
          <a:r>
            <a:rPr lang="en-US" altLang="zh-CN" sz="1800" b="0" i="0" dirty="0" smtClean="0"/>
            <a:t>8</a:t>
          </a:r>
          <a:r>
            <a:rPr lang="zh-CN" altLang="en-US" sz="1800" b="0" i="0" dirty="0" smtClean="0"/>
            <a:t>种</a:t>
          </a:r>
          <a:r>
            <a:rPr lang="zh-CN" altLang="en-US" sz="1800" dirty="0" smtClean="0"/>
            <a:t/>
          </a:r>
          <a:br>
            <a:rPr lang="zh-CN" altLang="en-US" sz="1800" dirty="0" smtClean="0"/>
          </a:br>
          <a:r>
            <a:rPr lang="zh-CN" altLang="en-US" sz="1800" dirty="0" smtClean="0"/>
            <a:t/>
          </a:r>
          <a:br>
            <a:rPr lang="zh-CN" altLang="en-US" sz="1800" dirty="0" smtClean="0"/>
          </a:br>
          <a:endParaRPr lang="en-US" altLang="zh-CN" sz="1800" dirty="0" smtClean="0">
            <a:solidFill>
              <a:srgbClr val="FF0000"/>
            </a:solidFill>
          </a:endParaRPr>
        </a:p>
      </dgm:t>
    </dgm:pt>
    <dgm:pt modelId="{E890F320-E2F1-468E-89B5-20291645FE05}" type="parTrans" cxnId="{9EE27A5F-316D-4145-BA8E-0115E1BB42F7}">
      <dgm:prSet/>
      <dgm:spPr/>
      <dgm:t>
        <a:bodyPr/>
        <a:lstStyle/>
        <a:p>
          <a:endParaRPr lang="zh-CN" altLang="en-US"/>
        </a:p>
      </dgm:t>
    </dgm:pt>
    <dgm:pt modelId="{A6A8235C-123D-4849-B10C-43063B5A7959}" type="sibTrans" cxnId="{9EE27A5F-316D-4145-BA8E-0115E1BB42F7}">
      <dgm:prSet/>
      <dgm:spPr/>
      <dgm:t>
        <a:bodyPr/>
        <a:lstStyle/>
        <a:p>
          <a:endParaRPr lang="zh-CN" altLang="en-US"/>
        </a:p>
      </dgm:t>
    </dgm:pt>
    <dgm:pt modelId="{4277EF83-C941-41CB-849F-D9D799F2EA41}" type="pres">
      <dgm:prSet presAssocID="{E9190934-0798-4EFB-B3C3-B69C350EB0F7}" presName="vert0" presStyleCnt="0">
        <dgm:presLayoutVars>
          <dgm:dir/>
          <dgm:animOne val="branch"/>
          <dgm:animLvl val="lvl"/>
        </dgm:presLayoutVars>
      </dgm:prSet>
      <dgm:spPr/>
    </dgm:pt>
    <dgm:pt modelId="{9F17E877-477F-4E87-ABBA-740E8CEDD082}" type="pres">
      <dgm:prSet presAssocID="{C6033A37-0DF6-46B7-B600-FB2EFB914B16}" presName="thickLine" presStyleLbl="alignNode1" presStyleIdx="0" presStyleCnt="1"/>
      <dgm:spPr/>
    </dgm:pt>
    <dgm:pt modelId="{DB4C4C83-9111-4B33-9E0F-651B0E6ECC91}" type="pres">
      <dgm:prSet presAssocID="{C6033A37-0DF6-46B7-B600-FB2EFB914B16}" presName="horz1" presStyleCnt="0"/>
      <dgm:spPr/>
    </dgm:pt>
    <dgm:pt modelId="{8D63BE28-D0B5-4785-B7A3-0537576DD726}" type="pres">
      <dgm:prSet presAssocID="{C6033A37-0DF6-46B7-B600-FB2EFB914B16}" presName="tx1" presStyleLbl="revTx" presStyleIdx="0" presStyleCnt="1"/>
      <dgm:spPr/>
      <dgm:t>
        <a:bodyPr/>
        <a:lstStyle/>
        <a:p>
          <a:endParaRPr lang="zh-CN" altLang="en-US"/>
        </a:p>
      </dgm:t>
    </dgm:pt>
    <dgm:pt modelId="{520ECDDB-339D-41D7-A078-3D80D0BCE44D}" type="pres">
      <dgm:prSet presAssocID="{C6033A37-0DF6-46B7-B600-FB2EFB914B16}" presName="vert1" presStyleCnt="0"/>
      <dgm:spPr/>
    </dgm:pt>
  </dgm:ptLst>
  <dgm:cxnLst>
    <dgm:cxn modelId="{53489795-FFCD-4AC3-BAEE-C57E84039BDB}" type="presOf" srcId="{E9190934-0798-4EFB-B3C3-B69C350EB0F7}" destId="{4277EF83-C941-41CB-849F-D9D799F2EA41}" srcOrd="0" destOrd="0" presId="urn:microsoft.com/office/officeart/2008/layout/LinedList"/>
    <dgm:cxn modelId="{718388FC-CACB-4C4F-B9FF-D1499FBD11EE}" type="presOf" srcId="{C6033A37-0DF6-46B7-B600-FB2EFB914B16}" destId="{8D63BE28-D0B5-4785-B7A3-0537576DD726}" srcOrd="0" destOrd="0" presId="urn:microsoft.com/office/officeart/2008/layout/LinedList"/>
    <dgm:cxn modelId="{9EE27A5F-316D-4145-BA8E-0115E1BB42F7}" srcId="{E9190934-0798-4EFB-B3C3-B69C350EB0F7}" destId="{C6033A37-0DF6-46B7-B600-FB2EFB914B16}" srcOrd="0" destOrd="0" parTransId="{E890F320-E2F1-468E-89B5-20291645FE05}" sibTransId="{A6A8235C-123D-4849-B10C-43063B5A7959}"/>
    <dgm:cxn modelId="{A93FCAE2-788D-425C-B413-4AC54E94C26A}" type="presParOf" srcId="{4277EF83-C941-41CB-849F-D9D799F2EA41}" destId="{9F17E877-477F-4E87-ABBA-740E8CEDD082}" srcOrd="0" destOrd="0" presId="urn:microsoft.com/office/officeart/2008/layout/LinedList"/>
    <dgm:cxn modelId="{F161B568-69FE-49CB-8D75-5221EC066608}" type="presParOf" srcId="{4277EF83-C941-41CB-849F-D9D799F2EA41}" destId="{DB4C4C83-9111-4B33-9E0F-651B0E6ECC91}" srcOrd="1" destOrd="0" presId="urn:microsoft.com/office/officeart/2008/layout/LinedList"/>
    <dgm:cxn modelId="{8CE6B388-7613-42AD-9389-DF08FA0C6675}" type="presParOf" srcId="{DB4C4C83-9111-4B33-9E0F-651B0E6ECC91}" destId="{8D63BE28-D0B5-4785-B7A3-0537576DD726}" srcOrd="0" destOrd="0" presId="urn:microsoft.com/office/officeart/2008/layout/LinedList"/>
    <dgm:cxn modelId="{F3C6BEC3-E228-4D34-AD88-D096AB4BCE5B}" type="presParOf" srcId="{DB4C4C83-9111-4B33-9E0F-651B0E6ECC91}" destId="{520ECDDB-339D-41D7-A078-3D80D0BCE44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9190934-0798-4EFB-B3C3-B69C350EB0F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6033A37-0DF6-46B7-B600-FB2EFB914B16}">
      <dgm:prSet phldrT="[文本]" custT="1"/>
      <dgm:spPr/>
      <dgm:t>
        <a:bodyPr/>
        <a:lstStyle/>
        <a:p>
          <a:pPr algn="ctr"/>
          <a:r>
            <a:rPr lang="zh-CN" altLang="en-US" sz="1800" dirty="0" smtClean="0"/>
            <a:t>链表</a:t>
          </a:r>
          <a:endParaRPr lang="en-US" altLang="zh-CN" sz="1800" dirty="0" smtClean="0"/>
        </a:p>
        <a:p>
          <a:pPr algn="ctr"/>
          <a:r>
            <a:rPr lang="en-US" sz="1800" b="0" i="0" dirty="0" err="1" smtClean="0"/>
            <a:t>listNode</a:t>
          </a:r>
          <a:r>
            <a:rPr lang="en-US" sz="1800" b="0" i="0" dirty="0" smtClean="0"/>
            <a:t> * head </a:t>
          </a:r>
          <a:r>
            <a:rPr lang="zh-CN" altLang="en-US" sz="1800" b="0" i="0" dirty="0" smtClean="0"/>
            <a:t> </a:t>
          </a:r>
          <a:endParaRPr lang="en-US" sz="1800" b="0" i="0" dirty="0" smtClean="0"/>
        </a:p>
        <a:p>
          <a:pPr algn="ctr"/>
          <a:r>
            <a:rPr lang="en-US" sz="1800" b="0" i="0" dirty="0" err="1" smtClean="0"/>
            <a:t>listNode</a:t>
          </a:r>
          <a:r>
            <a:rPr lang="en-US" sz="1800" b="0" i="0" dirty="0" smtClean="0"/>
            <a:t> * tail </a:t>
          </a:r>
        </a:p>
        <a:p>
          <a:pPr algn="ctr"/>
          <a:r>
            <a:rPr lang="en-US" sz="1800" b="0" i="0" dirty="0" smtClean="0"/>
            <a:t>unsigned long </a:t>
          </a:r>
          <a:r>
            <a:rPr lang="en-US" sz="1800" b="0" i="0" dirty="0" err="1" smtClean="0"/>
            <a:t>len</a:t>
          </a:r>
          <a:endParaRPr lang="en-US" sz="1800" b="0" i="0" dirty="0" smtClean="0"/>
        </a:p>
        <a:p>
          <a:pPr algn="ctr"/>
          <a:endParaRPr lang="en-US" sz="1800" b="0" i="0" dirty="0" smtClean="0"/>
        </a:p>
        <a:p>
          <a:pPr algn="ctr"/>
          <a:r>
            <a:rPr lang="en-US" sz="1800" b="0" i="0" dirty="0" smtClean="0"/>
            <a:t>void * (*dup)(void *</a:t>
          </a:r>
          <a:r>
            <a:rPr lang="en-US" sz="1800" b="0" i="0" dirty="0" err="1" smtClean="0"/>
            <a:t>ptr</a:t>
          </a:r>
          <a:r>
            <a:rPr lang="en-US" sz="1800" b="0" i="0" dirty="0" smtClean="0"/>
            <a:t>)</a:t>
          </a:r>
        </a:p>
        <a:p>
          <a:pPr algn="ctr"/>
          <a:r>
            <a:rPr lang="en-US" sz="1800" b="0" i="0" dirty="0" smtClean="0"/>
            <a:t>void (*free) (void  *</a:t>
          </a:r>
          <a:r>
            <a:rPr lang="en-US" sz="1800" b="0" i="0" dirty="0" err="1" smtClean="0"/>
            <a:t>ptr</a:t>
          </a:r>
          <a:r>
            <a:rPr lang="en-US" sz="1800" b="0" i="0" dirty="0" smtClean="0"/>
            <a:t>)</a:t>
          </a:r>
        </a:p>
        <a:p>
          <a:pPr algn="ctr"/>
          <a:r>
            <a:rPr lang="en-US" sz="1800" b="0" i="0" dirty="0" err="1" smtClean="0"/>
            <a:t>int</a:t>
          </a:r>
          <a:r>
            <a:rPr lang="en-US" sz="1800" b="0" i="0" dirty="0" smtClean="0"/>
            <a:t> (*match) (void *</a:t>
          </a:r>
          <a:r>
            <a:rPr lang="en-US" sz="1800" b="0" i="0" dirty="0" err="1" smtClean="0"/>
            <a:t>ptr,void</a:t>
          </a:r>
          <a:r>
            <a:rPr lang="en-US" sz="1800" b="0" i="0" dirty="0" smtClean="0"/>
            <a:t> *key)</a:t>
          </a:r>
        </a:p>
        <a:p>
          <a:pPr algn="ctr"/>
          <a:r>
            <a:rPr lang="zh-CN" altLang="en-US" sz="1800" b="0" i="0" dirty="0" smtClean="0"/>
            <a:t>双端链表，</a:t>
          </a:r>
          <a:r>
            <a:rPr lang="zh-CN" altLang="en-US" sz="1800" b="0" i="0" dirty="0" smtClean="0"/>
            <a:t>有表头和表尾指针，</a:t>
          </a:r>
          <a:r>
            <a:rPr lang="zh-CN" altLang="en-US" sz="1800" b="0" i="0" dirty="0" smtClean="0"/>
            <a:t>获取前后都是</a:t>
          </a:r>
          <a:r>
            <a:rPr lang="en-US" altLang="zh-CN" sz="1800" b="0" i="0" dirty="0" smtClean="0"/>
            <a:t>O1</a:t>
          </a:r>
        </a:p>
        <a:p>
          <a:pPr algn="ctr"/>
          <a:r>
            <a:rPr lang="zh-CN" altLang="en-US" sz="1800" b="0" i="0" dirty="0" smtClean="0"/>
            <a:t>无环，前后有</a:t>
          </a:r>
          <a:r>
            <a:rPr lang="en-US" altLang="zh-CN" sz="1800" b="0" i="0" dirty="0" smtClean="0"/>
            <a:t>null</a:t>
          </a:r>
        </a:p>
        <a:p>
          <a:pPr algn="ctr"/>
          <a:r>
            <a:rPr lang="zh-CN" altLang="en-US" sz="1800" b="0" i="0" dirty="0" smtClean="0"/>
            <a:t>有长度</a:t>
          </a:r>
        </a:p>
        <a:p>
          <a:pPr algn="ctr"/>
          <a:r>
            <a:rPr lang="zh-CN" altLang="en-US" sz="1800" b="0" i="0" dirty="0" smtClean="0"/>
            <a:t>保存多种值</a:t>
          </a:r>
        </a:p>
        <a:p>
          <a:pPr algn="ctr"/>
          <a:r>
            <a:rPr lang="zh-CN" altLang="en-US" sz="1800" b="0" i="0" dirty="0" smtClean="0"/>
            <a:t>可以设置指定的函数作为节点的复制，释放和对比（多态）</a:t>
          </a:r>
        </a:p>
        <a:p>
          <a:pPr algn="ctr"/>
          <a:r>
            <a:rPr lang="en-US" sz="1800" b="0" i="0" dirty="0" err="1" smtClean="0"/>
            <a:t>listSetDupMethod</a:t>
          </a:r>
          <a:endParaRPr lang="en-US" sz="1800" b="0" i="0" dirty="0" smtClean="0"/>
        </a:p>
        <a:p>
          <a:pPr algn="ctr"/>
          <a:r>
            <a:rPr lang="en-US" sz="1800" b="0" i="0" dirty="0" err="1" smtClean="0"/>
            <a:t>listGetDupMethod</a:t>
          </a:r>
          <a:endParaRPr lang="en-US" sz="1800" b="0" i="0" dirty="0" smtClean="0"/>
        </a:p>
        <a:p>
          <a:pPr algn="ctr"/>
          <a:endParaRPr lang="en-US" altLang="zh-CN" sz="1800" dirty="0" smtClean="0"/>
        </a:p>
      </dgm:t>
    </dgm:pt>
    <dgm:pt modelId="{E890F320-E2F1-468E-89B5-20291645FE05}" type="parTrans" cxnId="{9EE27A5F-316D-4145-BA8E-0115E1BB42F7}">
      <dgm:prSet/>
      <dgm:spPr/>
      <dgm:t>
        <a:bodyPr/>
        <a:lstStyle/>
        <a:p>
          <a:endParaRPr lang="zh-CN" altLang="en-US"/>
        </a:p>
      </dgm:t>
    </dgm:pt>
    <dgm:pt modelId="{A6A8235C-123D-4849-B10C-43063B5A7959}" type="sibTrans" cxnId="{9EE27A5F-316D-4145-BA8E-0115E1BB42F7}">
      <dgm:prSet/>
      <dgm:spPr/>
      <dgm:t>
        <a:bodyPr/>
        <a:lstStyle/>
        <a:p>
          <a:endParaRPr lang="zh-CN" altLang="en-US"/>
        </a:p>
      </dgm:t>
    </dgm:pt>
    <dgm:pt modelId="{4277EF83-C941-41CB-849F-D9D799F2EA41}" type="pres">
      <dgm:prSet presAssocID="{E9190934-0798-4EFB-B3C3-B69C350EB0F7}" presName="vert0" presStyleCnt="0">
        <dgm:presLayoutVars>
          <dgm:dir/>
          <dgm:animOne val="branch"/>
          <dgm:animLvl val="lvl"/>
        </dgm:presLayoutVars>
      </dgm:prSet>
      <dgm:spPr/>
    </dgm:pt>
    <dgm:pt modelId="{9F17E877-477F-4E87-ABBA-740E8CEDD082}" type="pres">
      <dgm:prSet presAssocID="{C6033A37-0DF6-46B7-B600-FB2EFB914B16}" presName="thickLine" presStyleLbl="alignNode1" presStyleIdx="0" presStyleCnt="1"/>
      <dgm:spPr/>
    </dgm:pt>
    <dgm:pt modelId="{DB4C4C83-9111-4B33-9E0F-651B0E6ECC91}" type="pres">
      <dgm:prSet presAssocID="{C6033A37-0DF6-46B7-B600-FB2EFB914B16}" presName="horz1" presStyleCnt="0"/>
      <dgm:spPr/>
    </dgm:pt>
    <dgm:pt modelId="{8D63BE28-D0B5-4785-B7A3-0537576DD726}" type="pres">
      <dgm:prSet presAssocID="{C6033A37-0DF6-46B7-B600-FB2EFB914B16}" presName="tx1" presStyleLbl="revTx" presStyleIdx="0" presStyleCnt="1"/>
      <dgm:spPr/>
      <dgm:t>
        <a:bodyPr/>
        <a:lstStyle/>
        <a:p>
          <a:endParaRPr lang="zh-CN" altLang="en-US"/>
        </a:p>
      </dgm:t>
    </dgm:pt>
    <dgm:pt modelId="{520ECDDB-339D-41D7-A078-3D80D0BCE44D}" type="pres">
      <dgm:prSet presAssocID="{C6033A37-0DF6-46B7-B600-FB2EFB914B16}" presName="vert1" presStyleCnt="0"/>
      <dgm:spPr/>
    </dgm:pt>
  </dgm:ptLst>
  <dgm:cxnLst>
    <dgm:cxn modelId="{53489795-FFCD-4AC3-BAEE-C57E84039BDB}" type="presOf" srcId="{E9190934-0798-4EFB-B3C3-B69C350EB0F7}" destId="{4277EF83-C941-41CB-849F-D9D799F2EA41}" srcOrd="0" destOrd="0" presId="urn:microsoft.com/office/officeart/2008/layout/LinedList"/>
    <dgm:cxn modelId="{718388FC-CACB-4C4F-B9FF-D1499FBD11EE}" type="presOf" srcId="{C6033A37-0DF6-46B7-B600-FB2EFB914B16}" destId="{8D63BE28-D0B5-4785-B7A3-0537576DD726}" srcOrd="0" destOrd="0" presId="urn:microsoft.com/office/officeart/2008/layout/LinedList"/>
    <dgm:cxn modelId="{9EE27A5F-316D-4145-BA8E-0115E1BB42F7}" srcId="{E9190934-0798-4EFB-B3C3-B69C350EB0F7}" destId="{C6033A37-0DF6-46B7-B600-FB2EFB914B16}" srcOrd="0" destOrd="0" parTransId="{E890F320-E2F1-468E-89B5-20291645FE05}" sibTransId="{A6A8235C-123D-4849-B10C-43063B5A7959}"/>
    <dgm:cxn modelId="{A93FCAE2-788D-425C-B413-4AC54E94C26A}" type="presParOf" srcId="{4277EF83-C941-41CB-849F-D9D799F2EA41}" destId="{9F17E877-477F-4E87-ABBA-740E8CEDD082}" srcOrd="0" destOrd="0" presId="urn:microsoft.com/office/officeart/2008/layout/LinedList"/>
    <dgm:cxn modelId="{F161B568-69FE-49CB-8D75-5221EC066608}" type="presParOf" srcId="{4277EF83-C941-41CB-849F-D9D799F2EA41}" destId="{DB4C4C83-9111-4B33-9E0F-651B0E6ECC91}" srcOrd="1" destOrd="0" presId="urn:microsoft.com/office/officeart/2008/layout/LinedList"/>
    <dgm:cxn modelId="{8CE6B388-7613-42AD-9389-DF08FA0C6675}" type="presParOf" srcId="{DB4C4C83-9111-4B33-9E0F-651B0E6ECC91}" destId="{8D63BE28-D0B5-4785-B7A3-0537576DD726}" srcOrd="0" destOrd="0" presId="urn:microsoft.com/office/officeart/2008/layout/LinedList"/>
    <dgm:cxn modelId="{F3C6BEC3-E228-4D34-AD88-D096AB4BCE5B}" type="presParOf" srcId="{DB4C4C83-9111-4B33-9E0F-651B0E6ECC91}" destId="{520ECDDB-339D-41D7-A078-3D80D0BCE44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9190934-0798-4EFB-B3C3-B69C350EB0F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6033A37-0DF6-46B7-B600-FB2EFB914B16}">
      <dgm:prSet phldrT="[文本]" custT="1"/>
      <dgm:spPr/>
      <dgm:t>
        <a:bodyPr/>
        <a:lstStyle/>
        <a:p>
          <a:pPr algn="l"/>
          <a:endParaRPr lang="en-US" altLang="zh-CN" sz="1800" dirty="0" smtClean="0"/>
        </a:p>
        <a:p>
          <a:pPr algn="ctr"/>
          <a:r>
            <a:rPr lang="zh-CN" altLang="en-US" sz="1800" dirty="0" smtClean="0">
              <a:solidFill>
                <a:srgbClr val="FF0000"/>
              </a:solidFill>
            </a:rPr>
            <a:t>字典</a:t>
          </a:r>
          <a:endParaRPr lang="en-US" altLang="zh-CN" sz="1800" dirty="0" smtClean="0">
            <a:solidFill>
              <a:srgbClr val="FF0000"/>
            </a:solidFill>
          </a:endParaRPr>
        </a:p>
        <a:p>
          <a:pPr algn="l"/>
          <a:r>
            <a:rPr lang="zh-CN" altLang="en-US" sz="1800" dirty="0" smtClean="0">
              <a:solidFill>
                <a:srgbClr val="FF0000"/>
              </a:solidFill>
            </a:rPr>
            <a:t>属性：</a:t>
          </a:r>
          <a:endParaRPr lang="en-US" altLang="zh-CN" sz="1800" dirty="0" smtClean="0">
            <a:solidFill>
              <a:srgbClr val="FF0000"/>
            </a:solidFill>
          </a:endParaRPr>
        </a:p>
        <a:p>
          <a:pPr algn="l"/>
          <a:r>
            <a:rPr lang="en-US" sz="1800" b="0" i="0" dirty="0" err="1" smtClean="0"/>
            <a:t>dictType</a:t>
          </a:r>
          <a:r>
            <a:rPr lang="en-US" sz="1800" b="0" i="0" dirty="0" smtClean="0"/>
            <a:t> *type</a:t>
          </a:r>
        </a:p>
        <a:p>
          <a:pPr algn="l"/>
          <a:r>
            <a:rPr lang="en-US" sz="1800" b="0" i="0" dirty="0" smtClean="0"/>
            <a:t>void *</a:t>
          </a:r>
          <a:r>
            <a:rPr lang="en-US" sz="1800" b="0" i="0" dirty="0" err="1" smtClean="0"/>
            <a:t>privdata</a:t>
          </a:r>
          <a:endParaRPr lang="en-US" sz="1800" b="0" i="0" dirty="0" smtClean="0"/>
        </a:p>
        <a:p>
          <a:pPr algn="l"/>
          <a:r>
            <a:rPr lang="en-US" sz="1800" b="0" i="0" dirty="0" err="1" smtClean="0"/>
            <a:t>dictht</a:t>
          </a:r>
          <a:r>
            <a:rPr lang="en-US" sz="1800" b="0" i="0" dirty="0" smtClean="0"/>
            <a:t> </a:t>
          </a:r>
          <a:r>
            <a:rPr lang="en-US" sz="1800" b="0" i="0" dirty="0" err="1" smtClean="0"/>
            <a:t>ht</a:t>
          </a:r>
          <a:r>
            <a:rPr lang="en-US" sz="1800" b="0" i="0" dirty="0" smtClean="0"/>
            <a:t>[2]</a:t>
          </a:r>
        </a:p>
        <a:p>
          <a:pPr algn="l"/>
          <a:r>
            <a:rPr lang="en-US" sz="1800" b="0" i="0" dirty="0" err="1" smtClean="0"/>
            <a:t>int</a:t>
          </a:r>
          <a:r>
            <a:rPr lang="en-US" sz="1800" b="0" i="0" dirty="0" smtClean="0"/>
            <a:t> </a:t>
          </a:r>
          <a:r>
            <a:rPr lang="en-US" sz="1800" b="0" i="0" dirty="0" err="1" smtClean="0"/>
            <a:t>rehashidx</a:t>
          </a:r>
          <a:endParaRPr lang="en-US" sz="1800" b="0" i="0" dirty="0" smtClean="0"/>
        </a:p>
        <a:p>
          <a:pPr algn="l"/>
          <a:r>
            <a:rPr lang="zh-CN" altLang="en-US" sz="1800" b="0" i="0" dirty="0" smtClean="0">
              <a:solidFill>
                <a:srgbClr val="FF0000"/>
              </a:solidFill>
            </a:rPr>
            <a:t>底层实现：</a:t>
          </a:r>
          <a:r>
            <a:rPr lang="en-US" altLang="zh-CN" sz="1800" b="0" i="0" dirty="0" smtClean="0">
              <a:solidFill>
                <a:srgbClr val="FF0000"/>
              </a:solidFill>
            </a:rPr>
            <a:t>hash</a:t>
          </a:r>
          <a:r>
            <a:rPr lang="zh-CN" altLang="en-US" sz="1800" b="0" i="0" dirty="0" smtClean="0">
              <a:solidFill>
                <a:srgbClr val="FF0000"/>
              </a:solidFill>
            </a:rPr>
            <a:t>表</a:t>
          </a:r>
          <a:endParaRPr lang="en-US" altLang="zh-CN" sz="1800" b="0" i="0" dirty="0" smtClean="0">
            <a:solidFill>
              <a:srgbClr val="FF0000"/>
            </a:solidFill>
          </a:endParaRPr>
        </a:p>
        <a:p>
          <a:pPr algn="l"/>
          <a:r>
            <a:rPr lang="en-US" sz="1800" b="0" i="0" dirty="0" err="1" smtClean="0"/>
            <a:t>dictEntry</a:t>
          </a:r>
          <a:r>
            <a:rPr lang="en-US" sz="1800" b="0" i="0" dirty="0" smtClean="0"/>
            <a:t> **table</a:t>
          </a:r>
        </a:p>
        <a:p>
          <a:pPr algn="l"/>
          <a:r>
            <a:rPr lang="en-US" sz="1800" b="0" i="0" dirty="0" smtClean="0"/>
            <a:t>unsigned long size</a:t>
          </a:r>
        </a:p>
        <a:p>
          <a:pPr algn="l"/>
          <a:r>
            <a:rPr lang="en-US" sz="1800" b="0" i="0" dirty="0" smtClean="0"/>
            <a:t>unsigned long </a:t>
          </a:r>
          <a:r>
            <a:rPr lang="en-US" sz="1800" b="0" i="0" dirty="0" err="1" smtClean="0"/>
            <a:t>sizemask</a:t>
          </a:r>
          <a:endParaRPr lang="en-US" sz="1800" b="0" i="0" dirty="0" smtClean="0"/>
        </a:p>
        <a:p>
          <a:pPr algn="l"/>
          <a:r>
            <a:rPr lang="en-US" sz="1800" b="0" i="0" dirty="0" smtClean="0"/>
            <a:t>unsigned long used</a:t>
          </a:r>
        </a:p>
        <a:p>
          <a:pPr algn="l"/>
          <a:r>
            <a:rPr lang="en-US" altLang="zh-CN" sz="1800" b="0" i="0" dirty="0" smtClean="0">
              <a:solidFill>
                <a:srgbClr val="FF0000"/>
              </a:solidFill>
            </a:rPr>
            <a:t>Hash</a:t>
          </a:r>
          <a:r>
            <a:rPr lang="zh-CN" altLang="en-US" sz="1800" b="0" i="0" dirty="0" smtClean="0">
              <a:solidFill>
                <a:srgbClr val="FF0000"/>
              </a:solidFill>
            </a:rPr>
            <a:t>表节点：</a:t>
          </a:r>
          <a:endParaRPr lang="en-US" altLang="zh-CN" sz="1800" b="0" i="0" dirty="0" smtClean="0">
            <a:solidFill>
              <a:srgbClr val="FF0000"/>
            </a:solidFill>
          </a:endParaRPr>
        </a:p>
        <a:p>
          <a:pPr algn="l"/>
          <a:r>
            <a:rPr lang="en-US" sz="1800" b="0" i="0" dirty="0" smtClean="0"/>
            <a:t>void *key</a:t>
          </a:r>
        </a:p>
        <a:p>
          <a:pPr algn="l"/>
          <a:r>
            <a:rPr lang="en-US" altLang="zh-CN" sz="1800" b="0" i="0" dirty="0" smtClean="0"/>
            <a:t>void *</a:t>
          </a:r>
          <a:r>
            <a:rPr lang="en-US" altLang="zh-CN" sz="1800" b="0" i="0" dirty="0" err="1" smtClean="0"/>
            <a:t>val</a:t>
          </a:r>
          <a:endParaRPr lang="en-US" sz="1800" b="0" i="0" dirty="0" smtClean="0"/>
        </a:p>
        <a:p>
          <a:pPr algn="l"/>
          <a:r>
            <a:rPr lang="en-US" sz="1800" b="0" i="0" dirty="0" err="1" smtClean="0"/>
            <a:t>struct</a:t>
          </a:r>
          <a:r>
            <a:rPr lang="en-US" sz="1800" b="0" i="0" dirty="0" smtClean="0"/>
            <a:t> </a:t>
          </a:r>
          <a:r>
            <a:rPr lang="en-US" sz="1800" b="0" i="0" dirty="0" err="1" smtClean="0"/>
            <a:t>dictEntry</a:t>
          </a:r>
          <a:r>
            <a:rPr lang="en-US" sz="1800" b="0" i="0" dirty="0" smtClean="0"/>
            <a:t> *next</a:t>
          </a:r>
        </a:p>
        <a:p>
          <a:pPr algn="ctr"/>
          <a:endParaRPr lang="en-US" altLang="zh-CN" sz="1800" dirty="0" smtClean="0">
            <a:solidFill>
              <a:srgbClr val="FF0000"/>
            </a:solidFill>
          </a:endParaRPr>
        </a:p>
      </dgm:t>
    </dgm:pt>
    <dgm:pt modelId="{E890F320-E2F1-468E-89B5-20291645FE05}" type="parTrans" cxnId="{9EE27A5F-316D-4145-BA8E-0115E1BB42F7}">
      <dgm:prSet/>
      <dgm:spPr/>
      <dgm:t>
        <a:bodyPr/>
        <a:lstStyle/>
        <a:p>
          <a:endParaRPr lang="zh-CN" altLang="en-US"/>
        </a:p>
      </dgm:t>
    </dgm:pt>
    <dgm:pt modelId="{A6A8235C-123D-4849-B10C-43063B5A7959}" type="sibTrans" cxnId="{9EE27A5F-316D-4145-BA8E-0115E1BB42F7}">
      <dgm:prSet/>
      <dgm:spPr/>
      <dgm:t>
        <a:bodyPr/>
        <a:lstStyle/>
        <a:p>
          <a:endParaRPr lang="zh-CN" altLang="en-US"/>
        </a:p>
      </dgm:t>
    </dgm:pt>
    <dgm:pt modelId="{4277EF83-C941-41CB-849F-D9D799F2EA41}" type="pres">
      <dgm:prSet presAssocID="{E9190934-0798-4EFB-B3C3-B69C350EB0F7}" presName="vert0" presStyleCnt="0">
        <dgm:presLayoutVars>
          <dgm:dir/>
          <dgm:animOne val="branch"/>
          <dgm:animLvl val="lvl"/>
        </dgm:presLayoutVars>
      </dgm:prSet>
      <dgm:spPr/>
    </dgm:pt>
    <dgm:pt modelId="{9F17E877-477F-4E87-ABBA-740E8CEDD082}" type="pres">
      <dgm:prSet presAssocID="{C6033A37-0DF6-46B7-B600-FB2EFB914B16}" presName="thickLine" presStyleLbl="alignNode1" presStyleIdx="0" presStyleCnt="1"/>
      <dgm:spPr/>
    </dgm:pt>
    <dgm:pt modelId="{DB4C4C83-9111-4B33-9E0F-651B0E6ECC91}" type="pres">
      <dgm:prSet presAssocID="{C6033A37-0DF6-46B7-B600-FB2EFB914B16}" presName="horz1" presStyleCnt="0"/>
      <dgm:spPr/>
    </dgm:pt>
    <dgm:pt modelId="{8D63BE28-D0B5-4785-B7A3-0537576DD726}" type="pres">
      <dgm:prSet presAssocID="{C6033A37-0DF6-46B7-B600-FB2EFB914B16}" presName="tx1" presStyleLbl="revTx" presStyleIdx="0" presStyleCnt="1"/>
      <dgm:spPr/>
      <dgm:t>
        <a:bodyPr/>
        <a:lstStyle/>
        <a:p>
          <a:endParaRPr lang="zh-CN" altLang="en-US"/>
        </a:p>
      </dgm:t>
    </dgm:pt>
    <dgm:pt modelId="{520ECDDB-339D-41D7-A078-3D80D0BCE44D}" type="pres">
      <dgm:prSet presAssocID="{C6033A37-0DF6-46B7-B600-FB2EFB914B16}" presName="vert1" presStyleCnt="0"/>
      <dgm:spPr/>
    </dgm:pt>
  </dgm:ptLst>
  <dgm:cxnLst>
    <dgm:cxn modelId="{53489795-FFCD-4AC3-BAEE-C57E84039BDB}" type="presOf" srcId="{E9190934-0798-4EFB-B3C3-B69C350EB0F7}" destId="{4277EF83-C941-41CB-849F-D9D799F2EA41}" srcOrd="0" destOrd="0" presId="urn:microsoft.com/office/officeart/2008/layout/LinedList"/>
    <dgm:cxn modelId="{718388FC-CACB-4C4F-B9FF-D1499FBD11EE}" type="presOf" srcId="{C6033A37-0DF6-46B7-B600-FB2EFB914B16}" destId="{8D63BE28-D0B5-4785-B7A3-0537576DD726}" srcOrd="0" destOrd="0" presId="urn:microsoft.com/office/officeart/2008/layout/LinedList"/>
    <dgm:cxn modelId="{9EE27A5F-316D-4145-BA8E-0115E1BB42F7}" srcId="{E9190934-0798-4EFB-B3C3-B69C350EB0F7}" destId="{C6033A37-0DF6-46B7-B600-FB2EFB914B16}" srcOrd="0" destOrd="0" parTransId="{E890F320-E2F1-468E-89B5-20291645FE05}" sibTransId="{A6A8235C-123D-4849-B10C-43063B5A7959}"/>
    <dgm:cxn modelId="{A93FCAE2-788D-425C-B413-4AC54E94C26A}" type="presParOf" srcId="{4277EF83-C941-41CB-849F-D9D799F2EA41}" destId="{9F17E877-477F-4E87-ABBA-740E8CEDD082}" srcOrd="0" destOrd="0" presId="urn:microsoft.com/office/officeart/2008/layout/LinedList"/>
    <dgm:cxn modelId="{F161B568-69FE-49CB-8D75-5221EC066608}" type="presParOf" srcId="{4277EF83-C941-41CB-849F-D9D799F2EA41}" destId="{DB4C4C83-9111-4B33-9E0F-651B0E6ECC91}" srcOrd="1" destOrd="0" presId="urn:microsoft.com/office/officeart/2008/layout/LinedList"/>
    <dgm:cxn modelId="{8CE6B388-7613-42AD-9389-DF08FA0C6675}" type="presParOf" srcId="{DB4C4C83-9111-4B33-9E0F-651B0E6ECC91}" destId="{8D63BE28-D0B5-4785-B7A3-0537576DD726}" srcOrd="0" destOrd="0" presId="urn:microsoft.com/office/officeart/2008/layout/LinedList"/>
    <dgm:cxn modelId="{F3C6BEC3-E228-4D34-AD88-D096AB4BCE5B}" type="presParOf" srcId="{DB4C4C83-9111-4B33-9E0F-651B0E6ECC91}" destId="{520ECDDB-339D-41D7-A078-3D80D0BCE44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9190934-0798-4EFB-B3C3-B69C350EB0F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6033A37-0DF6-46B7-B600-FB2EFB914B16}">
      <dgm:prSet phldrT="[文本]" custT="1"/>
      <dgm:spPr/>
      <dgm:t>
        <a:bodyPr/>
        <a:lstStyle/>
        <a:p>
          <a:pPr algn="l"/>
          <a:endParaRPr lang="en-US" altLang="zh-CN" sz="1800" dirty="0" smtClean="0"/>
        </a:p>
        <a:p>
          <a:pPr algn="ctr"/>
          <a:r>
            <a:rPr lang="zh-CN" altLang="en-US" sz="1800" dirty="0" smtClean="0">
              <a:solidFill>
                <a:srgbClr val="FF0000"/>
              </a:solidFill>
            </a:rPr>
            <a:t>字典</a:t>
          </a:r>
          <a:endParaRPr lang="en-US" altLang="zh-CN" sz="1800" dirty="0" smtClean="0">
            <a:solidFill>
              <a:srgbClr val="FF0000"/>
            </a:solidFill>
          </a:endParaRPr>
        </a:p>
        <a:p>
          <a:pPr algn="l"/>
          <a:r>
            <a:rPr lang="en-US" sz="1600" b="0" i="0" dirty="0" smtClean="0"/>
            <a:t>1.hash</a:t>
          </a:r>
          <a:r>
            <a:rPr lang="zh-CN" altLang="en-US" sz="1600" b="0" i="0" dirty="0" smtClean="0"/>
            <a:t>算法</a:t>
          </a:r>
          <a:r>
            <a:rPr lang="en-US" altLang="zh-CN" sz="1600" b="0" i="0" dirty="0" smtClean="0"/>
            <a:t>-</a:t>
          </a:r>
          <a:r>
            <a:rPr lang="zh-CN" altLang="en-US" sz="1600" b="0" i="0" dirty="0" smtClean="0"/>
            <a:t>先用</a:t>
          </a:r>
          <a:r>
            <a:rPr lang="en-US" sz="1600" b="0" i="0" dirty="0" smtClean="0"/>
            <a:t>MurmurHash2（Austin Appleby </a:t>
          </a:r>
          <a:r>
            <a:rPr lang="zh-CN" altLang="en-US" sz="1600" b="0" i="0" dirty="0" smtClean="0"/>
            <a:t>）计算</a:t>
          </a:r>
          <a:r>
            <a:rPr lang="en-US" sz="1600" b="0" i="0" dirty="0" smtClean="0"/>
            <a:t>hash</a:t>
          </a:r>
          <a:r>
            <a:rPr lang="zh-CN" altLang="en-US" sz="1600" b="0" i="0" dirty="0" smtClean="0"/>
            <a:t>值，在与</a:t>
          </a:r>
          <a:r>
            <a:rPr lang="en-US" sz="1600" b="0" i="0" dirty="0" err="1" smtClean="0"/>
            <a:t>sizemask</a:t>
          </a:r>
          <a:r>
            <a:rPr lang="zh-CN" altLang="en-US" sz="1600" b="0" i="0" dirty="0" smtClean="0"/>
            <a:t>做与操作</a:t>
          </a:r>
        </a:p>
        <a:p>
          <a:pPr algn="l"/>
          <a:r>
            <a:rPr lang="en-US" altLang="zh-CN" sz="1600" b="0" i="0" dirty="0" smtClean="0"/>
            <a:t>2.</a:t>
          </a:r>
          <a:r>
            <a:rPr lang="zh-CN" altLang="en-US" sz="1600" b="0" i="0" dirty="0" smtClean="0"/>
            <a:t>链地址法解决冲突</a:t>
          </a:r>
        </a:p>
        <a:p>
          <a:pPr algn="l"/>
          <a:r>
            <a:rPr lang="en-US" altLang="zh-CN" sz="1600" b="0" i="0" dirty="0" smtClean="0"/>
            <a:t>3.</a:t>
          </a:r>
          <a:r>
            <a:rPr lang="zh-CN" altLang="en-US" sz="1600" b="0" i="0" dirty="0" smtClean="0"/>
            <a:t>正常状态</a:t>
          </a:r>
          <a:r>
            <a:rPr lang="en-US" altLang="zh-CN" sz="1600" b="0" i="0" dirty="0" smtClean="0"/>
            <a:t>:</a:t>
          </a:r>
          <a:r>
            <a:rPr lang="en-US" sz="1600" b="0" i="0" dirty="0" err="1" smtClean="0"/>
            <a:t>rehashidx</a:t>
          </a:r>
          <a:r>
            <a:rPr lang="en-US" sz="1600" b="0" i="0" dirty="0" smtClean="0"/>
            <a:t>=-1       </a:t>
          </a:r>
          <a:r>
            <a:rPr lang="en-US" sz="1600" b="0" i="0" dirty="0" err="1" smtClean="0"/>
            <a:t>ht</a:t>
          </a:r>
          <a:r>
            <a:rPr lang="en-US" sz="1600" b="0" i="0" dirty="0" smtClean="0"/>
            <a:t>[1]</a:t>
          </a:r>
          <a:r>
            <a:rPr lang="zh-CN" altLang="en-US" sz="1600" b="0" i="0" dirty="0" smtClean="0"/>
            <a:t>大小是</a:t>
          </a:r>
          <a:r>
            <a:rPr lang="en-US" altLang="zh-CN" sz="1600" b="0" i="0" dirty="0" smtClean="0"/>
            <a:t>0</a:t>
          </a:r>
        </a:p>
        <a:p>
          <a:pPr algn="l"/>
          <a:r>
            <a:rPr lang="en-US" altLang="zh-CN" sz="1600" b="0" i="0" dirty="0" smtClean="0"/>
            <a:t>4.rehash</a:t>
          </a:r>
          <a:r>
            <a:rPr lang="zh-CN" altLang="en-US" sz="1600" b="0" i="0" dirty="0" smtClean="0"/>
            <a:t>步骤</a:t>
          </a:r>
          <a:r>
            <a:rPr lang="en-US" altLang="zh-CN" sz="1600" b="0" i="0" dirty="0" smtClean="0"/>
            <a:t>:</a:t>
          </a:r>
        </a:p>
        <a:p>
          <a:pPr algn="l"/>
          <a:r>
            <a:rPr lang="en-US" altLang="zh-CN" sz="1600" b="0" i="0" dirty="0" smtClean="0"/>
            <a:t>	a.</a:t>
          </a:r>
          <a:r>
            <a:rPr lang="zh-CN" altLang="en-US" sz="1600" b="0" i="0" dirty="0" smtClean="0"/>
            <a:t>为</a:t>
          </a:r>
          <a:r>
            <a:rPr lang="en-US" altLang="zh-CN" sz="1600" b="0" i="0" dirty="0" err="1" smtClean="0"/>
            <a:t>ht</a:t>
          </a:r>
          <a:r>
            <a:rPr lang="en-US" altLang="zh-CN" sz="1600" b="0" i="0" dirty="0" smtClean="0"/>
            <a:t>[1]</a:t>
          </a:r>
          <a:r>
            <a:rPr lang="zh-CN" altLang="en-US" sz="1600" b="0" i="0" dirty="0" smtClean="0"/>
            <a:t>分配空间，扩容找第一个大于</a:t>
          </a:r>
          <a:r>
            <a:rPr lang="en-US" altLang="zh-CN" sz="1600" b="0" i="0" dirty="0" smtClean="0"/>
            <a:t>2*used</a:t>
          </a:r>
          <a:r>
            <a:rPr lang="zh-CN" altLang="en-US" sz="1600" b="0" i="0" dirty="0" smtClean="0"/>
            <a:t>的</a:t>
          </a:r>
          <a:r>
            <a:rPr lang="en-US" altLang="zh-CN" sz="1600" b="0" i="0" dirty="0" smtClean="0"/>
            <a:t>2^n,</a:t>
          </a:r>
          <a:r>
            <a:rPr lang="zh-CN" altLang="en-US" sz="1600" b="0" i="0" dirty="0" smtClean="0"/>
            <a:t>缩容找第一个大于</a:t>
          </a:r>
          <a:r>
            <a:rPr lang="en-US" sz="1600" b="0" i="0" dirty="0" err="1" smtClean="0"/>
            <a:t>ht</a:t>
          </a:r>
          <a:r>
            <a:rPr lang="en-US" sz="1600" b="0" i="0" dirty="0" smtClean="0"/>
            <a:t>[0].used</a:t>
          </a:r>
          <a:r>
            <a:rPr lang="zh-CN" altLang="en-US" sz="1600" b="0" i="0" dirty="0" smtClean="0"/>
            <a:t>的</a:t>
          </a:r>
          <a:r>
            <a:rPr lang="en-US" altLang="zh-CN" sz="1600" b="0" i="0" dirty="0" smtClean="0"/>
            <a:t>2^</a:t>
          </a:r>
          <a:r>
            <a:rPr lang="en-US" sz="1600" b="0" i="0" dirty="0" smtClean="0"/>
            <a:t>n</a:t>
          </a:r>
        </a:p>
        <a:p>
          <a:pPr algn="l"/>
          <a:r>
            <a:rPr lang="en-US" sz="1600" b="0" i="0" dirty="0" smtClean="0"/>
            <a:t>	b.</a:t>
          </a:r>
          <a:r>
            <a:rPr lang="zh-CN" altLang="en-US" sz="1600" b="0" i="0" dirty="0" smtClean="0"/>
            <a:t>将</a:t>
          </a:r>
          <a:r>
            <a:rPr lang="en-US" sz="1600" b="0" i="0" dirty="0" smtClean="0"/>
            <a:t>h[0]rehash</a:t>
          </a:r>
          <a:r>
            <a:rPr lang="zh-CN" altLang="en-US" sz="1600" b="0" i="0" dirty="0" smtClean="0"/>
            <a:t>到</a:t>
          </a:r>
          <a:r>
            <a:rPr lang="en-US" sz="1600" b="0" i="0" dirty="0" err="1" smtClean="0"/>
            <a:t>ht</a:t>
          </a:r>
          <a:r>
            <a:rPr lang="en-US" sz="1600" b="0" i="0" dirty="0" smtClean="0"/>
            <a:t>[1]</a:t>
          </a:r>
          <a:r>
            <a:rPr lang="zh-CN" altLang="en-US" sz="1600" b="0" i="0" dirty="0" smtClean="0"/>
            <a:t>中</a:t>
          </a:r>
        </a:p>
        <a:p>
          <a:pPr algn="l"/>
          <a:r>
            <a:rPr lang="en-US" altLang="zh-CN" sz="1600" b="0" i="0" dirty="0" smtClean="0"/>
            <a:t>	c.</a:t>
          </a:r>
          <a:r>
            <a:rPr lang="zh-CN" altLang="en-US" sz="1600" b="0" i="0" dirty="0" smtClean="0"/>
            <a:t>释放</a:t>
          </a:r>
          <a:r>
            <a:rPr lang="en-US" altLang="zh-CN" sz="1600" b="0" i="0" dirty="0" err="1" smtClean="0"/>
            <a:t>ht</a:t>
          </a:r>
          <a:r>
            <a:rPr lang="en-US" altLang="zh-CN" sz="1600" b="0" i="0" dirty="0" smtClean="0"/>
            <a:t>[0],</a:t>
          </a:r>
          <a:r>
            <a:rPr lang="zh-CN" altLang="en-US" sz="1600" b="0" i="0" dirty="0" smtClean="0"/>
            <a:t>并设置</a:t>
          </a:r>
          <a:r>
            <a:rPr lang="en-US" altLang="zh-CN" sz="1600" b="0" i="0" dirty="0" err="1" smtClean="0"/>
            <a:t>ht</a:t>
          </a:r>
          <a:r>
            <a:rPr lang="en-US" altLang="zh-CN" sz="1600" b="0" i="0" dirty="0" smtClean="0"/>
            <a:t>[1]</a:t>
          </a:r>
          <a:r>
            <a:rPr lang="zh-CN" altLang="en-US" sz="1600" b="0" i="0" dirty="0" smtClean="0"/>
            <a:t>为</a:t>
          </a:r>
          <a:r>
            <a:rPr lang="en-US" altLang="zh-CN" sz="1600" b="0" i="0" dirty="0" err="1" smtClean="0"/>
            <a:t>ht</a:t>
          </a:r>
          <a:r>
            <a:rPr lang="en-US" altLang="zh-CN" sz="1600" b="0" i="0" dirty="0" smtClean="0"/>
            <a:t>[0],</a:t>
          </a:r>
          <a:r>
            <a:rPr lang="zh-CN" altLang="en-US" sz="1600" b="0" i="0" dirty="0" smtClean="0"/>
            <a:t>再建</a:t>
          </a:r>
          <a:r>
            <a:rPr lang="en-US" altLang="zh-CN" sz="1600" b="0" i="0" dirty="0" err="1" smtClean="0"/>
            <a:t>ht</a:t>
          </a:r>
          <a:r>
            <a:rPr lang="en-US" altLang="zh-CN" sz="1600" b="0" i="0" dirty="0" smtClean="0"/>
            <a:t>[1]</a:t>
          </a:r>
        </a:p>
        <a:p>
          <a:pPr algn="l"/>
          <a:r>
            <a:rPr lang="en-US" altLang="zh-CN" sz="1600" b="0" i="0" dirty="0" smtClean="0"/>
            <a:t>5.</a:t>
          </a:r>
          <a:r>
            <a:rPr lang="zh-CN" altLang="en-US" sz="1600" b="0" i="0" dirty="0" smtClean="0"/>
            <a:t>执行条件：</a:t>
          </a:r>
        </a:p>
        <a:p>
          <a:pPr algn="l"/>
          <a:r>
            <a:rPr lang="en-US" altLang="zh-CN" sz="1600" b="0" i="0" dirty="0" smtClean="0"/>
            <a:t>	a.</a:t>
          </a:r>
          <a:r>
            <a:rPr lang="zh-CN" altLang="en-US" sz="1600" b="0" i="0" dirty="0" smtClean="0"/>
            <a:t>服务器目前没有在执行</a:t>
          </a:r>
          <a:r>
            <a:rPr lang="en-US" altLang="zh-CN" sz="1600" b="0" i="0" dirty="0" smtClean="0"/>
            <a:t>BGSAVE</a:t>
          </a:r>
          <a:r>
            <a:rPr lang="zh-CN" altLang="en-US" sz="1600" b="0" i="0" dirty="0" smtClean="0"/>
            <a:t>或者</a:t>
          </a:r>
          <a:r>
            <a:rPr lang="en-US" altLang="zh-CN" sz="1600" b="0" i="0" dirty="0" smtClean="0"/>
            <a:t>BGREWREITEAOF,</a:t>
          </a:r>
          <a:r>
            <a:rPr lang="zh-CN" altLang="en-US" sz="1600" b="0" i="0" dirty="0" smtClean="0"/>
            <a:t>并且负载因子大于等于</a:t>
          </a:r>
          <a:r>
            <a:rPr lang="en-US" altLang="zh-CN" sz="1600" b="0" i="0" dirty="0" smtClean="0"/>
            <a:t>1</a:t>
          </a:r>
        </a:p>
        <a:p>
          <a:pPr algn="l"/>
          <a:r>
            <a:rPr lang="en-US" altLang="zh-CN" sz="1600" b="0" i="0" dirty="0" smtClean="0"/>
            <a:t>	b.</a:t>
          </a:r>
          <a:r>
            <a:rPr lang="zh-CN" altLang="en-US" sz="1600" b="0" i="0" dirty="0" smtClean="0"/>
            <a:t>服务器正在执行，那么负载因子大于等于</a:t>
          </a:r>
          <a:r>
            <a:rPr lang="en-US" altLang="zh-CN" sz="1600" b="0" i="0" dirty="0" smtClean="0"/>
            <a:t>5</a:t>
          </a:r>
        </a:p>
        <a:p>
          <a:pPr algn="l"/>
          <a:r>
            <a:rPr lang="en-US" altLang="zh-CN" sz="1600" b="0" i="0" dirty="0" smtClean="0"/>
            <a:t>	c.</a:t>
          </a:r>
          <a:r>
            <a:rPr lang="zh-CN" altLang="en-US" sz="1600" b="0" i="0" dirty="0" smtClean="0"/>
            <a:t>负载因子小于</a:t>
          </a:r>
          <a:r>
            <a:rPr lang="en-US" altLang="zh-CN" sz="1600" b="0" i="0" dirty="0" smtClean="0"/>
            <a:t>0.1</a:t>
          </a:r>
          <a:r>
            <a:rPr lang="zh-CN" altLang="en-US" sz="1600" b="0" i="0" dirty="0" smtClean="0"/>
            <a:t>自动缩容</a:t>
          </a:r>
        </a:p>
        <a:p>
          <a:pPr algn="l"/>
          <a:r>
            <a:rPr lang="en-US" altLang="zh-CN" sz="1600" b="0" i="0" dirty="0" smtClean="0"/>
            <a:t>6.</a:t>
          </a:r>
          <a:r>
            <a:rPr lang="zh-CN" altLang="en-US" sz="1600" b="0" i="0" dirty="0" smtClean="0"/>
            <a:t>渐进式</a:t>
          </a:r>
          <a:r>
            <a:rPr lang="en-US" sz="1600" b="0" i="0" dirty="0" smtClean="0"/>
            <a:t>rehash</a:t>
          </a:r>
        </a:p>
        <a:p>
          <a:pPr algn="l"/>
          <a:r>
            <a:rPr lang="en-US" altLang="zh-CN" sz="1600" b="0" i="0" dirty="0" smtClean="0"/>
            <a:t>rehash</a:t>
          </a:r>
          <a:r>
            <a:rPr lang="zh-CN" altLang="en-US" sz="1600" b="0" i="0" dirty="0" smtClean="0"/>
            <a:t>期间删，查，更新操作在两个</a:t>
          </a:r>
          <a:r>
            <a:rPr lang="en-US" altLang="zh-CN" sz="1600" b="0" i="0" dirty="0" smtClean="0"/>
            <a:t>hash</a:t>
          </a:r>
          <a:r>
            <a:rPr lang="zh-CN" altLang="en-US" sz="1600" b="0" i="0" dirty="0" smtClean="0"/>
            <a:t>表，插入只在</a:t>
          </a:r>
          <a:r>
            <a:rPr lang="en-US" sz="1600" b="0" i="0" dirty="0" err="1" smtClean="0"/>
            <a:t>ht</a:t>
          </a:r>
          <a:r>
            <a:rPr lang="en-US" sz="1600" b="0" i="0" dirty="0" smtClean="0"/>
            <a:t>[1]</a:t>
          </a:r>
        </a:p>
        <a:p>
          <a:pPr algn="l"/>
          <a:r>
            <a:rPr lang="zh-CN" altLang="en-US" sz="1600" b="0" i="0" dirty="0" smtClean="0"/>
            <a:t>新老库切换可考虑此法</a:t>
          </a:r>
          <a:endParaRPr lang="en-US" altLang="zh-CN" sz="1600" dirty="0" smtClean="0">
            <a:solidFill>
              <a:srgbClr val="FF0000"/>
            </a:solidFill>
          </a:endParaRPr>
        </a:p>
      </dgm:t>
    </dgm:pt>
    <dgm:pt modelId="{E890F320-E2F1-468E-89B5-20291645FE05}" type="parTrans" cxnId="{9EE27A5F-316D-4145-BA8E-0115E1BB42F7}">
      <dgm:prSet/>
      <dgm:spPr/>
      <dgm:t>
        <a:bodyPr/>
        <a:lstStyle/>
        <a:p>
          <a:endParaRPr lang="zh-CN" altLang="en-US"/>
        </a:p>
      </dgm:t>
    </dgm:pt>
    <dgm:pt modelId="{A6A8235C-123D-4849-B10C-43063B5A7959}" type="sibTrans" cxnId="{9EE27A5F-316D-4145-BA8E-0115E1BB42F7}">
      <dgm:prSet/>
      <dgm:spPr/>
      <dgm:t>
        <a:bodyPr/>
        <a:lstStyle/>
        <a:p>
          <a:endParaRPr lang="zh-CN" altLang="en-US"/>
        </a:p>
      </dgm:t>
    </dgm:pt>
    <dgm:pt modelId="{4277EF83-C941-41CB-849F-D9D799F2EA41}" type="pres">
      <dgm:prSet presAssocID="{E9190934-0798-4EFB-B3C3-B69C350EB0F7}" presName="vert0" presStyleCnt="0">
        <dgm:presLayoutVars>
          <dgm:dir/>
          <dgm:animOne val="branch"/>
          <dgm:animLvl val="lvl"/>
        </dgm:presLayoutVars>
      </dgm:prSet>
      <dgm:spPr/>
    </dgm:pt>
    <dgm:pt modelId="{9F17E877-477F-4E87-ABBA-740E8CEDD082}" type="pres">
      <dgm:prSet presAssocID="{C6033A37-0DF6-46B7-B600-FB2EFB914B16}" presName="thickLine" presStyleLbl="alignNode1" presStyleIdx="0" presStyleCnt="1"/>
      <dgm:spPr/>
    </dgm:pt>
    <dgm:pt modelId="{DB4C4C83-9111-4B33-9E0F-651B0E6ECC91}" type="pres">
      <dgm:prSet presAssocID="{C6033A37-0DF6-46B7-B600-FB2EFB914B16}" presName="horz1" presStyleCnt="0"/>
      <dgm:spPr/>
    </dgm:pt>
    <dgm:pt modelId="{8D63BE28-D0B5-4785-B7A3-0537576DD726}" type="pres">
      <dgm:prSet presAssocID="{C6033A37-0DF6-46B7-B600-FB2EFB914B16}" presName="tx1" presStyleLbl="revTx" presStyleIdx="0" presStyleCnt="1"/>
      <dgm:spPr/>
      <dgm:t>
        <a:bodyPr/>
        <a:lstStyle/>
        <a:p>
          <a:endParaRPr lang="zh-CN" altLang="en-US"/>
        </a:p>
      </dgm:t>
    </dgm:pt>
    <dgm:pt modelId="{520ECDDB-339D-41D7-A078-3D80D0BCE44D}" type="pres">
      <dgm:prSet presAssocID="{C6033A37-0DF6-46B7-B600-FB2EFB914B16}" presName="vert1" presStyleCnt="0"/>
      <dgm:spPr/>
    </dgm:pt>
  </dgm:ptLst>
  <dgm:cxnLst>
    <dgm:cxn modelId="{53489795-FFCD-4AC3-BAEE-C57E84039BDB}" type="presOf" srcId="{E9190934-0798-4EFB-B3C3-B69C350EB0F7}" destId="{4277EF83-C941-41CB-849F-D9D799F2EA41}" srcOrd="0" destOrd="0" presId="urn:microsoft.com/office/officeart/2008/layout/LinedList"/>
    <dgm:cxn modelId="{718388FC-CACB-4C4F-B9FF-D1499FBD11EE}" type="presOf" srcId="{C6033A37-0DF6-46B7-B600-FB2EFB914B16}" destId="{8D63BE28-D0B5-4785-B7A3-0537576DD726}" srcOrd="0" destOrd="0" presId="urn:microsoft.com/office/officeart/2008/layout/LinedList"/>
    <dgm:cxn modelId="{9EE27A5F-316D-4145-BA8E-0115E1BB42F7}" srcId="{E9190934-0798-4EFB-B3C3-B69C350EB0F7}" destId="{C6033A37-0DF6-46B7-B600-FB2EFB914B16}" srcOrd="0" destOrd="0" parTransId="{E890F320-E2F1-468E-89B5-20291645FE05}" sibTransId="{A6A8235C-123D-4849-B10C-43063B5A7959}"/>
    <dgm:cxn modelId="{A93FCAE2-788D-425C-B413-4AC54E94C26A}" type="presParOf" srcId="{4277EF83-C941-41CB-849F-D9D799F2EA41}" destId="{9F17E877-477F-4E87-ABBA-740E8CEDD082}" srcOrd="0" destOrd="0" presId="urn:microsoft.com/office/officeart/2008/layout/LinedList"/>
    <dgm:cxn modelId="{F161B568-69FE-49CB-8D75-5221EC066608}" type="presParOf" srcId="{4277EF83-C941-41CB-849F-D9D799F2EA41}" destId="{DB4C4C83-9111-4B33-9E0F-651B0E6ECC91}" srcOrd="1" destOrd="0" presId="urn:microsoft.com/office/officeart/2008/layout/LinedList"/>
    <dgm:cxn modelId="{8CE6B388-7613-42AD-9389-DF08FA0C6675}" type="presParOf" srcId="{DB4C4C83-9111-4B33-9E0F-651B0E6ECC91}" destId="{8D63BE28-D0B5-4785-B7A3-0537576DD726}" srcOrd="0" destOrd="0" presId="urn:microsoft.com/office/officeart/2008/layout/LinedList"/>
    <dgm:cxn modelId="{F3C6BEC3-E228-4D34-AD88-D096AB4BCE5B}" type="presParOf" srcId="{DB4C4C83-9111-4B33-9E0F-651B0E6ECC91}" destId="{520ECDDB-339D-41D7-A078-3D80D0BCE44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9190934-0798-4EFB-B3C3-B69C350EB0F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6033A37-0DF6-46B7-B600-FB2EFB914B16}">
      <dgm:prSet phldrT="[文本]" custT="1"/>
      <dgm:spPr/>
      <dgm:t>
        <a:bodyPr/>
        <a:lstStyle/>
        <a:p>
          <a:pPr algn="l"/>
          <a:endParaRPr lang="en-US" altLang="zh-CN" sz="1800" dirty="0" smtClean="0"/>
        </a:p>
        <a:p>
          <a:pPr algn="ctr"/>
          <a:r>
            <a:rPr lang="zh-CN" altLang="en-US" sz="1800" dirty="0" smtClean="0">
              <a:solidFill>
                <a:srgbClr val="FF0000"/>
              </a:solidFill>
            </a:rPr>
            <a:t>跳跃表（</a:t>
          </a:r>
          <a:r>
            <a:rPr lang="en-US" altLang="zh-CN" sz="1800" dirty="0" err="1" smtClean="0">
              <a:solidFill>
                <a:srgbClr val="FF0000"/>
              </a:solidFill>
            </a:rPr>
            <a:t>zset</a:t>
          </a:r>
          <a:r>
            <a:rPr lang="zh-CN" altLang="en-US" sz="1800" dirty="0" smtClean="0">
              <a:solidFill>
                <a:srgbClr val="FF0000"/>
              </a:solidFill>
            </a:rPr>
            <a:t>底层实现）</a:t>
          </a:r>
          <a:endParaRPr lang="en-US" altLang="zh-CN" sz="1800" dirty="0" smtClean="0">
            <a:solidFill>
              <a:srgbClr val="FF0000"/>
            </a:solidFill>
          </a:endParaRPr>
        </a:p>
        <a:p>
          <a:pPr algn="l"/>
          <a:r>
            <a:rPr lang="zh-CN" altLang="en-US" sz="1800" b="0" i="0" dirty="0" smtClean="0"/>
            <a:t>表结构：</a:t>
          </a:r>
          <a:endParaRPr lang="en-US" altLang="zh-CN" sz="1800" b="0" i="0" dirty="0" smtClean="0"/>
        </a:p>
        <a:p>
          <a:pPr algn="l"/>
          <a:r>
            <a:rPr lang="en-US" sz="1800" b="0" i="0" dirty="0" smtClean="0"/>
            <a:t>strut </a:t>
          </a:r>
          <a:r>
            <a:rPr lang="en-US" sz="1800" b="0" i="0" dirty="0" err="1" smtClean="0"/>
            <a:t>zskiplistNode</a:t>
          </a:r>
          <a:r>
            <a:rPr lang="en-US" sz="1800" b="0" i="0" dirty="0" smtClean="0"/>
            <a:t> *header,*tail</a:t>
          </a:r>
        </a:p>
        <a:p>
          <a:pPr algn="l"/>
          <a:r>
            <a:rPr lang="en-US" sz="1800" b="0" i="0" dirty="0" smtClean="0"/>
            <a:t>unsigned long length</a:t>
          </a:r>
        </a:p>
        <a:p>
          <a:pPr algn="l"/>
          <a:r>
            <a:rPr lang="en-US" sz="1800" b="0" i="0" dirty="0" err="1" smtClean="0"/>
            <a:t>int</a:t>
          </a:r>
          <a:r>
            <a:rPr lang="en-US" sz="1800" b="0" i="0" dirty="0" smtClean="0"/>
            <a:t> le</a:t>
          </a:r>
          <a:r>
            <a:rPr lang="en-US" altLang="zh-CN" sz="1800" b="0" i="0" dirty="0" smtClean="0"/>
            <a:t>vel</a:t>
          </a:r>
        </a:p>
        <a:p>
          <a:pPr algn="l"/>
          <a:r>
            <a:rPr lang="zh-CN" altLang="en-US" sz="1800" b="0" i="0" dirty="0" smtClean="0"/>
            <a:t>节点结构：</a:t>
          </a:r>
          <a:endParaRPr lang="en-US" altLang="zh-CN" sz="1800" b="0" i="0" dirty="0" smtClean="0"/>
        </a:p>
        <a:p>
          <a:pPr algn="l"/>
          <a:r>
            <a:rPr lang="en-US" sz="1800" b="0" i="0" dirty="0" err="1" smtClean="0"/>
            <a:t>struct</a:t>
          </a:r>
          <a:r>
            <a:rPr lang="en-US" sz="1800" b="0" i="0" dirty="0" smtClean="0"/>
            <a:t> </a:t>
          </a:r>
          <a:r>
            <a:rPr lang="en-US" sz="1800" b="0" i="0" dirty="0" err="1" smtClean="0"/>
            <a:t>zskiplistlevel</a:t>
          </a:r>
          <a:r>
            <a:rPr lang="en-US" sz="1800" b="0" i="0" dirty="0" smtClean="0"/>
            <a:t>{</a:t>
          </a:r>
        </a:p>
        <a:p>
          <a:pPr algn="l"/>
          <a:r>
            <a:rPr lang="en-US" sz="1800" b="0" i="0" dirty="0" err="1" smtClean="0"/>
            <a:t>struct</a:t>
          </a:r>
          <a:r>
            <a:rPr lang="en-US" sz="1800" b="0" i="0" dirty="0" smtClean="0"/>
            <a:t> </a:t>
          </a:r>
          <a:r>
            <a:rPr lang="en-US" sz="1800" b="0" i="0" dirty="0" err="1" smtClean="0"/>
            <a:t>zskiplistNode</a:t>
          </a:r>
          <a:r>
            <a:rPr lang="en-US" sz="1800" b="0" i="0" dirty="0" smtClean="0"/>
            <a:t> *forward </a:t>
          </a:r>
          <a:r>
            <a:rPr lang="zh-CN" altLang="en-US" sz="1800" b="0" i="0" dirty="0" smtClean="0"/>
            <a:t>前进指针有跨度</a:t>
          </a:r>
          <a:endParaRPr lang="en-US" sz="1800" b="0" i="0" dirty="0" smtClean="0"/>
        </a:p>
        <a:p>
          <a:pPr algn="l"/>
          <a:r>
            <a:rPr lang="en-US" sz="1800" b="0" i="0" dirty="0" smtClean="0"/>
            <a:t>unsigned </a:t>
          </a:r>
          <a:r>
            <a:rPr lang="en-US" sz="1800" b="0" i="0" dirty="0" err="1" smtClean="0"/>
            <a:t>int</a:t>
          </a:r>
          <a:r>
            <a:rPr lang="en-US" sz="1800" b="0" i="0" dirty="0" smtClean="0"/>
            <a:t> span--</a:t>
          </a:r>
          <a:r>
            <a:rPr lang="zh-CN" altLang="en-US" sz="1800" b="0" i="0" dirty="0" smtClean="0"/>
            <a:t>跨度</a:t>
          </a:r>
          <a:r>
            <a:rPr lang="en-US" altLang="zh-CN" sz="1800" b="0" i="0" dirty="0" smtClean="0"/>
            <a:t>--</a:t>
          </a:r>
          <a:r>
            <a:rPr lang="zh-CN" altLang="en-US" sz="1800" b="0" i="0" dirty="0" smtClean="0"/>
            <a:t>计算排位用的，</a:t>
          </a:r>
          <a:br>
            <a:rPr lang="zh-CN" altLang="en-US" sz="1800" b="0" i="0" dirty="0" smtClean="0"/>
          </a:br>
          <a:r>
            <a:rPr lang="en-US" altLang="zh-CN" sz="1800" b="0" i="0" dirty="0" smtClean="0"/>
            <a:t>}</a:t>
          </a:r>
          <a:r>
            <a:rPr lang="en-US" sz="1800" b="0" i="0" dirty="0" smtClean="0"/>
            <a:t>level[]</a:t>
          </a:r>
        </a:p>
        <a:p>
          <a:pPr algn="l"/>
          <a:r>
            <a:rPr lang="en-US" sz="1800" b="0" i="0" dirty="0" err="1" smtClean="0"/>
            <a:t>struct</a:t>
          </a:r>
          <a:r>
            <a:rPr lang="en-US" sz="1800" b="0" i="0" dirty="0" smtClean="0"/>
            <a:t> </a:t>
          </a:r>
          <a:r>
            <a:rPr lang="en-US" sz="1800" b="0" i="0" dirty="0" err="1" smtClean="0"/>
            <a:t>zskiplistNode</a:t>
          </a:r>
          <a:r>
            <a:rPr lang="en-US" sz="1800" b="0" i="0" dirty="0" smtClean="0"/>
            <a:t> *backward </a:t>
          </a:r>
          <a:r>
            <a:rPr lang="zh-CN" altLang="en-US" sz="1800" b="0" i="0" dirty="0" smtClean="0"/>
            <a:t>一次只退一个</a:t>
          </a:r>
          <a:endParaRPr lang="en-US" sz="1800" b="0" i="0" dirty="0" smtClean="0"/>
        </a:p>
        <a:p>
          <a:pPr algn="l"/>
          <a:r>
            <a:rPr lang="en-US" sz="1800" b="0" i="0" dirty="0" smtClean="0"/>
            <a:t>double score</a:t>
          </a:r>
        </a:p>
        <a:p>
          <a:pPr algn="l"/>
          <a:r>
            <a:rPr lang="en-US" sz="1800" b="0" i="0" dirty="0" err="1" smtClean="0"/>
            <a:t>robj</a:t>
          </a:r>
          <a:r>
            <a:rPr lang="en-US" sz="1800" b="0" i="0" dirty="0" smtClean="0"/>
            <a:t> *</a:t>
          </a:r>
          <a:r>
            <a:rPr lang="en-US" sz="1800" b="0" i="0" dirty="0" err="1" smtClean="0"/>
            <a:t>obj</a:t>
          </a:r>
          <a:r>
            <a:rPr lang="en-US" sz="1800" b="0" i="0" dirty="0" smtClean="0"/>
            <a:t>  </a:t>
          </a:r>
          <a:r>
            <a:rPr lang="zh-CN" altLang="en-US" sz="1800" b="0" i="0" dirty="0" smtClean="0"/>
            <a:t>指向字符串的指针</a:t>
          </a:r>
          <a:endParaRPr lang="en-US" altLang="zh-CN" sz="1800" b="0" i="0" dirty="0" smtClean="0"/>
        </a:p>
        <a:p>
          <a:pPr algn="l"/>
          <a:r>
            <a:rPr lang="zh-CN" altLang="en-US" sz="1800" dirty="0" smtClean="0"/>
            <a:t>最底层包含所有元素</a:t>
          </a:r>
        </a:p>
        <a:p>
          <a:pPr algn="l"/>
          <a:r>
            <a:rPr lang="zh-CN" altLang="en-US" sz="1800" dirty="0" smtClean="0"/>
            <a:t>查找是从上往下找</a:t>
          </a:r>
        </a:p>
        <a:p>
          <a:pPr algn="l"/>
          <a:r>
            <a:rPr lang="en-US" sz="1800" b="0" i="0" dirty="0" err="1" smtClean="0"/>
            <a:t>zskGetElementByRank</a:t>
          </a:r>
          <a:r>
            <a:rPr lang="en-US" sz="1800" b="0" i="0" dirty="0" smtClean="0"/>
            <a:t>--</a:t>
          </a:r>
          <a:r>
            <a:rPr lang="zh-CN" altLang="en-US" sz="1800" b="0" i="0" dirty="0" smtClean="0"/>
            <a:t>获取给定排位上的节点  </a:t>
          </a:r>
          <a:r>
            <a:rPr lang="en-US" altLang="zh-CN" sz="1800" b="0" i="0" dirty="0" err="1" smtClean="0"/>
            <a:t>ZRank</a:t>
          </a:r>
          <a:r>
            <a:rPr lang="zh-CN" altLang="en-US" sz="1800" dirty="0" smtClean="0"/>
            <a:t/>
          </a:r>
          <a:br>
            <a:rPr lang="zh-CN" altLang="en-US" sz="1800" dirty="0" smtClean="0"/>
          </a:br>
          <a:r>
            <a:rPr lang="zh-CN" altLang="en-US" sz="1800" dirty="0" smtClean="0"/>
            <a:t/>
          </a:r>
          <a:br>
            <a:rPr lang="zh-CN" altLang="en-US" sz="1800" dirty="0" smtClean="0"/>
          </a:br>
          <a:endParaRPr lang="en-US" altLang="zh-CN" sz="1800" dirty="0" smtClean="0">
            <a:solidFill>
              <a:srgbClr val="FF0000"/>
            </a:solidFill>
          </a:endParaRPr>
        </a:p>
      </dgm:t>
    </dgm:pt>
    <dgm:pt modelId="{E890F320-E2F1-468E-89B5-20291645FE05}" type="parTrans" cxnId="{9EE27A5F-316D-4145-BA8E-0115E1BB42F7}">
      <dgm:prSet/>
      <dgm:spPr/>
      <dgm:t>
        <a:bodyPr/>
        <a:lstStyle/>
        <a:p>
          <a:endParaRPr lang="zh-CN" altLang="en-US"/>
        </a:p>
      </dgm:t>
    </dgm:pt>
    <dgm:pt modelId="{A6A8235C-123D-4849-B10C-43063B5A7959}" type="sibTrans" cxnId="{9EE27A5F-316D-4145-BA8E-0115E1BB42F7}">
      <dgm:prSet/>
      <dgm:spPr/>
      <dgm:t>
        <a:bodyPr/>
        <a:lstStyle/>
        <a:p>
          <a:endParaRPr lang="zh-CN" altLang="en-US"/>
        </a:p>
      </dgm:t>
    </dgm:pt>
    <dgm:pt modelId="{4277EF83-C941-41CB-849F-D9D799F2EA41}" type="pres">
      <dgm:prSet presAssocID="{E9190934-0798-4EFB-B3C3-B69C350EB0F7}" presName="vert0" presStyleCnt="0">
        <dgm:presLayoutVars>
          <dgm:dir/>
          <dgm:animOne val="branch"/>
          <dgm:animLvl val="lvl"/>
        </dgm:presLayoutVars>
      </dgm:prSet>
      <dgm:spPr/>
    </dgm:pt>
    <dgm:pt modelId="{9F17E877-477F-4E87-ABBA-740E8CEDD082}" type="pres">
      <dgm:prSet presAssocID="{C6033A37-0DF6-46B7-B600-FB2EFB914B16}" presName="thickLine" presStyleLbl="alignNode1" presStyleIdx="0" presStyleCnt="1"/>
      <dgm:spPr/>
    </dgm:pt>
    <dgm:pt modelId="{DB4C4C83-9111-4B33-9E0F-651B0E6ECC91}" type="pres">
      <dgm:prSet presAssocID="{C6033A37-0DF6-46B7-B600-FB2EFB914B16}" presName="horz1" presStyleCnt="0"/>
      <dgm:spPr/>
    </dgm:pt>
    <dgm:pt modelId="{8D63BE28-D0B5-4785-B7A3-0537576DD726}" type="pres">
      <dgm:prSet presAssocID="{C6033A37-0DF6-46B7-B600-FB2EFB914B16}" presName="tx1" presStyleLbl="revTx" presStyleIdx="0" presStyleCnt="1"/>
      <dgm:spPr/>
      <dgm:t>
        <a:bodyPr/>
        <a:lstStyle/>
        <a:p>
          <a:endParaRPr lang="zh-CN" altLang="en-US"/>
        </a:p>
      </dgm:t>
    </dgm:pt>
    <dgm:pt modelId="{520ECDDB-339D-41D7-A078-3D80D0BCE44D}" type="pres">
      <dgm:prSet presAssocID="{C6033A37-0DF6-46B7-B600-FB2EFB914B16}" presName="vert1" presStyleCnt="0"/>
      <dgm:spPr/>
    </dgm:pt>
  </dgm:ptLst>
  <dgm:cxnLst>
    <dgm:cxn modelId="{53489795-FFCD-4AC3-BAEE-C57E84039BDB}" type="presOf" srcId="{E9190934-0798-4EFB-B3C3-B69C350EB0F7}" destId="{4277EF83-C941-41CB-849F-D9D799F2EA41}" srcOrd="0" destOrd="0" presId="urn:microsoft.com/office/officeart/2008/layout/LinedList"/>
    <dgm:cxn modelId="{718388FC-CACB-4C4F-B9FF-D1499FBD11EE}" type="presOf" srcId="{C6033A37-0DF6-46B7-B600-FB2EFB914B16}" destId="{8D63BE28-D0B5-4785-B7A3-0537576DD726}" srcOrd="0" destOrd="0" presId="urn:microsoft.com/office/officeart/2008/layout/LinedList"/>
    <dgm:cxn modelId="{9EE27A5F-316D-4145-BA8E-0115E1BB42F7}" srcId="{E9190934-0798-4EFB-B3C3-B69C350EB0F7}" destId="{C6033A37-0DF6-46B7-B600-FB2EFB914B16}" srcOrd="0" destOrd="0" parTransId="{E890F320-E2F1-468E-89B5-20291645FE05}" sibTransId="{A6A8235C-123D-4849-B10C-43063B5A7959}"/>
    <dgm:cxn modelId="{A93FCAE2-788D-425C-B413-4AC54E94C26A}" type="presParOf" srcId="{4277EF83-C941-41CB-849F-D9D799F2EA41}" destId="{9F17E877-477F-4E87-ABBA-740E8CEDD082}" srcOrd="0" destOrd="0" presId="urn:microsoft.com/office/officeart/2008/layout/LinedList"/>
    <dgm:cxn modelId="{F161B568-69FE-49CB-8D75-5221EC066608}" type="presParOf" srcId="{4277EF83-C941-41CB-849F-D9D799F2EA41}" destId="{DB4C4C83-9111-4B33-9E0F-651B0E6ECC91}" srcOrd="1" destOrd="0" presId="urn:microsoft.com/office/officeart/2008/layout/LinedList"/>
    <dgm:cxn modelId="{8CE6B388-7613-42AD-9389-DF08FA0C6675}" type="presParOf" srcId="{DB4C4C83-9111-4B33-9E0F-651B0E6ECC91}" destId="{8D63BE28-D0B5-4785-B7A3-0537576DD726}" srcOrd="0" destOrd="0" presId="urn:microsoft.com/office/officeart/2008/layout/LinedList"/>
    <dgm:cxn modelId="{F3C6BEC3-E228-4D34-AD88-D096AB4BCE5B}" type="presParOf" srcId="{DB4C4C83-9111-4B33-9E0F-651B0E6ECC91}" destId="{520ECDDB-339D-41D7-A078-3D80D0BCE44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17E877-477F-4E87-ABBA-740E8CEDD082}">
      <dsp:nvSpPr>
        <dsp:cNvPr id="0" name=""/>
        <dsp:cNvSpPr/>
      </dsp:nvSpPr>
      <dsp:spPr>
        <a:xfrm>
          <a:off x="0" y="0"/>
          <a:ext cx="86701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63BE28-D0B5-4785-B7A3-0537576DD726}">
      <dsp:nvSpPr>
        <dsp:cNvPr id="0" name=""/>
        <dsp:cNvSpPr/>
      </dsp:nvSpPr>
      <dsp:spPr>
        <a:xfrm>
          <a:off x="0" y="0"/>
          <a:ext cx="8670175" cy="5772574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CN" sz="180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solidFill>
                <a:srgbClr val="FF0000"/>
              </a:solidFill>
            </a:rPr>
            <a:t>分享大纲</a:t>
          </a:r>
          <a:endParaRPr lang="en-US" altLang="zh-CN" sz="1800" kern="1200" dirty="0" smtClean="0">
            <a:solidFill>
              <a:srgbClr val="FF0000"/>
            </a:solidFill>
          </a:endParaRPr>
        </a:p>
        <a:p>
          <a:pPr lvl="0" algn="ctr" defTabSz="800100">
            <a:lnSpc>
              <a:spcPct val="2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solidFill>
                <a:srgbClr val="FF0000"/>
              </a:solidFill>
            </a:rPr>
            <a:t>1.</a:t>
          </a:r>
          <a:r>
            <a:rPr lang="zh-CN" altLang="en-US" sz="1800" kern="1200" dirty="0" smtClean="0">
              <a:solidFill>
                <a:srgbClr val="FF0000"/>
              </a:solidFill>
            </a:rPr>
            <a:t>介绍一下</a:t>
          </a:r>
          <a:r>
            <a:rPr lang="en-US" altLang="zh-CN" sz="1800" kern="1200" dirty="0" err="1" smtClean="0">
              <a:solidFill>
                <a:srgbClr val="FF0000"/>
              </a:solidFill>
            </a:rPr>
            <a:t>redis</a:t>
          </a:r>
          <a:r>
            <a:rPr lang="zh-CN" altLang="en-US" sz="1800" kern="1200" dirty="0" smtClean="0">
              <a:solidFill>
                <a:srgbClr val="FF0000"/>
              </a:solidFill>
            </a:rPr>
            <a:t>底层的数据结构</a:t>
          </a:r>
          <a:endParaRPr lang="en-US" altLang="zh-CN" sz="1800" kern="1200" dirty="0" smtClean="0">
            <a:solidFill>
              <a:srgbClr val="FF0000"/>
            </a:solidFill>
          </a:endParaRPr>
        </a:p>
        <a:p>
          <a:pPr lvl="0" algn="ctr" defTabSz="800100">
            <a:lnSpc>
              <a:spcPct val="2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solidFill>
                <a:srgbClr val="FF0000"/>
              </a:solidFill>
            </a:rPr>
            <a:t>2.</a:t>
          </a:r>
          <a:r>
            <a:rPr lang="zh-CN" altLang="en-US" sz="1800" kern="1200" dirty="0" smtClean="0">
              <a:solidFill>
                <a:srgbClr val="FF0000"/>
              </a:solidFill>
            </a:rPr>
            <a:t>总结一下</a:t>
          </a:r>
          <a:r>
            <a:rPr lang="en-US" altLang="zh-CN" sz="1800" kern="1200" dirty="0" err="1" smtClean="0">
              <a:solidFill>
                <a:srgbClr val="FF0000"/>
              </a:solidFill>
            </a:rPr>
            <a:t>redis</a:t>
          </a:r>
          <a:r>
            <a:rPr lang="zh-CN" altLang="en-US" sz="1800" kern="1200" dirty="0" smtClean="0">
              <a:solidFill>
                <a:srgbClr val="FF0000"/>
              </a:solidFill>
            </a:rPr>
            <a:t>对象的实现方式</a:t>
          </a:r>
          <a:endParaRPr lang="en-US" altLang="zh-CN" sz="1800" kern="1200" dirty="0" smtClean="0">
            <a:solidFill>
              <a:srgbClr val="FF0000"/>
            </a:solidFill>
          </a:endParaRPr>
        </a:p>
        <a:p>
          <a:pPr lvl="0" algn="ctr" defTabSz="800100">
            <a:lnSpc>
              <a:spcPct val="2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solidFill>
                <a:srgbClr val="FF0000"/>
              </a:solidFill>
            </a:rPr>
            <a:t>3.</a:t>
          </a:r>
          <a:r>
            <a:rPr lang="zh-CN" altLang="en-US" sz="1800" kern="1200" dirty="0" smtClean="0">
              <a:solidFill>
                <a:srgbClr val="FF0000"/>
              </a:solidFill>
            </a:rPr>
            <a:t>介绍一下</a:t>
          </a:r>
          <a:r>
            <a:rPr lang="en-US" altLang="zh-CN" sz="1800" kern="1200" dirty="0" err="1" smtClean="0">
              <a:solidFill>
                <a:srgbClr val="FF0000"/>
              </a:solidFill>
            </a:rPr>
            <a:t>redis</a:t>
          </a:r>
          <a:r>
            <a:rPr lang="zh-CN" altLang="en-US" sz="1800" kern="1200" dirty="0" smtClean="0">
              <a:solidFill>
                <a:srgbClr val="FF0000"/>
              </a:solidFill>
            </a:rPr>
            <a:t>的请求过程</a:t>
          </a:r>
          <a:endParaRPr lang="en-US" altLang="zh-CN" sz="1800" kern="1200" dirty="0" smtClean="0">
            <a:solidFill>
              <a:srgbClr val="FF0000"/>
            </a:solidFill>
          </a:endParaRPr>
        </a:p>
        <a:p>
          <a:pPr lvl="0" algn="ctr" defTabSz="800100">
            <a:lnSpc>
              <a:spcPct val="2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solidFill>
                <a:srgbClr val="FF0000"/>
              </a:solidFill>
            </a:rPr>
            <a:t>4.</a:t>
          </a:r>
          <a:r>
            <a:rPr lang="zh-CN" altLang="en-US" sz="1800" kern="1200" dirty="0" smtClean="0">
              <a:solidFill>
                <a:srgbClr val="FF0000"/>
              </a:solidFill>
            </a:rPr>
            <a:t>介绍一下</a:t>
          </a:r>
          <a:r>
            <a:rPr lang="en-US" altLang="zh-CN" sz="1800" kern="1200" dirty="0" err="1" smtClean="0">
              <a:solidFill>
                <a:srgbClr val="FF0000"/>
              </a:solidFill>
            </a:rPr>
            <a:t>redis</a:t>
          </a:r>
          <a:r>
            <a:rPr lang="zh-CN" altLang="en-US" sz="1800" kern="1200" dirty="0" smtClean="0">
              <a:solidFill>
                <a:srgbClr val="FF0000"/>
              </a:solidFill>
            </a:rPr>
            <a:t>的持久化</a:t>
          </a:r>
          <a:endParaRPr lang="en-US" altLang="zh-CN" sz="1800" kern="1200" dirty="0" smtClean="0">
            <a:solidFill>
              <a:srgbClr val="FF0000"/>
            </a:solidFill>
          </a:endParaRPr>
        </a:p>
        <a:p>
          <a:pPr lvl="0" algn="ctr" defTabSz="800100">
            <a:lnSpc>
              <a:spcPct val="2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solidFill>
                <a:srgbClr val="FF0000"/>
              </a:solidFill>
            </a:rPr>
            <a:t>5.</a:t>
          </a:r>
          <a:r>
            <a:rPr lang="zh-CN" altLang="en-US" sz="1800" kern="1200" dirty="0" smtClean="0">
              <a:solidFill>
                <a:srgbClr val="FF0000"/>
              </a:solidFill>
            </a:rPr>
            <a:t>介绍一下中台</a:t>
          </a:r>
          <a:r>
            <a:rPr lang="en-US" altLang="zh-CN" sz="1800" kern="1200" dirty="0" err="1" smtClean="0">
              <a:solidFill>
                <a:srgbClr val="FF0000"/>
              </a:solidFill>
            </a:rPr>
            <a:t>redis</a:t>
          </a:r>
          <a:r>
            <a:rPr lang="zh-CN" altLang="en-US" sz="1800" kern="1200" dirty="0" smtClean="0">
              <a:solidFill>
                <a:srgbClr val="FF0000"/>
              </a:solidFill>
            </a:rPr>
            <a:t>的使用场景</a:t>
          </a:r>
          <a:endParaRPr lang="en-US" altLang="zh-CN" sz="1800" kern="1200" dirty="0" smtClean="0">
            <a:solidFill>
              <a:srgbClr val="FF0000"/>
            </a:solidFill>
          </a:endParaRPr>
        </a:p>
      </dsp:txBody>
      <dsp:txXfrm>
        <a:off x="0" y="0"/>
        <a:ext cx="8670175" cy="577257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17E877-477F-4E87-ABBA-740E8CEDD082}">
      <dsp:nvSpPr>
        <dsp:cNvPr id="0" name=""/>
        <dsp:cNvSpPr/>
      </dsp:nvSpPr>
      <dsp:spPr>
        <a:xfrm>
          <a:off x="0" y="2818"/>
          <a:ext cx="86701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63BE28-D0B5-4785-B7A3-0537576DD726}">
      <dsp:nvSpPr>
        <dsp:cNvPr id="0" name=""/>
        <dsp:cNvSpPr/>
      </dsp:nvSpPr>
      <dsp:spPr>
        <a:xfrm>
          <a:off x="0" y="2818"/>
          <a:ext cx="8670175" cy="57669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CN" sz="180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solidFill>
                <a:srgbClr val="FF0000"/>
              </a:solidFill>
            </a:rPr>
            <a:t>压缩列表</a:t>
          </a:r>
          <a:r>
            <a:rPr lang="en-US" altLang="zh-CN" sz="1800" kern="1200" dirty="0" err="1" smtClean="0">
              <a:solidFill>
                <a:srgbClr val="FF0000"/>
              </a:solidFill>
            </a:rPr>
            <a:t>ziplist</a:t>
          </a:r>
          <a:r>
            <a:rPr lang="en-US" altLang="zh-CN" sz="1800" kern="1200" dirty="0" smtClean="0">
              <a:solidFill>
                <a:srgbClr val="FF0000"/>
              </a:solidFill>
            </a:rPr>
            <a:t>(</a:t>
          </a:r>
          <a:r>
            <a:rPr lang="zh-CN" altLang="en-US" sz="1800" kern="1200" dirty="0" smtClean="0">
              <a:solidFill>
                <a:srgbClr val="FF0000"/>
              </a:solidFill>
            </a:rPr>
            <a:t>节省内存</a:t>
          </a:r>
          <a:r>
            <a:rPr lang="en-US" altLang="zh-CN" sz="1800" kern="1200" dirty="0" smtClean="0">
              <a:solidFill>
                <a:srgbClr val="FF0000"/>
              </a:solidFill>
            </a:rPr>
            <a:t>)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0" i="0" kern="1200" dirty="0" err="1" smtClean="0"/>
            <a:t>zlbytes</a:t>
          </a:r>
          <a:r>
            <a:rPr lang="en-US" altLang="zh-CN" sz="1600" b="0" i="0" kern="1200" dirty="0" smtClean="0"/>
            <a:t>  </a:t>
          </a:r>
          <a:r>
            <a:rPr lang="zh-CN" altLang="en-US" sz="1600" b="0" i="0" kern="1200" dirty="0" smtClean="0"/>
            <a:t>整个列表占用字节数</a:t>
          </a:r>
          <a:r>
            <a:rPr lang="en-US" altLang="zh-CN" sz="1600" b="0" i="0" kern="1200" dirty="0" err="1" smtClean="0"/>
            <a:t>zltail</a:t>
          </a:r>
          <a:r>
            <a:rPr lang="en-US" altLang="zh-CN" sz="1600" b="0" i="0" kern="1200" dirty="0" smtClean="0"/>
            <a:t> --</a:t>
          </a:r>
          <a:r>
            <a:rPr lang="zh-CN" altLang="en-US" sz="1600" b="0" i="0" kern="1200" dirty="0" smtClean="0"/>
            <a:t>末尾节点相对开始节点的偏移量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0" i="0" kern="1200" dirty="0" err="1" smtClean="0"/>
            <a:t>zllen</a:t>
          </a:r>
          <a:r>
            <a:rPr lang="en-US" altLang="zh-CN" sz="1600" b="0" i="0" kern="1200" dirty="0" smtClean="0"/>
            <a:t>---</a:t>
          </a:r>
          <a:r>
            <a:rPr lang="zh-CN" altLang="en-US" sz="1600" b="0" i="0" kern="1200" dirty="0" smtClean="0"/>
            <a:t>节点数量  </a:t>
          </a:r>
          <a:r>
            <a:rPr lang="en-US" altLang="zh-CN" sz="1600" b="0" i="0" kern="1200" dirty="0" smtClean="0"/>
            <a:t>==65535</a:t>
          </a:r>
          <a:r>
            <a:rPr lang="zh-CN" altLang="en-US" sz="1600" b="0" i="0" kern="1200" dirty="0" smtClean="0"/>
            <a:t>时要遍历才能得到数量</a:t>
          </a:r>
          <a:endParaRPr lang="en-US" sz="1600" b="0" i="0" kern="1200" dirty="0" smtClean="0"/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dirty="0" smtClean="0"/>
            <a:t>entry  （</a:t>
          </a:r>
          <a:r>
            <a:rPr lang="en-US" sz="1600" b="0" i="0" kern="1200" dirty="0" err="1" smtClean="0"/>
            <a:t>previous_entry_length</a:t>
          </a:r>
          <a:r>
            <a:rPr lang="en-US" sz="1600" b="0" i="0" kern="1200" dirty="0" smtClean="0"/>
            <a:t>(</a:t>
          </a:r>
          <a:r>
            <a:rPr lang="zh-CN" altLang="en-US" sz="1600" b="0" i="0" kern="1200" dirty="0" smtClean="0"/>
            <a:t>前一节点长度</a:t>
          </a:r>
          <a:r>
            <a:rPr lang="en-US" sz="1600" b="0" i="0" kern="1200" dirty="0" smtClean="0"/>
            <a:t>),</a:t>
          </a:r>
          <a:r>
            <a:rPr lang="en-US" sz="1600" b="0" i="0" kern="1200" dirty="0" err="1" smtClean="0"/>
            <a:t>encoding,content</a:t>
          </a:r>
          <a:r>
            <a:rPr lang="en-US" sz="1600" b="0" i="0" kern="1200" dirty="0" smtClean="0"/>
            <a:t>）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0" i="0" kern="1200" dirty="0" err="1" smtClean="0"/>
            <a:t>zlend</a:t>
          </a:r>
          <a:r>
            <a:rPr lang="en-US" altLang="zh-CN" sz="1600" b="0" i="0" kern="1200" dirty="0" smtClean="0"/>
            <a:t>--</a:t>
          </a:r>
          <a:r>
            <a:rPr lang="zh-CN" altLang="en-US" sz="1600" b="0" i="0" kern="1200" dirty="0" smtClean="0"/>
            <a:t>特殊值，标记末端</a:t>
          </a:r>
          <a:endParaRPr lang="en-US" altLang="zh-CN" sz="1600" b="0" i="0" kern="1200" dirty="0" smtClean="0"/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0" i="0" kern="1200" dirty="0" smtClean="0">
              <a:solidFill>
                <a:srgbClr val="FF0000"/>
              </a:solidFill>
            </a:rPr>
            <a:t>连锁更新问题</a:t>
          </a:r>
          <a:endParaRPr lang="en-US" altLang="zh-CN" sz="1600" b="0" i="0" kern="1200" dirty="0" smtClean="0">
            <a:solidFill>
              <a:srgbClr val="FF0000"/>
            </a:solidFill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i="0" kern="1200" dirty="0" smtClean="0">
              <a:solidFill>
                <a:srgbClr val="FF0000"/>
              </a:solidFill>
            </a:rPr>
            <a:t>整数集合</a:t>
          </a:r>
          <a:r>
            <a:rPr lang="en-US" sz="1600" b="1" i="0" kern="1200" dirty="0" err="1" smtClean="0">
              <a:solidFill>
                <a:srgbClr val="FF0000"/>
              </a:solidFill>
            </a:rPr>
            <a:t>intset</a:t>
          </a:r>
          <a:r>
            <a:rPr lang="zh-CN" altLang="en-US" sz="1600" b="1" i="0" kern="1200" dirty="0" smtClean="0">
              <a:solidFill>
                <a:srgbClr val="FF0000"/>
              </a:solidFill>
            </a:rPr>
            <a:t>（有序，不重复）</a:t>
          </a:r>
          <a:endParaRPr lang="en-US" sz="1600" b="1" i="0" kern="1200" dirty="0" smtClean="0">
            <a:solidFill>
              <a:srgbClr val="FF0000"/>
            </a:solidFill>
          </a:endParaRP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dirty="0" smtClean="0"/>
            <a:t>uint32_t encoding  </a:t>
          </a:r>
          <a:r>
            <a:rPr lang="en-US" sz="1600" b="0" i="0" kern="1200" dirty="0" err="1" smtClean="0"/>
            <a:t>encoding</a:t>
          </a:r>
          <a:r>
            <a:rPr lang="zh-CN" altLang="en-US" sz="1600" b="0" i="0" kern="1200" dirty="0" smtClean="0"/>
            <a:t>有</a:t>
          </a:r>
          <a:r>
            <a:rPr lang="en-US" sz="1600" b="0" i="0" kern="1200" dirty="0" smtClean="0"/>
            <a:t>intset_enc_int16,32,64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dirty="0" smtClean="0"/>
            <a:t>uint32_t length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dirty="0" smtClean="0"/>
            <a:t>int8_t contents[]    item</a:t>
          </a:r>
          <a:r>
            <a:rPr lang="zh-CN" altLang="en-US" sz="1600" b="0" i="0" kern="1200" dirty="0" smtClean="0"/>
            <a:t>存在</a:t>
          </a:r>
          <a:r>
            <a:rPr lang="en-US" sz="1600" b="0" i="0" kern="1200" dirty="0" smtClean="0"/>
            <a:t>contents</a:t>
          </a:r>
          <a:r>
            <a:rPr lang="zh-CN" altLang="en-US" sz="1600" b="0" i="0" kern="1200" dirty="0" smtClean="0"/>
            <a:t>中，</a:t>
          </a:r>
          <a:endParaRPr lang="en-US" altLang="zh-CN" sz="1600" b="0" i="0" kern="1200" dirty="0" smtClean="0"/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0" i="0" kern="1200" dirty="0" smtClean="0"/>
            <a:t>自动升级：</a:t>
          </a:r>
          <a:r>
            <a:rPr lang="en-US" altLang="zh-CN" sz="1600" b="0" i="0" kern="1200" dirty="0" smtClean="0"/>
            <a:t>1.</a:t>
          </a:r>
          <a:r>
            <a:rPr lang="zh-CN" altLang="en-US" sz="1600" b="0" i="0" kern="1200" dirty="0" smtClean="0"/>
            <a:t>根据新元素类型，扩展整数集合底层数组的空间，为新元素分配空间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0" i="0" kern="1200" dirty="0" smtClean="0"/>
            <a:t>2.</a:t>
          </a:r>
          <a:r>
            <a:rPr lang="zh-CN" altLang="en-US" sz="1600" b="0" i="0" kern="1200" dirty="0" smtClean="0"/>
            <a:t>将底层元素类型转成新元素类型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0" i="0" kern="1200" dirty="0" smtClean="0"/>
            <a:t>3.</a:t>
          </a:r>
          <a:r>
            <a:rPr lang="zh-CN" altLang="en-US" sz="1600" b="0" i="0" kern="1200" dirty="0" smtClean="0"/>
            <a:t>保持有序，将转换类型后的元素放到数组正确位置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0" i="0" kern="1200" dirty="0" smtClean="0"/>
            <a:t>4.</a:t>
          </a:r>
          <a:r>
            <a:rPr lang="zh-CN" altLang="en-US" sz="1600" b="0" i="0" kern="1200" dirty="0" smtClean="0"/>
            <a:t>加入新元素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0" i="0" kern="1200" dirty="0" smtClean="0"/>
            <a:t>注：因为有序，所以引发升级的元素一定最大，或者最小</a:t>
          </a:r>
          <a:r>
            <a:rPr lang="en-US" altLang="zh-CN" sz="1600" b="0" i="0" kern="1200" dirty="0" smtClean="0"/>
            <a:t>(</a:t>
          </a:r>
          <a:r>
            <a:rPr lang="zh-CN" altLang="en-US" sz="1600" b="0" i="0" kern="1200" dirty="0" smtClean="0"/>
            <a:t>但长度长</a:t>
          </a:r>
          <a:r>
            <a:rPr lang="en-US" altLang="zh-CN" sz="1600" b="0" i="0" kern="1200" dirty="0" smtClean="0"/>
            <a:t>)</a:t>
          </a:r>
          <a:endParaRPr lang="zh-CN" altLang="en-US" sz="1600" b="0" i="0" kern="1200" dirty="0" smtClean="0"/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0" i="0" kern="1200" dirty="0" smtClean="0"/>
            <a:t>好处：</a:t>
          </a:r>
          <a:r>
            <a:rPr lang="en-US" altLang="zh-CN" sz="1600" b="0" i="0" kern="1200" dirty="0" smtClean="0"/>
            <a:t>1.</a:t>
          </a:r>
          <a:r>
            <a:rPr lang="zh-CN" altLang="en-US" sz="1600" b="0" i="0" kern="1200" dirty="0" smtClean="0"/>
            <a:t>灵活（随意添加不同类型的整数）</a:t>
          </a:r>
          <a:r>
            <a:rPr lang="en-US" altLang="zh-CN" sz="1600" b="0" i="0" kern="1200" dirty="0" smtClean="0"/>
            <a:t>2.</a:t>
          </a:r>
          <a:r>
            <a:rPr lang="zh-CN" altLang="en-US" sz="1600" b="0" i="0" kern="1200" dirty="0" smtClean="0"/>
            <a:t>节约内存   但不支持降级</a:t>
          </a:r>
          <a:endParaRPr lang="en-US" altLang="zh-CN" sz="1600" b="0" i="0" kern="1200" dirty="0" smtClean="0">
            <a:solidFill>
              <a:srgbClr val="FF0000"/>
            </a:solidFill>
          </a:endParaRP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b="0" i="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CN" sz="1800" kern="1200" dirty="0" smtClean="0">
            <a:solidFill>
              <a:srgbClr val="FF0000"/>
            </a:solidFill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/>
          </a:r>
          <a:br>
            <a:rPr lang="zh-CN" altLang="en-US" sz="1800" kern="1200" dirty="0" smtClean="0"/>
          </a:br>
          <a:endParaRPr lang="en-US" altLang="zh-CN" sz="1800" kern="1200" dirty="0" smtClean="0">
            <a:solidFill>
              <a:srgbClr val="FF0000"/>
            </a:solidFill>
          </a:endParaRPr>
        </a:p>
      </dsp:txBody>
      <dsp:txXfrm>
        <a:off x="0" y="2818"/>
        <a:ext cx="8670175" cy="576693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17E877-477F-4E87-ABBA-740E8CEDD082}">
      <dsp:nvSpPr>
        <dsp:cNvPr id="0" name=""/>
        <dsp:cNvSpPr/>
      </dsp:nvSpPr>
      <dsp:spPr>
        <a:xfrm>
          <a:off x="0" y="0"/>
          <a:ext cx="86701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63BE28-D0B5-4785-B7A3-0537576DD726}">
      <dsp:nvSpPr>
        <dsp:cNvPr id="0" name=""/>
        <dsp:cNvSpPr/>
      </dsp:nvSpPr>
      <dsp:spPr>
        <a:xfrm>
          <a:off x="0" y="0"/>
          <a:ext cx="8670175" cy="5772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rgbClr val="FF0000"/>
              </a:solidFill>
            </a:rPr>
            <a:t>标准化中台</a:t>
          </a:r>
          <a:r>
            <a:rPr lang="en-US" altLang="zh-CN" sz="1600" kern="1200" dirty="0" err="1" smtClean="0">
              <a:solidFill>
                <a:srgbClr val="FF0000"/>
              </a:solidFill>
            </a:rPr>
            <a:t>redis</a:t>
          </a:r>
          <a:r>
            <a:rPr lang="zh-CN" altLang="en-US" sz="1600" kern="1200" dirty="0" smtClean="0">
              <a:solidFill>
                <a:srgbClr val="FF0000"/>
              </a:solidFill>
            </a:rPr>
            <a:t>使用场景：</a:t>
          </a:r>
          <a:endParaRPr lang="en-US" altLang="zh-CN" sz="1600" kern="1200" dirty="0" smtClean="0">
            <a:solidFill>
              <a:srgbClr val="FF0000"/>
            </a:solidFill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CN" sz="1600" kern="1200" dirty="0" smtClean="0">
            <a:solidFill>
              <a:srgbClr val="FF0000"/>
            </a:solidFill>
          </a:endParaRP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1.Set </a:t>
          </a:r>
          <a:r>
            <a:rPr lang="zh-CN" altLang="en-US" sz="1600" kern="1200" dirty="0" smtClean="0"/>
            <a:t>存储工具插件配置信息</a:t>
          </a:r>
          <a:endParaRPr lang="en-US" altLang="zh-CN" sz="1600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2.Zset </a:t>
          </a:r>
          <a:r>
            <a:rPr lang="zh-CN" altLang="en-US" sz="1600" kern="1200" dirty="0" smtClean="0"/>
            <a:t>存储队列信息 </a:t>
          </a:r>
          <a:endParaRPr lang="en-US" altLang="zh-CN" sz="1600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	Key:</a:t>
          </a:r>
          <a:r>
            <a:rPr lang="zh-CN" altLang="en-US" sz="1600" kern="1200" dirty="0" smtClean="0"/>
            <a:t>前缀</a:t>
          </a:r>
          <a:r>
            <a:rPr lang="en-US" altLang="zh-CN" sz="1600" kern="1200" dirty="0" smtClean="0"/>
            <a:t>_</a:t>
          </a:r>
          <a:r>
            <a:rPr lang="en-US" altLang="zh-CN" sz="1600" kern="1200" dirty="0" err="1" smtClean="0"/>
            <a:t>prjid_queueid</a:t>
          </a:r>
          <a:r>
            <a:rPr lang="en-US" altLang="zh-CN" sz="1600" kern="1200" dirty="0" smtClean="0"/>
            <a:t> 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	</a:t>
          </a:r>
          <a:r>
            <a:rPr lang="en-US" altLang="zh-CN" sz="1600" kern="1200" dirty="0" err="1" smtClean="0"/>
            <a:t>Value:tasked</a:t>
          </a:r>
          <a:endParaRPr lang="en-US" altLang="zh-CN" sz="1600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	Score:</a:t>
          </a:r>
          <a:r>
            <a:rPr lang="zh-CN" altLang="en-US" sz="1600" kern="1200" dirty="0" smtClean="0"/>
            <a:t>队列权重</a:t>
          </a:r>
          <a:endParaRPr lang="en-US" altLang="zh-CN" sz="1600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3.Hash </a:t>
          </a:r>
          <a:r>
            <a:rPr lang="zh-CN" altLang="en-US" sz="1600" kern="1200" dirty="0" smtClean="0"/>
            <a:t>存储操作人信息</a:t>
          </a:r>
          <a:endParaRPr lang="en-US" altLang="zh-CN" sz="1600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	Key:</a:t>
          </a:r>
          <a:r>
            <a:rPr lang="zh-CN" altLang="en-US" sz="1600" kern="1200" dirty="0" smtClean="0"/>
            <a:t>前缀</a:t>
          </a:r>
          <a:r>
            <a:rPr lang="en-US" altLang="zh-CN" sz="1600" kern="1200" dirty="0" smtClean="0"/>
            <a:t>_</a:t>
          </a:r>
          <a:r>
            <a:rPr lang="en-US" altLang="zh-CN" sz="1600" kern="1200" dirty="0" err="1" smtClean="0"/>
            <a:t>prjid_operator</a:t>
          </a:r>
          <a:endParaRPr lang="en-US" altLang="zh-CN" sz="1600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	</a:t>
          </a:r>
          <a:r>
            <a:rPr lang="zh-CN" altLang="en-US" sz="1600" kern="1200" dirty="0" smtClean="0"/>
            <a:t>元素包括：最后一次操作时间，最后一次操作信息</a:t>
          </a:r>
          <a:endParaRPr lang="en-US" altLang="zh-CN" sz="1600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中台</a:t>
          </a:r>
          <a:r>
            <a:rPr lang="en-US" altLang="zh-CN" sz="1600" kern="1200" dirty="0" err="1" smtClean="0"/>
            <a:t>redis</a:t>
          </a:r>
          <a:r>
            <a:rPr lang="zh-CN" altLang="en-US" sz="1600" kern="1200" dirty="0" smtClean="0"/>
            <a:t>加锁场景：</a:t>
          </a:r>
          <a:endParaRPr lang="en-US" altLang="zh-CN" sz="1600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	</a:t>
          </a:r>
          <a:r>
            <a:rPr lang="zh-CN" altLang="en-US" sz="1600" kern="1200" dirty="0" smtClean="0"/>
            <a:t>从任务队列拉取任务时，给队列上锁，避免一条任务同时被多人拉取</a:t>
          </a:r>
          <a:endParaRPr lang="en-US" altLang="zh-CN" sz="1600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中台</a:t>
          </a:r>
          <a:r>
            <a:rPr lang="en-US" altLang="zh-CN" sz="1600" kern="1200" dirty="0" err="1" smtClean="0"/>
            <a:t>redis</a:t>
          </a:r>
          <a:r>
            <a:rPr lang="zh-CN" altLang="en-US" sz="1600" kern="1200" dirty="0" smtClean="0"/>
            <a:t>过期策略：</a:t>
          </a:r>
          <a:endParaRPr lang="en-US" altLang="zh-CN" sz="1600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	</a:t>
          </a:r>
          <a:r>
            <a:rPr lang="zh-CN" altLang="en-US" sz="1600" kern="1200" dirty="0" smtClean="0"/>
            <a:t>用</a:t>
          </a:r>
          <a:r>
            <a:rPr lang="en-US" altLang="zh-CN" sz="1600" kern="1200" dirty="0" err="1" smtClean="0"/>
            <a:t>zset</a:t>
          </a:r>
          <a:r>
            <a:rPr lang="zh-CN" altLang="en-US" sz="1600" kern="1200" dirty="0" smtClean="0"/>
            <a:t>存储操作人心跳信息，拉取任务更新心跳，长时间不拉取没有心跳，定时器会从</a:t>
          </a:r>
          <a:r>
            <a:rPr lang="en-US" altLang="zh-CN" sz="1600" kern="1200" dirty="0" smtClean="0"/>
            <a:t>	</a:t>
          </a:r>
          <a:r>
            <a:rPr lang="en-US" altLang="zh-CN" sz="1600" kern="1200" dirty="0" err="1" smtClean="0"/>
            <a:t>redis</a:t>
          </a:r>
          <a:r>
            <a:rPr lang="zh-CN" altLang="en-US" sz="1600" kern="1200" dirty="0" smtClean="0"/>
            <a:t>清除</a:t>
          </a:r>
          <a:endParaRPr lang="en-US" altLang="zh-CN" sz="1600" kern="1200" dirty="0" smtClean="0"/>
        </a:p>
      </dsp:txBody>
      <dsp:txXfrm>
        <a:off x="0" y="0"/>
        <a:ext cx="8670175" cy="577257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17E877-477F-4E87-ABBA-740E8CEDD082}">
      <dsp:nvSpPr>
        <dsp:cNvPr id="0" name=""/>
        <dsp:cNvSpPr/>
      </dsp:nvSpPr>
      <dsp:spPr>
        <a:xfrm>
          <a:off x="0" y="0"/>
          <a:ext cx="86701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63BE28-D0B5-4785-B7A3-0537576DD726}">
      <dsp:nvSpPr>
        <dsp:cNvPr id="0" name=""/>
        <dsp:cNvSpPr/>
      </dsp:nvSpPr>
      <dsp:spPr>
        <a:xfrm>
          <a:off x="0" y="0"/>
          <a:ext cx="8670175" cy="5772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键空间：底层存储使用</a:t>
          </a:r>
          <a:r>
            <a:rPr lang="en-US" altLang="zh-CN" sz="1600" kern="1200" dirty="0" err="1" smtClean="0"/>
            <a:t>dict</a:t>
          </a:r>
          <a:r>
            <a:rPr lang="en-US" altLang="zh-CN" sz="1600" kern="1200" dirty="0" smtClean="0"/>
            <a:t>   </a:t>
          </a:r>
          <a:r>
            <a:rPr lang="zh-CN" altLang="en-US" sz="1600" kern="1200" dirty="0" smtClean="0"/>
            <a:t>保存了所有键值对，</a:t>
          </a:r>
          <a:r>
            <a:rPr lang="en-US" altLang="zh-CN" sz="1600" kern="1200" dirty="0" err="1" smtClean="0"/>
            <a:t>redis</a:t>
          </a:r>
          <a:r>
            <a:rPr lang="zh-CN" altLang="en-US" sz="1600" kern="1200" dirty="0" smtClean="0"/>
            <a:t>大部分都是操作键空间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读写键空间是其他维护动作：</a:t>
          </a:r>
          <a:endParaRPr lang="en-US" altLang="zh-CN" sz="1600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	1.</a:t>
          </a:r>
          <a:r>
            <a:rPr lang="zh-CN" altLang="en-US" sz="1600" kern="1200" dirty="0" smtClean="0"/>
            <a:t>记录</a:t>
          </a:r>
          <a:r>
            <a:rPr lang="en-US" altLang="zh-CN" sz="1600" kern="1200" dirty="0" smtClean="0"/>
            <a:t>hit</a:t>
          </a:r>
          <a:r>
            <a:rPr lang="zh-CN" altLang="en-US" sz="1600" kern="1200" dirty="0" smtClean="0"/>
            <a:t>和</a:t>
          </a:r>
          <a:r>
            <a:rPr lang="en-US" altLang="zh-CN" sz="1600" kern="1200" dirty="0" smtClean="0"/>
            <a:t>miss</a:t>
          </a:r>
          <a:r>
            <a:rPr lang="zh-CN" altLang="en-US" sz="1600" kern="1200" dirty="0" smtClean="0"/>
            <a:t>次数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	2.</a:t>
          </a:r>
          <a:r>
            <a:rPr lang="zh-CN" altLang="en-US" sz="1600" kern="1200" dirty="0" smtClean="0"/>
            <a:t>更新</a:t>
          </a:r>
          <a:r>
            <a:rPr lang="en-US" sz="1600" kern="1200" dirty="0" smtClean="0"/>
            <a:t>LRU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	3.</a:t>
          </a:r>
          <a:r>
            <a:rPr lang="zh-CN" altLang="en-US" sz="1600" kern="1200" dirty="0" smtClean="0"/>
            <a:t>过期键删除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	4.</a:t>
          </a:r>
          <a:r>
            <a:rPr lang="zh-CN" altLang="en-US" sz="1600" kern="1200" dirty="0" smtClean="0"/>
            <a:t>客户端有</a:t>
          </a:r>
          <a:r>
            <a:rPr lang="en-US" altLang="zh-CN" sz="1600" kern="1200" dirty="0" smtClean="0"/>
            <a:t>watch</a:t>
          </a:r>
          <a:r>
            <a:rPr lang="zh-CN" altLang="en-US" sz="1600" kern="1200" dirty="0" smtClean="0"/>
            <a:t>，标记为</a:t>
          </a:r>
          <a:r>
            <a:rPr lang="en-US" altLang="zh-CN" sz="1600" kern="1200" dirty="0" smtClean="0"/>
            <a:t>dirty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	5.</a:t>
          </a:r>
          <a:r>
            <a:rPr lang="zh-CN" altLang="en-US" sz="1600" kern="1200" dirty="0" smtClean="0"/>
            <a:t>修改一个键，脏键计数器加</a:t>
          </a:r>
          <a:r>
            <a:rPr lang="en-US" altLang="zh-CN" sz="1600" kern="1200" dirty="0" smtClean="0"/>
            <a:t>1</a:t>
          </a:r>
          <a:r>
            <a:rPr lang="zh-CN" altLang="en-US" sz="1600" kern="1200" dirty="0" smtClean="0"/>
            <a:t>，触发持久化和复制等操作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	6.</a:t>
          </a:r>
          <a:r>
            <a:rPr lang="zh-CN" altLang="en-US" sz="1600" kern="1200" dirty="0" smtClean="0"/>
            <a:t>发数据库通知</a:t>
          </a:r>
          <a:br>
            <a:rPr lang="zh-CN" altLang="en-US" sz="1600" kern="1200" dirty="0" smtClean="0"/>
          </a:br>
          <a:r>
            <a:rPr lang="zh-CN" altLang="en-US" sz="1600" kern="1200" dirty="0" smtClean="0"/>
            <a:t>终于明白运维平台只是调用了</a:t>
          </a:r>
          <a:endParaRPr lang="en-US" altLang="zh-CN" sz="1600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一下</a:t>
          </a:r>
          <a:r>
            <a:rPr lang="en-US" altLang="zh-CN" sz="1600" kern="1200" dirty="0" err="1" smtClean="0"/>
            <a:t>redis</a:t>
          </a:r>
          <a:r>
            <a:rPr lang="zh-CN" altLang="en-US" sz="1600" kern="1200" dirty="0" smtClean="0"/>
            <a:t>的命令就能统计一些看似挺牛</a:t>
          </a:r>
          <a:r>
            <a:rPr lang="en-US" altLang="zh-CN" sz="1600" kern="1200" dirty="0" smtClean="0"/>
            <a:t>B</a:t>
          </a:r>
          <a:r>
            <a:rPr lang="zh-CN" altLang="en-US" sz="1600" kern="1200" dirty="0" smtClean="0"/>
            <a:t>的东西</a:t>
          </a:r>
          <a:endParaRPr lang="zh-CN" altLang="en-US" sz="1600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过期时间：</a:t>
          </a:r>
          <a:r>
            <a:rPr lang="en-US" sz="1600" kern="1200" dirty="0" err="1" smtClean="0"/>
            <a:t>setex</a:t>
          </a:r>
          <a:r>
            <a:rPr lang="en-US" sz="1600" kern="1200" dirty="0" smtClean="0"/>
            <a:t> </a:t>
          </a:r>
          <a:r>
            <a:rPr lang="zh-CN" altLang="en-US" sz="1600" kern="1200" dirty="0" smtClean="0"/>
            <a:t>只能操作</a:t>
          </a:r>
          <a:r>
            <a:rPr lang="en-US" sz="1600" kern="1200" dirty="0" smtClean="0"/>
            <a:t>string   </a:t>
          </a:r>
          <a:r>
            <a:rPr lang="zh-CN" altLang="en-US" sz="1600" kern="1200" dirty="0" smtClean="0"/>
            <a:t>因为</a:t>
          </a:r>
          <a:r>
            <a:rPr lang="en-US" sz="1600" kern="1200" dirty="0" err="1" smtClean="0"/>
            <a:t>setex</a:t>
          </a:r>
          <a:r>
            <a:rPr lang="zh-CN" altLang="en-US" sz="1600" kern="1200" dirty="0" smtClean="0"/>
            <a:t>是对键操作，所有键都是</a:t>
          </a:r>
          <a:r>
            <a:rPr lang="en-US" sz="1600" kern="1200" dirty="0" smtClean="0"/>
            <a:t>string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Expire</a:t>
          </a:r>
          <a:r>
            <a:rPr lang="zh-CN" altLang="en-US" sz="1600" kern="1200" dirty="0" smtClean="0"/>
            <a:t>，</a:t>
          </a:r>
          <a:r>
            <a:rPr lang="en-US" sz="1600" kern="1200" dirty="0" err="1" smtClean="0"/>
            <a:t>pexpire</a:t>
          </a:r>
          <a:r>
            <a:rPr lang="zh-CN" altLang="en-US" sz="1600" kern="1200" dirty="0" smtClean="0"/>
            <a:t>，</a:t>
          </a:r>
          <a:r>
            <a:rPr lang="en-US" sz="1600" kern="1200" dirty="0" err="1" smtClean="0"/>
            <a:t>expireat</a:t>
          </a:r>
          <a:endParaRPr lang="en-US" sz="1600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pexpireat</a:t>
          </a:r>
          <a:r>
            <a:rPr lang="en-US" altLang="zh-CN" sz="1600" kern="1200" dirty="0" smtClean="0"/>
            <a:t>(</a:t>
          </a:r>
          <a:r>
            <a:rPr lang="zh-CN" altLang="en-US" sz="1600" kern="1200" dirty="0" smtClean="0"/>
            <a:t>前三个最终转换成此命令</a:t>
          </a:r>
          <a:r>
            <a:rPr lang="en-US" altLang="zh-CN" sz="1600" kern="1200" dirty="0" smtClean="0"/>
            <a:t>)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过期字典：键指向键空间</a:t>
          </a:r>
          <a:r>
            <a:rPr lang="en-US" altLang="zh-CN" sz="1600" kern="1200" dirty="0" smtClean="0"/>
            <a:t>(</a:t>
          </a:r>
          <a:r>
            <a:rPr lang="zh-CN" altLang="en-US" sz="1600" kern="1200" dirty="0" smtClean="0"/>
            <a:t>又是节省内存</a:t>
          </a:r>
          <a:r>
            <a:rPr lang="en-US" altLang="zh-CN" sz="1600" kern="1200" dirty="0" smtClean="0"/>
            <a:t>)</a:t>
          </a:r>
          <a:r>
            <a:rPr lang="zh-CN" altLang="en-US" sz="1600" kern="1200" dirty="0" smtClean="0"/>
            <a:t>，值是</a:t>
          </a:r>
          <a:r>
            <a:rPr lang="en-US" sz="1600" kern="1200" dirty="0" smtClean="0"/>
            <a:t>long </a:t>
          </a:r>
          <a:r>
            <a:rPr lang="en-US" sz="1600" kern="1200" dirty="0" err="1" smtClean="0"/>
            <a:t>long</a:t>
          </a:r>
          <a:endParaRPr lang="en-US" sz="1600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Persist</a:t>
          </a:r>
          <a:r>
            <a:rPr lang="zh-CN" altLang="en-US" sz="1600" kern="1200" dirty="0" smtClean="0"/>
            <a:t>删除过期时间</a:t>
          </a:r>
          <a:r>
            <a:rPr lang="en-US" sz="1600" kern="1200" dirty="0" err="1" smtClean="0"/>
            <a:t>ttl</a:t>
          </a:r>
          <a:r>
            <a:rPr lang="zh-CN" altLang="en-US" sz="1600" kern="1200" dirty="0" smtClean="0"/>
            <a:t>，</a:t>
          </a:r>
          <a:r>
            <a:rPr lang="en-US" sz="1600" kern="1200" dirty="0" err="1" smtClean="0"/>
            <a:t>pttl</a:t>
          </a:r>
          <a:r>
            <a:rPr lang="zh-CN" altLang="en-US" sz="1600" kern="1200" dirty="0" smtClean="0"/>
            <a:t>查看过期时间</a:t>
          </a:r>
          <a:endParaRPr lang="en-US" sz="1600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过期键判断： 先去过期字典查，比较过期时间</a:t>
          </a:r>
          <a:endParaRPr lang="en-US" altLang="zh-CN" sz="1600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过期删除策略：定时，内存友好，</a:t>
          </a:r>
          <a:r>
            <a:rPr lang="en-US" altLang="zh-CN" sz="1600" kern="1200" dirty="0" smtClean="0"/>
            <a:t>CPU</a:t>
          </a:r>
          <a:r>
            <a:rPr lang="zh-CN" altLang="en-US" sz="1600" kern="1200" dirty="0" smtClean="0"/>
            <a:t>不友好。惰性。定期。</a:t>
          </a:r>
        </a:p>
      </dsp:txBody>
      <dsp:txXfrm>
        <a:off x="0" y="0"/>
        <a:ext cx="8670175" cy="577257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17E877-477F-4E87-ABBA-740E8CEDD082}">
      <dsp:nvSpPr>
        <dsp:cNvPr id="0" name=""/>
        <dsp:cNvSpPr/>
      </dsp:nvSpPr>
      <dsp:spPr>
        <a:xfrm>
          <a:off x="0" y="0"/>
          <a:ext cx="86701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63BE28-D0B5-4785-B7A3-0537576DD726}">
      <dsp:nvSpPr>
        <dsp:cNvPr id="0" name=""/>
        <dsp:cNvSpPr/>
      </dsp:nvSpPr>
      <dsp:spPr>
        <a:xfrm>
          <a:off x="0" y="0"/>
          <a:ext cx="8670175" cy="5772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>
              <a:solidFill>
                <a:srgbClr val="FF0000"/>
              </a:solidFill>
            </a:rPr>
            <a:t>Redis</a:t>
          </a:r>
          <a:r>
            <a:rPr lang="zh-CN" altLang="en-US" sz="1600" kern="1200" dirty="0" smtClean="0">
              <a:solidFill>
                <a:srgbClr val="FF0000"/>
              </a:solidFill>
            </a:rPr>
            <a:t>的持久化</a:t>
          </a:r>
          <a:endParaRPr lang="en-US" altLang="zh-CN" sz="1600" kern="1200" dirty="0" smtClean="0">
            <a:solidFill>
              <a:srgbClr val="FF0000"/>
            </a:solidFill>
          </a:endParaRP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rgbClr val="FF0000"/>
              </a:solidFill>
            </a:rPr>
            <a:t>方式有两种：</a:t>
          </a:r>
          <a:r>
            <a:rPr lang="en-US" altLang="zh-CN" sz="1600" kern="1200" dirty="0" smtClean="0">
              <a:solidFill>
                <a:srgbClr val="FF0000"/>
              </a:solidFill>
            </a:rPr>
            <a:t>RDB</a:t>
          </a:r>
          <a:r>
            <a:rPr lang="zh-CN" altLang="en-US" sz="1600" kern="1200" dirty="0" smtClean="0">
              <a:solidFill>
                <a:srgbClr val="FF0000"/>
              </a:solidFill>
            </a:rPr>
            <a:t>和</a:t>
          </a:r>
          <a:r>
            <a:rPr lang="en-US" altLang="zh-CN" sz="1600" kern="1200" dirty="0" smtClean="0">
              <a:solidFill>
                <a:srgbClr val="FF0000"/>
              </a:solidFill>
            </a:rPr>
            <a:t>AOF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rgbClr val="FF0000"/>
              </a:solidFill>
            </a:rPr>
            <a:t>一</a:t>
          </a:r>
          <a:r>
            <a:rPr lang="en-US" altLang="zh-CN" sz="1600" kern="1200" dirty="0" smtClean="0">
              <a:solidFill>
                <a:srgbClr val="FF0000"/>
              </a:solidFill>
            </a:rPr>
            <a:t>.RDB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RDB</a:t>
          </a:r>
          <a:r>
            <a:rPr lang="zh-CN" altLang="en-US" sz="1600" kern="1200" dirty="0" smtClean="0"/>
            <a:t>持久化：</a:t>
          </a:r>
          <a:endParaRPr lang="en-US" altLang="zh-CN" sz="1600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可手动，也可自动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save:</a:t>
          </a:r>
          <a:r>
            <a:rPr lang="zh-CN" altLang="en-US" sz="1600" kern="1200" dirty="0" smtClean="0"/>
            <a:t>会阻塞，创建完</a:t>
          </a:r>
          <a:r>
            <a:rPr lang="en-US" altLang="zh-CN" sz="1600" kern="1200" dirty="0" smtClean="0"/>
            <a:t>RDB</a:t>
          </a:r>
          <a:r>
            <a:rPr lang="zh-CN" altLang="en-US" sz="1600" kern="1200" dirty="0" smtClean="0"/>
            <a:t>再恢复，期间停止服务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bgsave</a:t>
          </a:r>
          <a:r>
            <a:rPr lang="en-US" altLang="zh-CN" sz="1600" kern="1200" dirty="0" smtClean="0"/>
            <a:t>:</a:t>
          </a:r>
          <a:r>
            <a:rPr lang="zh-CN" altLang="en-US" sz="1600" kern="1200" dirty="0" smtClean="0"/>
            <a:t>创建子进程</a:t>
          </a:r>
          <a:r>
            <a:rPr lang="en-US" altLang="zh-CN" sz="1600" kern="1200" dirty="0" smtClean="0"/>
            <a:t>,</a:t>
          </a:r>
          <a:r>
            <a:rPr lang="zh-CN" altLang="en-US" sz="1600" kern="1200" dirty="0" smtClean="0"/>
            <a:t>根据进程号，如果是子进程执行</a:t>
          </a:r>
          <a:r>
            <a:rPr lang="en-US" altLang="zh-CN" sz="1600" kern="1200" dirty="0" smtClean="0"/>
            <a:t>save</a:t>
          </a:r>
          <a:r>
            <a:rPr lang="zh-CN" altLang="en-US" sz="1600" kern="1200" dirty="0" smtClean="0"/>
            <a:t>命令，否则提供服务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载入：没命令，自动载入，优先载入</a:t>
          </a:r>
          <a:r>
            <a:rPr lang="en-US" altLang="zh-CN" sz="1600" kern="1200" dirty="0" smtClean="0"/>
            <a:t>AOF</a:t>
          </a:r>
          <a:r>
            <a:rPr lang="zh-CN" altLang="en-US" sz="1600" kern="1200" dirty="0" smtClean="0"/>
            <a:t>文件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bgsave</a:t>
          </a:r>
          <a:r>
            <a:rPr lang="en-US" sz="1600" kern="1200" dirty="0" smtClean="0"/>
            <a:t> </a:t>
          </a:r>
          <a:r>
            <a:rPr lang="zh-CN" altLang="en-US" sz="1600" kern="1200" dirty="0" smtClean="0"/>
            <a:t>时</a:t>
          </a:r>
          <a:r>
            <a:rPr lang="en-US" sz="1600" kern="1200" dirty="0" err="1" smtClean="0"/>
            <a:t>save,bgsave</a:t>
          </a:r>
          <a:r>
            <a:rPr lang="zh-CN" altLang="en-US" sz="1600" kern="1200" dirty="0" smtClean="0"/>
            <a:t>被拒绝，</a:t>
          </a:r>
          <a:r>
            <a:rPr lang="en-US" sz="1600" kern="1200" dirty="0" err="1" smtClean="0"/>
            <a:t>bgrewriteaof</a:t>
          </a:r>
          <a:r>
            <a:rPr lang="zh-CN" altLang="en-US" sz="1600" kern="1200" dirty="0" smtClean="0"/>
            <a:t>等</a:t>
          </a:r>
          <a:r>
            <a:rPr lang="en-US" sz="1600" kern="1200" dirty="0" err="1" smtClean="0"/>
            <a:t>bgsave</a:t>
          </a:r>
          <a:r>
            <a:rPr lang="zh-CN" altLang="en-US" sz="1600" kern="1200" dirty="0" smtClean="0"/>
            <a:t>结束后执行（不冲突，性能问题）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bgrewriteaof</a:t>
          </a:r>
          <a:r>
            <a:rPr lang="zh-CN" altLang="en-US" sz="1600" kern="1200" dirty="0" smtClean="0"/>
            <a:t>时</a:t>
          </a:r>
          <a:r>
            <a:rPr lang="en-US" sz="1600" kern="1200" dirty="0" err="1" smtClean="0"/>
            <a:t>bgsave</a:t>
          </a:r>
          <a:r>
            <a:rPr lang="zh-CN" altLang="en-US" sz="1600" kern="1200" dirty="0" smtClean="0"/>
            <a:t>被拒绝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自动间隔性保存：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1.</a:t>
          </a:r>
          <a:r>
            <a:rPr lang="zh-CN" altLang="en-US" sz="1600" kern="1200" dirty="0" smtClean="0"/>
            <a:t>读取配置</a:t>
          </a:r>
          <a:r>
            <a:rPr lang="en-US" altLang="zh-CN" sz="1600" kern="1200" dirty="0" err="1" smtClean="0"/>
            <a:t>saveparams</a:t>
          </a:r>
          <a:r>
            <a:rPr lang="zh-CN" altLang="en-US" sz="1600" kern="1200" dirty="0" smtClean="0"/>
            <a:t>数组（记录毫秒数和修改次数）    </a:t>
          </a:r>
          <a:r>
            <a:rPr lang="en-US" altLang="zh-CN" sz="1600" kern="1200" dirty="0" err="1" smtClean="0"/>
            <a:t>serverCron</a:t>
          </a:r>
          <a:r>
            <a:rPr lang="zh-CN" altLang="en-US" sz="1600" kern="1200" dirty="0" smtClean="0"/>
            <a:t>默认每</a:t>
          </a:r>
          <a:r>
            <a:rPr lang="en-US" altLang="zh-CN" sz="1600" kern="1200" dirty="0" smtClean="0"/>
            <a:t>100ms</a:t>
          </a:r>
          <a:r>
            <a:rPr lang="zh-CN" altLang="en-US" sz="1600" kern="1200" dirty="0" smtClean="0"/>
            <a:t>执行一次，对服务器维护，其中检查</a:t>
          </a:r>
          <a:r>
            <a:rPr lang="en-US" altLang="zh-CN" sz="1600" kern="1200" dirty="0" smtClean="0"/>
            <a:t>save</a:t>
          </a:r>
          <a:r>
            <a:rPr lang="zh-CN" altLang="en-US" sz="1600" kern="1200" dirty="0" smtClean="0"/>
            <a:t>选项的保存条件是一项工作</a:t>
          </a:r>
        </a:p>
      </dsp:txBody>
      <dsp:txXfrm>
        <a:off x="0" y="0"/>
        <a:ext cx="8670175" cy="577257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17E877-477F-4E87-ABBA-740E8CEDD082}">
      <dsp:nvSpPr>
        <dsp:cNvPr id="0" name=""/>
        <dsp:cNvSpPr/>
      </dsp:nvSpPr>
      <dsp:spPr>
        <a:xfrm>
          <a:off x="0" y="0"/>
          <a:ext cx="86701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63BE28-D0B5-4785-B7A3-0537576DD726}">
      <dsp:nvSpPr>
        <dsp:cNvPr id="0" name=""/>
        <dsp:cNvSpPr/>
      </dsp:nvSpPr>
      <dsp:spPr>
        <a:xfrm>
          <a:off x="0" y="0"/>
          <a:ext cx="8670175" cy="5772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>
              <a:solidFill>
                <a:srgbClr val="FF0000"/>
              </a:solidFill>
            </a:rPr>
            <a:t>Redis</a:t>
          </a:r>
          <a:r>
            <a:rPr lang="zh-CN" altLang="en-US" sz="1600" kern="1200" dirty="0" smtClean="0">
              <a:solidFill>
                <a:srgbClr val="FF0000"/>
              </a:solidFill>
            </a:rPr>
            <a:t>的持久化</a:t>
          </a:r>
          <a:endParaRPr lang="en-US" altLang="zh-CN" sz="1600" kern="1200" dirty="0" smtClean="0">
            <a:solidFill>
              <a:srgbClr val="FF0000"/>
            </a:solidFill>
          </a:endParaRP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RDB</a:t>
          </a:r>
          <a:r>
            <a:rPr lang="zh-CN" altLang="en-US" sz="1600" kern="1200" dirty="0" smtClean="0"/>
            <a:t>文件结构：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REDIS|db_version|databases|EOF|check_sum</a:t>
          </a:r>
          <a:endParaRPr lang="en-US" sz="1600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5</a:t>
          </a:r>
          <a:r>
            <a:rPr lang="zh-CN" altLang="en-US" sz="1600" kern="1200" dirty="0" smtClean="0"/>
            <a:t>字节</a:t>
          </a:r>
          <a:r>
            <a:rPr lang="en-US" altLang="zh-CN" sz="1600" kern="1200" dirty="0" smtClean="0"/>
            <a:t>|4</a:t>
          </a:r>
          <a:r>
            <a:rPr lang="zh-CN" altLang="en-US" sz="1600" kern="1200" dirty="0" smtClean="0"/>
            <a:t>字节</a:t>
          </a:r>
          <a:r>
            <a:rPr lang="en-US" altLang="zh-CN" sz="1600" kern="1200" dirty="0" smtClean="0"/>
            <a:t>|0</a:t>
          </a:r>
          <a:r>
            <a:rPr lang="zh-CN" altLang="en-US" sz="1600" kern="1200" dirty="0" smtClean="0"/>
            <a:t>或更多</a:t>
          </a:r>
          <a:r>
            <a:rPr lang="en-US" altLang="zh-CN" sz="1600" kern="1200" dirty="0" smtClean="0"/>
            <a:t>|1</a:t>
          </a:r>
          <a:r>
            <a:rPr lang="zh-CN" altLang="en-US" sz="1600" kern="1200" dirty="0" smtClean="0"/>
            <a:t>字节标记结尾</a:t>
          </a:r>
          <a:r>
            <a:rPr lang="en-US" altLang="zh-CN" sz="1600" kern="1200" dirty="0" smtClean="0"/>
            <a:t>|8</a:t>
          </a:r>
          <a:r>
            <a:rPr lang="zh-CN" altLang="en-US" sz="1600" kern="1200" dirty="0" smtClean="0"/>
            <a:t>字节无符号整数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REDIS|0006|SELECTDB|0|pairs|SELECTDB|3|pairs|EOF|check_sum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pairs:</a:t>
          </a:r>
          <a:r>
            <a:rPr lang="zh-CN" altLang="en-US" sz="1600" kern="1200" dirty="0" smtClean="0"/>
            <a:t>不带过期：</a:t>
          </a:r>
          <a:r>
            <a:rPr lang="en-US" sz="1600" kern="1200" dirty="0" err="1" smtClean="0"/>
            <a:t>tpye|key|value</a:t>
          </a:r>
          <a:r>
            <a:rPr lang="en-US" sz="1600" kern="1200" dirty="0" smtClean="0"/>
            <a:t>  </a:t>
          </a:r>
          <a:r>
            <a:rPr lang="zh-CN" altLang="en-US" sz="1600" kern="1200" dirty="0" smtClean="0"/>
            <a:t>带过期：</a:t>
          </a:r>
          <a:r>
            <a:rPr lang="en-US" sz="1600" kern="1200" dirty="0" err="1" smtClean="0"/>
            <a:t>EXPIRETIME_MS|ms|TYPE|key|value</a:t>
          </a:r>
          <a:endParaRPr lang="en-US" sz="1600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不同的</a:t>
          </a:r>
          <a:r>
            <a:rPr lang="en-US" altLang="zh-CN" sz="1600" kern="1200" dirty="0" smtClean="0"/>
            <a:t>value</a:t>
          </a:r>
          <a:r>
            <a:rPr lang="zh-CN" altLang="en-US" sz="1600" kern="1200" dirty="0" smtClean="0"/>
            <a:t>也有不同编码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RDB</a:t>
          </a:r>
          <a:r>
            <a:rPr lang="zh-CN" altLang="en-US" sz="1600" kern="1200" dirty="0" smtClean="0"/>
            <a:t>有文件压缩功能： </a:t>
          </a:r>
          <a:r>
            <a:rPr lang="en-US" altLang="zh-CN" sz="1600" kern="1200" dirty="0" smtClean="0"/>
            <a:t>20</a:t>
          </a:r>
          <a:r>
            <a:rPr lang="zh-CN" altLang="en-US" sz="1600" kern="1200" dirty="0" smtClean="0"/>
            <a:t>字节以内不压缩，大于</a:t>
          </a:r>
          <a:r>
            <a:rPr lang="en-US" altLang="zh-CN" sz="1600" kern="1200" dirty="0" smtClean="0"/>
            <a:t>20</a:t>
          </a:r>
          <a:r>
            <a:rPr lang="zh-CN" altLang="en-US" sz="1600" kern="1200" dirty="0" smtClean="0"/>
            <a:t>压缩  </a:t>
          </a:r>
          <a:r>
            <a:rPr lang="en-US" altLang="zh-CN" sz="1600" kern="1200" dirty="0" smtClean="0"/>
            <a:t>LZF</a:t>
          </a:r>
          <a:r>
            <a:rPr lang="zh-CN" altLang="en-US" sz="1600" kern="1200" dirty="0" smtClean="0"/>
            <a:t>压缩算法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解读</a:t>
          </a:r>
          <a:r>
            <a:rPr lang="en-US" sz="1600" kern="1200" dirty="0" smtClean="0"/>
            <a:t>RDB ： REDIS0006  376 \0  374  \ 2 365 336 0000020 @ 001 \0 \0 \0 003 M S G 005 H E L </a:t>
          </a:r>
          <a:r>
            <a:rPr lang="en-US" sz="1600" kern="1200" dirty="0" err="1" smtClean="0"/>
            <a:t>L</a:t>
          </a:r>
          <a:r>
            <a:rPr lang="en-US" sz="1600" kern="1200" dirty="0" smtClean="0"/>
            <a:t> O 377 </a:t>
          </a:r>
          <a:r>
            <a:rPr lang="en-US" sz="1600" kern="1200" dirty="0" err="1" smtClean="0"/>
            <a:t>xxxxxxxx</a:t>
          </a:r>
          <a:endParaRPr lang="en-US" sz="1600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REDIS</a:t>
          </a:r>
          <a:r>
            <a:rPr lang="zh-CN" altLang="en-US" sz="1600" kern="1200" dirty="0" smtClean="0"/>
            <a:t>版本</a:t>
          </a:r>
          <a:r>
            <a:rPr lang="en-US" altLang="zh-CN" sz="1600" kern="1200" dirty="0" smtClean="0"/>
            <a:t>0006  </a:t>
          </a:r>
          <a:r>
            <a:rPr lang="zh-CN" altLang="en-US" sz="1600" kern="1200" dirty="0" smtClean="0"/>
            <a:t>选择</a:t>
          </a:r>
          <a:r>
            <a:rPr lang="en-US" altLang="zh-CN" sz="1600" kern="1200" dirty="0" smtClean="0"/>
            <a:t>0</a:t>
          </a:r>
          <a:r>
            <a:rPr lang="zh-CN" altLang="en-US" sz="1600" kern="1200" dirty="0" smtClean="0"/>
            <a:t>号库 </a:t>
          </a:r>
          <a:r>
            <a:rPr lang="en-US" altLang="zh-CN" sz="1600" kern="1200" dirty="0" smtClean="0"/>
            <a:t>374</a:t>
          </a:r>
          <a:r>
            <a:rPr lang="zh-CN" altLang="en-US" sz="1600" kern="1200" dirty="0" smtClean="0"/>
            <a:t>（特殊值</a:t>
          </a:r>
          <a:r>
            <a:rPr lang="en-US" altLang="zh-CN" sz="1600" kern="1200" dirty="0" smtClean="0"/>
            <a:t>EXPIRETIME_MS</a:t>
          </a:r>
          <a:r>
            <a:rPr lang="zh-CN" altLang="en-US" sz="1600" kern="1200" dirty="0" smtClean="0"/>
            <a:t>）  </a:t>
          </a:r>
          <a:r>
            <a:rPr lang="en-US" altLang="zh-CN" sz="1600" kern="1200" dirty="0" smtClean="0"/>
            <a:t>8</a:t>
          </a:r>
          <a:r>
            <a:rPr lang="zh-CN" altLang="en-US" sz="1600" kern="1200" dirty="0" smtClean="0"/>
            <a:t>字节过期时间   </a:t>
          </a:r>
          <a:r>
            <a:rPr lang="en-US" altLang="zh-CN" sz="1600" kern="1200" dirty="0" smtClean="0"/>
            <a:t>\0</a:t>
          </a:r>
          <a:r>
            <a:rPr lang="zh-CN" altLang="en-US" sz="1600" kern="1200" dirty="0" smtClean="0"/>
            <a:t>代表字符串键 </a:t>
          </a:r>
          <a:r>
            <a:rPr lang="en-US" altLang="zh-CN" sz="1600" kern="1200" dirty="0" smtClean="0"/>
            <a:t>3</a:t>
          </a:r>
          <a:r>
            <a:rPr lang="zh-CN" altLang="en-US" sz="1600" kern="1200" dirty="0" smtClean="0"/>
            <a:t>字节的</a:t>
          </a:r>
          <a:r>
            <a:rPr lang="en-US" altLang="zh-CN" sz="1600" kern="1200" dirty="0" err="1" smtClean="0"/>
            <a:t>msg</a:t>
          </a:r>
          <a:r>
            <a:rPr lang="en-US" altLang="zh-CN" sz="1600" kern="1200" dirty="0" smtClean="0"/>
            <a:t>  5</a:t>
          </a:r>
          <a:r>
            <a:rPr lang="zh-CN" altLang="en-US" sz="1600" kern="1200" dirty="0" smtClean="0"/>
            <a:t>字节的</a:t>
          </a:r>
          <a:r>
            <a:rPr lang="en-US" altLang="zh-CN" sz="1600" kern="1200" dirty="0" smtClean="0"/>
            <a:t>hello  8</a:t>
          </a:r>
          <a:r>
            <a:rPr lang="zh-CN" altLang="en-US" sz="1600" kern="1200" dirty="0" smtClean="0"/>
            <a:t>字节的校验和</a:t>
          </a:r>
          <a:endParaRPr lang="zh-CN" altLang="en-US" sz="1600" kern="1200" dirty="0" smtClean="0"/>
        </a:p>
      </dsp:txBody>
      <dsp:txXfrm>
        <a:off x="0" y="0"/>
        <a:ext cx="8670175" cy="577257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17E877-477F-4E87-ABBA-740E8CEDD082}">
      <dsp:nvSpPr>
        <dsp:cNvPr id="0" name=""/>
        <dsp:cNvSpPr/>
      </dsp:nvSpPr>
      <dsp:spPr>
        <a:xfrm>
          <a:off x="0" y="0"/>
          <a:ext cx="86701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63BE28-D0B5-4785-B7A3-0537576DD726}">
      <dsp:nvSpPr>
        <dsp:cNvPr id="0" name=""/>
        <dsp:cNvSpPr/>
      </dsp:nvSpPr>
      <dsp:spPr>
        <a:xfrm>
          <a:off x="0" y="0"/>
          <a:ext cx="8670175" cy="5772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>
              <a:solidFill>
                <a:srgbClr val="FF0000"/>
              </a:solidFill>
            </a:rPr>
            <a:t>Redis</a:t>
          </a:r>
          <a:r>
            <a:rPr lang="zh-CN" altLang="en-US" sz="1600" kern="1200" dirty="0" smtClean="0">
              <a:solidFill>
                <a:srgbClr val="FF0000"/>
              </a:solidFill>
            </a:rPr>
            <a:t>的持久化</a:t>
          </a:r>
          <a:endParaRPr lang="en-US" altLang="zh-CN" sz="1600" kern="1200" dirty="0" smtClean="0">
            <a:solidFill>
              <a:srgbClr val="FF0000"/>
            </a:solidFill>
          </a:endParaRP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AOF：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命令追加，文件写入，文件同步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有个</a:t>
          </a:r>
          <a:r>
            <a:rPr lang="en-US" altLang="zh-CN" sz="1600" kern="1200" dirty="0" err="1" smtClean="0"/>
            <a:t>aof_buf</a:t>
          </a:r>
          <a:r>
            <a:rPr lang="en-US" altLang="zh-CN" sz="1600" kern="1200" dirty="0" smtClean="0"/>
            <a:t>,</a:t>
          </a:r>
          <a:r>
            <a:rPr lang="zh-CN" altLang="en-US" sz="1600" kern="1200" dirty="0" smtClean="0"/>
            <a:t>收到命令会写入</a:t>
          </a:r>
          <a:r>
            <a:rPr lang="en-US" altLang="zh-CN" sz="1600" kern="1200" dirty="0" err="1" smtClean="0"/>
            <a:t>buf</a:t>
          </a:r>
          <a:endParaRPr lang="en-US" altLang="zh-CN" sz="1600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redis</a:t>
          </a:r>
          <a:r>
            <a:rPr lang="zh-CN" altLang="en-US" sz="1600" kern="1200" dirty="0" smtClean="0"/>
            <a:t>的服务器进程是个</a:t>
          </a:r>
          <a:r>
            <a:rPr lang="en-US" altLang="zh-CN" sz="1600" kern="1200" dirty="0" smtClean="0"/>
            <a:t>loop</a:t>
          </a:r>
          <a:r>
            <a:rPr lang="zh-CN" altLang="en-US" sz="1600" kern="1200" dirty="0" smtClean="0"/>
            <a:t>，每次循环完，调用</a:t>
          </a:r>
          <a:r>
            <a:rPr lang="en-US" altLang="zh-CN" sz="1600" kern="1200" dirty="0" err="1" smtClean="0"/>
            <a:t>flushAppendOnlyFile</a:t>
          </a:r>
          <a:r>
            <a:rPr lang="zh-CN" altLang="en-US" sz="1600" kern="1200" dirty="0" smtClean="0"/>
            <a:t>函数，考虑是否将</a:t>
          </a:r>
          <a:r>
            <a:rPr lang="en-US" altLang="zh-CN" sz="1600" kern="1200" dirty="0" err="1" smtClean="0"/>
            <a:t>buf</a:t>
          </a:r>
          <a:r>
            <a:rPr lang="zh-CN" altLang="en-US" sz="1600" kern="1200" dirty="0" smtClean="0"/>
            <a:t>内容写入</a:t>
          </a:r>
          <a:r>
            <a:rPr lang="en-US" altLang="zh-CN" sz="1600" kern="1200" dirty="0" smtClean="0"/>
            <a:t>AOF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写入策略可配置，</a:t>
          </a:r>
          <a:r>
            <a:rPr lang="en-US" sz="1600" kern="1200" dirty="0" err="1" smtClean="0"/>
            <a:t>appendfsync</a:t>
          </a:r>
          <a:r>
            <a:rPr lang="en-US" sz="1600" kern="1200" dirty="0" smtClean="0"/>
            <a:t> ，</a:t>
          </a:r>
          <a:r>
            <a:rPr lang="zh-CN" altLang="en-US" sz="1600" kern="1200" dirty="0" smtClean="0"/>
            <a:t>默认</a:t>
          </a:r>
          <a:r>
            <a:rPr lang="en-US" sz="1600" kern="1200" dirty="0" err="1" smtClean="0"/>
            <a:t>everysec</a:t>
          </a:r>
          <a:r>
            <a:rPr lang="en-US" sz="1600" kern="1200" dirty="0" smtClean="0"/>
            <a:t>   ，</a:t>
          </a:r>
          <a:r>
            <a:rPr lang="zh-CN" altLang="en-US" sz="1600" kern="1200" dirty="0" smtClean="0"/>
            <a:t>其他两个是 </a:t>
          </a:r>
          <a:r>
            <a:rPr lang="en-US" sz="1600" kern="1200" dirty="0" smtClean="0"/>
            <a:t>always  </a:t>
          </a:r>
          <a:r>
            <a:rPr lang="zh-CN" altLang="en-US" sz="1600" kern="1200" dirty="0" smtClean="0"/>
            <a:t>和 </a:t>
          </a:r>
          <a:r>
            <a:rPr lang="en-US" sz="1600" kern="1200" dirty="0" smtClean="0"/>
            <a:t>no     </a:t>
          </a:r>
          <a:r>
            <a:rPr lang="en-US" sz="1600" kern="1200" dirty="0" err="1" smtClean="0"/>
            <a:t>no</a:t>
          </a:r>
          <a:r>
            <a:rPr lang="zh-CN" altLang="en-US" sz="1600" kern="1200" dirty="0" smtClean="0"/>
            <a:t>模式下写入</a:t>
          </a:r>
          <a:r>
            <a:rPr lang="en-US" sz="1600" kern="1200" dirty="0" err="1" smtClean="0"/>
            <a:t>buf</a:t>
          </a:r>
          <a:r>
            <a:rPr lang="zh-CN" altLang="en-US" sz="1600" kern="1200" dirty="0" smtClean="0"/>
            <a:t>最快，但单步同步时间最长</a:t>
          </a:r>
          <a:br>
            <a:rPr lang="zh-CN" altLang="en-US" sz="1600" kern="1200" dirty="0" smtClean="0"/>
          </a:br>
          <a:endParaRPr lang="zh-CN" altLang="en-US" sz="1600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fsync</a:t>
          </a:r>
          <a:r>
            <a:rPr lang="zh-CN" altLang="en-US" sz="1600" kern="1200" dirty="0" smtClean="0"/>
            <a:t>和</a:t>
          </a:r>
          <a:r>
            <a:rPr lang="en-US" sz="1600" kern="1200" dirty="0" err="1" smtClean="0"/>
            <a:t>datasync</a:t>
          </a:r>
          <a:r>
            <a:rPr lang="zh-CN" altLang="en-US" sz="1600" kern="1200" dirty="0" smtClean="0"/>
            <a:t>可以强制写</a:t>
          </a:r>
          <a:r>
            <a:rPr lang="en-US" sz="1600" kern="1200" dirty="0" err="1" smtClean="0"/>
            <a:t>buf</a:t>
          </a:r>
          <a:r>
            <a:rPr lang="zh-CN" altLang="en-US" sz="1600" kern="1200" dirty="0" smtClean="0"/>
            <a:t>到文件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数据载入：创建一个伪客户端执行命令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AOF</a:t>
          </a:r>
          <a:r>
            <a:rPr lang="zh-CN" altLang="en-US" sz="1600" kern="1200" dirty="0" smtClean="0"/>
            <a:t>后台重写：</a:t>
          </a:r>
          <a:r>
            <a:rPr lang="en-US" altLang="zh-CN" sz="1600" kern="1200" dirty="0" smtClean="0"/>
            <a:t>AOF</a:t>
          </a:r>
          <a:r>
            <a:rPr lang="zh-CN" altLang="en-US" sz="1600" kern="1200" dirty="0" smtClean="0"/>
            <a:t>文件越来越大，需要重写。读取当前数据库状态，按状态重写一份</a:t>
          </a:r>
          <a:r>
            <a:rPr lang="en-US" altLang="zh-CN" sz="1600" kern="1200" dirty="0" smtClean="0"/>
            <a:t>AOF</a:t>
          </a:r>
          <a:r>
            <a:rPr lang="zh-CN" altLang="en-US" sz="1600" kern="1200" dirty="0" smtClean="0"/>
            <a:t>，开启重写后创建一个</a:t>
          </a:r>
          <a:r>
            <a:rPr lang="en-US" altLang="zh-CN" sz="1600" kern="1200" dirty="0" err="1" smtClean="0"/>
            <a:t>buf</a:t>
          </a:r>
          <a:r>
            <a:rPr lang="zh-CN" altLang="en-US" sz="1600" kern="1200" dirty="0" smtClean="0"/>
            <a:t>用来记录最新的</a:t>
          </a:r>
          <a:r>
            <a:rPr lang="en-US" altLang="zh-CN" sz="1600" kern="1200" dirty="0" err="1" smtClean="0"/>
            <a:t>aof</a:t>
          </a:r>
          <a:r>
            <a:rPr lang="zh-CN" altLang="en-US" sz="1600" kern="1200" dirty="0" smtClean="0"/>
            <a:t>日志，再重写期间新旧</a:t>
          </a:r>
          <a:r>
            <a:rPr lang="en-US" altLang="zh-CN" sz="1600" kern="1200" dirty="0" smtClean="0"/>
            <a:t>AOF</a:t>
          </a:r>
          <a:r>
            <a:rPr lang="zh-CN" altLang="en-US" sz="1600" kern="1200" dirty="0" smtClean="0"/>
            <a:t>的</a:t>
          </a:r>
          <a:r>
            <a:rPr lang="en-US" altLang="zh-CN" sz="1600" kern="1200" dirty="0" err="1" smtClean="0"/>
            <a:t>buf</a:t>
          </a:r>
          <a:r>
            <a:rPr lang="zh-CN" altLang="en-US" sz="1600" kern="1200" dirty="0" smtClean="0"/>
            <a:t>文件双写，重写后将新</a:t>
          </a:r>
          <a:r>
            <a:rPr lang="en-US" altLang="zh-CN" sz="1600" kern="1200" dirty="0" err="1" smtClean="0"/>
            <a:t>buf</a:t>
          </a:r>
          <a:r>
            <a:rPr lang="zh-CN" altLang="en-US" sz="1600" kern="1200" dirty="0" smtClean="0"/>
            <a:t>写到</a:t>
          </a:r>
          <a:r>
            <a:rPr lang="en-US" altLang="zh-CN" sz="1600" kern="1200" dirty="0" smtClean="0"/>
            <a:t>AOF</a:t>
          </a:r>
          <a:r>
            <a:rPr lang="zh-CN" altLang="en-US" sz="1600" kern="1200" dirty="0" smtClean="0"/>
            <a:t>，旧</a:t>
          </a:r>
          <a:r>
            <a:rPr lang="en-US" altLang="zh-CN" sz="1600" kern="1200" dirty="0" smtClean="0"/>
            <a:t>AOF</a:t>
          </a:r>
          <a:r>
            <a:rPr lang="zh-CN" altLang="en-US" sz="1600" kern="1200" dirty="0" smtClean="0"/>
            <a:t>删掉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如果集合键元素过多，会拆成多条命令，元素个数可配置</a:t>
          </a:r>
        </a:p>
      </dsp:txBody>
      <dsp:txXfrm>
        <a:off x="0" y="0"/>
        <a:ext cx="8670175" cy="577257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17E877-477F-4E87-ABBA-740E8CEDD082}">
      <dsp:nvSpPr>
        <dsp:cNvPr id="0" name=""/>
        <dsp:cNvSpPr/>
      </dsp:nvSpPr>
      <dsp:spPr>
        <a:xfrm>
          <a:off x="0" y="0"/>
          <a:ext cx="86701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63BE28-D0B5-4785-B7A3-0537576DD726}">
      <dsp:nvSpPr>
        <dsp:cNvPr id="0" name=""/>
        <dsp:cNvSpPr/>
      </dsp:nvSpPr>
      <dsp:spPr>
        <a:xfrm>
          <a:off x="0" y="0"/>
          <a:ext cx="8670175" cy="5772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/>
            <a:t>小知识：</a:t>
          </a:r>
          <a:endParaRPr lang="en-US" altLang="zh-CN" sz="1600" b="1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1" kern="1200" dirty="0" smtClean="0"/>
            <a:t>1.</a:t>
          </a:r>
          <a:r>
            <a:rPr lang="zh-CN" altLang="en-US" sz="1600" b="1" kern="1200" dirty="0" smtClean="0"/>
            <a:t>通用命令：</a:t>
          </a:r>
          <a:r>
            <a:rPr lang="en-US" sz="1600" b="1" kern="1200" dirty="0" smtClean="0"/>
            <a:t>del   expire  rename type object  </a:t>
          </a:r>
          <a:endParaRPr lang="en-US" altLang="zh-CN" sz="1600" b="1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1" kern="1200" dirty="0" smtClean="0"/>
            <a:t>2.Redis </a:t>
          </a:r>
          <a:r>
            <a:rPr lang="zh-CN" altLang="en-US" sz="1600" b="1" kern="1200" dirty="0" smtClean="0"/>
            <a:t>会初始化</a:t>
          </a:r>
          <a:r>
            <a:rPr lang="en-US" altLang="zh-CN" sz="1600" b="1" kern="1200" dirty="0" smtClean="0"/>
            <a:t>0-9999</a:t>
          </a:r>
          <a:r>
            <a:rPr lang="zh-CN" altLang="en-US" sz="1600" b="1" kern="1200" dirty="0" smtClean="0"/>
            <a:t>个整数，把这些作为共享对象，不共享</a:t>
          </a:r>
          <a:r>
            <a:rPr lang="en-US" altLang="zh-CN" sz="1600" b="1" kern="1200" dirty="0" smtClean="0"/>
            <a:t>String</a:t>
          </a:r>
          <a:r>
            <a:rPr lang="zh-CN" altLang="en-US" sz="1600" b="1" kern="1200" dirty="0" smtClean="0"/>
            <a:t>的原因就是</a:t>
          </a:r>
          <a:r>
            <a:rPr lang="en-US" altLang="zh-CN" sz="1600" b="1" kern="1200" dirty="0" smtClean="0"/>
            <a:t>String</a:t>
          </a:r>
          <a:r>
            <a:rPr lang="zh-CN" altLang="en-US" sz="1600" b="1" kern="1200" dirty="0" smtClean="0"/>
            <a:t>比较时间复杂度是</a:t>
          </a:r>
          <a:r>
            <a:rPr lang="en-US" altLang="zh-CN" sz="1600" b="1" kern="1200" dirty="0" smtClean="0"/>
            <a:t>O(n)</a:t>
          </a:r>
          <a:r>
            <a:rPr lang="zh-CN" altLang="en-US" sz="1600" b="1" kern="1200" dirty="0" smtClean="0"/>
            <a:t>，效率低</a:t>
          </a:r>
          <a:endParaRPr lang="en-US" altLang="zh-CN" sz="1600" b="1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1" kern="1200" dirty="0" smtClean="0"/>
            <a:t>3.</a:t>
          </a:r>
          <a:r>
            <a:rPr lang="zh-CN" altLang="en-US" sz="1600" b="1" kern="1200" dirty="0" smtClean="0"/>
            <a:t>所有命令执行时都会有做类型检查，过期检查，所有命令都要对有</a:t>
          </a:r>
          <a:r>
            <a:rPr lang="en-US" altLang="zh-CN" sz="1600" b="1" kern="1200" dirty="0" smtClean="0"/>
            <a:t>key</a:t>
          </a:r>
          <a:r>
            <a:rPr lang="zh-CN" altLang="en-US" sz="1600" b="1" kern="1200" dirty="0" smtClean="0"/>
            <a:t>和没</a:t>
          </a:r>
          <a:r>
            <a:rPr lang="en-US" altLang="zh-CN" sz="1600" b="1" kern="1200" dirty="0" smtClean="0"/>
            <a:t>key</a:t>
          </a:r>
          <a:r>
            <a:rPr lang="zh-CN" altLang="en-US" sz="1600" b="1" kern="1200" dirty="0" smtClean="0"/>
            <a:t>做处理</a:t>
          </a:r>
          <a:endParaRPr lang="en-US" altLang="zh-CN" sz="1600" b="1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1" kern="1200" dirty="0" smtClean="0"/>
            <a:t>4.</a:t>
          </a:r>
          <a:r>
            <a:rPr lang="zh-CN" altLang="en-US" sz="1600" kern="1200" dirty="0" smtClean="0"/>
            <a:t>容器型数据结构  </a:t>
          </a:r>
          <a:r>
            <a:rPr lang="en-US" sz="1600" kern="1200" dirty="0" smtClean="0"/>
            <a:t>list  set  hash  </a:t>
          </a:r>
          <a:r>
            <a:rPr lang="en-US" sz="1600" kern="1200" dirty="0" err="1" smtClean="0"/>
            <a:t>zset</a:t>
          </a:r>
          <a:r>
            <a:rPr lang="en-US" sz="1600" kern="1200" dirty="0" smtClean="0"/>
            <a:t>  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 	 </a:t>
          </a:r>
          <a:r>
            <a:rPr lang="en-US" sz="1600" kern="1200" dirty="0" err="1" smtClean="0"/>
            <a:t>a.create</a:t>
          </a:r>
          <a:r>
            <a:rPr lang="en-US" sz="1600" kern="1200" dirty="0" smtClean="0"/>
            <a:t> if not exists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	 </a:t>
          </a:r>
          <a:r>
            <a:rPr lang="en-US" sz="1600" kern="1200" dirty="0" err="1" smtClean="0"/>
            <a:t>b.drop</a:t>
          </a:r>
          <a:r>
            <a:rPr lang="en-US" sz="1600" kern="1200" dirty="0" smtClean="0"/>
            <a:t> if no elements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5.</a:t>
          </a:r>
          <a:r>
            <a:rPr lang="zh-CN" altLang="en-US" sz="1600" kern="1200" dirty="0" smtClean="0"/>
            <a:t>过期是以对象为单位  比如某个</a:t>
          </a:r>
          <a:r>
            <a:rPr lang="en-US" altLang="zh-CN" sz="1600" kern="1200" dirty="0" smtClean="0"/>
            <a:t>hash</a:t>
          </a:r>
          <a:r>
            <a:rPr lang="zh-CN" altLang="en-US" sz="1600" kern="1200" dirty="0" smtClean="0"/>
            <a:t>结构的过期是指整个</a:t>
          </a:r>
          <a:r>
            <a:rPr lang="en-US" altLang="zh-CN" sz="1600" kern="1200" dirty="0" smtClean="0"/>
            <a:t>hash</a:t>
          </a:r>
          <a:r>
            <a:rPr lang="zh-CN" altLang="en-US" sz="1600" kern="1200" dirty="0" smtClean="0"/>
            <a:t>对象的过期，而不是某个子</a:t>
          </a:r>
          <a:r>
            <a:rPr lang="en-US" altLang="zh-CN" sz="1600" kern="1200" dirty="0" smtClean="0"/>
            <a:t>key</a:t>
          </a:r>
          <a:r>
            <a:rPr lang="zh-CN" altLang="en-US" sz="1600" kern="1200" dirty="0" smtClean="0"/>
            <a:t>过期     </a:t>
          </a:r>
          <a:r>
            <a:rPr lang="en-US" altLang="zh-CN" sz="1600" kern="1200" dirty="0" err="1" smtClean="0"/>
            <a:t>espicial:string</a:t>
          </a:r>
          <a:r>
            <a:rPr lang="zh-CN" altLang="en-US" sz="1600" kern="1200" dirty="0" smtClean="0"/>
            <a:t>对象</a:t>
          </a:r>
          <a:r>
            <a:rPr lang="en-US" altLang="zh-CN" sz="1600" kern="1200" dirty="0" smtClean="0"/>
            <a:t>set</a:t>
          </a:r>
          <a:r>
            <a:rPr lang="zh-CN" altLang="en-US" sz="1600" kern="1200" dirty="0" smtClean="0"/>
            <a:t>一下就没有过期时间</a:t>
          </a:r>
          <a:endParaRPr lang="en-US" altLang="zh-CN" sz="1600" b="1" kern="1200" dirty="0" smtClean="0"/>
        </a:p>
      </dsp:txBody>
      <dsp:txXfrm>
        <a:off x="0" y="0"/>
        <a:ext cx="8670175" cy="5772574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17E877-477F-4E87-ABBA-740E8CEDD082}">
      <dsp:nvSpPr>
        <dsp:cNvPr id="0" name=""/>
        <dsp:cNvSpPr/>
      </dsp:nvSpPr>
      <dsp:spPr>
        <a:xfrm>
          <a:off x="0" y="0"/>
          <a:ext cx="86701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63BE28-D0B5-4785-B7A3-0537576DD726}">
      <dsp:nvSpPr>
        <dsp:cNvPr id="0" name=""/>
        <dsp:cNvSpPr/>
      </dsp:nvSpPr>
      <dsp:spPr>
        <a:xfrm>
          <a:off x="0" y="0"/>
          <a:ext cx="8670175" cy="5772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rgbClr val="FF0000"/>
              </a:solidFill>
            </a:rPr>
            <a:t>个人感想：</a:t>
          </a:r>
          <a:endParaRPr lang="en-US" altLang="zh-CN" sz="1600" kern="1200" dirty="0" smtClean="0">
            <a:solidFill>
              <a:srgbClr val="FF0000"/>
            </a:solidFill>
          </a:endParaRP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solidFill>
                <a:srgbClr val="FF0000"/>
              </a:solidFill>
            </a:rPr>
            <a:t>	1.redis</a:t>
          </a:r>
          <a:r>
            <a:rPr lang="zh-CN" altLang="en-US" sz="1600" kern="1200" dirty="0" smtClean="0">
              <a:solidFill>
                <a:srgbClr val="FF0000"/>
              </a:solidFill>
            </a:rPr>
            <a:t>为了追求速度，随处可见很多地方用空间换时间，但也有很多优化内存的地方</a:t>
          </a:r>
          <a:endParaRPr lang="en-US" altLang="zh-CN" sz="1600" kern="1200" dirty="0" smtClean="0">
            <a:solidFill>
              <a:srgbClr val="FF0000"/>
            </a:solidFill>
          </a:endParaRP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solidFill>
                <a:srgbClr val="FF0000"/>
              </a:solidFill>
            </a:rPr>
            <a:t>	2.</a:t>
          </a:r>
          <a:r>
            <a:rPr lang="zh-CN" altLang="en-US" sz="1600" kern="1200" dirty="0" smtClean="0">
              <a:solidFill>
                <a:srgbClr val="FF0000"/>
              </a:solidFill>
            </a:rPr>
            <a:t>数据结构看似简单，但确实多看几遍，会学到东西，而且平时有些地方值得借鉴</a:t>
          </a:r>
          <a:endParaRPr lang="en-US" altLang="zh-CN" sz="1600" kern="1200" dirty="0" smtClean="0">
            <a:solidFill>
              <a:srgbClr val="FF0000"/>
            </a:solidFill>
          </a:endParaRP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solidFill>
                <a:srgbClr val="FF0000"/>
              </a:solidFill>
            </a:rPr>
            <a:t>	3.</a:t>
          </a:r>
          <a:r>
            <a:rPr lang="zh-CN" altLang="en-US" sz="1600" kern="1200" dirty="0" smtClean="0">
              <a:solidFill>
                <a:srgbClr val="FF0000"/>
              </a:solidFill>
            </a:rPr>
            <a:t>所有基于</a:t>
          </a:r>
          <a:r>
            <a:rPr lang="en-US" altLang="zh-CN" sz="1600" kern="1200" dirty="0" smtClean="0">
              <a:solidFill>
                <a:srgbClr val="FF0000"/>
              </a:solidFill>
            </a:rPr>
            <a:t>hash</a:t>
          </a:r>
          <a:r>
            <a:rPr lang="zh-CN" altLang="en-US" sz="1600" kern="1200" dirty="0" smtClean="0">
              <a:solidFill>
                <a:srgbClr val="FF0000"/>
              </a:solidFill>
            </a:rPr>
            <a:t>表实现的数据结构，貌似都差不都（</a:t>
          </a:r>
          <a:r>
            <a:rPr lang="en-US" altLang="zh-CN" sz="1600" kern="1200" dirty="0" smtClean="0">
              <a:solidFill>
                <a:srgbClr val="FF0000"/>
              </a:solidFill>
            </a:rPr>
            <a:t>rehash,</a:t>
          </a:r>
          <a:r>
            <a:rPr lang="zh-CN" altLang="en-US" sz="1600" kern="1200" dirty="0" smtClean="0">
              <a:solidFill>
                <a:srgbClr val="FF0000"/>
              </a:solidFill>
            </a:rPr>
            <a:t>扩容</a:t>
          </a:r>
          <a:r>
            <a:rPr lang="en-US" altLang="zh-CN" sz="1600" kern="1200" dirty="0" smtClean="0">
              <a:solidFill>
                <a:srgbClr val="FF0000"/>
              </a:solidFill>
            </a:rPr>
            <a:t>,</a:t>
          </a:r>
          <a:r>
            <a:rPr lang="zh-CN" altLang="en-US" sz="1600" kern="1200" dirty="0" smtClean="0">
              <a:solidFill>
                <a:srgbClr val="FF0000"/>
              </a:solidFill>
            </a:rPr>
            <a:t>冲突处理）</a:t>
          </a:r>
          <a:endParaRPr lang="en-US" altLang="zh-CN" sz="1600" kern="1200" dirty="0" smtClean="0">
            <a:solidFill>
              <a:srgbClr val="FF0000"/>
            </a:solidFill>
          </a:endParaRP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solidFill>
                <a:srgbClr val="FF0000"/>
              </a:solidFill>
            </a:rPr>
            <a:t>	4.</a:t>
          </a:r>
          <a:r>
            <a:rPr lang="zh-CN" altLang="en-US" sz="1600" kern="1200" dirty="0" smtClean="0">
              <a:solidFill>
                <a:srgbClr val="FF0000"/>
              </a:solidFill>
            </a:rPr>
            <a:t>数据持久化貌似也很像</a:t>
          </a:r>
          <a:endParaRPr lang="en-US" altLang="zh-CN" sz="1600" kern="1200" dirty="0" smtClean="0">
            <a:solidFill>
              <a:srgbClr val="FF0000"/>
            </a:solidFill>
          </a:endParaRP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solidFill>
                <a:srgbClr val="FF0000"/>
              </a:solidFill>
            </a:rPr>
            <a:t>	5.</a:t>
          </a:r>
          <a:r>
            <a:rPr lang="zh-CN" altLang="en-US" sz="1600" kern="1200" dirty="0" smtClean="0">
              <a:solidFill>
                <a:srgbClr val="FF0000"/>
              </a:solidFill>
            </a:rPr>
            <a:t>如果能好好学一个开源软件的设计，然后以一窥百，相信会有很大进步，知识确实是相通的</a:t>
          </a:r>
          <a:endParaRPr lang="en-US" altLang="zh-CN" sz="1600" kern="1200" dirty="0" smtClean="0">
            <a:solidFill>
              <a:srgbClr val="FF0000"/>
            </a:solidFill>
          </a:endParaRP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solidFill>
                <a:srgbClr val="FF0000"/>
              </a:solidFill>
            </a:rPr>
            <a:t>	6.</a:t>
          </a:r>
          <a:r>
            <a:rPr lang="zh-CN" altLang="en-US" sz="1600" kern="1200" dirty="0" smtClean="0">
              <a:solidFill>
                <a:srgbClr val="FF0000"/>
              </a:solidFill>
            </a:rPr>
            <a:t>谁来分享一下如何做</a:t>
          </a:r>
          <a:r>
            <a:rPr lang="en-US" altLang="zh-CN" sz="1600" kern="1200" dirty="0" smtClean="0">
              <a:solidFill>
                <a:srgbClr val="FF0000"/>
              </a:solidFill>
            </a:rPr>
            <a:t>PPT</a:t>
          </a:r>
          <a:r>
            <a:rPr lang="zh-CN" altLang="en-US" sz="1600" kern="1200" dirty="0" smtClean="0">
              <a:solidFill>
                <a:srgbClr val="FF0000"/>
              </a:solidFill>
            </a:rPr>
            <a:t>（</a:t>
          </a:r>
          <a:r>
            <a:rPr lang="en-US" altLang="zh-CN" sz="1600" kern="1200" dirty="0" smtClean="0">
              <a:solidFill>
                <a:srgbClr val="FF0000"/>
              </a:solidFill>
            </a:rPr>
            <a:t>Jules?</a:t>
          </a:r>
          <a:r>
            <a:rPr lang="zh-CN" altLang="en-US" sz="1600" kern="1200" dirty="0" smtClean="0">
              <a:solidFill>
                <a:srgbClr val="FF0000"/>
              </a:solidFill>
            </a:rPr>
            <a:t>）</a:t>
          </a:r>
          <a:endParaRPr lang="en-US" altLang="zh-CN" sz="1600" kern="1200" dirty="0" smtClean="0">
            <a:solidFill>
              <a:srgbClr val="FF0000"/>
            </a:solidFill>
          </a:endParaRP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rgbClr val="FF0000"/>
              </a:solidFill>
            </a:rPr>
            <a:t>不足之处：</a:t>
          </a:r>
          <a:endParaRPr lang="en-US" altLang="zh-CN" sz="1600" kern="1200" dirty="0" smtClean="0">
            <a:solidFill>
              <a:srgbClr val="FF0000"/>
            </a:solidFill>
          </a:endParaRP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solidFill>
                <a:srgbClr val="FF0000"/>
              </a:solidFill>
            </a:rPr>
            <a:t>	1.</a:t>
          </a:r>
          <a:r>
            <a:rPr lang="zh-CN" altLang="en-US" sz="1600" kern="1200" dirty="0" smtClean="0">
              <a:solidFill>
                <a:srgbClr val="FF0000"/>
              </a:solidFill>
            </a:rPr>
            <a:t>目前看的源代码都是偶尔看到书上内容，感到有趣，就上</a:t>
          </a:r>
          <a:r>
            <a:rPr lang="en-US" altLang="zh-CN" sz="1600" kern="1200" dirty="0" err="1" smtClean="0">
              <a:solidFill>
                <a:srgbClr val="FF0000"/>
              </a:solidFill>
            </a:rPr>
            <a:t>github</a:t>
          </a:r>
          <a:r>
            <a:rPr lang="zh-CN" altLang="en-US" sz="1600" kern="1200" dirty="0" smtClean="0">
              <a:solidFill>
                <a:srgbClr val="FF0000"/>
              </a:solidFill>
            </a:rPr>
            <a:t>上看一眼，应该对重点内容有条例有目的的针对性阅读</a:t>
          </a:r>
          <a:endParaRPr lang="en-US" altLang="zh-CN" sz="1600" kern="1200" dirty="0" smtClean="0">
            <a:solidFill>
              <a:srgbClr val="FF0000"/>
            </a:solidFill>
          </a:endParaRP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solidFill>
                <a:srgbClr val="FF0000"/>
              </a:solidFill>
            </a:rPr>
            <a:t>	2.redis</a:t>
          </a:r>
          <a:r>
            <a:rPr lang="zh-CN" altLang="en-US" sz="1600" kern="1200" dirty="0" smtClean="0">
              <a:solidFill>
                <a:srgbClr val="FF0000"/>
              </a:solidFill>
            </a:rPr>
            <a:t>很多高级特性暂时的使用经验少，应该多尝试，多动手</a:t>
          </a:r>
          <a:endParaRPr lang="en-US" altLang="zh-CN" sz="1600" kern="1200" dirty="0" smtClean="0">
            <a:solidFill>
              <a:srgbClr val="FF0000"/>
            </a:solidFill>
          </a:endParaRP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solidFill>
                <a:srgbClr val="FF0000"/>
              </a:solidFill>
            </a:rPr>
            <a:t>	3.</a:t>
          </a:r>
          <a:r>
            <a:rPr lang="zh-CN" altLang="en-US" sz="1600" kern="1200" dirty="0" smtClean="0">
              <a:solidFill>
                <a:srgbClr val="FF0000"/>
              </a:solidFill>
            </a:rPr>
            <a:t>使用，分析，思考的还不够深入，里面更多的设计想法还要多学习</a:t>
          </a:r>
          <a:endParaRPr lang="en-US" altLang="zh-CN" sz="1600" kern="1200" dirty="0" smtClean="0">
            <a:solidFill>
              <a:srgbClr val="FF0000"/>
            </a:solidFill>
          </a:endParaRPr>
        </a:p>
      </dsp:txBody>
      <dsp:txXfrm>
        <a:off x="0" y="0"/>
        <a:ext cx="8670175" cy="57725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17E877-477F-4E87-ABBA-740E8CEDD082}">
      <dsp:nvSpPr>
        <dsp:cNvPr id="0" name=""/>
        <dsp:cNvSpPr/>
      </dsp:nvSpPr>
      <dsp:spPr>
        <a:xfrm>
          <a:off x="0" y="0"/>
          <a:ext cx="86701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63BE28-D0B5-4785-B7A3-0537576DD726}">
      <dsp:nvSpPr>
        <dsp:cNvPr id="0" name=""/>
        <dsp:cNvSpPr/>
      </dsp:nvSpPr>
      <dsp:spPr>
        <a:xfrm>
          <a:off x="0" y="0"/>
          <a:ext cx="8670175" cy="5772574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CN" sz="180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数据结构概览</a:t>
          </a:r>
          <a:r>
            <a:rPr lang="zh-CN" altLang="zh-CN" sz="1800" kern="1200" dirty="0" smtClean="0"/>
            <a:t> </a:t>
          </a:r>
          <a:endParaRPr lang="en-US" altLang="zh-CN" sz="1800" kern="1200" dirty="0" smtClean="0">
            <a:solidFill>
              <a:srgbClr val="FF0000"/>
            </a:solidFill>
          </a:endParaRPr>
        </a:p>
      </dsp:txBody>
      <dsp:txXfrm>
        <a:off x="0" y="0"/>
        <a:ext cx="8670175" cy="57725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17E877-477F-4E87-ABBA-740E8CEDD082}">
      <dsp:nvSpPr>
        <dsp:cNvPr id="0" name=""/>
        <dsp:cNvSpPr/>
      </dsp:nvSpPr>
      <dsp:spPr>
        <a:xfrm>
          <a:off x="0" y="2818"/>
          <a:ext cx="86701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63BE28-D0B5-4785-B7A3-0537576DD726}">
      <dsp:nvSpPr>
        <dsp:cNvPr id="0" name=""/>
        <dsp:cNvSpPr/>
      </dsp:nvSpPr>
      <dsp:spPr>
        <a:xfrm>
          <a:off x="0" y="2818"/>
          <a:ext cx="8670175" cy="57669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CN" sz="180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solidFill>
                <a:srgbClr val="FF0000"/>
              </a:solidFill>
            </a:rPr>
            <a:t>简单动态字符串</a:t>
          </a:r>
          <a:endParaRPr lang="en-US" sz="1800" b="0" i="0" kern="1200" dirty="0" smtClean="0"/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 smtClean="0"/>
            <a:t>				</a:t>
          </a:r>
          <a:r>
            <a:rPr lang="en-US" sz="1800" b="0" i="0" kern="1200" dirty="0" err="1" smtClean="0"/>
            <a:t>int</a:t>
          </a:r>
          <a:r>
            <a:rPr lang="en-US" sz="1800" b="0" i="0" kern="1200" dirty="0" smtClean="0"/>
            <a:t> </a:t>
          </a:r>
          <a:r>
            <a:rPr lang="en-US" sz="1800" b="0" i="0" kern="1200" dirty="0" err="1" smtClean="0"/>
            <a:t>len</a:t>
          </a:r>
          <a:r>
            <a:rPr lang="en-US" sz="1800" b="0" i="0" kern="1200" dirty="0" smtClean="0"/>
            <a:t> </a:t>
          </a:r>
          <a:r>
            <a:rPr lang="zh-CN" altLang="en-US" sz="1800" b="0" i="0" kern="1200" dirty="0" smtClean="0"/>
            <a:t>长度</a:t>
          </a:r>
          <a:endParaRPr lang="en-US" sz="1800" b="0" i="0" kern="1200" dirty="0" smtClean="0"/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 smtClean="0"/>
            <a:t>				</a:t>
          </a:r>
          <a:r>
            <a:rPr lang="en-US" sz="1800" b="0" i="0" kern="1200" dirty="0" err="1" smtClean="0"/>
            <a:t>int</a:t>
          </a:r>
          <a:r>
            <a:rPr lang="en-US" sz="1800" b="0" i="0" kern="1200" dirty="0" smtClean="0"/>
            <a:t> free </a:t>
          </a:r>
          <a:r>
            <a:rPr lang="zh-CN" altLang="en-US" sz="1800" b="0" i="0" kern="1200" dirty="0" smtClean="0"/>
            <a:t>未使用空间</a:t>
          </a:r>
          <a:endParaRPr lang="en-US" sz="1800" b="0" i="0" kern="1200" dirty="0" smtClean="0"/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 smtClean="0"/>
            <a:t>				char </a:t>
          </a:r>
          <a:r>
            <a:rPr lang="en-US" sz="1800" b="0" i="0" kern="1200" dirty="0" err="1" smtClean="0"/>
            <a:t>buf</a:t>
          </a:r>
          <a:r>
            <a:rPr lang="en-US" sz="1800" b="0" i="0" kern="1200" dirty="0" smtClean="0"/>
            <a:t>[] </a:t>
          </a:r>
          <a:r>
            <a:rPr lang="zh-CN" altLang="en-US" sz="1800" b="0" i="0" kern="1200" dirty="0" smtClean="0"/>
            <a:t>字节数组</a:t>
          </a:r>
          <a:endParaRPr lang="en-US" altLang="zh-CN" sz="1800" b="0" i="0" kern="1200" dirty="0" smtClean="0"/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0" i="0" kern="1200" dirty="0" smtClean="0">
              <a:solidFill>
                <a:srgbClr val="FF0000"/>
              </a:solidFill>
            </a:rPr>
            <a:t>好处：</a:t>
          </a:r>
          <a:r>
            <a:rPr lang="en-US" altLang="zh-CN" sz="1800" b="0" i="0" kern="1200" dirty="0" smtClean="0">
              <a:solidFill>
                <a:srgbClr val="FF0000"/>
              </a:solidFill>
            </a:rPr>
            <a:t>	</a:t>
          </a:r>
          <a:r>
            <a:rPr lang="en-US" altLang="zh-CN" sz="1800" b="0" i="0" kern="1200" dirty="0" smtClean="0"/>
            <a:t>1.</a:t>
          </a:r>
          <a:r>
            <a:rPr lang="zh-CN" altLang="en-US" sz="1800" b="0" i="0" kern="1200" dirty="0" smtClean="0"/>
            <a:t>取字符串长度</a:t>
          </a:r>
          <a:r>
            <a:rPr lang="en-US" altLang="zh-CN" sz="1800" b="0" i="0" kern="1200" dirty="0" smtClean="0"/>
            <a:t>O (1). </a:t>
          </a:r>
          <a:r>
            <a:rPr lang="en-US" altLang="zh-CN" sz="1800" b="0" i="0" kern="1200" dirty="0" err="1" smtClean="0"/>
            <a:t>Strlen</a:t>
          </a:r>
          <a:endParaRPr lang="en-US" altLang="zh-CN" sz="1800" b="0" i="0" kern="1200" dirty="0" smtClean="0"/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0" i="0" kern="1200" dirty="0" smtClean="0"/>
            <a:t>	2.</a:t>
          </a:r>
          <a:r>
            <a:rPr lang="zh-CN" altLang="en-US" sz="1800" b="0" i="0" kern="1200" dirty="0" smtClean="0"/>
            <a:t>杜绝缓冲区溢出 拼接前会自动检查空间是否足够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0" i="0" kern="1200" dirty="0" smtClean="0"/>
            <a:t>	3.</a:t>
          </a:r>
          <a:r>
            <a:rPr lang="zh-CN" altLang="en-US" sz="1800" b="0" i="0" kern="1200" dirty="0" smtClean="0"/>
            <a:t>减少修改字符串时内存分配次数，通过</a:t>
          </a:r>
          <a:r>
            <a:rPr lang="en-US" altLang="zh-CN" sz="1800" b="0" i="0" kern="1200" dirty="0" smtClean="0"/>
            <a:t>free</a:t>
          </a:r>
          <a:r>
            <a:rPr lang="zh-CN" altLang="en-US" sz="1800" b="0" i="0" kern="1200" dirty="0" smtClean="0"/>
            <a:t>实现空间预分配和惰性空间释放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0" i="0" kern="1200" dirty="0" smtClean="0"/>
            <a:t>	4.</a:t>
          </a:r>
          <a:r>
            <a:rPr lang="zh-CN" altLang="en-US" sz="1800" b="0" i="0" kern="1200" dirty="0" smtClean="0"/>
            <a:t>二进制安全</a:t>
          </a:r>
          <a:r>
            <a:rPr lang="en-US" altLang="zh-CN" sz="1800" b="0" i="0" kern="1200" dirty="0" smtClean="0"/>
            <a:t>--</a:t>
          </a:r>
          <a:r>
            <a:rPr lang="zh-CN" altLang="en-US" sz="1800" b="0" i="0" kern="1200" dirty="0" smtClean="0"/>
            <a:t>用二进制字节数据保存数据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0" i="0" kern="1200" dirty="0" smtClean="0"/>
            <a:t>	5.</a:t>
          </a:r>
          <a:r>
            <a:rPr lang="zh-CN" altLang="en-US" sz="1800" b="0" i="0" kern="1200" dirty="0" smtClean="0"/>
            <a:t>兼容部分</a:t>
          </a:r>
          <a:r>
            <a:rPr lang="en-US" altLang="zh-CN" sz="1800" b="0" i="0" kern="1200" dirty="0" smtClean="0"/>
            <a:t>C</a:t>
          </a:r>
          <a:r>
            <a:rPr lang="zh-CN" altLang="en-US" sz="1800" b="0" i="0" kern="1200" dirty="0" smtClean="0"/>
            <a:t>字符串函数（结尾</a:t>
          </a:r>
          <a:r>
            <a:rPr lang="en-US" altLang="zh-CN" sz="1800" b="0" i="0" kern="1200" dirty="0" smtClean="0"/>
            <a:t>\0</a:t>
          </a:r>
          <a:r>
            <a:rPr lang="zh-CN" altLang="en-US" sz="1800" b="0" i="0" kern="1200" dirty="0" smtClean="0"/>
            <a:t>空字符，但不计长度</a:t>
          </a:r>
          <a:r>
            <a:rPr lang="zh-CN" altLang="en-US" sz="1800" b="0" i="0" kern="1200" dirty="0" smtClean="0"/>
            <a:t>）</a:t>
          </a:r>
          <a:endParaRPr lang="en-US" altLang="zh-CN" sz="1800" b="0" i="0" kern="1200" dirty="0" smtClean="0"/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0" i="0" kern="1200" dirty="0" smtClean="0">
              <a:solidFill>
                <a:srgbClr val="FF0000"/>
              </a:solidFill>
            </a:rPr>
            <a:t>预分配策略</a:t>
          </a:r>
          <a:r>
            <a:rPr lang="zh-CN" altLang="en-US" sz="1800" b="0" i="0" kern="1200" dirty="0" smtClean="0"/>
            <a:t>：</a:t>
          </a:r>
          <a:endParaRPr lang="en-US" altLang="zh-CN" sz="1800" b="0" i="0" kern="1200" dirty="0" smtClean="0"/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0" i="0" kern="1200" dirty="0" smtClean="0"/>
            <a:t>1.</a:t>
          </a:r>
          <a:r>
            <a:rPr lang="zh-CN" altLang="en-US" sz="1800" b="0" i="0" kern="1200" dirty="0" smtClean="0"/>
            <a:t>修改之后总长度小于</a:t>
          </a:r>
          <a:r>
            <a:rPr lang="en-US" altLang="zh-CN" sz="1800" b="0" i="0" kern="1200" dirty="0" smtClean="0"/>
            <a:t>1M,free</a:t>
          </a:r>
          <a:r>
            <a:rPr lang="zh-CN" altLang="en-US" sz="1800" b="0" i="0" kern="1200" dirty="0" smtClean="0"/>
            <a:t>分配同</a:t>
          </a:r>
          <a:r>
            <a:rPr lang="en-US" altLang="zh-CN" sz="1800" b="0" i="0" kern="1200" dirty="0" err="1" smtClean="0"/>
            <a:t>len</a:t>
          </a:r>
          <a:r>
            <a:rPr lang="zh-CN" altLang="en-US" sz="1800" b="0" i="0" kern="1200" dirty="0" smtClean="0"/>
            <a:t>一样的长度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0" i="0" kern="1200" dirty="0" smtClean="0"/>
            <a:t>2.</a:t>
          </a:r>
          <a:r>
            <a:rPr lang="zh-CN" altLang="en-US" sz="1800" b="0" i="0" kern="1200" dirty="0" smtClean="0"/>
            <a:t>大于</a:t>
          </a:r>
          <a:r>
            <a:rPr lang="en-US" altLang="zh-CN" sz="1800" b="0" i="0" kern="1200" dirty="0" smtClean="0"/>
            <a:t>1</a:t>
          </a:r>
          <a:r>
            <a:rPr lang="en-US" sz="1800" b="0" i="0" kern="1200" dirty="0" smtClean="0"/>
            <a:t>M</a:t>
          </a:r>
          <a:r>
            <a:rPr lang="zh-CN" altLang="en-US" sz="1800" b="0" i="0" kern="1200" dirty="0" smtClean="0"/>
            <a:t>就分配</a:t>
          </a:r>
          <a:r>
            <a:rPr lang="en-US" altLang="zh-CN" sz="1800" b="0" i="0" kern="1200" dirty="0" smtClean="0"/>
            <a:t>1</a:t>
          </a:r>
          <a:r>
            <a:rPr lang="en-US" sz="1800" b="0" i="0" kern="1200" dirty="0" smtClean="0"/>
            <a:t>M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0" i="0" kern="1200" dirty="0" smtClean="0"/>
            <a:t>字符串增长</a:t>
          </a:r>
          <a:r>
            <a:rPr lang="en-US" altLang="zh-CN" sz="1800" b="0" i="0" kern="1200" dirty="0" smtClean="0"/>
            <a:t>N</a:t>
          </a:r>
          <a:r>
            <a:rPr lang="zh-CN" altLang="en-US" sz="1800" b="0" i="0" kern="1200" dirty="0" smtClean="0"/>
            <a:t>次，重分配内存次数从必定</a:t>
          </a:r>
          <a:r>
            <a:rPr lang="en-US" altLang="zh-CN" sz="1800" b="0" i="0" kern="1200" dirty="0" smtClean="0"/>
            <a:t>N</a:t>
          </a:r>
          <a:r>
            <a:rPr lang="zh-CN" altLang="en-US" sz="1800" b="0" i="0" kern="1200" dirty="0" smtClean="0"/>
            <a:t>次变为最多</a:t>
          </a:r>
          <a:r>
            <a:rPr lang="en-US" altLang="zh-CN" sz="1800" b="0" i="0" kern="1200" dirty="0" smtClean="0"/>
            <a:t>N</a:t>
          </a:r>
          <a:r>
            <a:rPr lang="zh-CN" altLang="en-US" sz="1800" b="0" i="0" kern="1200" dirty="0" smtClean="0"/>
            <a:t>次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0" i="0" kern="1200" dirty="0" smtClean="0">
              <a:solidFill>
                <a:srgbClr val="FF0000"/>
              </a:solidFill>
            </a:rPr>
            <a:t>释放策略</a:t>
          </a:r>
          <a:r>
            <a:rPr lang="zh-CN" altLang="en-US" sz="1800" b="0" i="0" kern="1200" dirty="0" smtClean="0"/>
            <a:t>：惰性释放，先回到</a:t>
          </a:r>
          <a:r>
            <a:rPr lang="en-US" altLang="zh-CN" sz="1800" b="0" i="0" kern="1200" dirty="0" smtClean="0"/>
            <a:t>free</a:t>
          </a:r>
          <a:r>
            <a:rPr lang="zh-CN" altLang="en-US" sz="1800" b="0" i="0" kern="1200" dirty="0" smtClean="0"/>
            <a:t>中，需要的时候再释放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CN" sz="1800" kern="1200" dirty="0" smtClean="0">
            <a:solidFill>
              <a:srgbClr val="FF0000"/>
            </a:solidFill>
          </a:endParaRPr>
        </a:p>
      </dsp:txBody>
      <dsp:txXfrm>
        <a:off x="0" y="2818"/>
        <a:ext cx="8670175" cy="57669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17E877-477F-4E87-ABBA-740E8CEDD082}">
      <dsp:nvSpPr>
        <dsp:cNvPr id="0" name=""/>
        <dsp:cNvSpPr/>
      </dsp:nvSpPr>
      <dsp:spPr>
        <a:xfrm>
          <a:off x="0" y="2818"/>
          <a:ext cx="86701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63BE28-D0B5-4785-B7A3-0537576DD726}">
      <dsp:nvSpPr>
        <dsp:cNvPr id="0" name=""/>
        <dsp:cNvSpPr/>
      </dsp:nvSpPr>
      <dsp:spPr>
        <a:xfrm>
          <a:off x="0" y="2818"/>
          <a:ext cx="8670175" cy="57669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CN" sz="1800" kern="1200" dirty="0" smtClean="0"/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solidFill>
                <a:srgbClr val="FF0000"/>
              </a:solidFill>
            </a:rPr>
            <a:t>字符串编码：</a:t>
          </a:r>
          <a:endParaRPr lang="en-US" altLang="zh-CN" sz="1800" kern="1200" dirty="0" smtClean="0">
            <a:solidFill>
              <a:srgbClr val="FF0000"/>
            </a:solidFill>
          </a:endParaRP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0" i="0" kern="1200" dirty="0" smtClean="0"/>
            <a:t>字符串编码可以时</a:t>
          </a:r>
          <a:r>
            <a:rPr lang="en-US" altLang="zh-CN" sz="1800" b="0" i="0" kern="1200" dirty="0" err="1" smtClean="0"/>
            <a:t>int,raw</a:t>
          </a:r>
          <a:r>
            <a:rPr lang="zh-CN" altLang="en-US" sz="1800" b="0" i="0" kern="1200" dirty="0" smtClean="0"/>
            <a:t>或者</a:t>
          </a:r>
          <a:r>
            <a:rPr lang="en-US" altLang="zh-CN" sz="1800" b="0" i="0" kern="1200" dirty="0" err="1" smtClean="0"/>
            <a:t>embstr</a:t>
          </a:r>
          <a:r>
            <a:rPr lang="zh-CN" altLang="en-US" sz="1800" b="0" i="0" kern="1200" dirty="0" smtClean="0"/>
            <a:t>，如果字符串值的长度大于</a:t>
          </a:r>
          <a:r>
            <a:rPr lang="en-US" altLang="zh-CN" sz="1800" b="0" i="0" kern="1200" dirty="0" smtClean="0"/>
            <a:t>44</a:t>
          </a:r>
          <a:r>
            <a:rPr lang="zh-CN" altLang="en-US" sz="1800" b="0" i="0" kern="1200" dirty="0" smtClean="0"/>
            <a:t>，则编码设置为</a:t>
          </a:r>
          <a:r>
            <a:rPr lang="en-US" altLang="zh-CN" sz="1800" b="0" i="0" kern="1200" dirty="0" smtClean="0"/>
            <a:t>raw</a:t>
          </a:r>
          <a:r>
            <a:rPr lang="zh-CN" altLang="en-US" sz="1800" b="0" i="0" kern="1200" dirty="0" smtClean="0"/>
            <a:t>否则设置为</a:t>
          </a:r>
          <a:r>
            <a:rPr lang="en-US" sz="1800" b="0" i="0" kern="1200" dirty="0" err="1" smtClean="0"/>
            <a:t>embstr</a:t>
          </a:r>
          <a:endParaRPr lang="en-US" sz="1800" b="0" i="0" kern="1200" dirty="0" smtClean="0"/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0" i="0" kern="1200" dirty="0" smtClean="0"/>
            <a:t>如果是整数值，且可以用</a:t>
          </a:r>
          <a:r>
            <a:rPr lang="en-US" altLang="zh-CN" sz="1800" b="0" i="0" kern="1200" dirty="0" smtClean="0"/>
            <a:t>Long</a:t>
          </a:r>
          <a:r>
            <a:rPr lang="zh-CN" altLang="en-US" sz="1800" b="0" i="0" kern="1200" dirty="0" smtClean="0"/>
            <a:t>类型标识，则整数值保存在</a:t>
          </a:r>
          <a:r>
            <a:rPr lang="en-US" altLang="zh-CN" sz="1800" b="0" i="0" kern="1200" dirty="0" err="1" smtClean="0"/>
            <a:t>Ptr</a:t>
          </a:r>
          <a:r>
            <a:rPr lang="zh-CN" altLang="en-US" sz="1800" b="0" i="0" kern="1200" dirty="0" smtClean="0"/>
            <a:t>里面，并将字符串编码设置为</a:t>
          </a:r>
          <a:r>
            <a:rPr lang="en-US" altLang="zh-CN" sz="1800" b="0" i="0" kern="1200" dirty="0" err="1" smtClean="0"/>
            <a:t>int</a:t>
          </a:r>
          <a:endParaRPr lang="en-US" altLang="zh-CN" sz="1800" b="0" i="0" kern="1200" dirty="0" smtClean="0"/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embstr</a:t>
          </a:r>
          <a:r>
            <a:rPr lang="zh-CN" altLang="en-US" sz="1800" kern="1200" dirty="0" smtClean="0"/>
            <a:t>最小占用：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书中介绍：</a:t>
          </a:r>
          <a:r>
            <a:rPr lang="en-US" sz="1800" kern="1200" dirty="0" err="1" smtClean="0"/>
            <a:t>redisobject</a:t>
          </a:r>
          <a:r>
            <a:rPr lang="zh-CN" altLang="en-US" sz="1800" kern="1200" dirty="0" smtClean="0"/>
            <a:t>占</a:t>
          </a:r>
          <a:r>
            <a:rPr lang="en-US" altLang="zh-CN" sz="1800" kern="1200" dirty="0" smtClean="0"/>
            <a:t>16</a:t>
          </a:r>
          <a:r>
            <a:rPr lang="zh-CN" altLang="en-US" sz="1800" kern="1200" dirty="0" smtClean="0"/>
            <a:t>字节</a:t>
          </a:r>
          <a:r>
            <a:rPr lang="en-US" altLang="zh-CN" sz="1800" kern="1200" dirty="0" smtClean="0"/>
            <a:t>+</a:t>
          </a:r>
          <a:r>
            <a:rPr lang="zh-CN" altLang="en-US" sz="1800" kern="1200" dirty="0" smtClean="0"/>
            <a:t>字符串的</a:t>
          </a:r>
          <a:r>
            <a:rPr lang="en-US" sz="1800" kern="1200" dirty="0" err="1" smtClean="0"/>
            <a:t>len</a:t>
          </a:r>
          <a:r>
            <a:rPr lang="zh-CN" altLang="en-US" sz="1800" kern="1200" dirty="0" smtClean="0"/>
            <a:t>属性占</a:t>
          </a:r>
          <a:r>
            <a:rPr lang="en-US" altLang="zh-CN" sz="1800" kern="1200" dirty="0" smtClean="0"/>
            <a:t>4</a:t>
          </a:r>
          <a:r>
            <a:rPr lang="zh-CN" altLang="en-US" sz="1800" kern="1200" dirty="0" smtClean="0"/>
            <a:t>字节</a:t>
          </a:r>
          <a:r>
            <a:rPr lang="en-US" altLang="zh-CN" sz="1800" kern="1200" dirty="0" smtClean="0"/>
            <a:t>+</a:t>
          </a:r>
          <a:r>
            <a:rPr lang="en-US" sz="1800" kern="1200" dirty="0" smtClean="0"/>
            <a:t>free</a:t>
          </a:r>
          <a:r>
            <a:rPr lang="zh-CN" altLang="en-US" sz="1800" kern="1200" dirty="0" smtClean="0"/>
            <a:t>属性占</a:t>
          </a:r>
          <a:r>
            <a:rPr lang="en-US" altLang="zh-CN" sz="1800" kern="1200" dirty="0" smtClean="0"/>
            <a:t>4+</a:t>
          </a:r>
          <a:r>
            <a:rPr lang="zh-CN" altLang="en-US" sz="1800" kern="1200" dirty="0" smtClean="0"/>
            <a:t>末尾空字节</a:t>
          </a:r>
          <a:r>
            <a:rPr lang="en-US" altLang="zh-CN" sz="1800" kern="1200" dirty="0" smtClean="0"/>
            <a:t>1=25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按分配</a:t>
          </a:r>
          <a:r>
            <a:rPr lang="en-US" altLang="zh-CN" sz="1800" kern="1200" dirty="0" smtClean="0"/>
            <a:t>64</a:t>
          </a:r>
          <a:r>
            <a:rPr lang="zh-CN" altLang="en-US" sz="1800" kern="1200" dirty="0" smtClean="0"/>
            <a:t>字节的话，小于等于</a:t>
          </a:r>
          <a:r>
            <a:rPr lang="en-US" altLang="zh-CN" sz="1800" kern="1200" dirty="0" smtClean="0"/>
            <a:t>39</a:t>
          </a:r>
          <a:r>
            <a:rPr lang="zh-CN" altLang="en-US" sz="1800" kern="1200" dirty="0" smtClean="0"/>
            <a:t>的都可以用</a:t>
          </a:r>
          <a:r>
            <a:rPr lang="en-US" altLang="zh-CN" sz="1800" kern="1200" dirty="0" err="1" smtClean="0"/>
            <a:t>embstr</a:t>
          </a:r>
          <a:r>
            <a:rPr lang="zh-CN" altLang="en-US" sz="1800" kern="1200" dirty="0" smtClean="0"/>
            <a:t>，如果分配</a:t>
          </a:r>
          <a:r>
            <a:rPr lang="en-US" altLang="zh-CN" sz="1800" kern="1200" dirty="0" smtClean="0"/>
            <a:t>32</a:t>
          </a:r>
          <a:r>
            <a:rPr lang="zh-CN" altLang="en-US" sz="1800" kern="1200" dirty="0" smtClean="0"/>
            <a:t>字节，那</a:t>
          </a:r>
          <a:r>
            <a:rPr lang="en-US" altLang="zh-CN" sz="1800" kern="1200" dirty="0" smtClean="0"/>
            <a:t>7</a:t>
          </a:r>
          <a:r>
            <a:rPr lang="zh-CN" altLang="en-US" sz="1800" kern="1200" dirty="0" smtClean="0"/>
            <a:t>字节存不了什么数据，猜测是这样。。。</a:t>
          </a:r>
          <a:endParaRPr lang="en-US" altLang="zh-CN" sz="1800" kern="1200" dirty="0" smtClean="0"/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CN" sz="1800" kern="1200" dirty="0" smtClean="0"/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后来</a:t>
          </a:r>
          <a:r>
            <a:rPr lang="en-US" altLang="zh-CN" sz="1800" kern="1200" dirty="0" smtClean="0"/>
            <a:t>3.0</a:t>
          </a:r>
          <a:r>
            <a:rPr lang="zh-CN" altLang="en-US" sz="1800" kern="1200" dirty="0" smtClean="0"/>
            <a:t>版本</a:t>
          </a:r>
          <a:r>
            <a:rPr lang="en-US" altLang="zh-CN" sz="1800" kern="1200" dirty="0" err="1" smtClean="0"/>
            <a:t>sds</a:t>
          </a:r>
          <a:r>
            <a:rPr lang="zh-CN" altLang="en-US" sz="1800" kern="1200" dirty="0" smtClean="0"/>
            <a:t>底层数据结构改了，</a:t>
          </a:r>
          <a:r>
            <a:rPr lang="en-US" altLang="zh-CN" sz="1800" kern="1200" dirty="0" err="1" smtClean="0"/>
            <a:t>len</a:t>
          </a:r>
          <a:r>
            <a:rPr lang="zh-CN" altLang="en-US" sz="1800" kern="1200" dirty="0" smtClean="0"/>
            <a:t>和</a:t>
          </a:r>
          <a:r>
            <a:rPr lang="en-US" altLang="zh-CN" sz="1800" kern="1200" dirty="0" smtClean="0"/>
            <a:t>free</a:t>
          </a:r>
          <a:r>
            <a:rPr lang="zh-CN" altLang="en-US" sz="1800" kern="1200" dirty="0" smtClean="0"/>
            <a:t>不用</a:t>
          </a:r>
          <a:r>
            <a:rPr lang="en-US" altLang="zh-CN" sz="1800" kern="1200" dirty="0" smtClean="0"/>
            <a:t>unsigned </a:t>
          </a:r>
          <a:r>
            <a:rPr lang="en-US" altLang="zh-CN" sz="1800" kern="1200" dirty="0" err="1" smtClean="0"/>
            <a:t>int</a:t>
          </a:r>
          <a:r>
            <a:rPr lang="zh-CN" altLang="en-US" sz="1800" kern="1200" dirty="0" smtClean="0"/>
            <a:t>了，通过</a:t>
          </a:r>
          <a:r>
            <a:rPr lang="en-US" altLang="zh-CN" sz="1800" kern="1200" dirty="0" smtClean="0"/>
            <a:t>flag</a:t>
          </a:r>
          <a:r>
            <a:rPr lang="zh-CN" altLang="en-US" sz="1800" kern="1200" dirty="0" smtClean="0"/>
            <a:t>字段标识具体类型，最小的类型是</a:t>
          </a:r>
          <a:r>
            <a:rPr lang="en-US" altLang="zh-CN" sz="1800" kern="1200" dirty="0" smtClean="0"/>
            <a:t>uint8 </a:t>
          </a:r>
          <a:r>
            <a:rPr lang="zh-CN" altLang="en-US" sz="1800" kern="1200" dirty="0" smtClean="0"/>
            <a:t>占</a:t>
          </a:r>
          <a:r>
            <a:rPr lang="en-US" altLang="zh-CN" sz="1800" kern="1200" dirty="0" smtClean="0"/>
            <a:t>1</a:t>
          </a:r>
          <a:r>
            <a:rPr lang="zh-CN" altLang="en-US" sz="1800" kern="1200" dirty="0" smtClean="0"/>
            <a:t>字节，所以</a:t>
          </a:r>
          <a:r>
            <a:rPr lang="en-US" altLang="zh-CN" sz="1800" kern="1200" dirty="0" smtClean="0"/>
            <a:t>2</a:t>
          </a:r>
          <a:r>
            <a:rPr lang="zh-CN" altLang="en-US" sz="1800" kern="1200" dirty="0" smtClean="0"/>
            <a:t>*</a:t>
          </a:r>
          <a:r>
            <a:rPr lang="en-US" altLang="zh-CN" sz="1800" kern="1200" dirty="0" smtClean="0"/>
            <a:t>4-2</a:t>
          </a:r>
          <a:r>
            <a:rPr lang="zh-CN" altLang="en-US" sz="1800" kern="1200" dirty="0" smtClean="0"/>
            <a:t>*</a:t>
          </a:r>
          <a:r>
            <a:rPr lang="en-US" altLang="zh-CN" sz="1800" kern="1200" dirty="0" smtClean="0"/>
            <a:t>1+1</a:t>
          </a:r>
          <a:r>
            <a:rPr lang="zh-CN" altLang="en-US" sz="1800" kern="1200" dirty="0" smtClean="0"/>
            <a:t>（</a:t>
          </a:r>
          <a:r>
            <a:rPr lang="en-US" altLang="zh-CN" sz="1800" kern="1200" dirty="0" smtClean="0"/>
            <a:t>flag</a:t>
          </a:r>
          <a:r>
            <a:rPr lang="zh-CN" altLang="en-US" sz="1800" kern="1200" dirty="0" smtClean="0"/>
            <a:t>） </a:t>
          </a:r>
          <a:r>
            <a:rPr lang="en-US" altLang="zh-CN" sz="1800" kern="1200" dirty="0" smtClean="0"/>
            <a:t>=5  </a:t>
          </a:r>
          <a:r>
            <a:rPr lang="zh-CN" altLang="en-US" sz="1800" kern="1200" dirty="0" smtClean="0"/>
            <a:t>最小</a:t>
          </a:r>
          <a:r>
            <a:rPr lang="en-US" altLang="zh-CN" sz="1800" kern="1200" dirty="0" smtClean="0"/>
            <a:t>39</a:t>
          </a:r>
          <a:r>
            <a:rPr lang="zh-CN" altLang="en-US" sz="1800" kern="1200" dirty="0" smtClean="0"/>
            <a:t>就变成</a:t>
          </a:r>
          <a:r>
            <a:rPr lang="en-US" altLang="zh-CN" sz="1800" kern="1200" dirty="0" smtClean="0"/>
            <a:t>44</a:t>
          </a:r>
          <a:r>
            <a:rPr lang="zh-CN" altLang="en-US" sz="1800" kern="1200" dirty="0" smtClean="0"/>
            <a:t>了</a:t>
          </a:r>
          <a:endParaRPr lang="en-US" altLang="zh-CN" sz="1800" kern="1200" dirty="0" smtClean="0"/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有去</a:t>
          </a:r>
          <a:r>
            <a:rPr lang="en-US" altLang="zh-CN" sz="1800" kern="1200" dirty="0" err="1" smtClean="0"/>
            <a:t>github</a:t>
          </a:r>
          <a:r>
            <a:rPr lang="zh-CN" altLang="en-US" sz="1800" kern="1200" dirty="0" smtClean="0"/>
            <a:t>验证过</a:t>
          </a:r>
          <a:endParaRPr lang="en-US" altLang="zh-CN" sz="1800" kern="1200" dirty="0" smtClean="0"/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CN" sz="1800" kern="1200" dirty="0" smtClean="0"/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 err="1" smtClean="0"/>
            <a:t>embstr</a:t>
          </a:r>
          <a:r>
            <a:rPr lang="zh-CN" altLang="en-US" sz="1800" b="0" i="0" kern="1200" dirty="0" smtClean="0"/>
            <a:t>保存短字符，</a:t>
          </a:r>
          <a:r>
            <a:rPr lang="en-US" sz="1800" b="0" i="0" kern="1200" dirty="0" err="1" smtClean="0"/>
            <a:t>redisobject</a:t>
          </a:r>
          <a:r>
            <a:rPr lang="zh-CN" altLang="en-US" sz="1800" b="0" i="0" kern="1200" dirty="0" smtClean="0"/>
            <a:t>和</a:t>
          </a:r>
          <a:r>
            <a:rPr lang="en-US" sz="1800" b="0" i="0" kern="1200" dirty="0" err="1" smtClean="0"/>
            <a:t>sdshdr</a:t>
          </a:r>
          <a:r>
            <a:rPr lang="zh-CN" altLang="en-US" sz="1800" b="0" i="0" kern="1200" dirty="0" smtClean="0"/>
            <a:t>是连续内存，只分配一次，回收也一次</a:t>
          </a:r>
          <a:endParaRPr lang="en-US" altLang="zh-CN" sz="1800" b="0" i="0" kern="1200" dirty="0" smtClean="0"/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CN" sz="1800" kern="1200" dirty="0" smtClean="0">
            <a:solidFill>
              <a:srgbClr val="FF0000"/>
            </a:solidFill>
          </a:endParaRPr>
        </a:p>
      </dsp:txBody>
      <dsp:txXfrm>
        <a:off x="0" y="2818"/>
        <a:ext cx="8670175" cy="576693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17E877-477F-4E87-ABBA-740E8CEDD082}">
      <dsp:nvSpPr>
        <dsp:cNvPr id="0" name=""/>
        <dsp:cNvSpPr/>
      </dsp:nvSpPr>
      <dsp:spPr>
        <a:xfrm>
          <a:off x="0" y="0"/>
          <a:ext cx="86701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63BE28-D0B5-4785-B7A3-0537576DD726}">
      <dsp:nvSpPr>
        <dsp:cNvPr id="0" name=""/>
        <dsp:cNvSpPr/>
      </dsp:nvSpPr>
      <dsp:spPr>
        <a:xfrm>
          <a:off x="0" y="0"/>
          <a:ext cx="8670175" cy="5772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CN" sz="180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solidFill>
                <a:srgbClr val="FF0000"/>
              </a:solidFill>
            </a:rPr>
            <a:t>惰性删除</a:t>
          </a:r>
          <a:endParaRPr lang="zh-CN" altLang="en-US" sz="180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 smtClean="0"/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0" i="0" kern="1200" dirty="0" smtClean="0"/>
            <a:t>惰性删除由</a:t>
          </a:r>
          <a:r>
            <a:rPr lang="en-US" altLang="zh-CN" sz="1800" b="0" i="0" kern="1200" dirty="0" err="1" smtClean="0"/>
            <a:t>db.c</a:t>
          </a:r>
          <a:r>
            <a:rPr lang="en-US" altLang="zh-CN" sz="1800" b="0" i="0" kern="1200" dirty="0" smtClean="0"/>
            <a:t>/</a:t>
          </a:r>
          <a:r>
            <a:rPr lang="en-US" altLang="zh-CN" sz="1800" b="0" i="0" kern="1200" dirty="0" err="1" smtClean="0"/>
            <a:t>expireIfNeeded</a:t>
          </a:r>
          <a:r>
            <a:rPr lang="en-US" altLang="zh-CN" sz="1800" b="0" i="0" kern="1200" dirty="0" smtClean="0"/>
            <a:t>()</a:t>
          </a:r>
          <a:r>
            <a:rPr lang="zh-CN" altLang="en-US" sz="1800" b="0" i="0" kern="1200" dirty="0" smtClean="0"/>
            <a:t>函数实现，所有读写数据库的命令在执行之前都会调用</a:t>
          </a:r>
          <a:r>
            <a:rPr lang="en-US" altLang="zh-CN" sz="1800" b="0" i="0" kern="1200" dirty="0" err="1" smtClean="0"/>
            <a:t>expireIfNeeded</a:t>
          </a:r>
          <a:r>
            <a:rPr lang="zh-CN" altLang="en-US" sz="1800" b="0" i="0" kern="1200" dirty="0" smtClean="0"/>
            <a:t>（）函数对要操作的</a:t>
          </a:r>
          <a:r>
            <a:rPr lang="en-US" altLang="zh-CN" sz="1800" b="0" i="0" kern="1200" dirty="0" smtClean="0"/>
            <a:t>key</a:t>
          </a:r>
          <a:r>
            <a:rPr lang="zh-CN" altLang="en-US" sz="1800" b="0" i="0" kern="1200" dirty="0" smtClean="0"/>
            <a:t>进行检查。如果</a:t>
          </a:r>
          <a:r>
            <a:rPr lang="en-US" altLang="zh-CN" sz="1800" b="0" i="0" kern="1200" dirty="0" smtClean="0"/>
            <a:t>key</a:t>
          </a:r>
          <a:r>
            <a:rPr lang="zh-CN" altLang="en-US" sz="1800" b="0" i="0" kern="1200" dirty="0" smtClean="0"/>
            <a:t>已经过期，那么将会将</a:t>
          </a:r>
          <a:r>
            <a:rPr lang="en-US" altLang="zh-CN" sz="1800" b="0" i="0" kern="1200" dirty="0" smtClean="0"/>
            <a:t>key</a:t>
          </a:r>
          <a:r>
            <a:rPr lang="zh-CN" altLang="en-US" sz="1800" b="0" i="0" kern="1200" dirty="0" smtClean="0"/>
            <a:t>从数据库中删除</a:t>
          </a:r>
          <a:endParaRPr lang="en-US" altLang="zh-CN" sz="1800" b="0" i="0" kern="1200" dirty="0" smtClean="0"/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CN" sz="1800" b="0" i="0" kern="1200" dirty="0" smtClean="0"/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0" i="0" kern="1200" dirty="0" err="1" smtClean="0"/>
            <a:t>Redis</a:t>
          </a:r>
          <a:r>
            <a:rPr lang="zh-CN" altLang="en-US" sz="1800" b="0" i="0" kern="1200" dirty="0" smtClean="0"/>
            <a:t>配置项可定义</a:t>
          </a:r>
          <a:r>
            <a:rPr lang="en-US" altLang="zh-CN" sz="1800" b="0" i="0" kern="1200" dirty="0" err="1" smtClean="0"/>
            <a:t>serverCron</a:t>
          </a:r>
          <a:r>
            <a:rPr lang="zh-CN" altLang="en-US" sz="1800" b="0" i="0" kern="1200" dirty="0" smtClean="0"/>
            <a:t>任务的执行周期，默认为</a:t>
          </a:r>
          <a:r>
            <a:rPr lang="en-US" altLang="zh-CN" sz="1800" b="0" i="0" kern="1200" dirty="0" smtClean="0"/>
            <a:t>10</a:t>
          </a:r>
          <a:r>
            <a:rPr lang="zh-CN" altLang="en-US" sz="1800" b="0" i="0" kern="1200" dirty="0" smtClean="0"/>
            <a:t>，即</a:t>
          </a:r>
          <a:r>
            <a:rPr lang="en-US" altLang="zh-CN" sz="1800" b="0" i="0" kern="1200" dirty="0" smtClean="0"/>
            <a:t>CPU</a:t>
          </a:r>
          <a:r>
            <a:rPr lang="zh-CN" altLang="en-US" sz="1800" b="0" i="0" kern="1200" dirty="0" smtClean="0"/>
            <a:t>空闲时每秒执行</a:t>
          </a:r>
          <a:r>
            <a:rPr lang="en-US" altLang="zh-CN" sz="1800" b="0" i="0" kern="1200" dirty="0" smtClean="0"/>
            <a:t>10</a:t>
          </a:r>
          <a:r>
            <a:rPr lang="zh-CN" altLang="en-US" sz="1800" b="0" i="0" kern="1200" dirty="0" smtClean="0"/>
            <a:t>次</a:t>
          </a:r>
          <a:r>
            <a:rPr lang="en-US" altLang="zh-CN" sz="1800" b="0" i="0" kern="1200" dirty="0" smtClean="0"/>
            <a:t>;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0" i="0" kern="1200" dirty="0" smtClean="0"/>
            <a:t>每次过期</a:t>
          </a:r>
          <a:r>
            <a:rPr lang="en-US" altLang="zh-CN" sz="1800" b="0" i="0" kern="1200" dirty="0" smtClean="0"/>
            <a:t>key</a:t>
          </a:r>
          <a:r>
            <a:rPr lang="zh-CN" altLang="en-US" sz="1800" b="0" i="0" kern="1200" dirty="0" smtClean="0"/>
            <a:t>清理的时间不超过</a:t>
          </a:r>
          <a:r>
            <a:rPr lang="en-US" altLang="zh-CN" sz="1800" b="0" i="0" kern="1200" dirty="0" smtClean="0"/>
            <a:t>CPU</a:t>
          </a:r>
          <a:r>
            <a:rPr lang="zh-CN" altLang="en-US" sz="1800" b="0" i="0" kern="1200" dirty="0" smtClean="0"/>
            <a:t>时间的</a:t>
          </a:r>
          <a:r>
            <a:rPr lang="en-US" altLang="zh-CN" sz="1800" b="0" i="0" kern="1200" dirty="0" smtClean="0"/>
            <a:t>25%</a:t>
          </a:r>
          <a:r>
            <a:rPr lang="zh-CN" altLang="en-US" sz="1800" b="0" i="0" kern="1200" dirty="0" smtClean="0"/>
            <a:t>，即若</a:t>
          </a:r>
          <a:r>
            <a:rPr lang="en-US" altLang="zh-CN" sz="1800" b="0" i="0" kern="1200" dirty="0" err="1" smtClean="0"/>
            <a:t>hz</a:t>
          </a:r>
          <a:r>
            <a:rPr lang="en-US" altLang="zh-CN" sz="1800" b="0" i="0" kern="1200" dirty="0" smtClean="0"/>
            <a:t>=1</a:t>
          </a:r>
          <a:r>
            <a:rPr lang="zh-CN" altLang="en-US" sz="1800" b="0" i="0" kern="1200" dirty="0" smtClean="0"/>
            <a:t>，则一次清理时间最大为</a:t>
          </a:r>
          <a:r>
            <a:rPr lang="en-US" altLang="zh-CN" sz="1800" b="0" i="0" kern="1200" dirty="0" smtClean="0"/>
            <a:t>250ms</a:t>
          </a:r>
          <a:r>
            <a:rPr lang="zh-CN" altLang="en-US" sz="1800" b="0" i="0" kern="1200" dirty="0" smtClean="0"/>
            <a:t>，若</a:t>
          </a:r>
          <a:r>
            <a:rPr lang="en-US" altLang="zh-CN" sz="1800" b="0" i="0" kern="1200" dirty="0" err="1" smtClean="0"/>
            <a:t>hz</a:t>
          </a:r>
          <a:r>
            <a:rPr lang="en-US" altLang="zh-CN" sz="1800" b="0" i="0" kern="1200" dirty="0" smtClean="0"/>
            <a:t>=10</a:t>
          </a:r>
          <a:r>
            <a:rPr lang="zh-CN" altLang="en-US" sz="1800" b="0" i="0" kern="1200" dirty="0" smtClean="0"/>
            <a:t>，则一次清理时间最大为</a:t>
          </a:r>
          <a:r>
            <a:rPr lang="en-US" altLang="zh-CN" sz="1800" b="0" i="0" kern="1200" dirty="0" smtClean="0"/>
            <a:t>25ms;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0" i="0" kern="1200" dirty="0" smtClean="0"/>
            <a:t>清理时依次遍历所有的</a:t>
          </a:r>
          <a:r>
            <a:rPr lang="en-US" altLang="zh-CN" sz="1800" b="0" i="0" kern="1200" dirty="0" err="1" smtClean="0"/>
            <a:t>db</a:t>
          </a:r>
          <a:r>
            <a:rPr lang="en-US" altLang="zh-CN" sz="1800" b="0" i="0" kern="1200" dirty="0" smtClean="0"/>
            <a:t>;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0" i="0" kern="1200" dirty="0" smtClean="0"/>
            <a:t>从</a:t>
          </a:r>
          <a:r>
            <a:rPr lang="en-US" altLang="zh-CN" sz="1800" b="0" i="0" kern="1200" dirty="0" err="1" smtClean="0"/>
            <a:t>db</a:t>
          </a:r>
          <a:r>
            <a:rPr lang="zh-CN" altLang="en-US" sz="1800" b="0" i="0" kern="1200" dirty="0" smtClean="0"/>
            <a:t>中随机取</a:t>
          </a:r>
          <a:r>
            <a:rPr lang="en-US" altLang="zh-CN" sz="1800" b="0" i="0" kern="1200" dirty="0" smtClean="0"/>
            <a:t>20</a:t>
          </a:r>
          <a:r>
            <a:rPr lang="zh-CN" altLang="en-US" sz="1800" b="0" i="0" kern="1200" dirty="0" smtClean="0"/>
            <a:t>个</a:t>
          </a:r>
          <a:r>
            <a:rPr lang="en-US" altLang="zh-CN" sz="1800" b="0" i="0" kern="1200" dirty="0" smtClean="0"/>
            <a:t>key</a:t>
          </a:r>
          <a:r>
            <a:rPr lang="zh-CN" altLang="en-US" sz="1800" b="0" i="0" kern="1200" dirty="0" smtClean="0"/>
            <a:t>，判断是否过期，若过期，则逐出</a:t>
          </a:r>
          <a:r>
            <a:rPr lang="en-US" altLang="zh-CN" sz="1800" b="0" i="0" kern="1200" dirty="0" smtClean="0"/>
            <a:t>;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0" i="0" kern="1200" dirty="0" smtClean="0"/>
            <a:t>若有</a:t>
          </a:r>
          <a:r>
            <a:rPr lang="en-US" altLang="zh-CN" sz="1800" b="0" i="0" kern="1200" dirty="0" smtClean="0"/>
            <a:t>5</a:t>
          </a:r>
          <a:r>
            <a:rPr lang="zh-CN" altLang="en-US" sz="1800" b="0" i="0" kern="1200" dirty="0" smtClean="0"/>
            <a:t>个以上</a:t>
          </a:r>
          <a:r>
            <a:rPr lang="en-US" altLang="zh-CN" sz="1800" b="0" i="0" kern="1200" dirty="0" smtClean="0"/>
            <a:t>key</a:t>
          </a:r>
          <a:r>
            <a:rPr lang="zh-CN" altLang="en-US" sz="1800" b="0" i="0" kern="1200" dirty="0" smtClean="0"/>
            <a:t>过期，则重复步骤</a:t>
          </a:r>
          <a:r>
            <a:rPr lang="en-US" altLang="zh-CN" sz="1800" b="0" i="0" kern="1200" dirty="0" smtClean="0"/>
            <a:t>4</a:t>
          </a:r>
          <a:r>
            <a:rPr lang="zh-CN" altLang="en-US" sz="1800" b="0" i="0" kern="1200" dirty="0" smtClean="0"/>
            <a:t>，否则遍历下一个</a:t>
          </a:r>
          <a:r>
            <a:rPr lang="en-US" altLang="zh-CN" sz="1800" b="0" i="0" kern="1200" dirty="0" err="1" smtClean="0"/>
            <a:t>db</a:t>
          </a:r>
          <a:r>
            <a:rPr lang="en-US" altLang="zh-CN" sz="1800" b="0" i="0" kern="1200" dirty="0" smtClean="0"/>
            <a:t>;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0" i="0" kern="1200" dirty="0" smtClean="0"/>
            <a:t>在清理过程中，若达到了</a:t>
          </a:r>
          <a:r>
            <a:rPr lang="en-US" altLang="zh-CN" sz="1800" b="0" i="0" kern="1200" dirty="0" smtClean="0"/>
            <a:t>25%CPU</a:t>
          </a:r>
          <a:r>
            <a:rPr lang="zh-CN" altLang="en-US" sz="1800" b="0" i="0" kern="1200" dirty="0" smtClean="0"/>
            <a:t>时间，退出清理过程</a:t>
          </a:r>
          <a:r>
            <a:rPr lang="en-US" altLang="zh-CN" sz="1800" b="0" i="0" kern="1200" dirty="0" smtClean="0"/>
            <a:t>;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0" i="0" kern="1200" dirty="0" smtClean="0"/>
            <a:t>每执行一条命令，会判断</a:t>
          </a:r>
          <a:r>
            <a:rPr lang="en-US" sz="1800" b="0" i="0" kern="1200" dirty="0" err="1" smtClean="0"/>
            <a:t>freeMmoryIfNeeded</a:t>
          </a:r>
          <a:r>
            <a:rPr lang="zh-CN" altLang="en-US" sz="1800" b="0" i="0" kern="1200" dirty="0" smtClean="0"/>
            <a:t>，删除策略有</a:t>
          </a:r>
          <a:r>
            <a:rPr lang="en-US" altLang="zh-CN" sz="1800" b="0" i="0" kern="1200" dirty="0" smtClean="0"/>
            <a:t>8</a:t>
          </a:r>
          <a:r>
            <a:rPr lang="zh-CN" altLang="en-US" sz="1800" b="0" i="0" kern="1200" dirty="0" smtClean="0"/>
            <a:t>种</a:t>
          </a:r>
          <a:r>
            <a:rPr lang="zh-CN" altLang="en-US" sz="1800" kern="1200" dirty="0" smtClean="0"/>
            <a:t/>
          </a:r>
          <a:br>
            <a:rPr lang="zh-CN" altLang="en-US" sz="1800" kern="1200" dirty="0" smtClean="0"/>
          </a:br>
          <a:r>
            <a:rPr lang="zh-CN" altLang="en-US" sz="1800" kern="1200" dirty="0" smtClean="0"/>
            <a:t/>
          </a:r>
          <a:br>
            <a:rPr lang="zh-CN" altLang="en-US" sz="1800" kern="1200" dirty="0" smtClean="0"/>
          </a:br>
          <a:endParaRPr lang="en-US" altLang="zh-CN" sz="1800" kern="1200" dirty="0" smtClean="0">
            <a:solidFill>
              <a:srgbClr val="FF0000"/>
            </a:solidFill>
          </a:endParaRPr>
        </a:p>
      </dsp:txBody>
      <dsp:txXfrm>
        <a:off x="0" y="0"/>
        <a:ext cx="8670175" cy="577257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17E877-477F-4E87-ABBA-740E8CEDD082}">
      <dsp:nvSpPr>
        <dsp:cNvPr id="0" name=""/>
        <dsp:cNvSpPr/>
      </dsp:nvSpPr>
      <dsp:spPr>
        <a:xfrm>
          <a:off x="0" y="0"/>
          <a:ext cx="86701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63BE28-D0B5-4785-B7A3-0537576DD726}">
      <dsp:nvSpPr>
        <dsp:cNvPr id="0" name=""/>
        <dsp:cNvSpPr/>
      </dsp:nvSpPr>
      <dsp:spPr>
        <a:xfrm>
          <a:off x="0" y="0"/>
          <a:ext cx="8670175" cy="5772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链表</a:t>
          </a:r>
          <a:endParaRPr lang="en-US" altLang="zh-CN" sz="180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 err="1" smtClean="0"/>
            <a:t>listNode</a:t>
          </a:r>
          <a:r>
            <a:rPr lang="en-US" sz="1800" b="0" i="0" kern="1200" dirty="0" smtClean="0"/>
            <a:t> * head </a:t>
          </a:r>
          <a:r>
            <a:rPr lang="zh-CN" altLang="en-US" sz="1800" b="0" i="0" kern="1200" dirty="0" smtClean="0"/>
            <a:t> </a:t>
          </a:r>
          <a:endParaRPr lang="en-US" sz="1800" b="0" i="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 err="1" smtClean="0"/>
            <a:t>listNode</a:t>
          </a:r>
          <a:r>
            <a:rPr lang="en-US" sz="1800" b="0" i="0" kern="1200" dirty="0" smtClean="0"/>
            <a:t> * tail 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 smtClean="0"/>
            <a:t>unsigned long </a:t>
          </a:r>
          <a:r>
            <a:rPr lang="en-US" sz="1800" b="0" i="0" kern="1200" dirty="0" err="1" smtClean="0"/>
            <a:t>len</a:t>
          </a:r>
          <a:endParaRPr lang="en-US" sz="1800" b="0" i="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b="0" i="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 smtClean="0"/>
            <a:t>void * (*dup)(void *</a:t>
          </a:r>
          <a:r>
            <a:rPr lang="en-US" sz="1800" b="0" i="0" kern="1200" dirty="0" err="1" smtClean="0"/>
            <a:t>ptr</a:t>
          </a:r>
          <a:r>
            <a:rPr lang="en-US" sz="1800" b="0" i="0" kern="1200" dirty="0" smtClean="0"/>
            <a:t>)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 smtClean="0"/>
            <a:t>void (*free) (void  *</a:t>
          </a:r>
          <a:r>
            <a:rPr lang="en-US" sz="1800" b="0" i="0" kern="1200" dirty="0" err="1" smtClean="0"/>
            <a:t>ptr</a:t>
          </a:r>
          <a:r>
            <a:rPr lang="en-US" sz="1800" b="0" i="0" kern="1200" dirty="0" smtClean="0"/>
            <a:t>)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 err="1" smtClean="0"/>
            <a:t>int</a:t>
          </a:r>
          <a:r>
            <a:rPr lang="en-US" sz="1800" b="0" i="0" kern="1200" dirty="0" smtClean="0"/>
            <a:t> (*match) (void *</a:t>
          </a:r>
          <a:r>
            <a:rPr lang="en-US" sz="1800" b="0" i="0" kern="1200" dirty="0" err="1" smtClean="0"/>
            <a:t>ptr,void</a:t>
          </a:r>
          <a:r>
            <a:rPr lang="en-US" sz="1800" b="0" i="0" kern="1200" dirty="0" smtClean="0"/>
            <a:t> *key)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0" i="0" kern="1200" dirty="0" smtClean="0"/>
            <a:t>双端链表，</a:t>
          </a:r>
          <a:r>
            <a:rPr lang="zh-CN" altLang="en-US" sz="1800" b="0" i="0" kern="1200" dirty="0" smtClean="0"/>
            <a:t>有表头和表尾指针，</a:t>
          </a:r>
          <a:r>
            <a:rPr lang="zh-CN" altLang="en-US" sz="1800" b="0" i="0" kern="1200" dirty="0" smtClean="0"/>
            <a:t>获取前后都是</a:t>
          </a:r>
          <a:r>
            <a:rPr lang="en-US" altLang="zh-CN" sz="1800" b="0" i="0" kern="1200" dirty="0" smtClean="0"/>
            <a:t>O1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0" i="0" kern="1200" dirty="0" smtClean="0"/>
            <a:t>无环，前后有</a:t>
          </a:r>
          <a:r>
            <a:rPr lang="en-US" altLang="zh-CN" sz="1800" b="0" i="0" kern="1200" dirty="0" smtClean="0"/>
            <a:t>null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0" i="0" kern="1200" dirty="0" smtClean="0"/>
            <a:t>有长度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0" i="0" kern="1200" dirty="0" smtClean="0"/>
            <a:t>保存多种值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0" i="0" kern="1200" dirty="0" smtClean="0"/>
            <a:t>可以设置指定的函数作为节点的复制，释放和对比（多态）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 err="1" smtClean="0"/>
            <a:t>listSetDupMethod</a:t>
          </a:r>
          <a:endParaRPr lang="en-US" sz="1800" b="0" i="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 err="1" smtClean="0"/>
            <a:t>listGetDupMethod</a:t>
          </a:r>
          <a:endParaRPr lang="en-US" sz="1800" b="0" i="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CN" sz="1800" kern="1200" dirty="0" smtClean="0"/>
        </a:p>
      </dsp:txBody>
      <dsp:txXfrm>
        <a:off x="0" y="0"/>
        <a:ext cx="8670175" cy="577257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17E877-477F-4E87-ABBA-740E8CEDD082}">
      <dsp:nvSpPr>
        <dsp:cNvPr id="0" name=""/>
        <dsp:cNvSpPr/>
      </dsp:nvSpPr>
      <dsp:spPr>
        <a:xfrm>
          <a:off x="0" y="0"/>
          <a:ext cx="86701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63BE28-D0B5-4785-B7A3-0537576DD726}">
      <dsp:nvSpPr>
        <dsp:cNvPr id="0" name=""/>
        <dsp:cNvSpPr/>
      </dsp:nvSpPr>
      <dsp:spPr>
        <a:xfrm>
          <a:off x="0" y="0"/>
          <a:ext cx="8670175" cy="5772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CN" sz="180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solidFill>
                <a:srgbClr val="FF0000"/>
              </a:solidFill>
            </a:rPr>
            <a:t>字典</a:t>
          </a:r>
          <a:endParaRPr lang="en-US" altLang="zh-CN" sz="1800" kern="1200" dirty="0" smtClean="0">
            <a:solidFill>
              <a:srgbClr val="FF0000"/>
            </a:solidFill>
          </a:endParaRP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solidFill>
                <a:srgbClr val="FF0000"/>
              </a:solidFill>
            </a:rPr>
            <a:t>属性：</a:t>
          </a:r>
          <a:endParaRPr lang="en-US" altLang="zh-CN" sz="1800" kern="1200" dirty="0" smtClean="0">
            <a:solidFill>
              <a:srgbClr val="FF0000"/>
            </a:solidFill>
          </a:endParaRP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 err="1" smtClean="0"/>
            <a:t>dictType</a:t>
          </a:r>
          <a:r>
            <a:rPr lang="en-US" sz="1800" b="0" i="0" kern="1200" dirty="0" smtClean="0"/>
            <a:t> *type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 smtClean="0"/>
            <a:t>void *</a:t>
          </a:r>
          <a:r>
            <a:rPr lang="en-US" sz="1800" b="0" i="0" kern="1200" dirty="0" err="1" smtClean="0"/>
            <a:t>privdata</a:t>
          </a:r>
          <a:endParaRPr lang="en-US" sz="1800" b="0" i="0" kern="1200" dirty="0" smtClean="0"/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 err="1" smtClean="0"/>
            <a:t>dictht</a:t>
          </a:r>
          <a:r>
            <a:rPr lang="en-US" sz="1800" b="0" i="0" kern="1200" dirty="0" smtClean="0"/>
            <a:t> </a:t>
          </a:r>
          <a:r>
            <a:rPr lang="en-US" sz="1800" b="0" i="0" kern="1200" dirty="0" err="1" smtClean="0"/>
            <a:t>ht</a:t>
          </a:r>
          <a:r>
            <a:rPr lang="en-US" sz="1800" b="0" i="0" kern="1200" dirty="0" smtClean="0"/>
            <a:t>[2]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 err="1" smtClean="0"/>
            <a:t>int</a:t>
          </a:r>
          <a:r>
            <a:rPr lang="en-US" sz="1800" b="0" i="0" kern="1200" dirty="0" smtClean="0"/>
            <a:t> </a:t>
          </a:r>
          <a:r>
            <a:rPr lang="en-US" sz="1800" b="0" i="0" kern="1200" dirty="0" err="1" smtClean="0"/>
            <a:t>rehashidx</a:t>
          </a:r>
          <a:endParaRPr lang="en-US" sz="1800" b="0" i="0" kern="1200" dirty="0" smtClean="0"/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0" i="0" kern="1200" dirty="0" smtClean="0">
              <a:solidFill>
                <a:srgbClr val="FF0000"/>
              </a:solidFill>
            </a:rPr>
            <a:t>底层实现：</a:t>
          </a:r>
          <a:r>
            <a:rPr lang="en-US" altLang="zh-CN" sz="1800" b="0" i="0" kern="1200" dirty="0" smtClean="0">
              <a:solidFill>
                <a:srgbClr val="FF0000"/>
              </a:solidFill>
            </a:rPr>
            <a:t>hash</a:t>
          </a:r>
          <a:r>
            <a:rPr lang="zh-CN" altLang="en-US" sz="1800" b="0" i="0" kern="1200" dirty="0" smtClean="0">
              <a:solidFill>
                <a:srgbClr val="FF0000"/>
              </a:solidFill>
            </a:rPr>
            <a:t>表</a:t>
          </a:r>
          <a:endParaRPr lang="en-US" altLang="zh-CN" sz="1800" b="0" i="0" kern="1200" dirty="0" smtClean="0">
            <a:solidFill>
              <a:srgbClr val="FF0000"/>
            </a:solidFill>
          </a:endParaRP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 err="1" smtClean="0"/>
            <a:t>dictEntry</a:t>
          </a:r>
          <a:r>
            <a:rPr lang="en-US" sz="1800" b="0" i="0" kern="1200" dirty="0" smtClean="0"/>
            <a:t> **table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 smtClean="0"/>
            <a:t>unsigned long size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 smtClean="0"/>
            <a:t>unsigned long </a:t>
          </a:r>
          <a:r>
            <a:rPr lang="en-US" sz="1800" b="0" i="0" kern="1200" dirty="0" err="1" smtClean="0"/>
            <a:t>sizemask</a:t>
          </a:r>
          <a:endParaRPr lang="en-US" sz="1800" b="0" i="0" kern="1200" dirty="0" smtClean="0"/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 smtClean="0"/>
            <a:t>unsigned long used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0" i="0" kern="1200" dirty="0" smtClean="0">
              <a:solidFill>
                <a:srgbClr val="FF0000"/>
              </a:solidFill>
            </a:rPr>
            <a:t>Hash</a:t>
          </a:r>
          <a:r>
            <a:rPr lang="zh-CN" altLang="en-US" sz="1800" b="0" i="0" kern="1200" dirty="0" smtClean="0">
              <a:solidFill>
                <a:srgbClr val="FF0000"/>
              </a:solidFill>
            </a:rPr>
            <a:t>表节点：</a:t>
          </a:r>
          <a:endParaRPr lang="en-US" altLang="zh-CN" sz="1800" b="0" i="0" kern="1200" dirty="0" smtClean="0">
            <a:solidFill>
              <a:srgbClr val="FF0000"/>
            </a:solidFill>
          </a:endParaRP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 smtClean="0"/>
            <a:t>void *key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0" i="0" kern="1200" dirty="0" smtClean="0"/>
            <a:t>void *</a:t>
          </a:r>
          <a:r>
            <a:rPr lang="en-US" altLang="zh-CN" sz="1800" b="0" i="0" kern="1200" dirty="0" err="1" smtClean="0"/>
            <a:t>val</a:t>
          </a:r>
          <a:endParaRPr lang="en-US" sz="1800" b="0" i="0" kern="1200" dirty="0" smtClean="0"/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 err="1" smtClean="0"/>
            <a:t>struct</a:t>
          </a:r>
          <a:r>
            <a:rPr lang="en-US" sz="1800" b="0" i="0" kern="1200" dirty="0" smtClean="0"/>
            <a:t> </a:t>
          </a:r>
          <a:r>
            <a:rPr lang="en-US" sz="1800" b="0" i="0" kern="1200" dirty="0" err="1" smtClean="0"/>
            <a:t>dictEntry</a:t>
          </a:r>
          <a:r>
            <a:rPr lang="en-US" sz="1800" b="0" i="0" kern="1200" dirty="0" smtClean="0"/>
            <a:t> *next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CN" sz="1800" kern="1200" dirty="0" smtClean="0">
            <a:solidFill>
              <a:srgbClr val="FF0000"/>
            </a:solidFill>
          </a:endParaRPr>
        </a:p>
      </dsp:txBody>
      <dsp:txXfrm>
        <a:off x="0" y="0"/>
        <a:ext cx="8670175" cy="577257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17E877-477F-4E87-ABBA-740E8CEDD082}">
      <dsp:nvSpPr>
        <dsp:cNvPr id="0" name=""/>
        <dsp:cNvSpPr/>
      </dsp:nvSpPr>
      <dsp:spPr>
        <a:xfrm>
          <a:off x="0" y="0"/>
          <a:ext cx="86701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63BE28-D0B5-4785-B7A3-0537576DD726}">
      <dsp:nvSpPr>
        <dsp:cNvPr id="0" name=""/>
        <dsp:cNvSpPr/>
      </dsp:nvSpPr>
      <dsp:spPr>
        <a:xfrm>
          <a:off x="0" y="0"/>
          <a:ext cx="8670175" cy="5772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CN" sz="180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solidFill>
                <a:srgbClr val="FF0000"/>
              </a:solidFill>
            </a:rPr>
            <a:t>字典</a:t>
          </a:r>
          <a:endParaRPr lang="en-US" altLang="zh-CN" sz="1800" kern="1200" dirty="0" smtClean="0">
            <a:solidFill>
              <a:srgbClr val="FF0000"/>
            </a:solidFill>
          </a:endParaRP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dirty="0" smtClean="0"/>
            <a:t>1.hash</a:t>
          </a:r>
          <a:r>
            <a:rPr lang="zh-CN" altLang="en-US" sz="1600" b="0" i="0" kern="1200" dirty="0" smtClean="0"/>
            <a:t>算法</a:t>
          </a:r>
          <a:r>
            <a:rPr lang="en-US" altLang="zh-CN" sz="1600" b="0" i="0" kern="1200" dirty="0" smtClean="0"/>
            <a:t>-</a:t>
          </a:r>
          <a:r>
            <a:rPr lang="zh-CN" altLang="en-US" sz="1600" b="0" i="0" kern="1200" dirty="0" smtClean="0"/>
            <a:t>先用</a:t>
          </a:r>
          <a:r>
            <a:rPr lang="en-US" sz="1600" b="0" i="0" kern="1200" dirty="0" smtClean="0"/>
            <a:t>MurmurHash2（Austin Appleby </a:t>
          </a:r>
          <a:r>
            <a:rPr lang="zh-CN" altLang="en-US" sz="1600" b="0" i="0" kern="1200" dirty="0" smtClean="0"/>
            <a:t>）计算</a:t>
          </a:r>
          <a:r>
            <a:rPr lang="en-US" sz="1600" b="0" i="0" kern="1200" dirty="0" smtClean="0"/>
            <a:t>hash</a:t>
          </a:r>
          <a:r>
            <a:rPr lang="zh-CN" altLang="en-US" sz="1600" b="0" i="0" kern="1200" dirty="0" smtClean="0"/>
            <a:t>值，在与</a:t>
          </a:r>
          <a:r>
            <a:rPr lang="en-US" sz="1600" b="0" i="0" kern="1200" dirty="0" err="1" smtClean="0"/>
            <a:t>sizemask</a:t>
          </a:r>
          <a:r>
            <a:rPr lang="zh-CN" altLang="en-US" sz="1600" b="0" i="0" kern="1200" dirty="0" smtClean="0"/>
            <a:t>做与操作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0" i="0" kern="1200" dirty="0" smtClean="0"/>
            <a:t>2.</a:t>
          </a:r>
          <a:r>
            <a:rPr lang="zh-CN" altLang="en-US" sz="1600" b="0" i="0" kern="1200" dirty="0" smtClean="0"/>
            <a:t>链地址法解决冲突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0" i="0" kern="1200" dirty="0" smtClean="0"/>
            <a:t>3.</a:t>
          </a:r>
          <a:r>
            <a:rPr lang="zh-CN" altLang="en-US" sz="1600" b="0" i="0" kern="1200" dirty="0" smtClean="0"/>
            <a:t>正常状态</a:t>
          </a:r>
          <a:r>
            <a:rPr lang="en-US" altLang="zh-CN" sz="1600" b="0" i="0" kern="1200" dirty="0" smtClean="0"/>
            <a:t>:</a:t>
          </a:r>
          <a:r>
            <a:rPr lang="en-US" sz="1600" b="0" i="0" kern="1200" dirty="0" err="1" smtClean="0"/>
            <a:t>rehashidx</a:t>
          </a:r>
          <a:r>
            <a:rPr lang="en-US" sz="1600" b="0" i="0" kern="1200" dirty="0" smtClean="0"/>
            <a:t>=-1       </a:t>
          </a:r>
          <a:r>
            <a:rPr lang="en-US" sz="1600" b="0" i="0" kern="1200" dirty="0" err="1" smtClean="0"/>
            <a:t>ht</a:t>
          </a:r>
          <a:r>
            <a:rPr lang="en-US" sz="1600" b="0" i="0" kern="1200" dirty="0" smtClean="0"/>
            <a:t>[1]</a:t>
          </a:r>
          <a:r>
            <a:rPr lang="zh-CN" altLang="en-US" sz="1600" b="0" i="0" kern="1200" dirty="0" smtClean="0"/>
            <a:t>大小是</a:t>
          </a:r>
          <a:r>
            <a:rPr lang="en-US" altLang="zh-CN" sz="1600" b="0" i="0" kern="1200" dirty="0" smtClean="0"/>
            <a:t>0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0" i="0" kern="1200" dirty="0" smtClean="0"/>
            <a:t>4.rehash</a:t>
          </a:r>
          <a:r>
            <a:rPr lang="zh-CN" altLang="en-US" sz="1600" b="0" i="0" kern="1200" dirty="0" smtClean="0"/>
            <a:t>步骤</a:t>
          </a:r>
          <a:r>
            <a:rPr lang="en-US" altLang="zh-CN" sz="1600" b="0" i="0" kern="1200" dirty="0" smtClean="0"/>
            <a:t>: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0" i="0" kern="1200" dirty="0" smtClean="0"/>
            <a:t>	a.</a:t>
          </a:r>
          <a:r>
            <a:rPr lang="zh-CN" altLang="en-US" sz="1600" b="0" i="0" kern="1200" dirty="0" smtClean="0"/>
            <a:t>为</a:t>
          </a:r>
          <a:r>
            <a:rPr lang="en-US" altLang="zh-CN" sz="1600" b="0" i="0" kern="1200" dirty="0" err="1" smtClean="0"/>
            <a:t>ht</a:t>
          </a:r>
          <a:r>
            <a:rPr lang="en-US" altLang="zh-CN" sz="1600" b="0" i="0" kern="1200" dirty="0" smtClean="0"/>
            <a:t>[1]</a:t>
          </a:r>
          <a:r>
            <a:rPr lang="zh-CN" altLang="en-US" sz="1600" b="0" i="0" kern="1200" dirty="0" smtClean="0"/>
            <a:t>分配空间，扩容找第一个大于</a:t>
          </a:r>
          <a:r>
            <a:rPr lang="en-US" altLang="zh-CN" sz="1600" b="0" i="0" kern="1200" dirty="0" smtClean="0"/>
            <a:t>2*used</a:t>
          </a:r>
          <a:r>
            <a:rPr lang="zh-CN" altLang="en-US" sz="1600" b="0" i="0" kern="1200" dirty="0" smtClean="0"/>
            <a:t>的</a:t>
          </a:r>
          <a:r>
            <a:rPr lang="en-US" altLang="zh-CN" sz="1600" b="0" i="0" kern="1200" dirty="0" smtClean="0"/>
            <a:t>2^n,</a:t>
          </a:r>
          <a:r>
            <a:rPr lang="zh-CN" altLang="en-US" sz="1600" b="0" i="0" kern="1200" dirty="0" smtClean="0"/>
            <a:t>缩容找第一个大于</a:t>
          </a:r>
          <a:r>
            <a:rPr lang="en-US" sz="1600" b="0" i="0" kern="1200" dirty="0" err="1" smtClean="0"/>
            <a:t>ht</a:t>
          </a:r>
          <a:r>
            <a:rPr lang="en-US" sz="1600" b="0" i="0" kern="1200" dirty="0" smtClean="0"/>
            <a:t>[0].used</a:t>
          </a:r>
          <a:r>
            <a:rPr lang="zh-CN" altLang="en-US" sz="1600" b="0" i="0" kern="1200" dirty="0" smtClean="0"/>
            <a:t>的</a:t>
          </a:r>
          <a:r>
            <a:rPr lang="en-US" altLang="zh-CN" sz="1600" b="0" i="0" kern="1200" dirty="0" smtClean="0"/>
            <a:t>2^</a:t>
          </a:r>
          <a:r>
            <a:rPr lang="en-US" sz="1600" b="0" i="0" kern="1200" dirty="0" smtClean="0"/>
            <a:t>n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dirty="0" smtClean="0"/>
            <a:t>	b.</a:t>
          </a:r>
          <a:r>
            <a:rPr lang="zh-CN" altLang="en-US" sz="1600" b="0" i="0" kern="1200" dirty="0" smtClean="0"/>
            <a:t>将</a:t>
          </a:r>
          <a:r>
            <a:rPr lang="en-US" sz="1600" b="0" i="0" kern="1200" dirty="0" smtClean="0"/>
            <a:t>h[0]rehash</a:t>
          </a:r>
          <a:r>
            <a:rPr lang="zh-CN" altLang="en-US" sz="1600" b="0" i="0" kern="1200" dirty="0" smtClean="0"/>
            <a:t>到</a:t>
          </a:r>
          <a:r>
            <a:rPr lang="en-US" sz="1600" b="0" i="0" kern="1200" dirty="0" err="1" smtClean="0"/>
            <a:t>ht</a:t>
          </a:r>
          <a:r>
            <a:rPr lang="en-US" sz="1600" b="0" i="0" kern="1200" dirty="0" smtClean="0"/>
            <a:t>[1]</a:t>
          </a:r>
          <a:r>
            <a:rPr lang="zh-CN" altLang="en-US" sz="1600" b="0" i="0" kern="1200" dirty="0" smtClean="0"/>
            <a:t>中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0" i="0" kern="1200" dirty="0" smtClean="0"/>
            <a:t>	c.</a:t>
          </a:r>
          <a:r>
            <a:rPr lang="zh-CN" altLang="en-US" sz="1600" b="0" i="0" kern="1200" dirty="0" smtClean="0"/>
            <a:t>释放</a:t>
          </a:r>
          <a:r>
            <a:rPr lang="en-US" altLang="zh-CN" sz="1600" b="0" i="0" kern="1200" dirty="0" err="1" smtClean="0"/>
            <a:t>ht</a:t>
          </a:r>
          <a:r>
            <a:rPr lang="en-US" altLang="zh-CN" sz="1600" b="0" i="0" kern="1200" dirty="0" smtClean="0"/>
            <a:t>[0],</a:t>
          </a:r>
          <a:r>
            <a:rPr lang="zh-CN" altLang="en-US" sz="1600" b="0" i="0" kern="1200" dirty="0" smtClean="0"/>
            <a:t>并设置</a:t>
          </a:r>
          <a:r>
            <a:rPr lang="en-US" altLang="zh-CN" sz="1600" b="0" i="0" kern="1200" dirty="0" err="1" smtClean="0"/>
            <a:t>ht</a:t>
          </a:r>
          <a:r>
            <a:rPr lang="en-US" altLang="zh-CN" sz="1600" b="0" i="0" kern="1200" dirty="0" smtClean="0"/>
            <a:t>[1]</a:t>
          </a:r>
          <a:r>
            <a:rPr lang="zh-CN" altLang="en-US" sz="1600" b="0" i="0" kern="1200" dirty="0" smtClean="0"/>
            <a:t>为</a:t>
          </a:r>
          <a:r>
            <a:rPr lang="en-US" altLang="zh-CN" sz="1600" b="0" i="0" kern="1200" dirty="0" err="1" smtClean="0"/>
            <a:t>ht</a:t>
          </a:r>
          <a:r>
            <a:rPr lang="en-US" altLang="zh-CN" sz="1600" b="0" i="0" kern="1200" dirty="0" smtClean="0"/>
            <a:t>[0],</a:t>
          </a:r>
          <a:r>
            <a:rPr lang="zh-CN" altLang="en-US" sz="1600" b="0" i="0" kern="1200" dirty="0" smtClean="0"/>
            <a:t>再建</a:t>
          </a:r>
          <a:r>
            <a:rPr lang="en-US" altLang="zh-CN" sz="1600" b="0" i="0" kern="1200" dirty="0" err="1" smtClean="0"/>
            <a:t>ht</a:t>
          </a:r>
          <a:r>
            <a:rPr lang="en-US" altLang="zh-CN" sz="1600" b="0" i="0" kern="1200" dirty="0" smtClean="0"/>
            <a:t>[1]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0" i="0" kern="1200" dirty="0" smtClean="0"/>
            <a:t>5.</a:t>
          </a:r>
          <a:r>
            <a:rPr lang="zh-CN" altLang="en-US" sz="1600" b="0" i="0" kern="1200" dirty="0" smtClean="0"/>
            <a:t>执行条件：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0" i="0" kern="1200" dirty="0" smtClean="0"/>
            <a:t>	a.</a:t>
          </a:r>
          <a:r>
            <a:rPr lang="zh-CN" altLang="en-US" sz="1600" b="0" i="0" kern="1200" dirty="0" smtClean="0"/>
            <a:t>服务器目前没有在执行</a:t>
          </a:r>
          <a:r>
            <a:rPr lang="en-US" altLang="zh-CN" sz="1600" b="0" i="0" kern="1200" dirty="0" smtClean="0"/>
            <a:t>BGSAVE</a:t>
          </a:r>
          <a:r>
            <a:rPr lang="zh-CN" altLang="en-US" sz="1600" b="0" i="0" kern="1200" dirty="0" smtClean="0"/>
            <a:t>或者</a:t>
          </a:r>
          <a:r>
            <a:rPr lang="en-US" altLang="zh-CN" sz="1600" b="0" i="0" kern="1200" dirty="0" smtClean="0"/>
            <a:t>BGREWREITEAOF,</a:t>
          </a:r>
          <a:r>
            <a:rPr lang="zh-CN" altLang="en-US" sz="1600" b="0" i="0" kern="1200" dirty="0" smtClean="0"/>
            <a:t>并且负载因子大于等于</a:t>
          </a:r>
          <a:r>
            <a:rPr lang="en-US" altLang="zh-CN" sz="1600" b="0" i="0" kern="1200" dirty="0" smtClean="0"/>
            <a:t>1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0" i="0" kern="1200" dirty="0" smtClean="0"/>
            <a:t>	b.</a:t>
          </a:r>
          <a:r>
            <a:rPr lang="zh-CN" altLang="en-US" sz="1600" b="0" i="0" kern="1200" dirty="0" smtClean="0"/>
            <a:t>服务器正在执行，那么负载因子大于等于</a:t>
          </a:r>
          <a:r>
            <a:rPr lang="en-US" altLang="zh-CN" sz="1600" b="0" i="0" kern="1200" dirty="0" smtClean="0"/>
            <a:t>5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0" i="0" kern="1200" dirty="0" smtClean="0"/>
            <a:t>	c.</a:t>
          </a:r>
          <a:r>
            <a:rPr lang="zh-CN" altLang="en-US" sz="1600" b="0" i="0" kern="1200" dirty="0" smtClean="0"/>
            <a:t>负载因子小于</a:t>
          </a:r>
          <a:r>
            <a:rPr lang="en-US" altLang="zh-CN" sz="1600" b="0" i="0" kern="1200" dirty="0" smtClean="0"/>
            <a:t>0.1</a:t>
          </a:r>
          <a:r>
            <a:rPr lang="zh-CN" altLang="en-US" sz="1600" b="0" i="0" kern="1200" dirty="0" smtClean="0"/>
            <a:t>自动缩容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0" i="0" kern="1200" dirty="0" smtClean="0"/>
            <a:t>6.</a:t>
          </a:r>
          <a:r>
            <a:rPr lang="zh-CN" altLang="en-US" sz="1600" b="0" i="0" kern="1200" dirty="0" smtClean="0"/>
            <a:t>渐进式</a:t>
          </a:r>
          <a:r>
            <a:rPr lang="en-US" sz="1600" b="0" i="0" kern="1200" dirty="0" smtClean="0"/>
            <a:t>rehash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0" i="0" kern="1200" dirty="0" smtClean="0"/>
            <a:t>rehash</a:t>
          </a:r>
          <a:r>
            <a:rPr lang="zh-CN" altLang="en-US" sz="1600" b="0" i="0" kern="1200" dirty="0" smtClean="0"/>
            <a:t>期间删，查，更新操作在两个</a:t>
          </a:r>
          <a:r>
            <a:rPr lang="en-US" altLang="zh-CN" sz="1600" b="0" i="0" kern="1200" dirty="0" smtClean="0"/>
            <a:t>hash</a:t>
          </a:r>
          <a:r>
            <a:rPr lang="zh-CN" altLang="en-US" sz="1600" b="0" i="0" kern="1200" dirty="0" smtClean="0"/>
            <a:t>表，插入只在</a:t>
          </a:r>
          <a:r>
            <a:rPr lang="en-US" sz="1600" b="0" i="0" kern="1200" dirty="0" err="1" smtClean="0"/>
            <a:t>ht</a:t>
          </a:r>
          <a:r>
            <a:rPr lang="en-US" sz="1600" b="0" i="0" kern="1200" dirty="0" smtClean="0"/>
            <a:t>[1]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0" i="0" kern="1200" dirty="0" smtClean="0"/>
            <a:t>新老库切换可考虑此法</a:t>
          </a:r>
          <a:endParaRPr lang="en-US" altLang="zh-CN" sz="1600" kern="1200" dirty="0" smtClean="0">
            <a:solidFill>
              <a:srgbClr val="FF0000"/>
            </a:solidFill>
          </a:endParaRPr>
        </a:p>
      </dsp:txBody>
      <dsp:txXfrm>
        <a:off x="0" y="0"/>
        <a:ext cx="8670175" cy="577257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17E877-477F-4E87-ABBA-740E8CEDD082}">
      <dsp:nvSpPr>
        <dsp:cNvPr id="0" name=""/>
        <dsp:cNvSpPr/>
      </dsp:nvSpPr>
      <dsp:spPr>
        <a:xfrm>
          <a:off x="0" y="2818"/>
          <a:ext cx="86701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63BE28-D0B5-4785-B7A3-0537576DD726}">
      <dsp:nvSpPr>
        <dsp:cNvPr id="0" name=""/>
        <dsp:cNvSpPr/>
      </dsp:nvSpPr>
      <dsp:spPr>
        <a:xfrm>
          <a:off x="0" y="2818"/>
          <a:ext cx="8670175" cy="57669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CN" sz="180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solidFill>
                <a:srgbClr val="FF0000"/>
              </a:solidFill>
            </a:rPr>
            <a:t>跳跃表（</a:t>
          </a:r>
          <a:r>
            <a:rPr lang="en-US" altLang="zh-CN" sz="1800" kern="1200" dirty="0" err="1" smtClean="0">
              <a:solidFill>
                <a:srgbClr val="FF0000"/>
              </a:solidFill>
            </a:rPr>
            <a:t>zset</a:t>
          </a:r>
          <a:r>
            <a:rPr lang="zh-CN" altLang="en-US" sz="1800" kern="1200" dirty="0" smtClean="0">
              <a:solidFill>
                <a:srgbClr val="FF0000"/>
              </a:solidFill>
            </a:rPr>
            <a:t>底层实现）</a:t>
          </a:r>
          <a:endParaRPr lang="en-US" altLang="zh-CN" sz="1800" kern="1200" dirty="0" smtClean="0">
            <a:solidFill>
              <a:srgbClr val="FF0000"/>
            </a:solidFill>
          </a:endParaRP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0" i="0" kern="1200" dirty="0" smtClean="0"/>
            <a:t>表结构：</a:t>
          </a:r>
          <a:endParaRPr lang="en-US" altLang="zh-CN" sz="1800" b="0" i="0" kern="1200" dirty="0" smtClean="0"/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 smtClean="0"/>
            <a:t>strut </a:t>
          </a:r>
          <a:r>
            <a:rPr lang="en-US" sz="1800" b="0" i="0" kern="1200" dirty="0" err="1" smtClean="0"/>
            <a:t>zskiplistNode</a:t>
          </a:r>
          <a:r>
            <a:rPr lang="en-US" sz="1800" b="0" i="0" kern="1200" dirty="0" smtClean="0"/>
            <a:t> *header,*tail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 smtClean="0"/>
            <a:t>unsigned long length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 err="1" smtClean="0"/>
            <a:t>int</a:t>
          </a:r>
          <a:r>
            <a:rPr lang="en-US" sz="1800" b="0" i="0" kern="1200" dirty="0" smtClean="0"/>
            <a:t> le</a:t>
          </a:r>
          <a:r>
            <a:rPr lang="en-US" altLang="zh-CN" sz="1800" b="0" i="0" kern="1200" dirty="0" smtClean="0"/>
            <a:t>vel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0" i="0" kern="1200" dirty="0" smtClean="0"/>
            <a:t>节点结构：</a:t>
          </a:r>
          <a:endParaRPr lang="en-US" altLang="zh-CN" sz="1800" b="0" i="0" kern="1200" dirty="0" smtClean="0"/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 err="1" smtClean="0"/>
            <a:t>struct</a:t>
          </a:r>
          <a:r>
            <a:rPr lang="en-US" sz="1800" b="0" i="0" kern="1200" dirty="0" smtClean="0"/>
            <a:t> </a:t>
          </a:r>
          <a:r>
            <a:rPr lang="en-US" sz="1800" b="0" i="0" kern="1200" dirty="0" err="1" smtClean="0"/>
            <a:t>zskiplistlevel</a:t>
          </a:r>
          <a:r>
            <a:rPr lang="en-US" sz="1800" b="0" i="0" kern="1200" dirty="0" smtClean="0"/>
            <a:t>{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 err="1" smtClean="0"/>
            <a:t>struct</a:t>
          </a:r>
          <a:r>
            <a:rPr lang="en-US" sz="1800" b="0" i="0" kern="1200" dirty="0" smtClean="0"/>
            <a:t> </a:t>
          </a:r>
          <a:r>
            <a:rPr lang="en-US" sz="1800" b="0" i="0" kern="1200" dirty="0" err="1" smtClean="0"/>
            <a:t>zskiplistNode</a:t>
          </a:r>
          <a:r>
            <a:rPr lang="en-US" sz="1800" b="0" i="0" kern="1200" dirty="0" smtClean="0"/>
            <a:t> *forward </a:t>
          </a:r>
          <a:r>
            <a:rPr lang="zh-CN" altLang="en-US" sz="1800" b="0" i="0" kern="1200" dirty="0" smtClean="0"/>
            <a:t>前进指针有跨度</a:t>
          </a:r>
          <a:endParaRPr lang="en-US" sz="1800" b="0" i="0" kern="1200" dirty="0" smtClean="0"/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 smtClean="0"/>
            <a:t>unsigned </a:t>
          </a:r>
          <a:r>
            <a:rPr lang="en-US" sz="1800" b="0" i="0" kern="1200" dirty="0" err="1" smtClean="0"/>
            <a:t>int</a:t>
          </a:r>
          <a:r>
            <a:rPr lang="en-US" sz="1800" b="0" i="0" kern="1200" dirty="0" smtClean="0"/>
            <a:t> span--</a:t>
          </a:r>
          <a:r>
            <a:rPr lang="zh-CN" altLang="en-US" sz="1800" b="0" i="0" kern="1200" dirty="0" smtClean="0"/>
            <a:t>跨度</a:t>
          </a:r>
          <a:r>
            <a:rPr lang="en-US" altLang="zh-CN" sz="1800" b="0" i="0" kern="1200" dirty="0" smtClean="0"/>
            <a:t>--</a:t>
          </a:r>
          <a:r>
            <a:rPr lang="zh-CN" altLang="en-US" sz="1800" b="0" i="0" kern="1200" dirty="0" smtClean="0"/>
            <a:t>计算排位用的，</a:t>
          </a:r>
          <a:br>
            <a:rPr lang="zh-CN" altLang="en-US" sz="1800" b="0" i="0" kern="1200" dirty="0" smtClean="0"/>
          </a:br>
          <a:r>
            <a:rPr lang="en-US" altLang="zh-CN" sz="1800" b="0" i="0" kern="1200" dirty="0" smtClean="0"/>
            <a:t>}</a:t>
          </a:r>
          <a:r>
            <a:rPr lang="en-US" sz="1800" b="0" i="0" kern="1200" dirty="0" smtClean="0"/>
            <a:t>level[]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 err="1" smtClean="0"/>
            <a:t>struct</a:t>
          </a:r>
          <a:r>
            <a:rPr lang="en-US" sz="1800" b="0" i="0" kern="1200" dirty="0" smtClean="0"/>
            <a:t> </a:t>
          </a:r>
          <a:r>
            <a:rPr lang="en-US" sz="1800" b="0" i="0" kern="1200" dirty="0" err="1" smtClean="0"/>
            <a:t>zskiplistNode</a:t>
          </a:r>
          <a:r>
            <a:rPr lang="en-US" sz="1800" b="0" i="0" kern="1200" dirty="0" smtClean="0"/>
            <a:t> *backward </a:t>
          </a:r>
          <a:r>
            <a:rPr lang="zh-CN" altLang="en-US" sz="1800" b="0" i="0" kern="1200" dirty="0" smtClean="0"/>
            <a:t>一次只退一个</a:t>
          </a:r>
          <a:endParaRPr lang="en-US" sz="1800" b="0" i="0" kern="1200" dirty="0" smtClean="0"/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 smtClean="0"/>
            <a:t>double score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 err="1" smtClean="0"/>
            <a:t>robj</a:t>
          </a:r>
          <a:r>
            <a:rPr lang="en-US" sz="1800" b="0" i="0" kern="1200" dirty="0" smtClean="0"/>
            <a:t> *</a:t>
          </a:r>
          <a:r>
            <a:rPr lang="en-US" sz="1800" b="0" i="0" kern="1200" dirty="0" err="1" smtClean="0"/>
            <a:t>obj</a:t>
          </a:r>
          <a:r>
            <a:rPr lang="en-US" sz="1800" b="0" i="0" kern="1200" dirty="0" smtClean="0"/>
            <a:t>  </a:t>
          </a:r>
          <a:r>
            <a:rPr lang="zh-CN" altLang="en-US" sz="1800" b="0" i="0" kern="1200" dirty="0" smtClean="0"/>
            <a:t>指向字符串的指针</a:t>
          </a:r>
          <a:endParaRPr lang="en-US" altLang="zh-CN" sz="1800" b="0" i="0" kern="1200" dirty="0" smtClean="0"/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最底层包含所有元素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查找是从上往下找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 err="1" smtClean="0"/>
            <a:t>zskGetElementByRank</a:t>
          </a:r>
          <a:r>
            <a:rPr lang="en-US" sz="1800" b="0" i="0" kern="1200" dirty="0" smtClean="0"/>
            <a:t>--</a:t>
          </a:r>
          <a:r>
            <a:rPr lang="zh-CN" altLang="en-US" sz="1800" b="0" i="0" kern="1200" dirty="0" smtClean="0"/>
            <a:t>获取给定排位上的节点  </a:t>
          </a:r>
          <a:r>
            <a:rPr lang="en-US" altLang="zh-CN" sz="1800" b="0" i="0" kern="1200" dirty="0" err="1" smtClean="0"/>
            <a:t>ZRank</a:t>
          </a:r>
          <a:r>
            <a:rPr lang="zh-CN" altLang="en-US" sz="1800" kern="1200" dirty="0" smtClean="0"/>
            <a:t/>
          </a:r>
          <a:br>
            <a:rPr lang="zh-CN" altLang="en-US" sz="1800" kern="1200" dirty="0" smtClean="0"/>
          </a:br>
          <a:r>
            <a:rPr lang="zh-CN" altLang="en-US" sz="1800" kern="1200" dirty="0" smtClean="0"/>
            <a:t/>
          </a:r>
          <a:br>
            <a:rPr lang="zh-CN" altLang="en-US" sz="1800" kern="1200" dirty="0" smtClean="0"/>
          </a:br>
          <a:endParaRPr lang="en-US" altLang="zh-CN" sz="1800" kern="1200" dirty="0" smtClean="0">
            <a:solidFill>
              <a:srgbClr val="FF0000"/>
            </a:solidFill>
          </a:endParaRPr>
        </a:p>
      </dsp:txBody>
      <dsp:txXfrm>
        <a:off x="0" y="2818"/>
        <a:ext cx="8670175" cy="57669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6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7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711486689"/>
              </p:ext>
            </p:extLst>
          </p:nvPr>
        </p:nvGraphicFramePr>
        <p:xfrm>
          <a:off x="1554479" y="719666"/>
          <a:ext cx="8670175" cy="57725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412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143942310"/>
              </p:ext>
            </p:extLst>
          </p:nvPr>
        </p:nvGraphicFramePr>
        <p:xfrm>
          <a:off x="1554479" y="719666"/>
          <a:ext cx="8670175" cy="57725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1134" y="1371599"/>
            <a:ext cx="5103520" cy="187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19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469921980"/>
              </p:ext>
            </p:extLst>
          </p:nvPr>
        </p:nvGraphicFramePr>
        <p:xfrm>
          <a:off x="1554479" y="719666"/>
          <a:ext cx="8670175" cy="57725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291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925209364"/>
              </p:ext>
            </p:extLst>
          </p:nvPr>
        </p:nvGraphicFramePr>
        <p:xfrm>
          <a:off x="1554479" y="719666"/>
          <a:ext cx="8670175" cy="57725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576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789413899"/>
              </p:ext>
            </p:extLst>
          </p:nvPr>
        </p:nvGraphicFramePr>
        <p:xfrm>
          <a:off x="1554479" y="719666"/>
          <a:ext cx="8670175" cy="57725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250" y="470285"/>
            <a:ext cx="4301415" cy="371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39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010294553"/>
              </p:ext>
            </p:extLst>
          </p:nvPr>
        </p:nvGraphicFramePr>
        <p:xfrm>
          <a:off x="1554479" y="719666"/>
          <a:ext cx="8670175" cy="57725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241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74854175"/>
              </p:ext>
            </p:extLst>
          </p:nvPr>
        </p:nvGraphicFramePr>
        <p:xfrm>
          <a:off x="1554479" y="719666"/>
          <a:ext cx="8670175" cy="57725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836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491246051"/>
              </p:ext>
            </p:extLst>
          </p:nvPr>
        </p:nvGraphicFramePr>
        <p:xfrm>
          <a:off x="1554479" y="719666"/>
          <a:ext cx="8670175" cy="57725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436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834651054"/>
              </p:ext>
            </p:extLst>
          </p:nvPr>
        </p:nvGraphicFramePr>
        <p:xfrm>
          <a:off x="1554479" y="719666"/>
          <a:ext cx="8670175" cy="57725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26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223644578"/>
              </p:ext>
            </p:extLst>
          </p:nvPr>
        </p:nvGraphicFramePr>
        <p:xfrm>
          <a:off x="1554479" y="719666"/>
          <a:ext cx="8670175" cy="57725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168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482974" cy="458514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命令执行过程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78" y="-141440"/>
            <a:ext cx="9417767" cy="7678994"/>
          </a:xfrm>
        </p:spPr>
      </p:pic>
    </p:spTree>
    <p:extLst>
      <p:ext uri="{BB962C8B-B14F-4D97-AF65-F5344CB8AC3E}">
        <p14:creationId xmlns:p14="http://schemas.microsoft.com/office/powerpoint/2010/main" val="390907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342427439"/>
              </p:ext>
            </p:extLst>
          </p:nvPr>
        </p:nvGraphicFramePr>
        <p:xfrm>
          <a:off x="1554479" y="719666"/>
          <a:ext cx="8670175" cy="57725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3533" y="1489452"/>
            <a:ext cx="9667703" cy="506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73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234326232"/>
              </p:ext>
            </p:extLst>
          </p:nvPr>
        </p:nvGraphicFramePr>
        <p:xfrm>
          <a:off x="1554479" y="719666"/>
          <a:ext cx="8670175" cy="57725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105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86134485"/>
              </p:ext>
            </p:extLst>
          </p:nvPr>
        </p:nvGraphicFramePr>
        <p:xfrm>
          <a:off x="1554479" y="719666"/>
          <a:ext cx="8670175" cy="57725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380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590423445"/>
              </p:ext>
            </p:extLst>
          </p:nvPr>
        </p:nvGraphicFramePr>
        <p:xfrm>
          <a:off x="1554479" y="719666"/>
          <a:ext cx="8670175" cy="57725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500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081231790"/>
              </p:ext>
            </p:extLst>
          </p:nvPr>
        </p:nvGraphicFramePr>
        <p:xfrm>
          <a:off x="1554479" y="719666"/>
          <a:ext cx="8670175" cy="57725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978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085401926"/>
              </p:ext>
            </p:extLst>
          </p:nvPr>
        </p:nvGraphicFramePr>
        <p:xfrm>
          <a:off x="1554479" y="719666"/>
          <a:ext cx="8670175" cy="57725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485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697628319"/>
              </p:ext>
            </p:extLst>
          </p:nvPr>
        </p:nvGraphicFramePr>
        <p:xfrm>
          <a:off x="1554479" y="719666"/>
          <a:ext cx="8670175" cy="57725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507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369</TotalTime>
  <Words>844</Words>
  <Application>Microsoft Office PowerPoint</Application>
  <PresentationFormat>宽屏</PresentationFormat>
  <Paragraphs>213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宋体</vt:lpstr>
      <vt:lpstr>Arial</vt:lpstr>
      <vt:lpstr>Tw Cen MT</vt:lpstr>
      <vt:lpstr>水滴</vt:lpstr>
      <vt:lpstr>PowerPoint 演示文稿</vt:lpstr>
      <vt:lpstr>Redis命令执行过程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孙 宇</dc:creator>
  <cp:lastModifiedBy>孙 宇</cp:lastModifiedBy>
  <cp:revision>23</cp:revision>
  <dcterms:created xsi:type="dcterms:W3CDTF">2019-07-19T05:05:01Z</dcterms:created>
  <dcterms:modified xsi:type="dcterms:W3CDTF">2019-07-19T11:14:04Z</dcterms:modified>
</cp:coreProperties>
</file>