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29"/>
  </p:notesMasterIdLst>
  <p:sldIdLst>
    <p:sldId id="376" r:id="rId3"/>
    <p:sldId id="377" r:id="rId4"/>
    <p:sldId id="378" r:id="rId5"/>
    <p:sldId id="379" r:id="rId6"/>
    <p:sldId id="385" r:id="rId7"/>
    <p:sldId id="365" r:id="rId8"/>
    <p:sldId id="401" r:id="rId9"/>
    <p:sldId id="405" r:id="rId10"/>
    <p:sldId id="396" r:id="rId11"/>
    <p:sldId id="394" r:id="rId12"/>
    <p:sldId id="404" r:id="rId13"/>
    <p:sldId id="397" r:id="rId14"/>
    <p:sldId id="393" r:id="rId15"/>
    <p:sldId id="395" r:id="rId16"/>
    <p:sldId id="398" r:id="rId17"/>
    <p:sldId id="409" r:id="rId18"/>
    <p:sldId id="406" r:id="rId19"/>
    <p:sldId id="407" r:id="rId20"/>
    <p:sldId id="408" r:id="rId21"/>
    <p:sldId id="403" r:id="rId22"/>
    <p:sldId id="384" r:id="rId23"/>
    <p:sldId id="294" r:id="rId24"/>
    <p:sldId id="353" r:id="rId25"/>
    <p:sldId id="349" r:id="rId26"/>
    <p:sldId id="355" r:id="rId27"/>
    <p:sldId id="410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chemeClr val="accent6">
            <a:hueOff val="10811956"/>
            <a:satOff val="-58544"/>
            <a:lumOff val="-9736"/>
          </a:schemeClr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B050"/>
    <a:srgbClr val="FFFFFF"/>
    <a:srgbClr val="0070C0"/>
    <a:srgbClr val="A2F01F"/>
    <a:srgbClr val="B3ECED"/>
    <a:srgbClr val="EDBB70"/>
    <a:srgbClr val="41A4FF"/>
    <a:srgbClr val="ECA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37F56B1-993F-4F36-93E4-1E5C2CD51226}" styleName="">
    <a:tblBg/>
    <a:wholeTbl>
      <a:tcTxStyle b="off" i="off">
        <a:font>
          <a:latin typeface="Helvetica"/>
          <a:ea typeface="Helvetica"/>
          <a:cs typeface="Helvetica"/>
        </a:font>
        <a:srgbClr val="0454D9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4F4F4"/>
          </a:solidFill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D8D7DF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97A4AD"/>
          </a:solidFill>
        </a:fill>
      </a:tcStyle>
    </a:lastRow>
    <a:firstRow>
      <a:tcTxStyle b="off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454D9"/>
          </a:solidFill>
        </a:fill>
      </a:tcStyle>
    </a:firstRow>
  </a:tblStyle>
  <a:tblStyle styleId="{38A9EDBE-A88A-48F5-B2E4-888D4BF599B3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252D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2E4E5">
              <a:alpha val="54527"/>
            </a:srgbClr>
          </a:solidFill>
        </a:fill>
      </a:tcStyle>
    </a:band2H>
    <a:firstCo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635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AED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252D8"/>
          </a:solidFill>
        </a:fill>
      </a:tcStyle>
    </a:firstRow>
  </a:tblStyle>
  <a:tblStyle styleId="{FF4B6028-FCBE-401A-A1A8-659DC9DE68E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3175" cap="flat">
              <a:solidFill>
                <a:srgbClr val="C0C0C0"/>
              </a:solidFill>
              <a:prstDash val="solid"/>
              <a:miter lim="400000"/>
            </a:ln>
          </a:top>
          <a:bottom>
            <a:ln w="3175" cap="flat">
              <a:solidFill>
                <a:srgbClr val="C0C0C0"/>
              </a:solidFill>
              <a:prstDash val="solid"/>
              <a:miter lim="400000"/>
            </a:ln>
          </a:bottom>
          <a:insideH>
            <a:ln w="3175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AED">
              <a:alpha val="58913"/>
            </a:srgbClr>
          </a:solidFill>
        </a:fill>
      </a:tcStyle>
    </a:band2H>
    <a:firstCo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6350" cap="flat">
              <a:solidFill>
                <a:srgbClr val="A0A0A0"/>
              </a:solidFill>
              <a:prstDash val="solid"/>
              <a:miter lim="400000"/>
            </a:ln>
          </a:left>
          <a:right>
            <a:ln w="25400" cap="flat">
              <a:solidFill>
                <a:srgbClr val="D8D7DF"/>
              </a:solidFill>
              <a:prstDash val="solid"/>
              <a:miter lim="400000"/>
            </a:ln>
          </a:right>
          <a:top>
            <a:ln w="3175" cap="flat">
              <a:solidFill>
                <a:srgbClr val="A0A0A0"/>
              </a:solidFill>
              <a:prstDash val="solid"/>
              <a:miter lim="400000"/>
            </a:ln>
          </a:top>
          <a:bottom>
            <a:ln w="3175" cap="flat">
              <a:solidFill>
                <a:srgbClr val="A0A0A0"/>
              </a:solidFill>
              <a:prstDash val="solid"/>
              <a:miter lim="400000"/>
            </a:ln>
          </a:bottom>
          <a:insideH>
            <a:ln w="3175" cap="flat">
              <a:solidFill>
                <a:srgbClr val="A0A0A0"/>
              </a:solidFill>
              <a:prstDash val="solid"/>
              <a:miter lim="400000"/>
            </a:ln>
          </a:insideH>
          <a:insideV>
            <a:ln w="3175" cap="flat">
              <a:solidFill>
                <a:srgbClr val="A0A0A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97A4AD"/>
              </a:solidFill>
              <a:prstDash val="solid"/>
              <a:miter lim="400000"/>
            </a:ln>
          </a:top>
          <a:bottom>
            <a:ln w="6350" cap="flat">
              <a:solidFill>
                <a:srgbClr val="A0A0A0"/>
              </a:solidFill>
              <a:prstDash val="solid"/>
              <a:miter lim="400000"/>
            </a:ln>
          </a:bottom>
          <a:insideH>
            <a:ln w="6350" cap="flat">
              <a:solidFill>
                <a:srgbClr val="A0A0A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A0A0A0"/>
              </a:solidFill>
              <a:prstDash val="solid"/>
              <a:miter lim="400000"/>
            </a:ln>
          </a:top>
          <a:bottom>
            <a:ln w="952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A0A0A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252D8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78699" autoAdjust="0"/>
  </p:normalViewPr>
  <p:slideViewPr>
    <p:cSldViewPr snapToGrid="0" snapToObjects="1">
      <p:cViewPr varScale="1">
        <p:scale>
          <a:sx n="49" d="100"/>
          <a:sy n="49" d="100"/>
        </p:scale>
        <p:origin x="783" y="39"/>
      </p:cViewPr>
      <p:guideLst/>
    </p:cSldViewPr>
  </p:slideViewPr>
  <p:outlineViewPr>
    <p:cViewPr>
      <p:scale>
        <a:sx n="33" d="100"/>
        <a:sy n="33" d="100"/>
      </p:scale>
      <p:origin x="0" y="-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字段增加数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字段数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mmm\-yy</c:formatCode>
                <c:ptCount val="19"/>
                <c:pt idx="0">
                  <c:v>44044</c:v>
                </c:pt>
                <c:pt idx="1">
                  <c:v>44075</c:v>
                </c:pt>
                <c:pt idx="2">
                  <c:v>44105</c:v>
                </c:pt>
                <c:pt idx="3">
                  <c:v>44136</c:v>
                </c:pt>
                <c:pt idx="4">
                  <c:v>44166</c:v>
                </c:pt>
                <c:pt idx="5">
                  <c:v>44197</c:v>
                </c:pt>
                <c:pt idx="6">
                  <c:v>44228</c:v>
                </c:pt>
                <c:pt idx="7">
                  <c:v>44256</c:v>
                </c:pt>
                <c:pt idx="8">
                  <c:v>44287</c:v>
                </c:pt>
                <c:pt idx="9">
                  <c:v>44317</c:v>
                </c:pt>
                <c:pt idx="10">
                  <c:v>44348</c:v>
                </c:pt>
                <c:pt idx="11">
                  <c:v>44378</c:v>
                </c:pt>
                <c:pt idx="12">
                  <c:v>44409</c:v>
                </c:pt>
                <c:pt idx="13">
                  <c:v>44440</c:v>
                </c:pt>
                <c:pt idx="14">
                  <c:v>44470</c:v>
                </c:pt>
                <c:pt idx="15">
                  <c:v>44501</c:v>
                </c:pt>
                <c:pt idx="16">
                  <c:v>44531</c:v>
                </c:pt>
                <c:pt idx="17">
                  <c:v>44562</c:v>
                </c:pt>
                <c:pt idx="18">
                  <c:v>44593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13</c:v>
                </c:pt>
                <c:pt idx="1">
                  <c:v>47</c:v>
                </c:pt>
                <c:pt idx="2">
                  <c:v>9</c:v>
                </c:pt>
                <c:pt idx="3">
                  <c:v>7</c:v>
                </c:pt>
                <c:pt idx="4">
                  <c:v>18</c:v>
                </c:pt>
                <c:pt idx="5">
                  <c:v>20</c:v>
                </c:pt>
                <c:pt idx="6">
                  <c:v>3</c:v>
                </c:pt>
                <c:pt idx="7">
                  <c:v>12</c:v>
                </c:pt>
                <c:pt idx="8">
                  <c:v>3</c:v>
                </c:pt>
                <c:pt idx="9">
                  <c:v>17</c:v>
                </c:pt>
                <c:pt idx="10">
                  <c:v>10</c:v>
                </c:pt>
                <c:pt idx="11">
                  <c:v>14</c:v>
                </c:pt>
                <c:pt idx="12">
                  <c:v>11</c:v>
                </c:pt>
                <c:pt idx="13">
                  <c:v>11</c:v>
                </c:pt>
                <c:pt idx="14">
                  <c:v>9</c:v>
                </c:pt>
                <c:pt idx="15">
                  <c:v>22</c:v>
                </c:pt>
                <c:pt idx="16">
                  <c:v>20</c:v>
                </c:pt>
                <c:pt idx="17">
                  <c:v>6</c:v>
                </c:pt>
                <c:pt idx="1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77-4521-A59F-4FC0F4C17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8038544"/>
        <c:axId val="608044784"/>
      </c:lineChart>
      <c:dateAx>
        <c:axId val="60803854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8044784"/>
        <c:crosses val="autoZero"/>
        <c:auto val="1"/>
        <c:lblOffset val="100"/>
        <c:baseTimeUnit val="months"/>
      </c:dateAx>
      <c:valAx>
        <c:axId val="60804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803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业务接入数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1842706170017748E-2"/>
          <c:y val="9.8157762787896244E-2"/>
          <c:w val="0.94973889747769491"/>
          <c:h val="0.751907893494489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接入数量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mmm\-yy</c:formatCode>
                <c:ptCount val="15"/>
                <c:pt idx="0">
                  <c:v>44044</c:v>
                </c:pt>
                <c:pt idx="1">
                  <c:v>44105</c:v>
                </c:pt>
                <c:pt idx="2">
                  <c:v>44136</c:v>
                </c:pt>
                <c:pt idx="3">
                  <c:v>44166</c:v>
                </c:pt>
                <c:pt idx="4">
                  <c:v>44197</c:v>
                </c:pt>
                <c:pt idx="5">
                  <c:v>44256</c:v>
                </c:pt>
                <c:pt idx="6">
                  <c:v>44287</c:v>
                </c:pt>
                <c:pt idx="7">
                  <c:v>44317</c:v>
                </c:pt>
                <c:pt idx="8">
                  <c:v>44348</c:v>
                </c:pt>
                <c:pt idx="9">
                  <c:v>44409</c:v>
                </c:pt>
                <c:pt idx="10">
                  <c:v>44440</c:v>
                </c:pt>
                <c:pt idx="11">
                  <c:v>44470</c:v>
                </c:pt>
                <c:pt idx="12">
                  <c:v>44501</c:v>
                </c:pt>
                <c:pt idx="13">
                  <c:v>44531</c:v>
                </c:pt>
                <c:pt idx="14">
                  <c:v>44593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</c:v>
                </c:pt>
                <c:pt idx="1">
                  <c:v>6</c:v>
                </c:pt>
                <c:pt idx="2">
                  <c:v>6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35</c:v>
                </c:pt>
                <c:pt idx="8">
                  <c:v>1</c:v>
                </c:pt>
                <c:pt idx="9">
                  <c:v>4</c:v>
                </c:pt>
                <c:pt idx="10">
                  <c:v>3</c:v>
                </c:pt>
                <c:pt idx="11">
                  <c:v>1</c:v>
                </c:pt>
                <c:pt idx="12">
                  <c:v>13</c:v>
                </c:pt>
                <c:pt idx="13">
                  <c:v>1</c:v>
                </c:pt>
                <c:pt idx="1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B8-4A63-A833-39D45CB1F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9017264"/>
        <c:axId val="549029744"/>
      </c:lineChart>
      <c:dateAx>
        <c:axId val="54901726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9029744"/>
        <c:crosses val="autoZero"/>
        <c:auto val="1"/>
        <c:lblOffset val="100"/>
        <c:baseTimeUnit val="months"/>
      </c:dateAx>
      <c:valAx>
        <c:axId val="54902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901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5612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lr-vs-elasticsearch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答辩内容主要有以下几个方面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16218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660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ELK,kafka_contect,ingest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71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容错</a:t>
            </a:r>
            <a:endParaRPr lang="en-US" altLang="zh-CN" dirty="0"/>
          </a:p>
          <a:p>
            <a:r>
              <a:rPr lang="zh-CN" altLang="en-US" dirty="0"/>
              <a:t>数据一致性</a:t>
            </a:r>
            <a:endParaRPr lang="en-US" altLang="zh-CN" dirty="0"/>
          </a:p>
          <a:p>
            <a:r>
              <a:rPr lang="zh-CN" altLang="en-US" dirty="0"/>
              <a:t>兜底</a:t>
            </a:r>
            <a:endParaRPr lang="en-US" altLang="zh-CN" dirty="0"/>
          </a:p>
          <a:p>
            <a:r>
              <a:rPr lang="zh-CN" altLang="en-US" dirty="0"/>
              <a:t>覆盖写</a:t>
            </a:r>
          </a:p>
        </p:txBody>
      </p:sp>
    </p:spTree>
    <p:extLst>
      <p:ext uri="{BB962C8B-B14F-4D97-AF65-F5344CB8AC3E}">
        <p14:creationId xmlns:p14="http://schemas.microsoft.com/office/powerpoint/2010/main" val="456858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查询优化：</a:t>
            </a:r>
            <a:r>
              <a:rPr lang="zh-CN" altLang="en-US" baseline="0" dirty="0"/>
              <a:t> 模糊匹配，深分页，复杂查询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345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查询优化：</a:t>
            </a:r>
            <a:r>
              <a:rPr lang="zh-CN" altLang="en-US" baseline="0" dirty="0"/>
              <a:t> 模糊匹配，深分页，复杂查询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976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16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一键部署，高度配置，线上接入，自主联调</a:t>
            </a:r>
          </a:p>
        </p:txBody>
      </p:sp>
    </p:spTree>
    <p:extLst>
      <p:ext uri="{BB962C8B-B14F-4D97-AF65-F5344CB8AC3E}">
        <p14:creationId xmlns:p14="http://schemas.microsoft.com/office/powerpoint/2010/main" val="3893454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一键部署，高度配置，线上接入，自主联调</a:t>
            </a:r>
          </a:p>
        </p:txBody>
      </p:sp>
    </p:spTree>
    <p:extLst>
      <p:ext uri="{BB962C8B-B14F-4D97-AF65-F5344CB8AC3E}">
        <p14:creationId xmlns:p14="http://schemas.microsoft.com/office/powerpoint/2010/main" val="2739254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一键部署，高度配置，线上接入，自主联调</a:t>
            </a:r>
          </a:p>
        </p:txBody>
      </p:sp>
    </p:spTree>
    <p:extLst>
      <p:ext uri="{BB962C8B-B14F-4D97-AF65-F5344CB8AC3E}">
        <p14:creationId xmlns:p14="http://schemas.microsoft.com/office/powerpoint/2010/main" val="4252353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主动熔断</a:t>
            </a:r>
            <a:endParaRPr lang="en-US" altLang="zh-CN" dirty="0"/>
          </a:p>
          <a:p>
            <a:r>
              <a:rPr lang="zh-CN" altLang="en-US" dirty="0"/>
              <a:t>新功能尝试</a:t>
            </a:r>
            <a:endParaRPr lang="en-US" altLang="zh-CN" dirty="0"/>
          </a:p>
          <a:p>
            <a:r>
              <a:rPr lang="zh-CN" altLang="en-US" dirty="0"/>
              <a:t>索引拆分</a:t>
            </a:r>
          </a:p>
        </p:txBody>
      </p:sp>
    </p:spTree>
    <p:extLst>
      <p:ext uri="{BB962C8B-B14F-4D97-AF65-F5344CB8AC3E}">
        <p14:creationId xmlns:p14="http://schemas.microsoft.com/office/powerpoint/2010/main" val="192560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/>
                <a:ea typeface="等线"/>
              </a:rPr>
              <a:t>本部分陈述时间建议为</a:t>
            </a:r>
            <a:r>
              <a:rPr lang="en-US" sz="1200" kern="1200">
                <a:solidFill>
                  <a:srgbClr val="FF0000"/>
                </a:solidFill>
                <a:latin typeface="等线 Light"/>
                <a:ea typeface="等线"/>
              </a:rPr>
              <a:t>1</a:t>
            </a:r>
            <a:r>
              <a: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/>
                <a:ea typeface="等线"/>
              </a:rPr>
              <a:t>分钟以内</a:t>
            </a:r>
            <a:endParaRPr lang="en-US">
              <a:latin typeface="微软雅黑"/>
              <a:ea typeface="微软雅黑"/>
            </a:endParaRPr>
          </a:p>
          <a:p>
            <a:pPr>
              <a:spcAft>
                <a:spcPts val="600"/>
              </a:spcAft>
            </a:pPr>
            <a:r>
              <a:rPr lang="en-US">
                <a:latin typeface="微软雅黑"/>
                <a:ea typeface="微软雅黑"/>
              </a:rPr>
              <a:t>1</a:t>
            </a:r>
            <a:r>
              <a:rPr lang="zh-CN">
                <a:latin typeface="微软雅黑"/>
                <a:ea typeface="微软雅黑"/>
              </a:rPr>
              <a:t>、职业发展</a:t>
            </a:r>
            <a:r>
              <a:rPr lang="zh-CN"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/>
                <a:ea typeface="等线"/>
              </a:rPr>
              <a:t>经历</a:t>
            </a:r>
            <a:r>
              <a:rPr lang="zh-CN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/>
                <a:ea typeface="等线"/>
              </a:rPr>
              <a:t>：</a:t>
            </a:r>
            <a:r>
              <a:rPr lang="zh-CN">
                <a:latin typeface="微软雅黑"/>
                <a:ea typeface="微软雅黑"/>
              </a:rPr>
              <a:t>包括非腾讯的和腾讯的工作经历。请挑选其中最主要的列示，重点介绍在腾讯的经历</a:t>
            </a:r>
            <a:endParaRPr lang="en-US">
              <a:latin typeface="微软雅黑"/>
              <a:ea typeface="微软雅黑"/>
            </a:endParaRPr>
          </a:p>
          <a:p>
            <a:pPr>
              <a:spcAft>
                <a:spcPts val="600"/>
              </a:spcAft>
            </a:pPr>
            <a:r>
              <a:rPr 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/>
                <a:ea typeface="等线"/>
              </a:rPr>
              <a:t>2</a:t>
            </a:r>
            <a:r>
              <a:rPr lang="zh-CN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/>
                <a:ea typeface="等线"/>
              </a:rPr>
              <a:t>、介绍当前工作内容和职责：</a:t>
            </a:r>
            <a:r>
              <a: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/>
                <a:ea typeface="等线"/>
              </a:rPr>
              <a:t>让评委了解你</a:t>
            </a:r>
            <a:r>
              <a:rPr lang="zh-CN" sz="1200" kern="1200">
                <a:solidFill>
                  <a:srgbClr val="FF0000"/>
                </a:solidFill>
                <a:latin typeface="等线 Light"/>
                <a:ea typeface="等线"/>
              </a:rPr>
              <a:t>所负责的业务</a:t>
            </a:r>
            <a:r>
              <a: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/>
                <a:ea typeface="等线"/>
              </a:rPr>
              <a:t>，及</a:t>
            </a:r>
            <a:r>
              <a:rPr lang="zh-CN" sz="1200" kern="1200">
                <a:solidFill>
                  <a:srgbClr val="FF0000"/>
                </a:solidFill>
                <a:latin typeface="等线 Light"/>
                <a:ea typeface="等线"/>
              </a:rPr>
              <a:t>你的角色</a:t>
            </a:r>
            <a:r>
              <a: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/>
                <a:ea typeface="等线"/>
              </a:rPr>
              <a:t>是什么。必要时简单做下</a:t>
            </a:r>
            <a:r>
              <a:rPr lang="zh-CN" sz="1200" kern="1200">
                <a:solidFill>
                  <a:srgbClr val="FF0000"/>
                </a:solidFill>
                <a:latin typeface="等线 Light"/>
                <a:ea typeface="等线"/>
              </a:rPr>
              <a:t>业务介绍</a:t>
            </a:r>
            <a:r>
              <a: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/>
                <a:ea typeface="等线"/>
              </a:rPr>
              <a:t>，让评委更早有代入感。</a:t>
            </a:r>
            <a:endParaRPr lang="en-US" sz="1200" kern="1200">
              <a:solidFill>
                <a:schemeClr val="tx1">
                  <a:lumMod val="75000"/>
                  <a:lumOff val="25000"/>
                </a:schemeClr>
              </a:solidFill>
              <a:latin typeface="等线 Light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>
                <a:latin typeface="微软雅黑"/>
                <a:ea typeface="微软雅黑"/>
              </a:rPr>
              <a:t>3</a:t>
            </a:r>
            <a:r>
              <a:rPr lang="zh-CN">
                <a:latin typeface="微软雅黑"/>
                <a:ea typeface="微软雅黑"/>
              </a:rPr>
              <a:t>、其他自我介绍，如毕业学校</a:t>
            </a:r>
            <a:r>
              <a:rPr lang="en-US">
                <a:latin typeface="微软雅黑"/>
                <a:ea typeface="微软雅黑"/>
              </a:rPr>
              <a:t>/</a:t>
            </a:r>
            <a:r>
              <a:rPr lang="zh-CN">
                <a:latin typeface="微软雅黑"/>
                <a:ea typeface="微软雅黑"/>
              </a:rPr>
              <a:t>专业信息等</a:t>
            </a:r>
            <a:endParaRPr lang="en-US">
              <a:latin typeface="微软雅黑"/>
              <a:ea typeface="微软雅黑"/>
            </a:endParaRPr>
          </a:p>
          <a:p>
            <a:pPr>
              <a:spcAft>
                <a:spcPts val="600"/>
              </a:spcAft>
            </a:pPr>
            <a:endParaRPr lang="en-US">
              <a:latin typeface="微软雅黑"/>
              <a:ea typeface="微软雅黑"/>
            </a:endParaRPr>
          </a:p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6250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effectLst/>
                <a:latin typeface="Helvetica Neue"/>
              </a:rPr>
              <a:t>splunk</a:t>
            </a:r>
            <a:r>
              <a:rPr lang="zh-CN" altLang="en-US" b="0" i="0" dirty="0">
                <a:effectLst/>
                <a:latin typeface="Helvetica Neue"/>
              </a:rPr>
              <a:t>是一个企业级商务搜索引擎。</a:t>
            </a:r>
            <a:endParaRPr lang="en-US" altLang="zh-CN" b="0" i="0" dirty="0">
              <a:effectLst/>
              <a:latin typeface="Helvetica Neue"/>
            </a:endParaRPr>
          </a:p>
          <a:p>
            <a:endParaRPr kumimoji="1" lang="en-US" altLang="zh-CN" b="0" i="0" dirty="0">
              <a:effectLst/>
              <a:latin typeface="Helvetica Neue"/>
            </a:endParaRPr>
          </a:p>
          <a:p>
            <a:r>
              <a:rPr kumimoji="1" lang="en-US" altLang="zh-CN" b="0" i="0" dirty="0" err="1">
                <a:effectLst/>
                <a:latin typeface="Helvetica Neue"/>
              </a:rPr>
              <a:t>Solr</a:t>
            </a:r>
            <a:r>
              <a:rPr kumimoji="1" lang="zh-CN" altLang="en-US" b="0" i="0" dirty="0">
                <a:effectLst/>
                <a:latin typeface="Helvetica Neue"/>
              </a:rPr>
              <a:t>最主要适合静态数据搜索，我们的数据持续变更，而</a:t>
            </a:r>
            <a:r>
              <a:rPr kumimoji="1" lang="en-US" altLang="zh-CN" b="0" i="0" dirty="0">
                <a:effectLst/>
                <a:latin typeface="Helvetica Neue"/>
              </a:rPr>
              <a:t>ES</a:t>
            </a:r>
            <a:r>
              <a:rPr kumimoji="1" lang="zh-CN" altLang="en-US" b="0" i="0" dirty="0">
                <a:effectLst/>
                <a:latin typeface="Helvetica Neue"/>
              </a:rPr>
              <a:t>有</a:t>
            </a:r>
            <a:r>
              <a:rPr kumimoji="1" lang="en-US" altLang="zh-CN" b="0" i="0" dirty="0">
                <a:effectLst/>
                <a:latin typeface="Helvetica Neue"/>
              </a:rPr>
              <a:t>pre-segment caches</a:t>
            </a:r>
            <a:r>
              <a:rPr kumimoji="1" lang="zh-CN" altLang="en-US" b="0" i="0" dirty="0">
                <a:effectLst/>
                <a:latin typeface="Helvetica Neue"/>
              </a:rPr>
              <a:t>所以对快速变更的数据更适合</a:t>
            </a:r>
            <a:endParaRPr kumimoji="1" lang="en-US" altLang="zh-CN" b="0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01490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839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为什么不用</a:t>
            </a:r>
            <a:r>
              <a:rPr lang="en-US" altLang="zh-CN" dirty="0" err="1"/>
              <a:t>xsearch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定位不同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服务对象不同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技术挑战不同</a:t>
            </a:r>
            <a:endParaRPr lang="en-US" altLang="zh-CN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4.</a:t>
            </a:r>
            <a:r>
              <a:rPr lang="zh-CN" altLang="en-US" dirty="0"/>
              <a:t>不方便达到团队内服务闭环，</a:t>
            </a:r>
            <a:r>
              <a:rPr lang="en-US" altLang="zh-CN" dirty="0"/>
              <a:t>PaaS</a:t>
            </a:r>
            <a:r>
              <a:rPr lang="zh-CN" altLang="en-US" dirty="0"/>
              <a:t>化目标</a:t>
            </a:r>
          </a:p>
          <a:p>
            <a:endParaRPr lang="en-US" altLang="zh-CN" dirty="0"/>
          </a:p>
          <a:p>
            <a:r>
              <a:rPr lang="zh-CN" altLang="en-US" dirty="0"/>
              <a:t>为什么不用</a:t>
            </a:r>
            <a:r>
              <a:rPr lang="en-US" altLang="zh-CN" dirty="0" err="1"/>
              <a:t>logstash</a:t>
            </a:r>
            <a:r>
              <a:rPr lang="en-US" altLang="zh-CN" dirty="0"/>
              <a:t>?</a:t>
            </a:r>
            <a:r>
              <a:rPr lang="zh-CN" altLang="en-US" dirty="0"/>
              <a:t>（功能，性能都可以，无法与现有系统组件打通，不能紧贴业务 比如反查</a:t>
            </a:r>
            <a:r>
              <a:rPr lang="en-US" altLang="zh-CN" dirty="0" err="1"/>
              <a:t>getall</a:t>
            </a:r>
            <a:r>
              <a:rPr lang="en-US" altLang="zh-CN" dirty="0"/>
              <a:t>, </a:t>
            </a:r>
            <a:r>
              <a:rPr lang="zh-CN" altLang="en-US" dirty="0"/>
              <a:t>动态加字段获取字段类型）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baseline="0" dirty="0"/>
              <a:t>应用场景不同</a:t>
            </a:r>
            <a:r>
              <a:rPr lang="en-US" altLang="zh-CN" baseline="0" dirty="0" err="1"/>
              <a:t>logstash</a:t>
            </a:r>
            <a:r>
              <a:rPr lang="zh-CN" altLang="en-US" baseline="0" dirty="0"/>
              <a:t>更主流场景是海量日志搜集</a:t>
            </a:r>
            <a:r>
              <a:rPr lang="en-US" altLang="zh-CN" baseline="0" dirty="0"/>
              <a:t>+</a:t>
            </a:r>
            <a:r>
              <a:rPr lang="zh-CN" altLang="en-US" baseline="0" dirty="0"/>
              <a:t>建索，我们是业务数据，有时需要理解</a:t>
            </a:r>
            <a:r>
              <a:rPr lang="en-US" altLang="zh-CN" baseline="0" dirty="0" err="1"/>
              <a:t>kafka</a:t>
            </a:r>
            <a:r>
              <a:rPr lang="zh-CN" altLang="en-US" baseline="0" dirty="0"/>
              <a:t>消息</a:t>
            </a:r>
            <a:endParaRPr lang="en-US" altLang="zh-CN" baseline="0" dirty="0"/>
          </a:p>
          <a:p>
            <a:pPr marL="457200" indent="-457200">
              <a:buAutoNum type="arabicPeriod"/>
            </a:pPr>
            <a:r>
              <a:rPr lang="zh-CN" altLang="en-US" dirty="0"/>
              <a:t>庞大臃肿，耗费资源，无法服务化，上云困难，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不方便达到团队内服务闭环，</a:t>
            </a:r>
            <a:r>
              <a:rPr lang="en-US" altLang="zh-CN" dirty="0" err="1"/>
              <a:t>Saas</a:t>
            </a:r>
            <a:r>
              <a:rPr lang="zh-CN" altLang="en-US" dirty="0"/>
              <a:t>化目标，资料系统的一个能力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要求简单，自己实现完全满足，紧贴业务，更好服务，也无法与现有组件打通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91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核</a:t>
            </a:r>
            <a:r>
              <a:rPr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32GB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内存的资源可支持</a:t>
            </a:r>
            <a:r>
              <a:rPr lang="en-US" altLang="zh-CN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2w/s</a:t>
            </a:r>
            <a:r>
              <a:rPr lang="zh-CN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的写入能力。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319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为什么不用</a:t>
            </a:r>
            <a:r>
              <a:rPr lang="en-US" altLang="zh-CN" dirty="0" err="1"/>
              <a:t>xsearch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定位不同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服务对象不同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技术挑战不同</a:t>
            </a:r>
            <a:endParaRPr lang="en-US" altLang="zh-CN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4.</a:t>
            </a:r>
            <a:r>
              <a:rPr lang="zh-CN" altLang="en-US" dirty="0"/>
              <a:t>不方便达到团队内服务闭环，</a:t>
            </a:r>
            <a:r>
              <a:rPr lang="en-US" altLang="zh-CN" dirty="0"/>
              <a:t>PaaS</a:t>
            </a:r>
            <a:r>
              <a:rPr lang="zh-CN" altLang="en-US" dirty="0"/>
              <a:t>化目标</a:t>
            </a:r>
          </a:p>
          <a:p>
            <a:endParaRPr lang="en-US" altLang="zh-CN" dirty="0"/>
          </a:p>
          <a:p>
            <a:r>
              <a:rPr lang="zh-CN" altLang="en-US" dirty="0"/>
              <a:t>为什么不用</a:t>
            </a:r>
            <a:r>
              <a:rPr lang="en-US" altLang="zh-CN" dirty="0" err="1"/>
              <a:t>logstash</a:t>
            </a:r>
            <a:r>
              <a:rPr lang="en-US" altLang="zh-CN" dirty="0"/>
              <a:t>?</a:t>
            </a:r>
            <a:r>
              <a:rPr lang="zh-CN" altLang="en-US" dirty="0"/>
              <a:t>（功能，性能都可以，无法与现有系统组件打通，不能紧贴业务 比如反查</a:t>
            </a:r>
            <a:r>
              <a:rPr lang="en-US" altLang="zh-CN" dirty="0" err="1"/>
              <a:t>getall</a:t>
            </a:r>
            <a:r>
              <a:rPr lang="en-US" altLang="zh-CN" dirty="0"/>
              <a:t>, </a:t>
            </a:r>
            <a:r>
              <a:rPr lang="zh-CN" altLang="en-US" dirty="0"/>
              <a:t>动态加字段获取字段类型）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baseline="0" dirty="0"/>
              <a:t>应用场景不同</a:t>
            </a:r>
            <a:r>
              <a:rPr lang="en-US" altLang="zh-CN" baseline="0" dirty="0" err="1"/>
              <a:t>logstash</a:t>
            </a:r>
            <a:r>
              <a:rPr lang="zh-CN" altLang="en-US" baseline="0" dirty="0"/>
              <a:t>更主流场景是海量日志搜集</a:t>
            </a:r>
            <a:r>
              <a:rPr lang="en-US" altLang="zh-CN" baseline="0" dirty="0"/>
              <a:t>+</a:t>
            </a:r>
            <a:r>
              <a:rPr lang="zh-CN" altLang="en-US" baseline="0" dirty="0"/>
              <a:t>建索，我们是业务数据，有时需要理解</a:t>
            </a:r>
            <a:r>
              <a:rPr lang="en-US" altLang="zh-CN" baseline="0" dirty="0" err="1"/>
              <a:t>kafka</a:t>
            </a:r>
            <a:r>
              <a:rPr lang="zh-CN" altLang="en-US" baseline="0" dirty="0"/>
              <a:t>消息</a:t>
            </a:r>
            <a:endParaRPr lang="en-US" altLang="zh-CN" baseline="0" dirty="0"/>
          </a:p>
          <a:p>
            <a:pPr marL="457200" indent="-457200">
              <a:buAutoNum type="arabicPeriod"/>
            </a:pPr>
            <a:r>
              <a:rPr lang="zh-CN" altLang="en-US" dirty="0"/>
              <a:t>庞大臃肿，耗费资源，无法服务化，上云困难，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不方便达到团队内服务闭环，</a:t>
            </a:r>
            <a:r>
              <a:rPr lang="en-US" altLang="zh-CN" dirty="0" err="1"/>
              <a:t>Saas</a:t>
            </a:r>
            <a:r>
              <a:rPr lang="zh-CN" altLang="en-US" dirty="0"/>
              <a:t>化目标，资料系统的一个能力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要求简单，自己实现完全满足，紧贴业务，更好服务，也无法与现有组件打通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>
                <a:latin typeface="微软雅黑"/>
                <a:ea typeface="微软雅黑"/>
              </a:rPr>
              <a:t>重点项目概览，让评委对个人的工作有全局认知，可以可结合能力举证表内容展开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8933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媒资是数据中台，负责腾讯视频的生产，加工，存储分发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ES</a:t>
            </a:r>
            <a:r>
              <a:rPr lang="zh-CN" altLang="en-US" dirty="0"/>
              <a:t>检索</a:t>
            </a:r>
            <a:r>
              <a:rPr lang="en-US" altLang="zh-CN" dirty="0"/>
              <a:t>—</a:t>
            </a:r>
            <a:r>
              <a:rPr lang="zh-CN" altLang="en-US" dirty="0"/>
              <a:t>负责站内搜索，数据导出等场景，目前最主要场景是星海管理台，每年几十亿的版权剧都是运营同学通过星海系统来运营管理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955A8-62FB-E247-BFB6-6D96B50CB5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0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dirty="0"/>
              <a:t>旧架构烟囱式开发，很多个同步和查询的服务和脚本，</a:t>
            </a:r>
            <a:endParaRPr kumimoji="1" lang="en-US" altLang="zh-CN" dirty="0"/>
          </a:p>
          <a:p>
            <a:pPr marL="457200" marR="0" lvl="0" indent="-4572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dirty="0"/>
              <a:t>所有数据存在一个自建集群，数据</a:t>
            </a:r>
            <a:r>
              <a:rPr kumimoji="1" lang="en-US" altLang="zh-CN" dirty="0"/>
              <a:t>+</a:t>
            </a:r>
            <a:r>
              <a:rPr kumimoji="1" lang="zh-CN" altLang="en-US" dirty="0"/>
              <a:t>服务</a:t>
            </a:r>
            <a:r>
              <a:rPr kumimoji="1" lang="en-US" altLang="zh-CN" dirty="0"/>
              <a:t>+</a:t>
            </a:r>
            <a:r>
              <a:rPr kumimoji="1" lang="zh-CN" altLang="en-US" dirty="0"/>
              <a:t>代码管理都很混乱</a:t>
            </a:r>
            <a:endParaRPr kumimoji="1" lang="en-US" altLang="zh-CN" dirty="0"/>
          </a:p>
          <a:p>
            <a:pPr marL="457200" marR="0" lvl="0" indent="-4572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dirty="0"/>
              <a:t>这是从五个维度简单介绍一下旧的现状和我们</a:t>
            </a:r>
            <a:r>
              <a:rPr kumimoji="1" lang="en-US" altLang="zh-CN" dirty="0"/>
              <a:t>PaaS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SLA</a:t>
            </a:r>
            <a:r>
              <a:rPr kumimoji="1" lang="zh-CN" altLang="en-US" dirty="0"/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val="201508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00B050"/>
                </a:solidFill>
                <a:sym typeface="Helvetica Light"/>
              </a:rPr>
              <a:t>ES:8</a:t>
            </a:r>
            <a:r>
              <a:rPr lang="zh-CN" altLang="en-US" b="1" dirty="0">
                <a:solidFill>
                  <a:srgbClr val="00B050"/>
                </a:solidFill>
                <a:sym typeface="Helvetica Light"/>
              </a:rPr>
              <a:t>核</a:t>
            </a:r>
            <a:r>
              <a:rPr lang="en-US" altLang="zh-CN" b="1" dirty="0">
                <a:solidFill>
                  <a:srgbClr val="00B050"/>
                </a:solidFill>
                <a:sym typeface="Helvetica Light"/>
              </a:rPr>
              <a:t>32G,200GB</a:t>
            </a:r>
            <a:r>
              <a:rPr lang="zh-CN" altLang="en-US" b="1" dirty="0">
                <a:solidFill>
                  <a:srgbClr val="00B050"/>
                </a:solidFill>
                <a:sym typeface="Helvetica Light"/>
              </a:rPr>
              <a:t>的</a:t>
            </a:r>
            <a:r>
              <a:rPr lang="en-US" altLang="zh-CN" b="1" dirty="0">
                <a:solidFill>
                  <a:srgbClr val="00B050"/>
                </a:solidFill>
                <a:sym typeface="Helvetica Light"/>
              </a:rPr>
              <a:t>SSD</a:t>
            </a:r>
            <a:r>
              <a:rPr lang="zh-CN" altLang="en-US" b="1" dirty="0">
                <a:solidFill>
                  <a:srgbClr val="00B050"/>
                </a:solidFill>
                <a:sym typeface="Helvetica Light"/>
              </a:rPr>
              <a:t>云硬盘</a:t>
            </a:r>
            <a:r>
              <a:rPr lang="en-US" altLang="zh-CN" b="1" dirty="0">
                <a:solidFill>
                  <a:srgbClr val="00B050"/>
                </a:solidFill>
                <a:sym typeface="Helvetica Light"/>
              </a:rPr>
              <a:t>,3</a:t>
            </a:r>
            <a:r>
              <a:rPr lang="zh-CN" altLang="en-US" b="1" dirty="0">
                <a:solidFill>
                  <a:srgbClr val="00B050"/>
                </a:solidFill>
                <a:sym typeface="Helvetica Light"/>
              </a:rPr>
              <a:t>个专用主节点</a:t>
            </a:r>
            <a:r>
              <a:rPr lang="en-US" altLang="zh-CN" b="1" dirty="0">
                <a:solidFill>
                  <a:srgbClr val="00B050"/>
                </a:solidFill>
                <a:sym typeface="Helvetica Light"/>
              </a:rPr>
              <a:t>(4</a:t>
            </a:r>
            <a:r>
              <a:rPr lang="zh-CN" altLang="en-US" b="1" dirty="0">
                <a:solidFill>
                  <a:srgbClr val="00B050"/>
                </a:solidFill>
                <a:sym typeface="Helvetica Light"/>
              </a:rPr>
              <a:t>核</a:t>
            </a:r>
            <a:r>
              <a:rPr lang="en-US" altLang="zh-CN" b="1" dirty="0">
                <a:solidFill>
                  <a:srgbClr val="00B050"/>
                </a:solidFill>
                <a:sym typeface="Helvetica Light"/>
              </a:rPr>
              <a:t>16G) –3759.6/</a:t>
            </a:r>
            <a:r>
              <a:rPr lang="zh-CN" altLang="en-US" b="1" dirty="0">
                <a:solidFill>
                  <a:srgbClr val="00B050"/>
                </a:solidFill>
                <a:sym typeface="Helvetica Light"/>
              </a:rPr>
              <a:t>月</a:t>
            </a:r>
            <a:endParaRPr lang="en-US" altLang="zh-CN" b="1" dirty="0">
              <a:solidFill>
                <a:srgbClr val="00B050"/>
              </a:solidFill>
              <a:sym typeface="Helvetica Light"/>
            </a:endParaRPr>
          </a:p>
          <a:p>
            <a:endParaRPr lang="en-US" altLang="zh-CN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  <a:hlinkClick r:id="rId3"/>
            </a:endParaRPr>
          </a:p>
          <a:p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缓存粒度有关，</a:t>
            </a:r>
            <a:r>
              <a:rPr lang="en-US" altLang="zh-CN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solr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缓存分片，</a:t>
            </a:r>
            <a:r>
              <a:rPr lang="en-US" altLang="zh-CN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ES</a:t>
            </a:r>
            <a:r>
              <a:rPr lang="zh-CN" alt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缓存段</a:t>
            </a:r>
            <a:endParaRPr lang="en-US" altLang="zh-CN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  <a:hlinkClick r:id="rId3"/>
            </a:endParaRPr>
          </a:p>
          <a:p>
            <a:endParaRPr lang="en-US" altLang="zh-CN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  <a:hlinkClick r:id="rId3"/>
            </a:endParaRPr>
          </a:p>
          <a:p>
            <a:r>
              <a:rPr lang="en-US" altLang="zh-CN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http://solr-vs-elasticsearch.com</a:t>
            </a:r>
            <a:endParaRPr lang="en-US" altLang="zh-CN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dirty="0"/>
              <a:t>https://www.zhihu.com/search?type=content&amp;q=solr</a:t>
            </a:r>
          </a:p>
          <a:p>
            <a:r>
              <a:rPr lang="en-US" altLang="zh-CN" dirty="0"/>
              <a:t>https://clickhouse.com/docs/zh/introduction/performance/</a:t>
            </a:r>
          </a:p>
          <a:p>
            <a:r>
              <a:rPr lang="en-US" altLang="zh-CN" dirty="0"/>
              <a:t>ES</a:t>
            </a:r>
            <a:r>
              <a:rPr lang="zh-CN" altLang="en-US" dirty="0"/>
              <a:t>天生分布式，</a:t>
            </a:r>
            <a:r>
              <a:rPr lang="en-US" altLang="zh-CN" dirty="0" err="1"/>
              <a:t>solr</a:t>
            </a:r>
            <a:r>
              <a:rPr lang="zh-CN" altLang="en-US" dirty="0"/>
              <a:t>依赖</a:t>
            </a:r>
            <a:r>
              <a:rPr lang="en-US" altLang="zh-CN" dirty="0"/>
              <a:t>ZK</a:t>
            </a:r>
          </a:p>
          <a:p>
            <a:r>
              <a:rPr lang="zh-CN" altLang="en-US" dirty="0"/>
              <a:t>结构化查询，</a:t>
            </a:r>
            <a:r>
              <a:rPr lang="en-US" altLang="zh-CN" dirty="0" err="1"/>
              <a:t>Solr</a:t>
            </a:r>
            <a:r>
              <a:rPr lang="zh-CN" altLang="en-US" dirty="0"/>
              <a:t>如果超出</a:t>
            </a:r>
            <a:r>
              <a:rPr lang="en-US" altLang="zh-CN" dirty="0" err="1"/>
              <a:t>lucene</a:t>
            </a:r>
            <a:r>
              <a:rPr lang="zh-CN" altLang="en-US" dirty="0"/>
              <a:t>语法需要写代码，</a:t>
            </a:r>
            <a:r>
              <a:rPr lang="en-US" altLang="zh-CN" dirty="0"/>
              <a:t>ES</a:t>
            </a:r>
            <a:r>
              <a:rPr lang="zh-CN" altLang="en-US" dirty="0"/>
              <a:t>更强大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8CA826-BB72-4CD9-85D0-81117048CFD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38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kumimoji="1" lang="zh-CN" altLang="en-US" dirty="0"/>
              <a:t>这是查询服务实现，分别从</a:t>
            </a:r>
            <a:r>
              <a:rPr kumimoji="1" lang="en-US" altLang="zh-CN" dirty="0"/>
              <a:t>234</a:t>
            </a:r>
            <a:r>
              <a:rPr kumimoji="1" lang="zh-CN" altLang="en-US" dirty="0"/>
              <a:t>介绍</a:t>
            </a:r>
            <a:endParaRPr kumimoji="1" lang="en-US" altLang="zh-CN" dirty="0"/>
          </a:p>
          <a:p>
            <a:pPr marL="457200" indent="-4572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49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baseline="0" dirty="0"/>
              <a:t>每个接入的项目都需要合理评估，视频项目最大，有</a:t>
            </a:r>
            <a:r>
              <a:rPr lang="en-US" altLang="zh-CN" baseline="0" dirty="0"/>
              <a:t>35Y</a:t>
            </a:r>
            <a:r>
              <a:rPr lang="zh-CN" altLang="en-US" baseline="0" dirty="0"/>
              <a:t>数据，这里以视频举例</a:t>
            </a:r>
            <a:endParaRPr lang="en-US" altLang="zh-CN" baseline="0" dirty="0"/>
          </a:p>
          <a:p>
            <a:pPr marL="457200" indent="-457200">
              <a:buAutoNum type="arabicPeriod"/>
            </a:pPr>
            <a:endParaRPr lang="en-US" altLang="zh-CN" baseline="0" dirty="0"/>
          </a:p>
          <a:p>
            <a:pPr marL="457200" indent="-457200">
              <a:buAutoNum type="arabicPeriod"/>
            </a:pPr>
            <a:r>
              <a:rPr lang="zh-CN" altLang="en-US" baseline="0" dirty="0"/>
              <a:t>索引拆分利与弊：</a:t>
            </a:r>
            <a:r>
              <a:rPr lang="en-US" altLang="zh-CN" baseline="0" dirty="0"/>
              <a:t/>
            </a:r>
            <a:br>
              <a:rPr lang="en-US" altLang="zh-CN" baseline="0" dirty="0"/>
            </a:br>
            <a:r>
              <a:rPr lang="en-US" altLang="zh-CN" baseline="0" dirty="0"/>
              <a:t>a. </a:t>
            </a:r>
            <a:r>
              <a:rPr lang="zh-CN" altLang="en-US" baseline="0" dirty="0"/>
              <a:t>元数据量翻倍</a:t>
            </a:r>
            <a:endParaRPr lang="en-US" altLang="zh-CN" baseline="0" dirty="0"/>
          </a:p>
          <a:p>
            <a:pPr marL="457200" indent="-457200">
              <a:buAutoNum type="arabicPeriod"/>
            </a:pPr>
            <a:r>
              <a:rPr lang="en-US" altLang="zh-CN" baseline="0" dirty="0"/>
              <a:t>b. </a:t>
            </a:r>
            <a:r>
              <a:rPr lang="zh-CN" altLang="en-US" baseline="0" dirty="0"/>
              <a:t>分片需要合理评估，分片增加全局查询可能慢一点，分片不增加，那全局查询效率不变，局部查询效率增加</a:t>
            </a:r>
            <a:endParaRPr lang="en-US" altLang="zh-CN" baseline="0" dirty="0"/>
          </a:p>
          <a:p>
            <a:pPr marL="457200" indent="-457200">
              <a:buAutoNum type="arabicPeriod"/>
            </a:pPr>
            <a:r>
              <a:rPr lang="en-US" altLang="zh-CN" baseline="0" dirty="0"/>
              <a:t>c. </a:t>
            </a:r>
            <a:r>
              <a:rPr lang="zh-CN" altLang="en-US" baseline="0" dirty="0"/>
              <a:t>读写的复杂度增加了</a:t>
            </a:r>
            <a:endParaRPr lang="en-US" altLang="zh-CN" baseline="0" dirty="0"/>
          </a:p>
          <a:p>
            <a:pPr marL="457200" indent="-457200">
              <a:buAutoNum type="arabicPeriod"/>
            </a:pPr>
            <a:r>
              <a:rPr lang="en-US" altLang="zh-CN" baseline="0" dirty="0"/>
              <a:t>d. </a:t>
            </a:r>
            <a:r>
              <a:rPr lang="zh-CN" altLang="en-US" baseline="0" dirty="0"/>
              <a:t>维护成本高，多维护几十个索引</a:t>
            </a:r>
            <a:endParaRPr lang="en-US" altLang="zh-CN" baseline="0" dirty="0"/>
          </a:p>
          <a:p>
            <a:pPr marL="457200" indent="-457200">
              <a:buAutoNum type="arabicPeriod"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243315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74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" y="-1"/>
            <a:ext cx="24366829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22" y="13230896"/>
            <a:ext cx="415398" cy="35313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2030147" y="160767"/>
            <a:ext cx="20611572" cy="1098993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10518" y="13086291"/>
            <a:ext cx="24405036" cy="26856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10518" y="13086291"/>
            <a:ext cx="24384001" cy="6423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12189420" y="6858000"/>
            <a:ext cx="12194467" cy="68554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12189817" y="4273"/>
            <a:ext cx="12193761" cy="68525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4659" y="198"/>
            <a:ext cx="12194803" cy="1371564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10518" y="13172512"/>
            <a:ext cx="24384002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7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827305" y="8934450"/>
            <a:ext cx="18742091" cy="5855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827305" y="6261662"/>
            <a:ext cx="18742091" cy="1192677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49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8" name="矩形"/>
          <p:cNvSpPr/>
          <p:nvPr/>
        </p:nvSpPr>
        <p:spPr>
          <a:xfrm>
            <a:off x="-10518" y="13086291"/>
            <a:ext cx="24405036" cy="2685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6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7" name="矩形"/>
          <p:cNvSpPr/>
          <p:nvPr/>
        </p:nvSpPr>
        <p:spPr>
          <a:xfrm>
            <a:off x="-10518" y="13086291"/>
            <a:ext cx="24405036" cy="2685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腾讯蓝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"/>
          <p:cNvSpPr/>
          <p:nvPr/>
        </p:nvSpPr>
        <p:spPr>
          <a:xfrm>
            <a:off x="-10518" y="13086291"/>
            <a:ext cx="24384001" cy="6423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10518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7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914" y="1030700"/>
            <a:ext cx="3352172" cy="450554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hanks"/>
          <p:cNvSpPr txBox="1"/>
          <p:nvPr/>
        </p:nvSpPr>
        <p:spPr>
          <a:xfrm>
            <a:off x="6648704" y="4633383"/>
            <a:ext cx="11340593" cy="473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t>Thanks</a:t>
            </a:r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10518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587" y="0"/>
            <a:ext cx="24366830" cy="13716000"/>
          </a:xfrm>
          <a:prstGeom prst="rect">
            <a:avLst/>
          </a:prstGeom>
          <a:ln w="12700">
            <a:miter/>
          </a:ln>
        </p:spPr>
      </p:pic>
      <p:sp>
        <p:nvSpPr>
          <p:cNvPr id="26" name="标题文本"/>
          <p:cNvSpPr txBox="1">
            <a:spLocks noGrp="1"/>
          </p:cNvSpPr>
          <p:nvPr>
            <p:ph type="title"/>
          </p:nvPr>
        </p:nvSpPr>
        <p:spPr>
          <a:xfrm>
            <a:off x="1390914" y="4525335"/>
            <a:ext cx="20611572" cy="6400074"/>
          </a:xfrm>
          <a:prstGeom prst="rect">
            <a:avLst/>
          </a:prstGeom>
        </p:spPr>
        <p:txBody>
          <a:bodyPr anchor="t"/>
          <a:lstStyle>
            <a:lvl1pPr lvl="0" algn="l">
              <a:defRPr sz="14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idx="1"/>
          </p:nvPr>
        </p:nvSpPr>
        <p:spPr>
          <a:xfrm>
            <a:off x="1886214" y="7922486"/>
            <a:ext cx="20611572" cy="1267488"/>
          </a:xfrm>
          <a:prstGeom prst="rect">
            <a:avLst/>
          </a:prstGeom>
        </p:spPr>
        <p:txBody>
          <a:bodyPr/>
          <a:lstStyle>
            <a:lvl1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lvl1pPr>
            <a:lvl2pPr marL="0" lvl="1" indent="22860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lvl2pPr>
            <a:lvl3pPr marL="0" lvl="2" indent="45720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lvl3pPr>
            <a:lvl4pPr marL="0" lvl="3" indent="68580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lvl4pPr>
            <a:lvl5pPr marL="0" lvl="4" indent="91440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idx="13"/>
          </p:nvPr>
        </p:nvSpPr>
        <p:spPr>
          <a:xfrm>
            <a:off x="12192001" y="11121860"/>
            <a:ext cx="102657" cy="57656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</a:defRPr>
            </a:pPr>
            <a:endParaRPr/>
          </a:p>
        </p:txBody>
      </p:sp>
      <p:pic>
        <p:nvPicPr>
          <p:cNvPr id="29" name="图像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645511" y="3082822"/>
            <a:ext cx="4111522" cy="552616"/>
          </a:xfrm>
          <a:prstGeom prst="rect">
            <a:avLst/>
          </a:prstGeom>
          <a:ln w="12700">
            <a:miter/>
          </a:ln>
        </p:spPr>
      </p:pic>
      <p:sp>
        <p:nvSpPr>
          <p:cNvPr id="30" name="幻灯片编号"/>
          <p:cNvSpPr txBox="1">
            <a:spLocks noGrp="1"/>
          </p:cNvSpPr>
          <p:nvPr>
            <p:ph type="sldNum" idx="2"/>
          </p:nvPr>
        </p:nvSpPr>
        <p:spPr>
          <a:xfrm>
            <a:off x="1" y="13172512"/>
            <a:ext cx="2438400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1428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999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587" y="-1"/>
            <a:ext cx="24366830" cy="13716002"/>
          </a:xfrm>
          <a:prstGeom prst="rect">
            <a:avLst/>
          </a:prstGeom>
          <a:ln w="12700">
            <a:miter/>
          </a:ln>
        </p:spPr>
      </p:pic>
      <p:pic>
        <p:nvPicPr>
          <p:cNvPr id="15" name="图像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56623" y="13230896"/>
            <a:ext cx="415398" cy="353132"/>
          </a:xfrm>
          <a:prstGeom prst="rect">
            <a:avLst/>
          </a:prstGeom>
          <a:ln w="12700">
            <a:miter/>
          </a:ln>
        </p:spPr>
      </p:pic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2030148" y="160768"/>
            <a:ext cx="20611572" cy="1098993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10518" y="13086292"/>
            <a:ext cx="24405036" cy="26856"/>
          </a:xfrm>
          <a:prstGeom prst="rect">
            <a:avLst/>
          </a:prstGeom>
          <a:solidFill>
            <a:srgbClr val="00CCFF"/>
          </a:solidFill>
          <a:ln w="12700">
            <a:miter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</a:defRPr>
            </a:pPr>
            <a:endParaRPr sz="1800"/>
          </a:p>
        </p:txBody>
      </p:sp>
      <p:sp>
        <p:nvSpPr>
          <p:cNvPr id="18" name="幻灯片编号"/>
          <p:cNvSpPr txBox="1">
            <a:spLocks noGrp="1"/>
          </p:cNvSpPr>
          <p:nvPr>
            <p:ph type="sldNum" idx="2"/>
          </p:nvPr>
        </p:nvSpPr>
        <p:spPr>
          <a:xfrm>
            <a:off x="1" y="13172512"/>
            <a:ext cx="2438400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467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587" y="0"/>
            <a:ext cx="24366830" cy="13716000"/>
          </a:xfrm>
          <a:prstGeom prst="rect">
            <a:avLst/>
          </a:prstGeom>
          <a:ln w="12700">
            <a:miter/>
          </a:ln>
        </p:spPr>
      </p:pic>
      <p:sp>
        <p:nvSpPr>
          <p:cNvPr id="26" name="标题文本"/>
          <p:cNvSpPr txBox="1">
            <a:spLocks noGrp="1"/>
          </p:cNvSpPr>
          <p:nvPr>
            <p:ph type="title"/>
          </p:nvPr>
        </p:nvSpPr>
        <p:spPr>
          <a:xfrm>
            <a:off x="1390914" y="4525335"/>
            <a:ext cx="20611572" cy="6400074"/>
          </a:xfrm>
          <a:prstGeom prst="rect">
            <a:avLst/>
          </a:prstGeom>
        </p:spPr>
        <p:txBody>
          <a:bodyPr anchor="t"/>
          <a:lstStyle>
            <a:lvl1pPr lvl="0" algn="l">
              <a:defRPr sz="14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idx="1"/>
          </p:nvPr>
        </p:nvSpPr>
        <p:spPr>
          <a:xfrm>
            <a:off x="1886214" y="7922486"/>
            <a:ext cx="20611572" cy="1267488"/>
          </a:xfrm>
          <a:prstGeom prst="rect">
            <a:avLst/>
          </a:prstGeom>
        </p:spPr>
        <p:txBody>
          <a:bodyPr/>
          <a:lstStyle>
            <a:lvl1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lvl1pPr>
            <a:lvl2pPr marL="0" lvl="1" indent="22860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lvl2pPr>
            <a:lvl3pPr marL="0" lvl="2" indent="45720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lvl3pPr>
            <a:lvl4pPr marL="0" lvl="3" indent="68580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lvl4pPr>
            <a:lvl5pPr marL="0" lvl="4" indent="914400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idx="13"/>
          </p:nvPr>
        </p:nvSpPr>
        <p:spPr>
          <a:xfrm>
            <a:off x="12192001" y="11121860"/>
            <a:ext cx="102657" cy="57656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</a:defRPr>
            </a:pPr>
            <a:endParaRPr/>
          </a:p>
        </p:txBody>
      </p:sp>
      <p:pic>
        <p:nvPicPr>
          <p:cNvPr id="29" name="图像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645511" y="3082822"/>
            <a:ext cx="4111522" cy="552616"/>
          </a:xfrm>
          <a:prstGeom prst="rect">
            <a:avLst/>
          </a:prstGeom>
          <a:ln w="12700">
            <a:miter/>
          </a:ln>
        </p:spPr>
      </p:pic>
      <p:sp>
        <p:nvSpPr>
          <p:cNvPr id="30" name="幻灯片编号"/>
          <p:cNvSpPr txBox="1">
            <a:spLocks noGrp="1"/>
          </p:cNvSpPr>
          <p:nvPr>
            <p:ph type="sldNum" idx="2"/>
          </p:nvPr>
        </p:nvSpPr>
        <p:spPr>
          <a:xfrm>
            <a:off x="1" y="13172512"/>
            <a:ext cx="2438400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185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面-远景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idx="13"/>
          </p:nvPr>
        </p:nvSpPr>
        <p:spPr>
          <a:xfrm>
            <a:off x="12140673" y="11121860"/>
            <a:ext cx="102657" cy="57656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lvl="0" indent="0" algn="ctr">
              <a:lnSpc>
                <a:spcPct val="110000"/>
              </a:lnSpc>
              <a:spcBef>
                <a:spcPts val="6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</a:defRPr>
            </a:pPr>
            <a:endParaRPr/>
          </a:p>
        </p:txBody>
      </p:sp>
      <p:sp>
        <p:nvSpPr>
          <p:cNvPr id="38" name="正文级别 1…"/>
          <p:cNvSpPr txBox="1">
            <a:spLocks noGrp="1"/>
          </p:cNvSpPr>
          <p:nvPr>
            <p:ph type="body" idx="1"/>
          </p:nvPr>
        </p:nvSpPr>
        <p:spPr>
          <a:xfrm>
            <a:off x="1886214" y="7922486"/>
            <a:ext cx="20611572" cy="1267488"/>
          </a:xfrm>
          <a:prstGeom prst="rect">
            <a:avLst/>
          </a:prstGeom>
        </p:spPr>
        <p:txBody>
          <a:bodyPr/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lvl1pPr>
            <a:lvl2pPr marL="0" lvl="1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lvl2pPr>
            <a:lvl3pPr marL="0" lvl="2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lvl3pPr>
            <a:lvl4pPr marL="0" lvl="3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lvl4pPr>
            <a:lvl5pPr marL="0" lvl="4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886214" y="1363035"/>
            <a:ext cx="20611572" cy="6400074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515914" y="1030701"/>
            <a:ext cx="3352172" cy="450554"/>
          </a:xfrm>
          <a:prstGeom prst="rect">
            <a:avLst/>
          </a:prstGeom>
          <a:ln w="12700">
            <a:miter/>
          </a:ln>
        </p:spPr>
      </p:pic>
      <p:sp>
        <p:nvSpPr>
          <p:cNvPr id="41" name="幻灯片编号"/>
          <p:cNvSpPr txBox="1">
            <a:spLocks noGrp="1"/>
          </p:cNvSpPr>
          <p:nvPr>
            <p:ph type="sldNum" idx="2"/>
          </p:nvPr>
        </p:nvSpPr>
        <p:spPr>
          <a:xfrm>
            <a:off x="1" y="13172512"/>
            <a:ext cx="2438400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63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11779250" y="11121859"/>
            <a:ext cx="825501" cy="609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86214" y="7922485"/>
            <a:ext cx="20611572" cy="12674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886214" y="1363034"/>
            <a:ext cx="20611572" cy="6400073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914" y="1030700"/>
            <a:ext cx="3352172" cy="45055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内容页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xfrm>
            <a:off x="2611343" y="361554"/>
            <a:ext cx="20317082" cy="7237612"/>
          </a:xfrm>
          <a:prstGeom prst="rect">
            <a:avLst/>
          </a:prstGeom>
        </p:spPr>
        <p:txBody>
          <a:bodyPr anchor="b"/>
          <a:lstStyle>
            <a:lvl1pPr lvl="0" algn="l">
              <a:lnSpc>
                <a:spcPct val="80000"/>
              </a:lnSpc>
              <a:defRPr sz="13800" b="0">
                <a:solidFill>
                  <a:srgbClr val="034FD8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9" name="矩形"/>
          <p:cNvSpPr/>
          <p:nvPr/>
        </p:nvSpPr>
        <p:spPr>
          <a:xfrm>
            <a:off x="-10518" y="13086292"/>
            <a:ext cx="24405036" cy="2685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</a:defRPr>
            </a:pPr>
            <a:endParaRPr sz="1800"/>
          </a:p>
        </p:txBody>
      </p:sp>
      <p:sp>
        <p:nvSpPr>
          <p:cNvPr id="50" name="幻灯片编号"/>
          <p:cNvSpPr txBox="1">
            <a:spLocks noGrp="1"/>
          </p:cNvSpPr>
          <p:nvPr>
            <p:ph type="sldNum" idx="2"/>
          </p:nvPr>
        </p:nvSpPr>
        <p:spPr>
          <a:xfrm>
            <a:off x="0" y="13172512"/>
            <a:ext cx="24384000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" name="Freeform 5"/>
          <p:cNvSpPr/>
          <p:nvPr/>
        </p:nvSpPr>
        <p:spPr>
          <a:xfrm>
            <a:off x="245664" y="13227564"/>
            <a:ext cx="423072" cy="359800"/>
          </a:xfrm>
          <a:custGeom>
            <a:avLst/>
            <a:gdLst/>
            <a:ahLst/>
            <a:cxnLst/>
            <a:rect l="0" t="0" r="r" b="b"/>
            <a:pathLst>
              <a:path w="211536" h="179900">
                <a:moveTo>
                  <a:pt x="31632" y="0"/>
                </a:moveTo>
                <a:lnTo>
                  <a:pt x="0" y="179900"/>
                </a:lnTo>
                <a:lnTo>
                  <a:pt x="179904" y="179900"/>
                </a:lnTo>
                <a:lnTo>
                  <a:pt x="211536" y="0"/>
                </a:lnTo>
                <a:lnTo>
                  <a:pt x="31632" y="0"/>
                </a:lnTo>
                <a:close/>
                <a:moveTo>
                  <a:pt x="120879" y="69411"/>
                </a:moveTo>
                <a:lnTo>
                  <a:pt x="106238" y="154872"/>
                </a:lnTo>
                <a:lnTo>
                  <a:pt x="82626" y="154872"/>
                </a:lnTo>
                <a:lnTo>
                  <a:pt x="97267" y="69411"/>
                </a:lnTo>
                <a:lnTo>
                  <a:pt x="60915" y="69411"/>
                </a:lnTo>
                <a:lnTo>
                  <a:pt x="49574" y="54770"/>
                </a:lnTo>
                <a:lnTo>
                  <a:pt x="99628" y="54770"/>
                </a:lnTo>
                <a:lnTo>
                  <a:pt x="105298" y="25028"/>
                </a:lnTo>
                <a:lnTo>
                  <a:pt x="167623" y="69411"/>
                </a:lnTo>
                <a:lnTo>
                  <a:pt x="120879" y="69411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/>
          </a:ln>
        </p:spPr>
        <p:txBody>
          <a:bodyPr lIns="45720" rIns="45720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</a:defRPr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30918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内容页-仅标题 copy">
    <p:bg>
      <p:bgPr>
        <a:gradFill>
          <a:gsLst>
            <a:gs pos="0">
              <a:srgbClr val="B1B9C0"/>
            </a:gs>
            <a:gs pos="100000">
              <a:srgbClr val="D5DBD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>
            <a:spLocks noGrp="1"/>
          </p:cNvSpPr>
          <p:nvPr>
            <p:ph type="title"/>
          </p:nvPr>
        </p:nvSpPr>
        <p:spPr>
          <a:xfrm>
            <a:off x="3627343" y="4628754"/>
            <a:ext cx="17710474" cy="2851680"/>
          </a:xfrm>
          <a:prstGeom prst="rect">
            <a:avLst/>
          </a:prstGeom>
        </p:spPr>
        <p:txBody>
          <a:bodyPr anchor="t"/>
          <a:lstStyle>
            <a:lvl1pPr lvl="0" algn="l">
              <a:lnSpc>
                <a:spcPct val="80000"/>
              </a:lnSpc>
              <a:defRPr sz="13800" b="0">
                <a:solidFill>
                  <a:srgbClr val="0D4FD8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60" name="矩形"/>
          <p:cNvSpPr/>
          <p:nvPr/>
        </p:nvSpPr>
        <p:spPr>
          <a:xfrm>
            <a:off x="-10518" y="13086292"/>
            <a:ext cx="24405036" cy="26856"/>
          </a:xfrm>
          <a:prstGeom prst="rect">
            <a:avLst/>
          </a:prstGeom>
          <a:solidFill>
            <a:srgbClr val="B1B9C0"/>
          </a:solidFill>
          <a:ln w="12700">
            <a:miter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</a:defRPr>
            </a:pPr>
            <a:endParaRPr sz="1800"/>
          </a:p>
        </p:txBody>
      </p:sp>
      <p:pic>
        <p:nvPicPr>
          <p:cNvPr id="62" name="图像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2664979" y="-758305"/>
            <a:ext cx="13345778" cy="11202478"/>
          </a:xfrm>
          <a:prstGeom prst="rect">
            <a:avLst/>
          </a:prstGeom>
          <a:ln w="12700">
            <a:miter/>
          </a:ln>
        </p:spPr>
      </p:pic>
      <p:sp>
        <p:nvSpPr>
          <p:cNvPr id="8" name="Freeform 5"/>
          <p:cNvSpPr/>
          <p:nvPr/>
        </p:nvSpPr>
        <p:spPr>
          <a:xfrm>
            <a:off x="259988" y="13227723"/>
            <a:ext cx="422700" cy="359482"/>
          </a:xfrm>
          <a:custGeom>
            <a:avLst/>
            <a:gdLst/>
            <a:ahLst/>
            <a:cxnLst/>
            <a:rect l="0" t="0" r="r" b="b"/>
            <a:pathLst>
              <a:path w="211350" h="179741">
                <a:moveTo>
                  <a:pt x="31605" y="0"/>
                </a:moveTo>
                <a:lnTo>
                  <a:pt x="0" y="179741"/>
                </a:lnTo>
                <a:lnTo>
                  <a:pt x="179745" y="179741"/>
                </a:lnTo>
                <a:lnTo>
                  <a:pt x="211350" y="0"/>
                </a:lnTo>
                <a:lnTo>
                  <a:pt x="31605" y="0"/>
                </a:lnTo>
                <a:close/>
                <a:moveTo>
                  <a:pt x="120773" y="69350"/>
                </a:moveTo>
                <a:lnTo>
                  <a:pt x="106145" y="154735"/>
                </a:lnTo>
                <a:lnTo>
                  <a:pt x="82554" y="154735"/>
                </a:lnTo>
                <a:lnTo>
                  <a:pt x="97182" y="69350"/>
                </a:lnTo>
                <a:lnTo>
                  <a:pt x="60861" y="69350"/>
                </a:lnTo>
                <a:lnTo>
                  <a:pt x="49530" y="54721"/>
                </a:lnTo>
                <a:lnTo>
                  <a:pt x="99540" y="54721"/>
                </a:lnTo>
                <a:lnTo>
                  <a:pt x="105205" y="25006"/>
                </a:lnTo>
                <a:lnTo>
                  <a:pt x="167475" y="69350"/>
                </a:lnTo>
                <a:lnTo>
                  <a:pt x="120773" y="6935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3175">
            <a:miter/>
          </a:ln>
        </p:spPr>
        <p:txBody>
          <a:bodyPr lIns="24384" tIns="24384" rIns="24384" bIns="24384"/>
          <a:lstStyle/>
          <a:p>
            <a:pPr defTabSz="650240">
              <a:defRPr sz="1200">
                <a:solidFill>
                  <a:srgbClr val="000000"/>
                </a:solidFill>
                <a:latin typeface="Calibri"/>
                <a:ea typeface="Calibri"/>
              </a:defRPr>
            </a:pPr>
            <a:endParaRPr sz="1200"/>
          </a:p>
        </p:txBody>
      </p:sp>
      <p:sp>
        <p:nvSpPr>
          <p:cNvPr id="9" name="幻灯片编号"/>
          <p:cNvSpPr txBox="1">
            <a:spLocks noGrp="1"/>
          </p:cNvSpPr>
          <p:nvPr>
            <p:ph type="sldNum" idx="2"/>
          </p:nvPr>
        </p:nvSpPr>
        <p:spPr>
          <a:xfrm>
            <a:off x="0" y="13172512"/>
            <a:ext cx="24384000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360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/>
          </a:ln>
        </p:spPr>
      </p:pic>
      <p:sp>
        <p:nvSpPr>
          <p:cNvPr id="83" name="矩形"/>
          <p:cNvSpPr/>
          <p:nvPr/>
        </p:nvSpPr>
        <p:spPr>
          <a:xfrm>
            <a:off x="-10517" y="13086292"/>
            <a:ext cx="24384002" cy="2983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/>
          </a:ln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</a:defRPr>
            </a:pPr>
            <a:endParaRPr sz="2000"/>
          </a:p>
        </p:txBody>
      </p:sp>
      <p:sp>
        <p:nvSpPr>
          <p:cNvPr id="84" name="幻灯片编号"/>
          <p:cNvSpPr txBox="1">
            <a:spLocks noGrp="1"/>
          </p:cNvSpPr>
          <p:nvPr>
            <p:ph type="sldNum" idx="2"/>
          </p:nvPr>
        </p:nvSpPr>
        <p:spPr>
          <a:xfrm>
            <a:off x="1" y="13172512"/>
            <a:ext cx="2438400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/>
          </p:nvPr>
        </p:nvSpPr>
        <p:spPr>
          <a:xfrm>
            <a:off x="1461929" y="4865820"/>
            <a:ext cx="21472846" cy="7618280"/>
          </a:xfrm>
          <a:prstGeom prst="rect">
            <a:avLst/>
          </a:prstGeom>
        </p:spPr>
        <p:txBody>
          <a:bodyPr/>
          <a:lstStyle>
            <a:lvl1pPr marL="449180" lvl="0" indent="-449180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1pPr>
            <a:lvl2pPr marL="1058778" lvl="1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2pPr>
            <a:lvl3pPr marL="1668378" lvl="2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3pPr>
            <a:lvl4pPr marL="2277978" lvl="3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4pPr>
            <a:lvl5pPr marL="2887578" lvl="4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/>
          </p:nvPr>
        </p:nvSpPr>
        <p:spPr>
          <a:xfrm>
            <a:off x="1455579" y="361554"/>
            <a:ext cx="21472846" cy="2035440"/>
          </a:xfrm>
          <a:prstGeom prst="rect">
            <a:avLst/>
          </a:prstGeom>
        </p:spPr>
        <p:txBody>
          <a:bodyPr anchor="b"/>
          <a:lstStyle>
            <a:lvl1pPr lvl="0" algn="l">
              <a:defRPr sz="5200" b="0">
                <a:solidFill>
                  <a:srgbClr val="034FD8"/>
                </a:solidFill>
                <a:latin typeface="Helvetica"/>
                <a:ea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idx="13"/>
          </p:nvPr>
        </p:nvSpPr>
        <p:spPr>
          <a:xfrm>
            <a:off x="1445060" y="3914261"/>
            <a:ext cx="21472848" cy="570413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lv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</a:defRPr>
            </a:pPr>
            <a:endParaRPr/>
          </a:p>
        </p:txBody>
      </p:sp>
      <p:sp>
        <p:nvSpPr>
          <p:cNvPr id="88" name="Freeform 5"/>
          <p:cNvSpPr/>
          <p:nvPr/>
        </p:nvSpPr>
        <p:spPr>
          <a:xfrm>
            <a:off x="245664" y="13227564"/>
            <a:ext cx="423072" cy="359800"/>
          </a:xfrm>
          <a:custGeom>
            <a:avLst/>
            <a:gdLst/>
            <a:ahLst/>
            <a:cxnLst/>
            <a:rect l="0" t="0" r="r" b="b"/>
            <a:pathLst>
              <a:path w="211536" h="179900">
                <a:moveTo>
                  <a:pt x="31632" y="0"/>
                </a:moveTo>
                <a:lnTo>
                  <a:pt x="0" y="179900"/>
                </a:lnTo>
                <a:lnTo>
                  <a:pt x="179904" y="179900"/>
                </a:lnTo>
                <a:lnTo>
                  <a:pt x="211536" y="0"/>
                </a:lnTo>
                <a:lnTo>
                  <a:pt x="31632" y="0"/>
                </a:lnTo>
                <a:close/>
                <a:moveTo>
                  <a:pt x="120879" y="69411"/>
                </a:moveTo>
                <a:lnTo>
                  <a:pt x="106238" y="154872"/>
                </a:lnTo>
                <a:lnTo>
                  <a:pt x="82626" y="154872"/>
                </a:lnTo>
                <a:lnTo>
                  <a:pt x="97267" y="69411"/>
                </a:lnTo>
                <a:lnTo>
                  <a:pt x="60915" y="69411"/>
                </a:lnTo>
                <a:lnTo>
                  <a:pt x="49574" y="54770"/>
                </a:lnTo>
                <a:lnTo>
                  <a:pt x="99628" y="54770"/>
                </a:lnTo>
                <a:lnTo>
                  <a:pt x="105298" y="25028"/>
                </a:lnTo>
                <a:lnTo>
                  <a:pt x="167623" y="69411"/>
                </a:lnTo>
                <a:lnTo>
                  <a:pt x="120879" y="69411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/>
          </a:ln>
        </p:spPr>
        <p:txBody>
          <a:bodyPr lIns="45720" rIns="45720"/>
          <a:lstStyle/>
          <a:p>
            <a:pPr defTabSz="914400">
              <a:defRPr sz="2000">
                <a:solidFill>
                  <a:srgbClr val="000000"/>
                </a:solidFill>
                <a:latin typeface="Calibri"/>
                <a:ea typeface="Calibri"/>
              </a:defRPr>
            </a:pPr>
            <a:endParaRPr sz="2000"/>
          </a:p>
        </p:txBody>
      </p:sp>
      <p:sp>
        <p:nvSpPr>
          <p:cNvPr id="89" name="矩形"/>
          <p:cNvSpPr/>
          <p:nvPr/>
        </p:nvSpPr>
        <p:spPr>
          <a:xfrm>
            <a:off x="-15941" y="1425906"/>
            <a:ext cx="1392702" cy="900512"/>
          </a:xfrm>
          <a:prstGeom prst="rect">
            <a:avLst/>
          </a:prstGeom>
          <a:solidFill>
            <a:srgbClr val="0252D8"/>
          </a:solidFill>
          <a:ln w="12700">
            <a:miter/>
          </a:ln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</a:defRPr>
            </a:pPr>
            <a:endParaRPr sz="2000"/>
          </a:p>
        </p:txBody>
      </p:sp>
      <p:sp>
        <p:nvSpPr>
          <p:cNvPr id="90" name="1"/>
          <p:cNvSpPr txBox="1">
            <a:spLocks noGrp="1"/>
          </p:cNvSpPr>
          <p:nvPr>
            <p:ph type="body" idx="14"/>
          </p:nvPr>
        </p:nvSpPr>
        <p:spPr>
          <a:xfrm>
            <a:off x="-123173" y="1298311"/>
            <a:ext cx="1607166" cy="1155702"/>
          </a:xfrm>
          <a:prstGeom prst="rect">
            <a:avLst/>
          </a:prstGeom>
        </p:spPr>
        <p:txBody>
          <a:bodyPr anchor="ctr"/>
          <a:lstStyle/>
          <a:p>
            <a:pPr marL="0" lvl="1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pPr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56037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544358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10517" y="13086292"/>
            <a:ext cx="15183910" cy="27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</a:defRPr>
            </a:pPr>
            <a:endParaRPr sz="1800"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idx="2"/>
          </p:nvPr>
        </p:nvSpPr>
        <p:spPr>
          <a:xfrm>
            <a:off x="0" y="13172512"/>
            <a:ext cx="15162876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2096929" y="3245908"/>
            <a:ext cx="10969022" cy="9238192"/>
          </a:xfrm>
          <a:prstGeom prst="rect">
            <a:avLst/>
          </a:prstGeom>
        </p:spPr>
        <p:txBody>
          <a:bodyPr/>
          <a:lstStyle>
            <a:lvl1pPr marL="812800" lvl="0" indent="-812800"/>
            <a:lvl2pPr marL="1422400" lvl="1" indent="-812800"/>
            <a:lvl3pPr marL="2032000" lvl="2" indent="-812800"/>
            <a:lvl4pPr marL="2641600" lvl="3" indent="-812800"/>
            <a:lvl5pPr marL="3251200" lvl="4" indent="-8128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245664" y="13227564"/>
            <a:ext cx="423072" cy="359800"/>
          </a:xfrm>
          <a:custGeom>
            <a:avLst/>
            <a:gdLst/>
            <a:ahLst/>
            <a:cxnLst/>
            <a:rect l="0" t="0" r="r" b="b"/>
            <a:pathLst>
              <a:path w="211536" h="179900">
                <a:moveTo>
                  <a:pt x="31632" y="0"/>
                </a:moveTo>
                <a:lnTo>
                  <a:pt x="0" y="179900"/>
                </a:lnTo>
                <a:lnTo>
                  <a:pt x="179904" y="179900"/>
                </a:lnTo>
                <a:lnTo>
                  <a:pt x="211536" y="0"/>
                </a:lnTo>
                <a:lnTo>
                  <a:pt x="31632" y="0"/>
                </a:lnTo>
                <a:close/>
                <a:moveTo>
                  <a:pt x="120879" y="69411"/>
                </a:moveTo>
                <a:lnTo>
                  <a:pt x="106238" y="154872"/>
                </a:lnTo>
                <a:lnTo>
                  <a:pt x="82626" y="154872"/>
                </a:lnTo>
                <a:lnTo>
                  <a:pt x="97267" y="69411"/>
                </a:lnTo>
                <a:lnTo>
                  <a:pt x="60915" y="69411"/>
                </a:lnTo>
                <a:lnTo>
                  <a:pt x="49574" y="54770"/>
                </a:lnTo>
                <a:lnTo>
                  <a:pt x="99628" y="54770"/>
                </a:lnTo>
                <a:lnTo>
                  <a:pt x="105298" y="25028"/>
                </a:lnTo>
                <a:lnTo>
                  <a:pt x="167623" y="69411"/>
                </a:lnTo>
                <a:lnTo>
                  <a:pt x="120879" y="69411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/>
          </a:ln>
        </p:spPr>
        <p:txBody>
          <a:bodyPr lIns="45720" rIns="45720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</a:defRPr>
            </a:pPr>
            <a:endParaRPr sz="1800"/>
          </a:p>
        </p:txBody>
      </p:sp>
      <p:sp>
        <p:nvSpPr>
          <p:cNvPr id="109" name="tencent_left.png"/>
          <p:cNvSpPr>
            <a:spLocks noGrp="1"/>
          </p:cNvSpPr>
          <p:nvPr>
            <p:ph type="pic" idx="13"/>
          </p:nvPr>
        </p:nvSpPr>
        <p:spPr>
          <a:xfrm>
            <a:off x="15145412" y="1589"/>
            <a:ext cx="9276440" cy="137128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455579" y="361554"/>
            <a:ext cx="12251722" cy="2033324"/>
          </a:xfrm>
          <a:prstGeom prst="rect">
            <a:avLst/>
          </a:prstGeom>
        </p:spPr>
        <p:txBody>
          <a:bodyPr anchor="b"/>
          <a:lstStyle>
            <a:lvl1pPr lvl="0" algn="l">
              <a:defRPr sz="5200" b="0">
                <a:solidFill>
                  <a:srgbClr val="034FD8"/>
                </a:solidFill>
                <a:latin typeface="Helvetica"/>
                <a:ea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-9313333" y="1"/>
            <a:ext cx="24384002" cy="13716002"/>
          </a:xfrm>
          <a:prstGeom prst="rect">
            <a:avLst/>
          </a:prstGeom>
          <a:ln w="12700">
            <a:miter/>
          </a:ln>
        </p:spPr>
      </p:pic>
    </p:spTree>
    <p:extLst>
      <p:ext uri="{BB962C8B-B14F-4D97-AF65-F5344CB8AC3E}">
        <p14:creationId xmlns:p14="http://schemas.microsoft.com/office/powerpoint/2010/main" val="774917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10517" y="13086292"/>
            <a:ext cx="15183910" cy="27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/>
          </a:ln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</a:defRPr>
            </a:pPr>
            <a:endParaRPr sz="2000"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idx="2"/>
          </p:nvPr>
        </p:nvSpPr>
        <p:spPr>
          <a:xfrm>
            <a:off x="0" y="13172512"/>
            <a:ext cx="15162876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xfrm>
            <a:off x="2096929" y="3245908"/>
            <a:ext cx="10969022" cy="9238192"/>
          </a:xfrm>
          <a:prstGeom prst="rect">
            <a:avLst/>
          </a:prstGeom>
        </p:spPr>
        <p:txBody>
          <a:bodyPr/>
          <a:lstStyle>
            <a:lvl1pPr marL="812800" lvl="0" indent="-812800"/>
            <a:lvl2pPr marL="1422400" lvl="1" indent="-812800"/>
            <a:lvl3pPr marL="2032000" lvl="2" indent="-812800"/>
            <a:lvl4pPr marL="2641600" lvl="3" indent="-812800"/>
            <a:lvl5pPr marL="3251200" lvl="4" indent="-8128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245664" y="13227564"/>
            <a:ext cx="423072" cy="359800"/>
          </a:xfrm>
          <a:custGeom>
            <a:avLst/>
            <a:gdLst/>
            <a:ahLst/>
            <a:cxnLst/>
            <a:rect l="0" t="0" r="r" b="b"/>
            <a:pathLst>
              <a:path w="211536" h="179900">
                <a:moveTo>
                  <a:pt x="31632" y="0"/>
                </a:moveTo>
                <a:lnTo>
                  <a:pt x="0" y="179900"/>
                </a:lnTo>
                <a:lnTo>
                  <a:pt x="179904" y="179900"/>
                </a:lnTo>
                <a:lnTo>
                  <a:pt x="211536" y="0"/>
                </a:lnTo>
                <a:lnTo>
                  <a:pt x="31632" y="0"/>
                </a:lnTo>
                <a:close/>
                <a:moveTo>
                  <a:pt x="120879" y="69411"/>
                </a:moveTo>
                <a:lnTo>
                  <a:pt x="106238" y="154872"/>
                </a:lnTo>
                <a:lnTo>
                  <a:pt x="82626" y="154872"/>
                </a:lnTo>
                <a:lnTo>
                  <a:pt x="97267" y="69411"/>
                </a:lnTo>
                <a:lnTo>
                  <a:pt x="60915" y="69411"/>
                </a:lnTo>
                <a:lnTo>
                  <a:pt x="49574" y="54770"/>
                </a:lnTo>
                <a:lnTo>
                  <a:pt x="99628" y="54770"/>
                </a:lnTo>
                <a:lnTo>
                  <a:pt x="105298" y="25028"/>
                </a:lnTo>
                <a:lnTo>
                  <a:pt x="167623" y="69411"/>
                </a:lnTo>
                <a:lnTo>
                  <a:pt x="120879" y="69411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/>
          </a:ln>
        </p:spPr>
        <p:txBody>
          <a:bodyPr lIns="45720" rIns="45720"/>
          <a:lstStyle/>
          <a:p>
            <a:pPr defTabSz="914400">
              <a:defRPr sz="2000">
                <a:solidFill>
                  <a:srgbClr val="000000"/>
                </a:solidFill>
                <a:latin typeface="Calibri"/>
                <a:ea typeface="Calibri"/>
              </a:defRPr>
            </a:pPr>
            <a:endParaRPr sz="2000"/>
          </a:p>
        </p:txBody>
      </p:sp>
      <p:sp>
        <p:nvSpPr>
          <p:cNvPr id="122" name="tencent_left.png"/>
          <p:cNvSpPr>
            <a:spLocks noGrp="1"/>
          </p:cNvSpPr>
          <p:nvPr>
            <p:ph type="pic" idx="13"/>
          </p:nvPr>
        </p:nvSpPr>
        <p:spPr>
          <a:xfrm>
            <a:off x="15145412" y="1589"/>
            <a:ext cx="9276440" cy="137128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3" name="标题文本"/>
          <p:cNvSpPr txBox="1">
            <a:spLocks noGrp="1"/>
          </p:cNvSpPr>
          <p:nvPr>
            <p:ph type="title"/>
          </p:nvPr>
        </p:nvSpPr>
        <p:spPr>
          <a:xfrm>
            <a:off x="1455579" y="361555"/>
            <a:ext cx="12251722" cy="2036566"/>
          </a:xfrm>
          <a:prstGeom prst="rect">
            <a:avLst/>
          </a:prstGeom>
        </p:spPr>
        <p:txBody>
          <a:bodyPr anchor="b"/>
          <a:lstStyle>
            <a:lvl1pPr lvl="0" algn="l">
              <a:defRPr sz="5200" b="0">
                <a:solidFill>
                  <a:srgbClr val="034FD8"/>
                </a:solidFill>
                <a:latin typeface="Helvetica"/>
                <a:ea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-9313333" y="1"/>
            <a:ext cx="24384002" cy="13716002"/>
          </a:xfrm>
          <a:prstGeom prst="rect">
            <a:avLst/>
          </a:prstGeom>
          <a:ln w="12700">
            <a:miter/>
          </a:ln>
        </p:spPr>
      </p:pic>
      <p:sp>
        <p:nvSpPr>
          <p:cNvPr id="125" name="矩形"/>
          <p:cNvSpPr/>
          <p:nvPr/>
        </p:nvSpPr>
        <p:spPr>
          <a:xfrm>
            <a:off x="-15941" y="1425906"/>
            <a:ext cx="1392702" cy="900512"/>
          </a:xfrm>
          <a:prstGeom prst="rect">
            <a:avLst/>
          </a:prstGeom>
          <a:solidFill>
            <a:srgbClr val="0252D8"/>
          </a:solidFill>
          <a:ln w="12700">
            <a:miter/>
          </a:ln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</a:defRPr>
            </a:pPr>
            <a:endParaRPr sz="2000"/>
          </a:p>
        </p:txBody>
      </p:sp>
      <p:sp>
        <p:nvSpPr>
          <p:cNvPr id="126" name="1"/>
          <p:cNvSpPr txBox="1">
            <a:spLocks noGrp="1"/>
          </p:cNvSpPr>
          <p:nvPr>
            <p:ph type="body" idx="14"/>
          </p:nvPr>
        </p:nvSpPr>
        <p:spPr>
          <a:xfrm>
            <a:off x="-123173" y="1298311"/>
            <a:ext cx="1607166" cy="1155702"/>
          </a:xfrm>
          <a:prstGeom prst="rect">
            <a:avLst/>
          </a:prstGeom>
        </p:spPr>
        <p:txBody>
          <a:bodyPr anchor="ctr"/>
          <a:lstStyle/>
          <a:p>
            <a:pPr marL="0" lvl="1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TTTGBMedium"/>
                <a:ea typeface="TTTGBMedium"/>
              </a:defRPr>
            </a:pPr>
            <a: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2578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10517" y="13086292"/>
            <a:ext cx="24384002" cy="642344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</a:defRPr>
            </a:pPr>
            <a:endParaRPr sz="1800"/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idx="2"/>
          </p:nvPr>
        </p:nvSpPr>
        <p:spPr>
          <a:xfrm>
            <a:off x="-10517" y="13172512"/>
            <a:ext cx="2438400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3126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10517" y="13086292"/>
            <a:ext cx="24384002" cy="642344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</a:defRPr>
            </a:pPr>
            <a:endParaRPr sz="1800"/>
          </a:p>
        </p:txBody>
      </p:sp>
      <p:sp>
        <p:nvSpPr>
          <p:cNvPr id="143" name="cctv.png"/>
          <p:cNvSpPr>
            <a:spLocks noGrp="1"/>
          </p:cNvSpPr>
          <p:nvPr>
            <p:ph type="pic" idx="13"/>
          </p:nvPr>
        </p:nvSpPr>
        <p:spPr>
          <a:xfrm>
            <a:off x="12189420" y="6858000"/>
            <a:ext cx="12194468" cy="685549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4" name="VCG41108918332.jpg"/>
          <p:cNvSpPr>
            <a:spLocks noGrp="1"/>
          </p:cNvSpPr>
          <p:nvPr>
            <p:ph type="pic" idx="14"/>
          </p:nvPr>
        </p:nvSpPr>
        <p:spPr>
          <a:xfrm>
            <a:off x="12189819" y="4274"/>
            <a:ext cx="12193762" cy="685258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4660" y="198"/>
            <a:ext cx="12194804" cy="1371564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6" name="幻灯片编号"/>
          <p:cNvSpPr txBox="1">
            <a:spLocks noGrp="1"/>
          </p:cNvSpPr>
          <p:nvPr>
            <p:ph type="sldNum" idx="2"/>
          </p:nvPr>
        </p:nvSpPr>
        <p:spPr>
          <a:xfrm>
            <a:off x="-10517" y="13172512"/>
            <a:ext cx="2438400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7" name="Freeform 5"/>
          <p:cNvSpPr/>
          <p:nvPr/>
        </p:nvSpPr>
        <p:spPr>
          <a:xfrm>
            <a:off x="245664" y="13227564"/>
            <a:ext cx="423072" cy="359800"/>
          </a:xfrm>
          <a:custGeom>
            <a:avLst/>
            <a:gdLst/>
            <a:ahLst/>
            <a:cxnLst/>
            <a:rect l="0" t="0" r="r" b="b"/>
            <a:pathLst>
              <a:path w="211536" h="179900">
                <a:moveTo>
                  <a:pt x="31632" y="0"/>
                </a:moveTo>
                <a:lnTo>
                  <a:pt x="0" y="179900"/>
                </a:lnTo>
                <a:lnTo>
                  <a:pt x="179904" y="179900"/>
                </a:lnTo>
                <a:lnTo>
                  <a:pt x="211536" y="0"/>
                </a:lnTo>
                <a:lnTo>
                  <a:pt x="31632" y="0"/>
                </a:lnTo>
                <a:close/>
                <a:moveTo>
                  <a:pt x="120879" y="69411"/>
                </a:moveTo>
                <a:lnTo>
                  <a:pt x="106238" y="154872"/>
                </a:lnTo>
                <a:lnTo>
                  <a:pt x="82626" y="154872"/>
                </a:lnTo>
                <a:lnTo>
                  <a:pt x="97267" y="69411"/>
                </a:lnTo>
                <a:lnTo>
                  <a:pt x="60915" y="69411"/>
                </a:lnTo>
                <a:lnTo>
                  <a:pt x="49574" y="54770"/>
                </a:lnTo>
                <a:lnTo>
                  <a:pt x="99628" y="54770"/>
                </a:lnTo>
                <a:lnTo>
                  <a:pt x="105298" y="25028"/>
                </a:lnTo>
                <a:lnTo>
                  <a:pt x="167623" y="69411"/>
                </a:lnTo>
                <a:lnTo>
                  <a:pt x="120879" y="69411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/>
          </a:ln>
        </p:spPr>
        <p:txBody>
          <a:bodyPr lIns="45720" rIns="45720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</a:defRPr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47313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245664" y="13227564"/>
            <a:ext cx="423072" cy="359800"/>
          </a:xfrm>
          <a:custGeom>
            <a:avLst/>
            <a:gdLst/>
            <a:ahLst/>
            <a:cxnLst/>
            <a:rect l="0" t="0" r="r" b="b"/>
            <a:pathLst>
              <a:path w="211536" h="179900">
                <a:moveTo>
                  <a:pt x="31632" y="0"/>
                </a:moveTo>
                <a:lnTo>
                  <a:pt x="0" y="179900"/>
                </a:lnTo>
                <a:lnTo>
                  <a:pt x="179904" y="179900"/>
                </a:lnTo>
                <a:lnTo>
                  <a:pt x="211536" y="0"/>
                </a:lnTo>
                <a:lnTo>
                  <a:pt x="31632" y="0"/>
                </a:lnTo>
                <a:close/>
                <a:moveTo>
                  <a:pt x="120879" y="69411"/>
                </a:moveTo>
                <a:lnTo>
                  <a:pt x="106238" y="154872"/>
                </a:lnTo>
                <a:lnTo>
                  <a:pt x="82626" y="154872"/>
                </a:lnTo>
                <a:lnTo>
                  <a:pt x="97267" y="69411"/>
                </a:lnTo>
                <a:lnTo>
                  <a:pt x="60915" y="69411"/>
                </a:lnTo>
                <a:lnTo>
                  <a:pt x="49574" y="54770"/>
                </a:lnTo>
                <a:lnTo>
                  <a:pt x="99628" y="54770"/>
                </a:lnTo>
                <a:lnTo>
                  <a:pt x="105298" y="25028"/>
                </a:lnTo>
                <a:lnTo>
                  <a:pt x="167623" y="69411"/>
                </a:lnTo>
                <a:lnTo>
                  <a:pt x="120879" y="69411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/>
          </a:ln>
        </p:spPr>
        <p:txBody>
          <a:bodyPr lIns="45720" rIns="45720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</a:defRPr>
            </a:pPr>
            <a:endParaRPr sz="1800"/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idx="13"/>
          </p:nvPr>
        </p:nvSpPr>
        <p:spPr>
          <a:xfrm>
            <a:off x="2827304" y="8934451"/>
            <a:ext cx="18742092" cy="595035"/>
          </a:xfrm>
          <a:prstGeom prst="rect">
            <a:avLst/>
          </a:prstGeom>
        </p:spPr>
        <p:txBody>
          <a:bodyPr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Helvetica Neue"/>
                <a:ea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idx="14"/>
          </p:nvPr>
        </p:nvSpPr>
        <p:spPr>
          <a:xfrm>
            <a:off x="2827304" y="6252708"/>
            <a:ext cx="18742092" cy="1210588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000000"/>
                </a:solidFill>
                <a:latin typeface="Helvetica Neue Medium"/>
                <a:ea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idx="2"/>
          </p:nvPr>
        </p:nvSpPr>
        <p:spPr>
          <a:xfrm>
            <a:off x="6351" y="13172512"/>
            <a:ext cx="2438400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8" name="矩形"/>
          <p:cNvSpPr/>
          <p:nvPr/>
        </p:nvSpPr>
        <p:spPr>
          <a:xfrm>
            <a:off x="-10518" y="13086292"/>
            <a:ext cx="24405036" cy="2685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</a:defRPr>
            </a:pPr>
            <a:endParaRPr sz="1800"/>
          </a:p>
        </p:txBody>
      </p:sp>
      <p:pic>
        <p:nvPicPr>
          <p:cNvPr id="159" name="Page.png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/>
          </a:ln>
        </p:spPr>
      </p:pic>
    </p:spTree>
    <p:extLst>
      <p:ext uri="{BB962C8B-B14F-4D97-AF65-F5344CB8AC3E}">
        <p14:creationId xmlns:p14="http://schemas.microsoft.com/office/powerpoint/2010/main" val="4271786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空白页-黑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编号"/>
          <p:cNvSpPr txBox="1">
            <a:spLocks noGrp="1"/>
          </p:cNvSpPr>
          <p:nvPr>
            <p:ph type="sldNum" idx="2"/>
          </p:nvPr>
        </p:nvSpPr>
        <p:spPr>
          <a:xfrm>
            <a:off x="1" y="13172512"/>
            <a:ext cx="2438400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7" name="Freeform 5"/>
          <p:cNvSpPr/>
          <p:nvPr/>
        </p:nvSpPr>
        <p:spPr>
          <a:xfrm>
            <a:off x="245664" y="13227564"/>
            <a:ext cx="423072" cy="359800"/>
          </a:xfrm>
          <a:custGeom>
            <a:avLst/>
            <a:gdLst/>
            <a:ahLst/>
            <a:cxnLst/>
            <a:rect l="0" t="0" r="r" b="b"/>
            <a:pathLst>
              <a:path w="211536" h="179900">
                <a:moveTo>
                  <a:pt x="31632" y="0"/>
                </a:moveTo>
                <a:lnTo>
                  <a:pt x="0" y="179900"/>
                </a:lnTo>
                <a:lnTo>
                  <a:pt x="179904" y="179900"/>
                </a:lnTo>
                <a:lnTo>
                  <a:pt x="211536" y="0"/>
                </a:lnTo>
                <a:lnTo>
                  <a:pt x="31632" y="0"/>
                </a:lnTo>
                <a:close/>
                <a:moveTo>
                  <a:pt x="120879" y="69411"/>
                </a:moveTo>
                <a:lnTo>
                  <a:pt x="106238" y="154872"/>
                </a:lnTo>
                <a:lnTo>
                  <a:pt x="82626" y="154872"/>
                </a:lnTo>
                <a:lnTo>
                  <a:pt x="97267" y="69411"/>
                </a:lnTo>
                <a:lnTo>
                  <a:pt x="60915" y="69411"/>
                </a:lnTo>
                <a:lnTo>
                  <a:pt x="49574" y="54770"/>
                </a:lnTo>
                <a:lnTo>
                  <a:pt x="99628" y="54770"/>
                </a:lnTo>
                <a:lnTo>
                  <a:pt x="105298" y="25028"/>
                </a:lnTo>
                <a:lnTo>
                  <a:pt x="167623" y="69411"/>
                </a:lnTo>
                <a:lnTo>
                  <a:pt x="120879" y="6941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/>
          </a:ln>
        </p:spPr>
        <p:txBody>
          <a:bodyPr lIns="45720" rIns="45720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</a:defRPr>
            </a:pPr>
            <a:endParaRPr sz="1800"/>
          </a:p>
        </p:txBody>
      </p:sp>
      <p:pic>
        <p:nvPicPr>
          <p:cNvPr id="168" name="Page.png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/>
          </a:ln>
        </p:spPr>
      </p:pic>
    </p:spTree>
    <p:extLst>
      <p:ext uri="{BB962C8B-B14F-4D97-AF65-F5344CB8AC3E}">
        <p14:creationId xmlns:p14="http://schemas.microsoft.com/office/powerpoint/2010/main" val="226078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xfrm>
            <a:off x="2611342" y="361553"/>
            <a:ext cx="20317081" cy="723761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13800" b="0">
                <a:solidFill>
                  <a:srgbClr val="034FD8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9" name="矩形"/>
          <p:cNvSpPr/>
          <p:nvPr/>
        </p:nvSpPr>
        <p:spPr>
          <a:xfrm>
            <a:off x="-10518" y="13086291"/>
            <a:ext cx="24405036" cy="2685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24384000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6" name="Freeform 5"/>
          <p:cNvSpPr/>
          <p:nvPr/>
        </p:nvSpPr>
        <p:spPr>
          <a:xfrm>
            <a:off x="245664" y="13227564"/>
            <a:ext cx="423072" cy="359800"/>
          </a:xfrm>
          <a:custGeom>
            <a:avLst/>
            <a:gdLst/>
            <a:ahLst/>
            <a:cxnLst/>
            <a:rect l="0" t="0" r="r" b="b"/>
            <a:pathLst>
              <a:path w="211536" h="179900">
                <a:moveTo>
                  <a:pt x="31632" y="0"/>
                </a:moveTo>
                <a:lnTo>
                  <a:pt x="0" y="179900"/>
                </a:lnTo>
                <a:lnTo>
                  <a:pt x="179904" y="179900"/>
                </a:lnTo>
                <a:lnTo>
                  <a:pt x="211536" y="0"/>
                </a:lnTo>
                <a:lnTo>
                  <a:pt x="31632" y="0"/>
                </a:lnTo>
                <a:close/>
                <a:moveTo>
                  <a:pt x="120879" y="69411"/>
                </a:moveTo>
                <a:lnTo>
                  <a:pt x="106238" y="154872"/>
                </a:lnTo>
                <a:lnTo>
                  <a:pt x="82626" y="154872"/>
                </a:lnTo>
                <a:lnTo>
                  <a:pt x="97267" y="69411"/>
                </a:lnTo>
                <a:lnTo>
                  <a:pt x="60915" y="69411"/>
                </a:lnTo>
                <a:lnTo>
                  <a:pt x="49574" y="54770"/>
                </a:lnTo>
                <a:lnTo>
                  <a:pt x="99628" y="54770"/>
                </a:lnTo>
                <a:lnTo>
                  <a:pt x="105298" y="25028"/>
                </a:lnTo>
                <a:lnTo>
                  <a:pt x="167623" y="69411"/>
                </a:lnTo>
                <a:lnTo>
                  <a:pt x="120879" y="69411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/>
          </a:ln>
        </p:spPr>
        <p:txBody>
          <a:bodyPr lIns="45720" rIns="45720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</a:defRPr>
            </a:pPr>
            <a:endParaRPr sz="1800"/>
          </a:p>
        </p:txBody>
      </p:sp>
      <p:sp>
        <p:nvSpPr>
          <p:cNvPr id="177" name="矩形"/>
          <p:cNvSpPr/>
          <p:nvPr/>
        </p:nvSpPr>
        <p:spPr>
          <a:xfrm>
            <a:off x="-10518" y="13086292"/>
            <a:ext cx="24405036" cy="2685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</a:defRPr>
            </a:pPr>
            <a:endParaRPr sz="1800"/>
          </a:p>
        </p:txBody>
      </p:sp>
      <p:pic>
        <p:nvPicPr>
          <p:cNvPr id="178" name="Page.png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/>
          </a:ln>
        </p:spPr>
      </p:pic>
    </p:spTree>
    <p:extLst>
      <p:ext uri="{BB962C8B-B14F-4D97-AF65-F5344CB8AC3E}">
        <p14:creationId xmlns:p14="http://schemas.microsoft.com/office/powerpoint/2010/main" val="28183183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空白页-腾讯蓝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"/>
          <p:cNvSpPr/>
          <p:nvPr/>
        </p:nvSpPr>
        <p:spPr>
          <a:xfrm>
            <a:off x="-10517" y="13086292"/>
            <a:ext cx="24384002" cy="642344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</a:defRPr>
            </a:pPr>
            <a:endParaRPr sz="1800"/>
          </a:p>
        </p:txBody>
      </p:sp>
      <p:sp>
        <p:nvSpPr>
          <p:cNvPr id="186" name="幻灯片编号"/>
          <p:cNvSpPr txBox="1">
            <a:spLocks noGrp="1"/>
          </p:cNvSpPr>
          <p:nvPr>
            <p:ph type="sldNum" idx="2"/>
          </p:nvPr>
        </p:nvSpPr>
        <p:spPr>
          <a:xfrm>
            <a:off x="-10517" y="13172512"/>
            <a:ext cx="2438400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7" name="Freeform 5"/>
          <p:cNvSpPr/>
          <p:nvPr/>
        </p:nvSpPr>
        <p:spPr>
          <a:xfrm>
            <a:off x="245664" y="13227564"/>
            <a:ext cx="423072" cy="359800"/>
          </a:xfrm>
          <a:custGeom>
            <a:avLst/>
            <a:gdLst/>
            <a:ahLst/>
            <a:cxnLst/>
            <a:rect l="0" t="0" r="r" b="b"/>
            <a:pathLst>
              <a:path w="211536" h="179900">
                <a:moveTo>
                  <a:pt x="31632" y="0"/>
                </a:moveTo>
                <a:lnTo>
                  <a:pt x="0" y="179900"/>
                </a:lnTo>
                <a:lnTo>
                  <a:pt x="179904" y="179900"/>
                </a:lnTo>
                <a:lnTo>
                  <a:pt x="211536" y="0"/>
                </a:lnTo>
                <a:lnTo>
                  <a:pt x="31632" y="0"/>
                </a:lnTo>
                <a:close/>
                <a:moveTo>
                  <a:pt x="120879" y="69411"/>
                </a:moveTo>
                <a:lnTo>
                  <a:pt x="106238" y="154872"/>
                </a:lnTo>
                <a:lnTo>
                  <a:pt x="82626" y="154872"/>
                </a:lnTo>
                <a:lnTo>
                  <a:pt x="97267" y="69411"/>
                </a:lnTo>
                <a:lnTo>
                  <a:pt x="60915" y="69411"/>
                </a:lnTo>
                <a:lnTo>
                  <a:pt x="49574" y="54770"/>
                </a:lnTo>
                <a:lnTo>
                  <a:pt x="99628" y="54770"/>
                </a:lnTo>
                <a:lnTo>
                  <a:pt x="105298" y="25028"/>
                </a:lnTo>
                <a:lnTo>
                  <a:pt x="167623" y="69411"/>
                </a:lnTo>
                <a:lnTo>
                  <a:pt x="120879" y="6941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/>
          </a:ln>
        </p:spPr>
        <p:txBody>
          <a:bodyPr lIns="45720" rIns="45720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</a:defRPr>
            </a:pPr>
            <a:endParaRPr sz="1800"/>
          </a:p>
        </p:txBody>
      </p:sp>
      <p:pic>
        <p:nvPicPr>
          <p:cNvPr id="188" name="Page.png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/>
          </a:ln>
        </p:spPr>
      </p:pic>
    </p:spTree>
    <p:extLst>
      <p:ext uri="{BB962C8B-B14F-4D97-AF65-F5344CB8AC3E}">
        <p14:creationId xmlns:p14="http://schemas.microsoft.com/office/powerpoint/2010/main" val="14105115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515914" y="1030701"/>
            <a:ext cx="3352172" cy="450554"/>
          </a:xfrm>
          <a:prstGeom prst="rect">
            <a:avLst/>
          </a:prstGeom>
          <a:ln w="12700">
            <a:miter/>
          </a:ln>
        </p:spPr>
      </p:pic>
      <p:sp>
        <p:nvSpPr>
          <p:cNvPr id="196" name="Thanks"/>
          <p:cNvSpPr txBox="1"/>
          <p:nvPr/>
        </p:nvSpPr>
        <p:spPr>
          <a:xfrm>
            <a:off x="5844959" y="4796202"/>
            <a:ext cx="9797554" cy="4411464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 anchor="ctr">
            <a:spAutoFit/>
          </a:bodyPr>
          <a:lstStyle>
            <a:lvl1pPr lvl="0">
              <a:defRPr sz="28000" spc="-1400">
                <a:solidFill>
                  <a:srgbClr val="FFFFFF"/>
                </a:solidFill>
                <a:latin typeface="TTTGBMedium"/>
                <a:ea typeface="TTTGBMedium"/>
              </a:defRPr>
            </a:lvl1pPr>
          </a:lstStyle>
          <a:p>
            <a:r>
              <a:rPr sz="28000"/>
              <a:t>Thanks</a:t>
            </a:r>
          </a:p>
        </p:txBody>
      </p:sp>
      <p:sp>
        <p:nvSpPr>
          <p:cNvPr id="197" name="幻灯片编号"/>
          <p:cNvSpPr txBox="1">
            <a:spLocks noGrp="1"/>
          </p:cNvSpPr>
          <p:nvPr>
            <p:ph type="sldNum" idx="2"/>
          </p:nvPr>
        </p:nvSpPr>
        <p:spPr>
          <a:xfrm>
            <a:off x="-10517" y="13172512"/>
            <a:ext cx="2438400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86148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8587" y="0"/>
            <a:ext cx="24366830" cy="13716000"/>
          </a:xfrm>
          <a:prstGeom prst="rect">
            <a:avLst/>
          </a:prstGeom>
          <a:ln w="12700">
            <a:miter/>
          </a:ln>
        </p:spPr>
      </p:pic>
      <p:sp>
        <p:nvSpPr>
          <p:cNvPr id="205" name="Thanks"/>
          <p:cNvSpPr txBox="1"/>
          <p:nvPr/>
        </p:nvSpPr>
        <p:spPr>
          <a:xfrm>
            <a:off x="1122977" y="3331635"/>
            <a:ext cx="9441687" cy="3642023"/>
          </a:xfrm>
          <a:prstGeom prst="rect">
            <a:avLst/>
          </a:prstGeom>
          <a:ln w="12700">
            <a:miter/>
          </a:ln>
        </p:spPr>
        <p:txBody>
          <a:bodyPr wrap="none" lIns="50800" tIns="50800" rIns="50800" bIns="50800">
            <a:spAutoFit/>
          </a:bodyPr>
          <a:lstStyle>
            <a:lvl1pPr lvl="0" algn="l">
              <a:defRPr sz="23000" spc="-1150">
                <a:solidFill>
                  <a:srgbClr val="FFFFFF"/>
                </a:solidFill>
                <a:latin typeface="TTTGBMedium"/>
                <a:ea typeface="TTTGBMedium"/>
              </a:defRPr>
            </a:lvl1pPr>
          </a:lstStyle>
          <a:p>
            <a:r>
              <a:rPr sz="23000">
                <a:latin typeface="腾讯体 W7"/>
                <a:ea typeface="腾讯体 W7"/>
              </a:rPr>
              <a:t>Thanks</a:t>
            </a:r>
          </a:p>
        </p:txBody>
      </p:sp>
      <p:sp>
        <p:nvSpPr>
          <p:cNvPr id="206" name="幻灯片编号"/>
          <p:cNvSpPr txBox="1">
            <a:spLocks noGrp="1"/>
          </p:cNvSpPr>
          <p:nvPr>
            <p:ph type="sldNum" idx="2"/>
          </p:nvPr>
        </p:nvSpPr>
        <p:spPr>
          <a:xfrm>
            <a:off x="1" y="13172512"/>
            <a:ext cx="2438400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4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矩形"/>
          <p:cNvSpPr/>
          <p:nvPr/>
        </p:nvSpPr>
        <p:spPr>
          <a:xfrm>
            <a:off x="-10518" y="13086291"/>
            <a:ext cx="24384001" cy="2983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/>
          </p:nvPr>
        </p:nvSpPr>
        <p:spPr>
          <a:xfrm>
            <a:off x="1461927" y="4865820"/>
            <a:ext cx="21472846" cy="7618280"/>
          </a:xfrm>
          <a:prstGeom prst="rect">
            <a:avLst/>
          </a:prstGeom>
        </p:spPr>
        <p:txBody>
          <a:bodyPr/>
          <a:lstStyle>
            <a:lvl1pPr marL="449179" indent="-449179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1pPr>
            <a:lvl2pPr marL="10587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2pPr>
            <a:lvl3pPr marL="16683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3pPr>
            <a:lvl4pPr marL="22779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4pPr>
            <a:lvl5pPr marL="28875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/>
          </p:nvPr>
        </p:nvSpPr>
        <p:spPr>
          <a:xfrm>
            <a:off x="1455577" y="361553"/>
            <a:ext cx="21472846" cy="2035440"/>
          </a:xfrm>
          <a:prstGeom prst="rect">
            <a:avLst/>
          </a:prstGeom>
        </p:spPr>
        <p:txBody>
          <a:bodyPr anchor="b"/>
          <a:lstStyle>
            <a:lvl1pPr algn="l">
              <a:defRPr sz="52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1445059" y="3812116"/>
            <a:ext cx="21472847" cy="77470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矩形"/>
          <p:cNvSpPr/>
          <p:nvPr/>
        </p:nvSpPr>
        <p:spPr>
          <a:xfrm>
            <a:off x="-10518" y="13086291"/>
            <a:ext cx="24384001" cy="2983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/>
          </p:nvPr>
        </p:nvSpPr>
        <p:spPr>
          <a:xfrm>
            <a:off x="1461927" y="4865820"/>
            <a:ext cx="21472846" cy="7618280"/>
          </a:xfrm>
          <a:prstGeom prst="rect">
            <a:avLst/>
          </a:prstGeom>
        </p:spPr>
        <p:txBody>
          <a:bodyPr/>
          <a:lstStyle>
            <a:lvl1pPr marL="449179" indent="-449179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1pPr>
            <a:lvl2pPr marL="10587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2pPr>
            <a:lvl3pPr marL="16683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3pPr>
            <a:lvl4pPr marL="22779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4pPr>
            <a:lvl5pPr marL="2887578" indent="-449178">
              <a:lnSpc>
                <a:spcPct val="100000"/>
              </a:lnSpc>
              <a:spcBef>
                <a:spcPts val="2500"/>
              </a:spcBef>
              <a:defRPr sz="3600">
                <a:solidFill>
                  <a:srgbClr val="303337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/>
          </p:nvPr>
        </p:nvSpPr>
        <p:spPr>
          <a:xfrm>
            <a:off x="1455577" y="361553"/>
            <a:ext cx="21472846" cy="2035440"/>
          </a:xfrm>
          <a:prstGeom prst="rect">
            <a:avLst/>
          </a:prstGeom>
        </p:spPr>
        <p:txBody>
          <a:bodyPr anchor="b"/>
          <a:lstStyle>
            <a:lvl1pPr algn="l">
              <a:defRPr sz="52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1445059" y="3812116"/>
            <a:ext cx="21472847" cy="77470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8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" name="矩形"/>
          <p:cNvSpPr/>
          <p:nvPr/>
        </p:nvSpPr>
        <p:spPr>
          <a:xfrm>
            <a:off x="-15942" y="1425905"/>
            <a:ext cx="1392702" cy="900511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/>
          </p:nvPr>
        </p:nvSpPr>
        <p:spPr>
          <a:xfrm>
            <a:off x="-123174" y="1298310"/>
            <a:ext cx="1607166" cy="115570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10518" y="13086291"/>
            <a:ext cx="15183910" cy="27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15162876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096927" y="3245908"/>
            <a:ext cx="10969021" cy="9238192"/>
          </a:xfrm>
          <a:prstGeom prst="rect">
            <a:avLst/>
          </a:prstGeom>
        </p:spPr>
        <p:txBody>
          <a:bodyPr/>
          <a:lstStyle>
            <a:lvl1pPr marL="812800" indent="-812800"/>
            <a:lvl2pPr marL="1422400" indent="-812800"/>
            <a:lvl3pPr marL="2032000" indent="-812800"/>
            <a:lvl4pPr marL="2641600" indent="-812800"/>
            <a:lvl5pPr marL="3251200" indent="-8128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15145412" y="1587"/>
            <a:ext cx="9276440" cy="137128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455577" y="361553"/>
            <a:ext cx="12251721" cy="2033324"/>
          </a:xfrm>
          <a:prstGeom prst="rect">
            <a:avLst/>
          </a:prstGeom>
        </p:spPr>
        <p:txBody>
          <a:bodyPr anchor="b"/>
          <a:lstStyle>
            <a:lvl1pPr algn="l">
              <a:defRPr sz="52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3334" y="0"/>
            <a:ext cx="24384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10518" y="13086291"/>
            <a:ext cx="15183910" cy="27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13172512"/>
            <a:ext cx="15162876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096927" y="3245908"/>
            <a:ext cx="10969021" cy="9238192"/>
          </a:xfrm>
          <a:prstGeom prst="rect">
            <a:avLst/>
          </a:prstGeom>
        </p:spPr>
        <p:txBody>
          <a:bodyPr/>
          <a:lstStyle>
            <a:lvl1pPr marL="812800" indent="-812800"/>
            <a:lvl2pPr marL="1422400" indent="-812800"/>
            <a:lvl3pPr marL="2032000" indent="-812800"/>
            <a:lvl4pPr marL="2641600" indent="-812800"/>
            <a:lvl5pPr marL="3251200" indent="-8128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15145412" y="1587"/>
            <a:ext cx="9276440" cy="137128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标题文本"/>
          <p:cNvSpPr txBox="1">
            <a:spLocks noGrp="1"/>
          </p:cNvSpPr>
          <p:nvPr>
            <p:ph type="title"/>
          </p:nvPr>
        </p:nvSpPr>
        <p:spPr>
          <a:xfrm>
            <a:off x="1455577" y="361553"/>
            <a:ext cx="12251721" cy="2036565"/>
          </a:xfrm>
          <a:prstGeom prst="rect">
            <a:avLst/>
          </a:prstGeom>
        </p:spPr>
        <p:txBody>
          <a:bodyPr anchor="b"/>
          <a:lstStyle>
            <a:lvl1pPr algn="l">
              <a:defRPr sz="52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3334" y="0"/>
            <a:ext cx="24384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矩形"/>
          <p:cNvSpPr/>
          <p:nvPr/>
        </p:nvSpPr>
        <p:spPr>
          <a:xfrm>
            <a:off x="-15942" y="1425905"/>
            <a:ext cx="1392702" cy="900511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/>
          </p:nvPr>
        </p:nvSpPr>
        <p:spPr>
          <a:xfrm>
            <a:off x="-123174" y="1298310"/>
            <a:ext cx="1607166" cy="115570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10518" y="13086291"/>
            <a:ext cx="24384001" cy="6423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10518" y="13172512"/>
            <a:ext cx="24384001" cy="469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10518" y="13086291"/>
            <a:ext cx="24384001" cy="2692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10518" y="13172512"/>
            <a:ext cx="24384001" cy="4699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254000" algn="r">
              <a:defRPr sz="24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Freeform 5"/>
          <p:cNvSpPr/>
          <p:nvPr/>
        </p:nvSpPr>
        <p:spPr>
          <a:xfrm>
            <a:off x="245664" y="13227563"/>
            <a:ext cx="423072" cy="359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3" r:id="rId12"/>
    <p:sldLayoutId id="2147483664" r:id="rId13"/>
    <p:sldLayoutId id="2147483665" r:id="rId14"/>
    <p:sldLayoutId id="2147483666" r:id="rId15"/>
    <p:sldLayoutId id="2147483685" r:id="rId16"/>
  </p:sldLayoutIdLst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8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5627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1pPr>
      <a:lvl2pPr marL="11723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2pPr>
      <a:lvl3pPr marL="17819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3pPr>
      <a:lvl4pPr marL="23915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4pPr>
      <a:lvl5pPr marL="30011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5pPr>
      <a:lvl6pPr marL="36107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42203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48299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5439507" marR="0" indent="-562707" algn="l" defTabSz="825500" rtl="0" latinLnBrk="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chemeClr val="accent6">
              <a:hueOff val="10811956"/>
              <a:satOff val="-58544"/>
              <a:lumOff val="-9736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25400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25400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25400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25400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25400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25400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25400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25400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25400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10517" y="13086293"/>
            <a:ext cx="24384002" cy="2692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/>
          </a:ln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</a:defRPr>
            </a:pPr>
            <a:endParaRPr sz="1800"/>
          </a:p>
        </p:txBody>
      </p:sp>
      <p:sp>
        <p:nvSpPr>
          <p:cNvPr id="3" name="幻灯片编号"/>
          <p:cNvSpPr txBox="1">
            <a:spLocks noGrp="1"/>
          </p:cNvSpPr>
          <p:nvPr>
            <p:ph type="sldNum" idx="2"/>
          </p:nvPr>
        </p:nvSpPr>
        <p:spPr>
          <a:xfrm>
            <a:off x="-10517" y="13172512"/>
            <a:ext cx="24384002" cy="471924"/>
          </a:xfrm>
          <a:prstGeom prst="rect">
            <a:avLst/>
          </a:prstGeom>
          <a:ln w="12700">
            <a:miter/>
          </a:ln>
        </p:spPr>
        <p:txBody>
          <a:bodyPr lIns="50800" tIns="50800" rIns="50800" bIns="50800">
            <a:spAutoFit/>
          </a:bodyPr>
          <a:lstStyle>
            <a:lvl1pPr lvl="0" algn="r">
              <a:defRPr sz="2400">
                <a:solidFill>
                  <a:schemeClr val="accent6">
                    <a:lumOff val="21330"/>
                  </a:schemeClr>
                </a:solidFill>
                <a:latin typeface="Helvetica Light"/>
                <a:ea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Freeform 5"/>
          <p:cNvSpPr/>
          <p:nvPr/>
        </p:nvSpPr>
        <p:spPr>
          <a:xfrm>
            <a:off x="245664" y="13227564"/>
            <a:ext cx="423072" cy="359800"/>
          </a:xfrm>
          <a:custGeom>
            <a:avLst/>
            <a:gdLst/>
            <a:ahLst/>
            <a:cxnLst/>
            <a:rect l="0" t="0" r="r" b="b"/>
            <a:pathLst>
              <a:path w="211536" h="179900">
                <a:moveTo>
                  <a:pt x="31632" y="0"/>
                </a:moveTo>
                <a:lnTo>
                  <a:pt x="0" y="179900"/>
                </a:lnTo>
                <a:lnTo>
                  <a:pt x="179904" y="179900"/>
                </a:lnTo>
                <a:lnTo>
                  <a:pt x="211536" y="0"/>
                </a:lnTo>
                <a:lnTo>
                  <a:pt x="31632" y="0"/>
                </a:lnTo>
                <a:close/>
                <a:moveTo>
                  <a:pt x="120879" y="69411"/>
                </a:moveTo>
                <a:lnTo>
                  <a:pt x="106238" y="154872"/>
                </a:lnTo>
                <a:lnTo>
                  <a:pt x="82626" y="154872"/>
                </a:lnTo>
                <a:lnTo>
                  <a:pt x="97267" y="69411"/>
                </a:lnTo>
                <a:lnTo>
                  <a:pt x="60915" y="69411"/>
                </a:lnTo>
                <a:lnTo>
                  <a:pt x="49574" y="54770"/>
                </a:lnTo>
                <a:lnTo>
                  <a:pt x="99628" y="54770"/>
                </a:lnTo>
                <a:lnTo>
                  <a:pt x="105298" y="25028"/>
                </a:lnTo>
                <a:lnTo>
                  <a:pt x="167623" y="69411"/>
                </a:lnTo>
                <a:lnTo>
                  <a:pt x="120879" y="69411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/>
          </a:ln>
        </p:spPr>
        <p:txBody>
          <a:bodyPr lIns="45720" rIns="45720"/>
          <a:lstStyle/>
          <a:p>
            <a:pPr defTabSz="914400">
              <a:defRPr sz="1800">
                <a:solidFill>
                  <a:srgbClr val="000000"/>
                </a:solidFill>
                <a:latin typeface="Calibri"/>
                <a:ea typeface="Calibri"/>
              </a:defRPr>
            </a:pPr>
            <a:endParaRPr sz="180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/>
          <p:cNvPicPr>
            <a:picLocks noChangeAspect="1"/>
          </p:cNvPicPr>
          <p:nvPr/>
        </p:nvPicPr>
        <p:blipFill>
          <a:blip r:embed="rId19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24539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marL="0" lvl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800" b="1" i="0" u="none" strike="noStrike" spc="0" baseline="0">
          <a:ln>
            <a:noFill/>
          </a:ln>
          <a:solidFill>
            <a:srgbClr val="FFFFFF"/>
          </a:solidFill>
          <a:latin typeface="TTTGBMedium"/>
          <a:ea typeface="TTTGBMedium"/>
        </a:defRPr>
      </a:lvl1pPr>
      <a:lvl2pPr marL="0" lvl="1" indent="2286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800" b="1" i="0" u="none" strike="noStrike" spc="0" baseline="0">
          <a:ln>
            <a:noFill/>
          </a:ln>
          <a:solidFill>
            <a:srgbClr val="FFFFFF"/>
          </a:solidFill>
          <a:latin typeface="TTTGBMedium"/>
          <a:ea typeface="TTTGBMedium"/>
        </a:defRPr>
      </a:lvl2pPr>
      <a:lvl3pPr marL="0" lvl="2" indent="4572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800" b="1" i="0" u="none" strike="noStrike" spc="0" baseline="0">
          <a:ln>
            <a:noFill/>
          </a:ln>
          <a:solidFill>
            <a:srgbClr val="FFFFFF"/>
          </a:solidFill>
          <a:latin typeface="TTTGBMedium"/>
          <a:ea typeface="TTTGBMedium"/>
        </a:defRPr>
      </a:lvl3pPr>
      <a:lvl4pPr marL="0" lvl="3" indent="6858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800" b="1" i="0" u="none" strike="noStrike" spc="0" baseline="0">
          <a:ln>
            <a:noFill/>
          </a:ln>
          <a:solidFill>
            <a:srgbClr val="FFFFFF"/>
          </a:solidFill>
          <a:latin typeface="TTTGBMedium"/>
          <a:ea typeface="TTTGBMedium"/>
        </a:defRPr>
      </a:lvl4pPr>
      <a:lvl5pPr marL="0" lvl="4" indent="9144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800" b="1" i="0" u="none" strike="noStrike" spc="0" baseline="0">
          <a:ln>
            <a:noFill/>
          </a:ln>
          <a:solidFill>
            <a:srgbClr val="FFFFFF"/>
          </a:solidFill>
          <a:latin typeface="TTTGBMedium"/>
          <a:ea typeface="TTTGBMedium"/>
        </a:defRPr>
      </a:lvl5pPr>
      <a:lvl6pPr marL="0" lvl="5" indent="11430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800" b="1" i="0" u="none" strike="noStrike" spc="0" baseline="0">
          <a:ln>
            <a:noFill/>
          </a:ln>
          <a:solidFill>
            <a:srgbClr val="FFFFFF"/>
          </a:solidFill>
          <a:latin typeface="TTTGBMedium"/>
          <a:ea typeface="TTTGBMedium"/>
        </a:defRPr>
      </a:lvl6pPr>
      <a:lvl7pPr marL="0" lvl="6" indent="13716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800" b="1" i="0" u="none" strike="noStrike" spc="0" baseline="0">
          <a:ln>
            <a:noFill/>
          </a:ln>
          <a:solidFill>
            <a:srgbClr val="FFFFFF"/>
          </a:solidFill>
          <a:latin typeface="TTTGBMedium"/>
          <a:ea typeface="TTTGBMedium"/>
        </a:defRPr>
      </a:lvl7pPr>
      <a:lvl8pPr marL="0" lvl="7" indent="16002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800" b="1" i="0" u="none" strike="noStrike" spc="0" baseline="0">
          <a:ln>
            <a:noFill/>
          </a:ln>
          <a:solidFill>
            <a:srgbClr val="FFFFFF"/>
          </a:solidFill>
          <a:latin typeface="TTTGBMedium"/>
          <a:ea typeface="TTTGBMedium"/>
        </a:defRPr>
      </a:lvl8pPr>
      <a:lvl9pPr marL="0" lvl="8" indent="18288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800" b="1" i="0" u="none" strike="noStrike" spc="0" baseline="0">
          <a:ln>
            <a:noFill/>
          </a:ln>
          <a:solidFill>
            <a:srgbClr val="FFFFFF"/>
          </a:solidFill>
          <a:latin typeface="TTTGBMedium"/>
          <a:ea typeface="TTTGBMedium"/>
        </a:defRPr>
      </a:lvl9pPr>
    </p:titleStyle>
    <p:bodyStyle>
      <a:lvl1pPr marL="562708" lvl="0" indent="-562708" algn="l" defTabSz="82550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defRPr sz="4800" b="0" i="0" u="none" strike="noStrike" spc="0" baseline="0">
          <a:ln>
            <a:noFill/>
          </a:ln>
          <a:solidFill>
            <a:schemeClr val="accent6">
              <a:lumOff val="-9736"/>
            </a:schemeClr>
          </a:solidFill>
          <a:latin typeface="Helvetica"/>
          <a:ea typeface="Helvetica"/>
        </a:defRPr>
      </a:lvl1pPr>
      <a:lvl2pPr marL="1172308" lvl="1" indent="-562708" algn="l" defTabSz="82550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defRPr sz="4800" b="0" i="0" u="none" strike="noStrike" spc="0" baseline="0">
          <a:ln>
            <a:noFill/>
          </a:ln>
          <a:solidFill>
            <a:schemeClr val="accent6">
              <a:lumOff val="-9736"/>
            </a:schemeClr>
          </a:solidFill>
          <a:latin typeface="Helvetica"/>
          <a:ea typeface="Helvetica"/>
        </a:defRPr>
      </a:lvl2pPr>
      <a:lvl3pPr marL="1781908" lvl="2" indent="-562708" algn="l" defTabSz="82550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defRPr sz="4800" b="0" i="0" u="none" strike="noStrike" spc="0" baseline="0">
          <a:ln>
            <a:noFill/>
          </a:ln>
          <a:solidFill>
            <a:schemeClr val="accent6">
              <a:lumOff val="-9736"/>
            </a:schemeClr>
          </a:solidFill>
          <a:latin typeface="Helvetica"/>
          <a:ea typeface="Helvetica"/>
        </a:defRPr>
      </a:lvl3pPr>
      <a:lvl4pPr marL="2391508" lvl="3" indent="-562708" algn="l" defTabSz="82550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defRPr sz="4800" b="0" i="0" u="none" strike="noStrike" spc="0" baseline="0">
          <a:ln>
            <a:noFill/>
          </a:ln>
          <a:solidFill>
            <a:schemeClr val="accent6">
              <a:lumOff val="-9736"/>
            </a:schemeClr>
          </a:solidFill>
          <a:latin typeface="Helvetica"/>
          <a:ea typeface="Helvetica"/>
        </a:defRPr>
      </a:lvl4pPr>
      <a:lvl5pPr marL="3001108" lvl="4" indent="-562708" algn="l" defTabSz="82550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defRPr sz="4800" b="0" i="0" u="none" strike="noStrike" spc="0" baseline="0">
          <a:ln>
            <a:noFill/>
          </a:ln>
          <a:solidFill>
            <a:schemeClr val="accent6">
              <a:lumOff val="-9736"/>
            </a:schemeClr>
          </a:solidFill>
          <a:latin typeface="Helvetica"/>
          <a:ea typeface="Helvetica"/>
        </a:defRPr>
      </a:lvl5pPr>
      <a:lvl6pPr marL="3610708" lvl="5" indent="-562708" algn="l" defTabSz="82550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defRPr sz="4800" b="0" i="0" u="none" strike="noStrike" spc="0" baseline="0">
          <a:ln>
            <a:noFill/>
          </a:ln>
          <a:solidFill>
            <a:schemeClr val="accent6">
              <a:lumOff val="-9736"/>
            </a:schemeClr>
          </a:solidFill>
          <a:latin typeface="Helvetica"/>
          <a:ea typeface="Helvetica"/>
        </a:defRPr>
      </a:lvl6pPr>
      <a:lvl7pPr marL="4220308" lvl="6" indent="-562708" algn="l" defTabSz="82550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defRPr sz="4800" b="0" i="0" u="none" strike="noStrike" spc="0" baseline="0">
          <a:ln>
            <a:noFill/>
          </a:ln>
          <a:solidFill>
            <a:schemeClr val="accent6">
              <a:lumOff val="-9736"/>
            </a:schemeClr>
          </a:solidFill>
          <a:latin typeface="Helvetica"/>
          <a:ea typeface="Helvetica"/>
        </a:defRPr>
      </a:lvl7pPr>
      <a:lvl8pPr marL="4829908" lvl="7" indent="-562708" algn="l" defTabSz="82550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defRPr sz="4800" b="0" i="0" u="none" strike="noStrike" spc="0" baseline="0">
          <a:ln>
            <a:noFill/>
          </a:ln>
          <a:solidFill>
            <a:schemeClr val="accent6">
              <a:lumOff val="-9736"/>
            </a:schemeClr>
          </a:solidFill>
          <a:latin typeface="Helvetica"/>
          <a:ea typeface="Helvetica"/>
        </a:defRPr>
      </a:lvl8pPr>
      <a:lvl9pPr marL="5439508" lvl="8" indent="-562708" algn="l" defTabSz="825500">
        <a:lnSpc>
          <a:spcPct val="8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defRPr sz="4800" b="0" i="0" u="none" strike="noStrike" spc="0" baseline="0">
          <a:ln>
            <a:noFill/>
          </a:ln>
          <a:solidFill>
            <a:schemeClr val="accent6">
              <a:lumOff val="-9736"/>
            </a:schemeClr>
          </a:solidFill>
          <a:latin typeface="Helvetica"/>
          <a:ea typeface="Helvetica"/>
        </a:defRPr>
      </a:lvl9pPr>
    </p:bodyStyle>
    <p:otherStyle>
      <a:lvl1pPr marL="0" lvl="0" indent="0" algn="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spc="0" baseline="0">
          <a:ln>
            <a:noFill/>
          </a:ln>
          <a:solidFill>
            <a:schemeClr val="tx1"/>
          </a:solidFill>
          <a:latin typeface="TTTGBMedium"/>
          <a:ea typeface="TTTGBMedium"/>
        </a:defRPr>
      </a:lvl1pPr>
      <a:lvl2pPr marL="0" lvl="1" indent="228600" algn="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spc="0" baseline="0">
          <a:ln>
            <a:noFill/>
          </a:ln>
          <a:solidFill>
            <a:schemeClr val="tx1"/>
          </a:solidFill>
          <a:latin typeface="TTTGBMedium"/>
          <a:ea typeface="TTTGBMedium"/>
        </a:defRPr>
      </a:lvl2pPr>
      <a:lvl3pPr marL="0" lvl="2" indent="457200" algn="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spc="0" baseline="0">
          <a:ln>
            <a:noFill/>
          </a:ln>
          <a:solidFill>
            <a:schemeClr val="tx1"/>
          </a:solidFill>
          <a:latin typeface="TTTGBMedium"/>
          <a:ea typeface="TTTGBMedium"/>
        </a:defRPr>
      </a:lvl3pPr>
      <a:lvl4pPr marL="0" lvl="3" indent="685800" algn="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spc="0" baseline="0">
          <a:ln>
            <a:noFill/>
          </a:ln>
          <a:solidFill>
            <a:schemeClr val="tx1"/>
          </a:solidFill>
          <a:latin typeface="TTTGBMedium"/>
          <a:ea typeface="TTTGBMedium"/>
        </a:defRPr>
      </a:lvl4pPr>
      <a:lvl5pPr marL="0" lvl="4" indent="914400" algn="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spc="0" baseline="0">
          <a:ln>
            <a:noFill/>
          </a:ln>
          <a:solidFill>
            <a:schemeClr val="tx1"/>
          </a:solidFill>
          <a:latin typeface="TTTGBMedium"/>
          <a:ea typeface="TTTGBMedium"/>
        </a:defRPr>
      </a:lvl5pPr>
      <a:lvl6pPr marL="0" lvl="5" indent="1143000" algn="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spc="0" baseline="0">
          <a:ln>
            <a:noFill/>
          </a:ln>
          <a:solidFill>
            <a:schemeClr val="tx1"/>
          </a:solidFill>
          <a:latin typeface="TTTGBMedium"/>
          <a:ea typeface="TTTGBMedium"/>
        </a:defRPr>
      </a:lvl6pPr>
      <a:lvl7pPr marL="0" lvl="6" indent="1371600" algn="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spc="0" baseline="0">
          <a:ln>
            <a:noFill/>
          </a:ln>
          <a:solidFill>
            <a:schemeClr val="tx1"/>
          </a:solidFill>
          <a:latin typeface="TTTGBMedium"/>
          <a:ea typeface="TTTGBMedium"/>
        </a:defRPr>
      </a:lvl7pPr>
      <a:lvl8pPr marL="0" lvl="7" indent="1600200" algn="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spc="0" baseline="0">
          <a:ln>
            <a:noFill/>
          </a:ln>
          <a:solidFill>
            <a:schemeClr val="tx1"/>
          </a:solidFill>
          <a:latin typeface="TTTGBMedium"/>
          <a:ea typeface="TTTGBMedium"/>
        </a:defRPr>
      </a:lvl8pPr>
      <a:lvl9pPr marL="0" lvl="8" indent="1828800" algn="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spc="0" baseline="0">
          <a:ln>
            <a:noFill/>
          </a:ln>
          <a:solidFill>
            <a:schemeClr val="tx1"/>
          </a:solidFill>
          <a:latin typeface="TTTGBMedium"/>
          <a:ea typeface="TTTGB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www.elastic.co/guide/cn/elasticsearch/guide/current/filter-caching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mp.weixin.qq.com/s/yrRwq9Y_aJXpcenMa3G-Lg" TargetMode="Externa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it.code.oa.com/CameraToolsGroup/TAVKit-iOS.g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共享 连接的力量"/>
          <p:cNvSpPr txBox="1">
            <a:spLocks noGrp="1"/>
          </p:cNvSpPr>
          <p:nvPr>
            <p:ph type="title"/>
          </p:nvPr>
        </p:nvSpPr>
        <p:spPr>
          <a:xfrm>
            <a:off x="1390915" y="4246346"/>
            <a:ext cx="22164826" cy="241630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0800" dirty="0">
                <a:latin typeface="腾讯体 W7"/>
                <a:ea typeface="腾讯体 W7"/>
              </a:rPr>
              <a:t>孙宇（</a:t>
            </a:r>
            <a:r>
              <a:rPr lang="en-US" altLang="zh-CN" sz="10800" dirty="0">
                <a:latin typeface="腾讯体 W7"/>
                <a:ea typeface="腾讯体 W7"/>
              </a:rPr>
              <a:t>manersun</a:t>
            </a:r>
            <a:r>
              <a:rPr lang="zh-CN" altLang="en-US" sz="10800" dirty="0">
                <a:latin typeface="腾讯体 W7"/>
                <a:ea typeface="腾讯体 W7"/>
              </a:rPr>
              <a:t>）职级评审陈述</a:t>
            </a:r>
            <a:endParaRPr sz="10800" dirty="0">
              <a:latin typeface="腾讯体 W7"/>
              <a:ea typeface="腾讯体 W7"/>
            </a:endParaRPr>
          </a:p>
        </p:txBody>
      </p:sp>
      <p:sp>
        <p:nvSpPr>
          <p:cNvPr id="216" name="Sharing The Power To Connect"/>
          <p:cNvSpPr txBox="1">
            <a:spLocks noGrp="1"/>
          </p:cNvSpPr>
          <p:nvPr>
            <p:ph type="body" idx="1"/>
          </p:nvPr>
        </p:nvSpPr>
        <p:spPr>
          <a:xfrm>
            <a:off x="1390914" y="6626371"/>
            <a:ext cx="20611572" cy="2214770"/>
          </a:xfrm>
          <a:prstGeom prst="rect">
            <a:avLst/>
          </a:prstGeom>
        </p:spPr>
        <p:txBody>
          <a:bodyPr/>
          <a:lstStyle>
            <a:lvl1pPr lvl="0" defTabSz="338454">
              <a:defRPr sz="6969"/>
            </a:lvl1pPr>
          </a:lstStyle>
          <a:p>
            <a:pPr>
              <a:lnSpc>
                <a:spcPct val="120000"/>
              </a:lnSpc>
            </a:pPr>
            <a:r>
              <a:rPr lang="zh-CN" altLang="en-US" sz="3600" dirty="0">
                <a:latin typeface="腾讯体 W7"/>
                <a:ea typeface="腾讯体 W7"/>
              </a:rPr>
              <a:t>当前部门：</a:t>
            </a:r>
            <a:r>
              <a:rPr lang="en-US" sz="3600" dirty="0">
                <a:latin typeface="腾讯体 W7"/>
                <a:ea typeface="腾讯体 W7"/>
              </a:rPr>
              <a:t> </a:t>
            </a:r>
            <a:r>
              <a:rPr lang="en-US" altLang="zh-CN" sz="3600" dirty="0">
                <a:latin typeface="腾讯体 W7"/>
                <a:ea typeface="腾讯体 W7"/>
              </a:rPr>
              <a:t>PCG</a:t>
            </a:r>
            <a:r>
              <a:rPr lang="en-US" sz="3600" dirty="0">
                <a:latin typeface="腾讯体 W7"/>
                <a:ea typeface="腾讯体 W7"/>
              </a:rPr>
              <a:t>- </a:t>
            </a:r>
            <a:r>
              <a:rPr lang="zh-CN" altLang="en-US" sz="3600" dirty="0">
                <a:latin typeface="腾讯体 W7"/>
                <a:ea typeface="腾讯体 W7"/>
              </a:rPr>
              <a:t>在线视频</a:t>
            </a:r>
            <a:r>
              <a:rPr lang="en-US" altLang="zh-CN" sz="3600" dirty="0">
                <a:latin typeface="腾讯体 W7"/>
                <a:ea typeface="腾讯体 W7"/>
              </a:rPr>
              <a:t>BU</a:t>
            </a:r>
            <a:r>
              <a:rPr lang="en-US" sz="3600" dirty="0">
                <a:latin typeface="腾讯体 W7"/>
                <a:ea typeface="腾讯体 W7"/>
              </a:rPr>
              <a:t> – </a:t>
            </a:r>
            <a:r>
              <a:rPr lang="zh-CN" altLang="en-US" sz="3600" dirty="0">
                <a:latin typeface="腾讯体 W7"/>
                <a:ea typeface="腾讯体 W7"/>
              </a:rPr>
              <a:t>平台技术部</a:t>
            </a:r>
            <a:r>
              <a:rPr lang="en-US" sz="3600" dirty="0">
                <a:latin typeface="腾讯体 W7"/>
                <a:ea typeface="腾讯体 W7"/>
              </a:rPr>
              <a:t>- </a:t>
            </a:r>
            <a:r>
              <a:rPr lang="zh-CN" altLang="en-US" sz="3600" dirty="0">
                <a:latin typeface="腾讯体 W7"/>
                <a:ea typeface="腾讯体 W7"/>
              </a:rPr>
              <a:t>媒资产品中心</a:t>
            </a:r>
            <a:r>
              <a:rPr lang="en-US" altLang="zh-CN" sz="3600" dirty="0">
                <a:latin typeface="腾讯体 W7"/>
                <a:ea typeface="腾讯体 W7"/>
              </a:rPr>
              <a:t>- </a:t>
            </a:r>
            <a:r>
              <a:rPr lang="zh-CN" altLang="en-US" sz="3600" dirty="0">
                <a:latin typeface="腾讯体 W7"/>
                <a:ea typeface="腾讯体 W7"/>
              </a:rPr>
              <a:t>媒资平台组</a:t>
            </a:r>
            <a:endParaRPr lang="en-US" sz="3600" dirty="0">
              <a:latin typeface="腾讯体 W7"/>
              <a:ea typeface="腾讯体 W7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>
                <a:latin typeface="腾讯体 W7"/>
                <a:ea typeface="腾讯体 W7"/>
              </a:rPr>
              <a:t>当前职级信息：</a:t>
            </a:r>
            <a:r>
              <a:rPr lang="en-US" sz="3600" dirty="0">
                <a:latin typeface="腾讯体 W7"/>
                <a:ea typeface="腾讯体 W7"/>
              </a:rPr>
              <a:t> </a:t>
            </a:r>
            <a:r>
              <a:rPr lang="en-US" altLang="zh-CN" sz="3600" dirty="0">
                <a:latin typeface="腾讯体 W7"/>
                <a:ea typeface="腾讯体 W7"/>
              </a:rPr>
              <a:t>T</a:t>
            </a:r>
            <a:r>
              <a:rPr lang="zh-CN" altLang="en-US" sz="3600" dirty="0">
                <a:latin typeface="腾讯体 W7"/>
                <a:ea typeface="腾讯体 W7"/>
              </a:rPr>
              <a:t>族</a:t>
            </a:r>
            <a:r>
              <a:rPr lang="en-US" sz="3600" dirty="0">
                <a:latin typeface="腾讯体 W7"/>
                <a:ea typeface="腾讯体 W7"/>
              </a:rPr>
              <a:t>- </a:t>
            </a:r>
            <a:r>
              <a:rPr lang="zh-CN" altLang="en-US" sz="3600" dirty="0">
                <a:latin typeface="腾讯体 W7"/>
                <a:ea typeface="腾讯体 W7"/>
              </a:rPr>
              <a:t>后台开发 </a:t>
            </a:r>
            <a:r>
              <a:rPr lang="en-US" altLang="zh-CN" sz="3600" dirty="0">
                <a:latin typeface="腾讯体 W7"/>
                <a:ea typeface="腾讯体 W7"/>
              </a:rPr>
              <a:t>8</a:t>
            </a:r>
            <a:r>
              <a:rPr lang="zh-CN" altLang="en-US" sz="3600" dirty="0">
                <a:latin typeface="腾讯体 W7"/>
                <a:ea typeface="腾讯体 W7"/>
              </a:rPr>
              <a:t>级</a:t>
            </a:r>
            <a:endParaRPr lang="en-US" sz="3600" dirty="0">
              <a:latin typeface="腾讯体 W7"/>
              <a:ea typeface="腾讯体 W7"/>
            </a:endParaRPr>
          </a:p>
          <a:p>
            <a:pPr>
              <a:lnSpc>
                <a:spcPct val="120000"/>
              </a:lnSpc>
            </a:pPr>
            <a:r>
              <a:rPr lang="zh-CN" altLang="en-US" sz="3600" dirty="0">
                <a:latin typeface="腾讯体 W7"/>
                <a:ea typeface="腾讯体 W7"/>
              </a:rPr>
              <a:t>目标职级信息：</a:t>
            </a:r>
            <a:r>
              <a:rPr lang="en-US" sz="3600" dirty="0">
                <a:latin typeface="腾讯体 W7"/>
                <a:ea typeface="腾讯体 W7"/>
              </a:rPr>
              <a:t> </a:t>
            </a:r>
            <a:r>
              <a:rPr lang="en-US" altLang="zh-CN" sz="3600" dirty="0">
                <a:latin typeface="腾讯体 W7"/>
                <a:ea typeface="腾讯体 W7"/>
              </a:rPr>
              <a:t>T</a:t>
            </a:r>
            <a:r>
              <a:rPr lang="zh-CN" altLang="en-US" sz="3600" dirty="0">
                <a:latin typeface="腾讯体 W7"/>
                <a:ea typeface="腾讯体 W7"/>
              </a:rPr>
              <a:t>族</a:t>
            </a:r>
            <a:r>
              <a:rPr lang="en-US" sz="3600" dirty="0">
                <a:latin typeface="腾讯体 W7"/>
                <a:ea typeface="腾讯体 W7"/>
              </a:rPr>
              <a:t>- </a:t>
            </a:r>
            <a:r>
              <a:rPr lang="zh-CN" altLang="en-US" sz="3600" dirty="0">
                <a:latin typeface="腾讯体 W7"/>
                <a:ea typeface="腾讯体 W7"/>
              </a:rPr>
              <a:t>后台开发</a:t>
            </a:r>
            <a:r>
              <a:rPr lang="en-US" altLang="zh-CN" sz="3600" dirty="0">
                <a:latin typeface="腾讯体 W7"/>
                <a:ea typeface="腾讯体 W7"/>
              </a:rPr>
              <a:t> 9</a:t>
            </a:r>
            <a:r>
              <a:rPr lang="zh-CN" altLang="en-US" sz="3600" dirty="0">
                <a:latin typeface="腾讯体 W7"/>
                <a:ea typeface="腾讯体 W7"/>
              </a:rPr>
              <a:t>级</a:t>
            </a:r>
            <a:endParaRPr sz="3600" dirty="0">
              <a:latin typeface="腾讯体 W7"/>
              <a:ea typeface="腾讯体 W7"/>
            </a:endParaRPr>
          </a:p>
        </p:txBody>
      </p:sp>
    </p:spTree>
    <p:extLst>
      <p:ext uri="{BB962C8B-B14F-4D97-AF65-F5344CB8AC3E}">
        <p14:creationId xmlns:p14="http://schemas.microsoft.com/office/powerpoint/2010/main" val="82510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pPr hangingPunct="1"/>
            <a:fld id="{86CB4B4D-7CA3-9044-876B-883B54F8677D}" type="slidenum">
              <a:rPr>
                <a:solidFill>
                  <a:srgbClr val="BC8027">
                    <a:lumOff val="21330"/>
                  </a:srgbClr>
                </a:solidFill>
              </a:rPr>
              <a:pPr hangingPunct="1"/>
              <a:t>10</a:t>
            </a:fld>
            <a:endParaRPr>
              <a:solidFill>
                <a:srgbClr val="BC8027">
                  <a:lumOff val="21330"/>
                </a:srgbClr>
              </a:solidFill>
            </a:endParaRPr>
          </a:p>
        </p:txBody>
      </p:sp>
      <p:sp>
        <p:nvSpPr>
          <p:cNvPr id="19" name="版式设计">
            <a:extLst>
              <a:ext uri="{FF2B5EF4-FFF2-40B4-BE49-F238E27FC236}">
                <a16:creationId xmlns:a16="http://schemas.microsoft.com/office/drawing/2014/main" id="{A19EA3C3-81DE-4A18-9352-16BFC7BBE05B}"/>
              </a:ext>
            </a:extLst>
          </p:cNvPr>
          <p:cNvSpPr txBox="1">
            <a:spLocks/>
          </p:cNvSpPr>
          <p:nvPr/>
        </p:nvSpPr>
        <p:spPr>
          <a:xfrm>
            <a:off x="1502540" y="764603"/>
            <a:ext cx="8657460" cy="624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项目重难点</a:t>
            </a:r>
            <a:r>
              <a:rPr lang="en-US" altLang="zh-CN" sz="4300" dirty="0"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--</a:t>
            </a:r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查询性能优化</a:t>
            </a:r>
          </a:p>
        </p:txBody>
      </p:sp>
      <p:grpSp>
        <p:nvGrpSpPr>
          <p:cNvPr id="20" name="成组"/>
          <p:cNvGrpSpPr/>
          <p:nvPr/>
        </p:nvGrpSpPr>
        <p:grpSpPr>
          <a:xfrm>
            <a:off x="673184" y="764603"/>
            <a:ext cx="737156" cy="469902"/>
            <a:chOff x="0" y="0"/>
            <a:chExt cx="737154" cy="469900"/>
          </a:xfrm>
        </p:grpSpPr>
        <p:pic>
          <p:nvPicPr>
            <p:cNvPr id="21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endParaRPr>
                <a:latin typeface="腾讯体 W7"/>
                <a:ea typeface="腾讯体 W7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89120" y="1656288"/>
            <a:ext cx="8054704" cy="11150495"/>
            <a:chOff x="989120" y="1656288"/>
            <a:chExt cx="8054704" cy="11150495"/>
          </a:xfrm>
        </p:grpSpPr>
        <p:sp>
          <p:nvSpPr>
            <p:cNvPr id="8" name="六边形 7"/>
            <p:cNvSpPr/>
            <p:nvPr/>
          </p:nvSpPr>
          <p:spPr>
            <a:xfrm>
              <a:off x="989120" y="1718532"/>
              <a:ext cx="5325506" cy="756084"/>
            </a:xfrm>
            <a:prstGeom prst="hexagon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  <a:lumOff val="1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13500000" scaled="1"/>
              <a:tileRect/>
            </a:gradFill>
            <a:ln w="25400" cap="flat" cmpd="sng" algn="ctr">
              <a:gradFill>
                <a:gsLst>
                  <a:gs pos="0">
                    <a:sysClr val="window" lastClr="FFFFFF">
                      <a:lumMod val="71000"/>
                      <a:lumOff val="29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txBody>
            <a:bodyPr lIns="68580" tIns="34290" rIns="68580" bIns="3429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1648563" y="1792364"/>
              <a:ext cx="4564456" cy="608420"/>
            </a:xfrm>
            <a:prstGeom prst="hexagon">
              <a:avLst/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68580" tIns="34290" rIns="68580" bIns="3429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771318" y="1854200"/>
              <a:ext cx="3348372" cy="4847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l" defTabSz="913924" hangingPunct="1">
                <a:defRPr/>
              </a:pPr>
              <a:r>
                <a:rPr lang="zh-CN" altLang="en-US" sz="2700" b="1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副本数计算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 rot="16200000">
              <a:off x="1223021" y="1601692"/>
              <a:ext cx="851086" cy="960278"/>
              <a:chOff x="8439634" y="3544648"/>
              <a:chExt cx="1611146" cy="1817848"/>
            </a:xfrm>
          </p:grpSpPr>
          <p:sp>
            <p:nvSpPr>
              <p:cNvPr id="15" name="Freeform 5"/>
              <p:cNvSpPr/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97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ysClr val="window" lastClr="FFFFFF">
                        <a:lumMod val="75000"/>
                      </a:sysClr>
                    </a:gs>
                    <a:gs pos="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" name="Freeform 5"/>
              <p:cNvSpPr/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05A9E"/>
              </a:solidFill>
              <a:ln w="15875">
                <a:gradFill flip="none" rotWithShape="1">
                  <a:gsLst>
                    <a:gs pos="0">
                      <a:sysClr val="window" lastClr="FFFFFF">
                        <a:lumMod val="6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1483134" y="1839457"/>
              <a:ext cx="330860" cy="4847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80" tIns="34290" rIns="68580" bIns="34290">
              <a:spAutoFit/>
            </a:bodyPr>
            <a:lstStyle/>
            <a:p>
              <a:pPr algn="l" defTabSz="914400" hangingPunct="1"/>
              <a:r>
                <a:rPr lang="en-US" altLang="zh-CN" sz="2700" b="1" kern="120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3</a:t>
              </a:r>
              <a:endParaRPr lang="zh-CN" altLang="en-US" sz="2700" b="1" kern="12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graphicFrame>
          <p:nvGraphicFramePr>
            <p:cNvPr id="28" name="表格 27"/>
            <p:cNvGraphicFramePr/>
            <p:nvPr>
              <p:extLst>
                <p:ext uri="{D42A27DB-BD31-4B8C-83A1-F6EECF244321}">
                  <p14:modId xmlns:p14="http://schemas.microsoft.com/office/powerpoint/2010/main" val="567296458"/>
                </p:ext>
              </p:extLst>
            </p:nvPr>
          </p:nvGraphicFramePr>
          <p:xfrm>
            <a:off x="1168425" y="2865502"/>
            <a:ext cx="7875399" cy="4437617"/>
          </p:xfrm>
          <a:graphic>
            <a:graphicData uri="http://schemas.openxmlformats.org/drawingml/2006/table">
              <a:tbl>
                <a:tblPr firstRow="1" bandRow="1">
                  <a:solidFill>
                    <a:srgbClr val="FFFFFF"/>
                  </a:solidFill>
                  <a:tableStyleId>{5C22544A-7EE6-4342-B048-85BDC9FD1C3A}</a:tableStyleId>
                </a:tblPr>
                <a:tblGrid>
                  <a:gridCol w="1580703">
                    <a:extLst>
                      <a:ext uri="{9D8B030D-6E8A-4147-A177-3AD203B41FA5}">
                        <a16:colId xmlns:a16="http://schemas.microsoft.com/office/drawing/2014/main" val="2195596323"/>
                      </a:ext>
                    </a:extLst>
                  </a:gridCol>
                  <a:gridCol w="62946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911406">
                  <a:tc rowSpan="2">
                    <a:txBody>
                      <a:bodyPr/>
                      <a:lstStyle/>
                      <a:p>
                        <a:pPr marL="0" marR="0" lvl="0" indent="0" algn="ctr" defTabSz="8255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zh-CN" altLang="en-US" sz="2800" b="1" i="0" u="none" strike="noStrike" spc="0" baseline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latin typeface="Arial"/>
                            <a:ea typeface="微软雅黑"/>
                            <a:cs typeface="+mn-cs"/>
                          </a:rPr>
                          <a:t>好处</a:t>
                        </a:r>
                        <a:endParaRPr lang="en-US" altLang="zh-CN" sz="2800" b="1" i="0" u="none" strike="noStrik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Arial"/>
                          <a:ea typeface="微软雅黑"/>
                          <a:cs typeface="+mn-cs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8255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n-ea"/>
                            <a:ea typeface="+mn-ea"/>
                            <a:cs typeface="Helvetica"/>
                            <a:sym typeface="Helvetica Light"/>
                          </a:rPr>
                          <a:t>提高并发量</a:t>
                        </a: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n-ea"/>
                            <a:ea typeface="+mn-ea"/>
                            <a:cs typeface="Helvetica"/>
                            <a:sym typeface="Helvetica Light"/>
                          </a:rPr>
                          <a:t>(</a:t>
                        </a:r>
                        <a:r>
                          <a:rPr lang="zh-CN" altLang="en-US" sz="2400" b="0" i="0" u="none" strike="noStrike" spc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  <a:cs typeface="+mn-cs"/>
                            <a:sym typeface="Helvetica Light"/>
                          </a:rPr>
                          <a:t>副本可以接收读</a:t>
                        </a: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n-ea"/>
                            <a:ea typeface="+mn-ea"/>
                            <a:cs typeface="Helvetica"/>
                            <a:sym typeface="Helvetica Light"/>
                          </a:rPr>
                          <a:t>)</a:t>
                        </a: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65617223"/>
                    </a:ext>
                  </a:extLst>
                </a:tr>
                <a:tr h="911406">
                  <a:tc vMerge="1">
                    <a:txBody>
                      <a:bodyPr/>
                      <a:lstStyle/>
                      <a:p>
                        <a:pPr marL="0" marR="0" lvl="0" indent="0" algn="ctr" defTabSz="8255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altLang="zh-CN" sz="2800" b="1" i="0" u="none" strike="noStrik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/>
                          <a:ea typeface="微软雅黑"/>
                          <a:cs typeface="+mn-cs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8255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n-ea"/>
                            <a:ea typeface="+mn-ea"/>
                            <a:cs typeface="Helvetica"/>
                            <a:sym typeface="Helvetica Light"/>
                          </a:rPr>
                          <a:t>提高可用性</a:t>
                        </a: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n-ea"/>
                            <a:ea typeface="+mn-ea"/>
                            <a:cs typeface="Helvetica"/>
                            <a:sym typeface="Helvetica Light"/>
                          </a:rPr>
                          <a:t>(</a:t>
                        </a:r>
                        <a:r>
                          <a:rPr lang="zh-CN" altLang="en-US" sz="2400" dirty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rPr>
                          <a:t>有备份</a:t>
                        </a: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n-ea"/>
                            <a:ea typeface="+mn-ea"/>
                            <a:cs typeface="Helvetica"/>
                            <a:sym typeface="Helvetica Light"/>
                          </a:rPr>
                          <a:t>)</a:t>
                        </a: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04010374"/>
                    </a:ext>
                  </a:extLst>
                </a:tr>
                <a:tr h="846314">
                  <a:tc rowSpan="3">
                    <a:txBody>
                      <a:bodyPr/>
                      <a:lstStyle/>
                      <a:p>
                        <a:pPr marL="0" marR="0" lvl="0" indent="0" algn="ctr" defTabSz="8255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zh-CN" altLang="en-US" sz="2800" b="1" i="0" u="none" strike="noStrike" spc="0" baseline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latin typeface="Arial"/>
                            <a:ea typeface="微软雅黑"/>
                            <a:cs typeface="+mn-cs"/>
                            <a:sym typeface="Helvetica Light"/>
                          </a:rPr>
                          <a:t>坏处</a:t>
                        </a:r>
                        <a:endParaRPr lang="en-US" altLang="zh-CN" sz="2800" b="1" i="0" u="none" strike="noStrik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Arial"/>
                          <a:ea typeface="微软雅黑"/>
                          <a:cs typeface="+mn-cs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n-ea"/>
                            <a:ea typeface="+mn-ea"/>
                            <a:cs typeface="Helvetica"/>
                            <a:sym typeface="Helvetica Light"/>
                          </a:rPr>
                          <a:t>存储成本增加</a:t>
                        </a:r>
                        <a:r>
                          <a:rPr lang="en-US" altLang="zh-CN" sz="2400" dirty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rPr>
                          <a:t>(</a:t>
                        </a:r>
                        <a:r>
                          <a:rPr lang="zh-CN" altLang="en-US" sz="2400" dirty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rPr>
                          <a:t>存储</a:t>
                        </a:r>
                        <a:r>
                          <a:rPr lang="en-US" altLang="zh-CN" sz="2400" dirty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rPr>
                          <a:t>*</a:t>
                        </a:r>
                        <a:r>
                          <a:rPr lang="zh-CN" altLang="en-US" sz="2400" dirty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rPr>
                          <a:t>分片个数</a:t>
                        </a:r>
                        <a:r>
                          <a:rPr lang="en-US" altLang="zh-CN" sz="2400" dirty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rPr>
                          <a:t>)</a:t>
                        </a:r>
                        <a:endParaRPr lang="zh-CN" altLang="en-US" sz="2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922177">
                  <a:tc vMerge="1">
                    <a:txBody>
                      <a:bodyPr/>
                      <a:lstStyle/>
                      <a:p>
                        <a:pPr marL="0" marR="0" lvl="0" indent="0" algn="ctr" defTabSz="8255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altLang="zh-CN" sz="2800" b="1" i="0" u="none" strike="noStrik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/>
                          <a:ea typeface="微软雅黑"/>
                          <a:cs typeface="+mn-cs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254000" lvl="0" indent="0" algn="ctr" defTabSz="8255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n-ea"/>
                            <a:ea typeface="+mn-ea"/>
                            <a:cs typeface="Helvetica"/>
                            <a:sym typeface="Helvetica Light"/>
                          </a:rPr>
                          <a:t>   写入性能下降</a:t>
                        </a: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n-ea"/>
                            <a:ea typeface="+mn-ea"/>
                            <a:cs typeface="Helvetica"/>
                            <a:sym typeface="Helvetica Light"/>
                          </a:rPr>
                          <a:t>(</a:t>
                        </a:r>
                        <a:r>
                          <a:rPr lang="zh-CN" altLang="en-US" sz="2400" dirty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rPr>
                          <a:t>副本写成功才返回</a:t>
                        </a:r>
                        <a:r>
                          <a:rPr lang="en-US" altLang="zh-CN" sz="2400" dirty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rPr>
                          <a:t>)</a:t>
                        </a:r>
                        <a:endParaRPr lang="zh-CN" altLang="en-US" sz="2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17049910"/>
                    </a:ext>
                  </a:extLst>
                </a:tr>
                <a:tr h="846314">
                  <a:tc vMerge="1">
                    <a:txBody>
                      <a:bodyPr/>
                      <a:lstStyle/>
                      <a:p>
                        <a:pPr marL="0" marR="0" lvl="0" indent="0" algn="ctr" defTabSz="8255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altLang="zh-CN" sz="2800" b="1" i="0" u="none" strike="noStrik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/>
                          <a:ea typeface="微软雅黑"/>
                          <a:cs typeface="+mn-cs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n-ea"/>
                            <a:ea typeface="+mn-ea"/>
                            <a:cs typeface="Helvetica"/>
                            <a:sym typeface="Helvetica Light"/>
                          </a:rPr>
                          <a:t>查询结果反复</a:t>
                        </a: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+mn-ea"/>
                            <a:ea typeface="+mn-ea"/>
                            <a:cs typeface="Helvetica"/>
                            <a:sym typeface="Helvetica Light"/>
                          </a:rPr>
                          <a:t>(</a:t>
                        </a:r>
                        <a:r>
                          <a:rPr lang="zh-CN" altLang="en-US" sz="2400" dirty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rPr>
                          <a:t>主副本刷新时间不一样</a:t>
                        </a:r>
                        <a:r>
                          <a:rPr lang="en-US" altLang="zh-CN" sz="2400" dirty="0">
                            <a:solidFill>
                              <a:srgbClr val="000000"/>
                            </a:solidFill>
                            <a:latin typeface="+mn-ea"/>
                            <a:ea typeface="+mn-ea"/>
                          </a:rPr>
                          <a:t>)</a:t>
                        </a:r>
                        <a:endParaRPr lang="zh-CN" altLang="en-US" sz="2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014611452"/>
                    </a:ext>
                  </a:extLst>
                </a:tr>
              </a:tbl>
            </a:graphicData>
          </a:graphic>
        </p:graphicFrame>
        <p:graphicFrame>
          <p:nvGraphicFramePr>
            <p:cNvPr id="32" name="表格 31"/>
            <p:cNvGraphicFramePr/>
            <p:nvPr>
              <p:extLst>
                <p:ext uri="{D42A27DB-BD31-4B8C-83A1-F6EECF244321}">
                  <p14:modId xmlns:p14="http://schemas.microsoft.com/office/powerpoint/2010/main" val="2700753487"/>
                </p:ext>
              </p:extLst>
            </p:nvPr>
          </p:nvGraphicFramePr>
          <p:xfrm>
            <a:off x="1168424" y="8675932"/>
            <a:ext cx="7875399" cy="4130851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625133">
                    <a:extLst>
                      <a:ext uri="{9D8B030D-6E8A-4147-A177-3AD203B41FA5}">
                        <a16:colId xmlns:a16="http://schemas.microsoft.com/office/drawing/2014/main" val="2147168884"/>
                      </a:ext>
                    </a:extLst>
                  </a:gridCol>
                  <a:gridCol w="26251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2513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933321"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endParaRPr lang="zh-CN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lang="zh-CN" altLang="en-US" sz="2800" b="1" dirty="0">
                            <a:solidFill>
                              <a:srgbClr val="FFFFFF"/>
                            </a:solidFill>
                            <a:latin typeface="Arial"/>
                            <a:ea typeface="微软雅黑"/>
                          </a:rPr>
                          <a:t>视频库</a:t>
                        </a:r>
                        <a:endParaRPr lang="zh-CN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lang="zh-CN" altLang="en-US" sz="2800" b="1" dirty="0">
                            <a:solidFill>
                              <a:srgbClr val="FFFFFF"/>
                            </a:solidFill>
                            <a:latin typeface="Arial"/>
                            <a:ea typeface="微软雅黑"/>
                          </a:rPr>
                          <a:t>策略库</a:t>
                        </a:r>
                        <a:endParaRPr lang="zh-CN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61858"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数据量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35</a:t>
                        </a: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亿</a:t>
                        </a: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+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3075</a:t>
                        </a:r>
                        <a:endPara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823047"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存储占用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5.4T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254000" lvl="0" indent="0" algn="ctr" defTabSz="8255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6MB</a:t>
                        </a:r>
                        <a:endPara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04010374"/>
                    </a:ext>
                  </a:extLst>
                </a:tr>
                <a:tr h="764265">
                  <a:tc>
                    <a:txBody>
                      <a:bodyPr/>
                      <a:lstStyle/>
                      <a:p>
                        <a:pPr marL="0" marR="0" lvl="0" indent="0" algn="ctr" defTabSz="8255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读写类型</a:t>
                        </a:r>
                        <a:endPara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写多读少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读多写少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832773">
                  <a:tc>
                    <a:txBody>
                      <a:bodyPr/>
                      <a:lstStyle/>
                      <a:p>
                        <a:pPr algn="ctr"/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方案</a:t>
                        </a:r>
                        <a:endPara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  <a:p>
                        <a:pPr marL="0" marR="0" lvl="0" indent="0" algn="ctr" defTabSz="8255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安全，成本，性能</a:t>
                        </a: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0" lang="en-US" altLang="zh-CN" sz="2400" b="1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1</a:t>
                        </a:r>
                        <a:r>
                          <a:rPr kumimoji="0" lang="zh-CN" altLang="en-US" sz="2400" b="1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个</a:t>
                        </a: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254000" lvl="0" indent="0" algn="ctr" defTabSz="8255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zh-CN" altLang="en-US" sz="2400" b="1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   </a:t>
                        </a:r>
                        <a:r>
                          <a:rPr kumimoji="0" lang="en-US" altLang="zh-CN" sz="2400" b="1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3</a:t>
                        </a:r>
                        <a:r>
                          <a:rPr kumimoji="0" lang="zh-CN" altLang="en-US" sz="2400" b="1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个</a:t>
                        </a: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" name="下箭头 1"/>
            <p:cNvSpPr/>
            <p:nvPr/>
          </p:nvSpPr>
          <p:spPr>
            <a:xfrm>
              <a:off x="4863807" y="7547723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211648" y="770181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  <a:cs typeface="+mn-cs"/>
                </a:rPr>
                <a:t>对比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38598" y="1660528"/>
            <a:ext cx="10952922" cy="4222112"/>
            <a:chOff x="12638598" y="1660528"/>
            <a:chExt cx="10952922" cy="4222112"/>
          </a:xfrm>
        </p:grpSpPr>
        <p:sp>
          <p:nvSpPr>
            <p:cNvPr id="10" name="六边形 9"/>
            <p:cNvSpPr/>
            <p:nvPr/>
          </p:nvSpPr>
          <p:spPr>
            <a:xfrm>
              <a:off x="12638598" y="1722772"/>
              <a:ext cx="5325506" cy="756084"/>
            </a:xfrm>
            <a:prstGeom prst="hexagon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  <a:lumOff val="1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13500000" scaled="1"/>
              <a:tileRect/>
            </a:gradFill>
            <a:ln w="25400" cap="flat" cmpd="sng" algn="ctr">
              <a:gradFill>
                <a:gsLst>
                  <a:gs pos="0">
                    <a:sysClr val="window" lastClr="FFFFFF">
                      <a:lumMod val="71000"/>
                      <a:lumOff val="29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txBody>
            <a:bodyPr lIns="68580" tIns="34290" rIns="68580" bIns="3429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六边形 10"/>
            <p:cNvSpPr/>
            <p:nvPr/>
          </p:nvSpPr>
          <p:spPr>
            <a:xfrm>
              <a:off x="13298041" y="1796604"/>
              <a:ext cx="4564456" cy="608420"/>
            </a:xfrm>
            <a:prstGeom prst="hexagon">
              <a:avLst/>
            </a:prstGeom>
            <a:solidFill>
              <a:srgbClr val="005A9E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68580" tIns="34290" rIns="68580" bIns="3429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4420795" y="1858440"/>
              <a:ext cx="3441701" cy="4847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l" defTabSz="913924" hangingPunct="1">
                <a:defRPr/>
              </a:pPr>
              <a:r>
                <a:rPr lang="zh-CN" altLang="en-US" sz="2700" b="1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隔离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 rot="16200000">
              <a:off x="12872499" y="1605932"/>
              <a:ext cx="851086" cy="960278"/>
              <a:chOff x="8439634" y="3544648"/>
              <a:chExt cx="1611146" cy="1817848"/>
            </a:xfrm>
          </p:grpSpPr>
          <p:sp>
            <p:nvSpPr>
              <p:cNvPr id="23" name="Freeform 5"/>
              <p:cNvSpPr/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97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ysClr val="window" lastClr="FFFFFF">
                        <a:lumMod val="75000"/>
                      </a:sysClr>
                    </a:gs>
                    <a:gs pos="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4" name="Freeform 5"/>
              <p:cNvSpPr/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15875">
                <a:gradFill flip="none" rotWithShape="1">
                  <a:gsLst>
                    <a:gs pos="0">
                      <a:sysClr val="window" lastClr="FFFFFF">
                        <a:lumMod val="6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13132612" y="1843697"/>
              <a:ext cx="330860" cy="4847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80" tIns="34290" rIns="68580" bIns="34290">
              <a:spAutoFit/>
            </a:bodyPr>
            <a:lstStyle/>
            <a:p>
              <a:pPr algn="l" defTabSz="914400" hangingPunct="1"/>
              <a:r>
                <a:rPr lang="en-US" altLang="zh-CN" sz="2700" b="1" kern="120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4</a:t>
              </a:r>
              <a:endParaRPr lang="zh-CN" altLang="en-US" sz="2700" b="1" kern="12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graphicFrame>
          <p:nvGraphicFramePr>
            <p:cNvPr id="34" name="表格 33"/>
            <p:cNvGraphicFramePr/>
            <p:nvPr>
              <p:extLst>
                <p:ext uri="{D42A27DB-BD31-4B8C-83A1-F6EECF244321}">
                  <p14:modId xmlns:p14="http://schemas.microsoft.com/office/powerpoint/2010/main" val="818302614"/>
                </p:ext>
              </p:extLst>
            </p:nvPr>
          </p:nvGraphicFramePr>
          <p:xfrm>
            <a:off x="12720345" y="3005296"/>
            <a:ext cx="10871175" cy="2877344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623725">
                    <a:extLst>
                      <a:ext uri="{9D8B030D-6E8A-4147-A177-3AD203B41FA5}">
                        <a16:colId xmlns:a16="http://schemas.microsoft.com/office/drawing/2014/main" val="2147168884"/>
                      </a:ext>
                    </a:extLst>
                  </a:gridCol>
                  <a:gridCol w="36237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6237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065402"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endParaRPr lang="zh-CN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ctr" defTabSz="82550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lang="zh-CN" altLang="en-US" sz="2800" b="1" i="0" u="none" strike="noStrike" spc="0" baseline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latin typeface="Arial"/>
                            <a:ea typeface="微软雅黑"/>
                            <a:cs typeface="+mn-cs"/>
                          </a:rPr>
                          <a:t>方式</a:t>
                        </a:r>
                        <a:endParaRPr lang="zh-CN" sz="2800" b="1" i="0" u="none" strike="noStrik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Arial"/>
                          <a:ea typeface="微软雅黑"/>
                          <a:cs typeface="+mn-cs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ctr" defTabSz="82550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lang="zh-CN" altLang="en-US" sz="2800" b="1" i="0" u="none" strike="noStrike" spc="0" baseline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latin typeface="Arial"/>
                            <a:ea typeface="微软雅黑"/>
                            <a:cs typeface="+mn-cs"/>
                          </a:rPr>
                          <a:t>好处</a:t>
                        </a:r>
                        <a:endParaRPr lang="zh-CN" sz="2800" b="1" i="0" u="none" strike="noStrik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Arial"/>
                          <a:ea typeface="微软雅黑"/>
                          <a:cs typeface="+mn-cs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939521"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服务隔离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不同项目按</a:t>
                        </a: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Set</a:t>
                        </a: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划分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254000" lvl="0" indent="0" algn="ctr" defTabSz="8255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请求隔离，按需扩容</a:t>
                        </a: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04010374"/>
                    </a:ext>
                  </a:extLst>
                </a:tr>
                <a:tr h="872421">
                  <a:tc>
                    <a:txBody>
                      <a:bodyPr/>
                      <a:lstStyle/>
                      <a:p>
                        <a:pPr marL="0" marR="0" lvl="0" indent="0" algn="ctr" defTabSz="8255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存储隔离</a:t>
                        </a:r>
                        <a:endPara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按重要性划分集群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互不影响，按需运维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12541040" y="7630368"/>
            <a:ext cx="11050480" cy="5176414"/>
            <a:chOff x="12541040" y="7630368"/>
            <a:chExt cx="11050480" cy="5176414"/>
          </a:xfrm>
        </p:grpSpPr>
        <p:graphicFrame>
          <p:nvGraphicFramePr>
            <p:cNvPr id="29" name="表格 28"/>
            <p:cNvGraphicFramePr/>
            <p:nvPr>
              <p:extLst>
                <p:ext uri="{D42A27DB-BD31-4B8C-83A1-F6EECF244321}">
                  <p14:modId xmlns:p14="http://schemas.microsoft.com/office/powerpoint/2010/main" val="699994572"/>
                </p:ext>
              </p:extLst>
            </p:nvPr>
          </p:nvGraphicFramePr>
          <p:xfrm>
            <a:off x="12638598" y="8675931"/>
            <a:ext cx="10952922" cy="4130851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650974">
                    <a:extLst>
                      <a:ext uri="{9D8B030D-6E8A-4147-A177-3AD203B41FA5}">
                        <a16:colId xmlns:a16="http://schemas.microsoft.com/office/drawing/2014/main" val="2147168884"/>
                      </a:ext>
                    </a:extLst>
                  </a:gridCol>
                  <a:gridCol w="36509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6509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22260"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lang="zh-CN" altLang="en-US" sz="2800" b="1" dirty="0">
                            <a:solidFill>
                              <a:srgbClr val="FFFFFF"/>
                            </a:solidFill>
                            <a:latin typeface="Arial"/>
                            <a:ea typeface="微软雅黑"/>
                          </a:rPr>
                          <a:t>调整</a:t>
                        </a:r>
                        <a:endParaRPr lang="zh-CN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lang="zh-CN" altLang="en-US" sz="2800" b="1" dirty="0">
                            <a:solidFill>
                              <a:srgbClr val="FFFFFF"/>
                            </a:solidFill>
                            <a:latin typeface="Arial"/>
                            <a:ea typeface="微软雅黑"/>
                          </a:rPr>
                          <a:t>方案</a:t>
                        </a:r>
                        <a:endParaRPr lang="zh-CN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lang="zh-CN" altLang="en-US" sz="2800" b="1" dirty="0">
                            <a:solidFill>
                              <a:srgbClr val="FFFFFF"/>
                            </a:solidFill>
                            <a:latin typeface="Arial"/>
                            <a:ea typeface="微软雅黑"/>
                          </a:rPr>
                          <a:t>原因</a:t>
                        </a:r>
                        <a:endParaRPr lang="zh-CN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20100"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取消</a:t>
                        </a: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wildcard</a:t>
                        </a: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关键字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en-US" altLang="zh-CN" sz="2400" b="0" i="0" u="none" strike="noStrike" cap="none" spc="0" normalizeH="0" baseline="0" dirty="0" err="1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match_pharse</a:t>
                        </a: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代替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满足业务场景</a:t>
                        </a:r>
                        <a:endPara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  <a:p>
                        <a:pPr algn="ctr"/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可以使用索引</a:t>
                        </a: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989662"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拒绝深分页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scroll</a:t>
                        </a: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查询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254000" lvl="0" indent="0" algn="ctr" defTabSz="8255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通过快照拉取</a:t>
                        </a: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04010374"/>
                    </a:ext>
                  </a:extLst>
                </a:tr>
                <a:tr h="998829">
                  <a:tc>
                    <a:txBody>
                      <a:bodyPr/>
                      <a:lstStyle/>
                      <a:p>
                        <a:pPr marL="0" marR="0" lvl="0" indent="0" algn="ctr" defTabSz="8255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尽量使用</a:t>
                        </a: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filter</a:t>
                        </a: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对</a:t>
                        </a:r>
                        <a:r>
                          <a:rPr kumimoji="0" lang="en-US" altLang="zh-CN" sz="2400" b="0" i="0" u="none" strike="noStrike" cap="none" spc="0" normalizeH="0" baseline="0" dirty="0" err="1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range,terms</a:t>
                        </a: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等关键字用</a:t>
                        </a: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filter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不参与评分，利用</a:t>
                        </a: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ES</a:t>
                        </a: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缓存</a:t>
                        </a:r>
                        <a:endPara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  <a:p>
                        <a:pPr indent="0" algn="ctr">
                          <a:buNone/>
                        </a:pPr>
                        <a:r>
                          <a:rPr kumimoji="0" 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(</a:t>
                        </a: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  <a:hlinkClick r:id="rId4"/>
                          </a:rPr>
                          <a:t>通过</a:t>
                        </a:r>
                        <a:r>
                          <a:rPr kumimoji="0" lang="en-US" altLang="zh-CN" sz="2400" b="0" i="0" u="none" strike="noStrike" cap="none" spc="0" normalizeH="0" baseline="0" dirty="0" err="1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  <a:hlinkClick r:id="rId4"/>
                          </a:rPr>
                          <a:t>bitset</a:t>
                        </a:r>
                        <a:r>
                          <a:rPr kumimoji="0" 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)</a:t>
                        </a: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0" name="六边形 29"/>
            <p:cNvSpPr/>
            <p:nvPr/>
          </p:nvSpPr>
          <p:spPr>
            <a:xfrm>
              <a:off x="12541040" y="7692612"/>
              <a:ext cx="5325506" cy="756084"/>
            </a:xfrm>
            <a:prstGeom prst="hexagon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  <a:lumOff val="1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13500000" scaled="1"/>
              <a:tileRect/>
            </a:gradFill>
            <a:ln w="25400" cap="flat" cmpd="sng" algn="ctr">
              <a:gradFill>
                <a:gsLst>
                  <a:gs pos="0">
                    <a:sysClr val="window" lastClr="FFFFFF">
                      <a:lumMod val="71000"/>
                      <a:lumOff val="29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txBody>
            <a:bodyPr lIns="68580" tIns="34290" rIns="68580" bIns="3429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1" name="六边形 30"/>
            <p:cNvSpPr/>
            <p:nvPr/>
          </p:nvSpPr>
          <p:spPr>
            <a:xfrm>
              <a:off x="13200483" y="7766444"/>
              <a:ext cx="4564456" cy="608420"/>
            </a:xfrm>
            <a:prstGeom prst="hexagon">
              <a:avLst/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68580" tIns="34290" rIns="68580" bIns="3429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4323238" y="7828280"/>
              <a:ext cx="3348372" cy="4847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l" defTabSz="913924" hangingPunct="1">
                <a:defRPr/>
              </a:pPr>
              <a:r>
                <a:rPr lang="zh-CN" altLang="en-US" sz="2700" b="1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查询语句优化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 rot="16200000">
              <a:off x="12774941" y="7575772"/>
              <a:ext cx="851086" cy="960278"/>
              <a:chOff x="8439634" y="3544648"/>
              <a:chExt cx="1611146" cy="1817848"/>
            </a:xfrm>
          </p:grpSpPr>
          <p:sp>
            <p:nvSpPr>
              <p:cNvPr id="36" name="Freeform 5"/>
              <p:cNvSpPr/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97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ysClr val="window" lastClr="FFFFFF">
                        <a:lumMod val="75000"/>
                      </a:sysClr>
                    </a:gs>
                    <a:gs pos="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8" name="Freeform 5"/>
              <p:cNvSpPr/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05A9E"/>
              </a:solidFill>
              <a:ln w="15875">
                <a:gradFill flip="none" rotWithShape="1">
                  <a:gsLst>
                    <a:gs pos="0">
                      <a:sysClr val="window" lastClr="FFFFFF">
                        <a:lumMod val="6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13035054" y="7813537"/>
              <a:ext cx="330860" cy="4847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80" tIns="34290" rIns="68580" bIns="34290">
              <a:spAutoFit/>
            </a:bodyPr>
            <a:lstStyle/>
            <a:p>
              <a:pPr algn="l" defTabSz="914400" hangingPunct="1"/>
              <a:r>
                <a:rPr lang="en-US" altLang="zh-CN" sz="2700" b="1" kern="120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5</a:t>
              </a:r>
              <a:endParaRPr lang="zh-CN" altLang="en-US" sz="2700" b="1" kern="12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5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pPr hangingPunct="1"/>
            <a:fld id="{86CB4B4D-7CA3-9044-876B-883B54F8677D}" type="slidenum">
              <a:rPr>
                <a:solidFill>
                  <a:srgbClr val="BC8027">
                    <a:lumOff val="21330"/>
                  </a:srgbClr>
                </a:solidFill>
              </a:rPr>
              <a:pPr hangingPunct="1"/>
              <a:t>11</a:t>
            </a:fld>
            <a:endParaRPr>
              <a:solidFill>
                <a:srgbClr val="BC8027">
                  <a:lumOff val="21330"/>
                </a:srgbClr>
              </a:solidFill>
            </a:endParaRPr>
          </a:p>
        </p:txBody>
      </p:sp>
      <p:sp>
        <p:nvSpPr>
          <p:cNvPr id="19" name="版式设计">
            <a:extLst>
              <a:ext uri="{FF2B5EF4-FFF2-40B4-BE49-F238E27FC236}">
                <a16:creationId xmlns:a16="http://schemas.microsoft.com/office/drawing/2014/main" id="{A19EA3C3-81DE-4A18-9352-16BFC7BBE05B}"/>
              </a:ext>
            </a:extLst>
          </p:cNvPr>
          <p:cNvSpPr txBox="1">
            <a:spLocks/>
          </p:cNvSpPr>
          <p:nvPr/>
        </p:nvSpPr>
        <p:spPr>
          <a:xfrm>
            <a:off x="1410340" y="745598"/>
            <a:ext cx="9267819" cy="624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项目重难点</a:t>
            </a:r>
            <a:r>
              <a:rPr lang="en-US" altLang="zh-CN" sz="4300" dirty="0"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--</a:t>
            </a:r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查询优化效果</a:t>
            </a:r>
          </a:p>
        </p:txBody>
      </p:sp>
      <p:grpSp>
        <p:nvGrpSpPr>
          <p:cNvPr id="20" name="成组"/>
          <p:cNvGrpSpPr/>
          <p:nvPr/>
        </p:nvGrpSpPr>
        <p:grpSpPr>
          <a:xfrm>
            <a:off x="673184" y="764603"/>
            <a:ext cx="737156" cy="469902"/>
            <a:chOff x="0" y="0"/>
            <a:chExt cx="737154" cy="469900"/>
          </a:xfrm>
        </p:grpSpPr>
        <p:pic>
          <p:nvPicPr>
            <p:cNvPr id="21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endParaRPr>
                <a:latin typeface="腾讯体 W7"/>
                <a:ea typeface="腾讯体 W7"/>
              </a:endParaRPr>
            </a:p>
          </p:txBody>
        </p:sp>
      </p:grpSp>
      <p:graphicFrame>
        <p:nvGraphicFramePr>
          <p:cNvPr id="35" name="表格 34"/>
          <p:cNvGraphicFramePr/>
          <p:nvPr>
            <p:extLst>
              <p:ext uri="{D42A27DB-BD31-4B8C-83A1-F6EECF244321}">
                <p14:modId xmlns:p14="http://schemas.microsoft.com/office/powerpoint/2010/main" val="1902549985"/>
              </p:ext>
            </p:extLst>
          </p:nvPr>
        </p:nvGraphicFramePr>
        <p:xfrm>
          <a:off x="15729384" y="4284815"/>
          <a:ext cx="8012856" cy="447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214">
                  <a:extLst>
                    <a:ext uri="{9D8B030D-6E8A-4147-A177-3AD203B41FA5}">
                      <a16:colId xmlns:a16="http://schemas.microsoft.com/office/drawing/2014/main" val="2147168884"/>
                    </a:ext>
                  </a:extLst>
                </a:gridCol>
                <a:gridCol w="200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214">
                  <a:extLst>
                    <a:ext uri="{9D8B030D-6E8A-4147-A177-3AD203B41FA5}">
                      <a16:colId xmlns:a16="http://schemas.microsoft.com/office/drawing/2014/main" val="2466328294"/>
                    </a:ext>
                  </a:extLst>
                </a:gridCol>
              </a:tblGrid>
              <a:tr h="111756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sz="2800" b="1" dirty="0">
                        <a:solidFill>
                          <a:srgbClr val="FFFFFF"/>
                        </a:solidFill>
                        <a:latin typeface="Arial"/>
                        <a:ea typeface="微软雅黑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25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800" b="1" i="0" u="none" strike="noStrik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Arial"/>
                          <a:ea typeface="微软雅黑"/>
                          <a:cs typeface="+mn-cs"/>
                        </a:rPr>
                        <a:t>优化前</a:t>
                      </a:r>
                      <a:endParaRPr lang="zh-CN" sz="2800" b="1" i="0" u="none" strike="noStrik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25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800" b="1" i="0" u="none" strike="noStrik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Arial"/>
                          <a:ea typeface="微软雅黑"/>
                          <a:cs typeface="+mn-cs"/>
                        </a:rPr>
                        <a:t>优化后</a:t>
                      </a:r>
                      <a:endParaRPr lang="zh-CN" sz="2800" b="1" i="0" u="none" strike="noStrik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25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800" b="1" i="0" u="none" strike="noStrik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Arial"/>
                          <a:ea typeface="微软雅黑"/>
                          <a:cs typeface="+mn-cs"/>
                        </a:rPr>
                        <a:t>效果</a:t>
                      </a:r>
                      <a:endParaRPr lang="zh-CN" sz="2800" b="1" i="0" u="none" strike="noStrik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56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查询耗时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17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&gt;300ms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&lt;60ms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5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倍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756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失败率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1</a:t>
                      </a: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%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0.02%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降低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50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倍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0374"/>
                  </a:ext>
                </a:extLst>
              </a:tr>
              <a:tr h="111756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日处理查询量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160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W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次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800W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次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5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倍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507640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76E7318B-C490-E74A-9772-14941108F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91694"/>
            <a:ext cx="15164237" cy="82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4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pPr hangingPunct="1"/>
            <a:fld id="{86CB4B4D-7CA3-9044-876B-883B54F8677D}" type="slidenum">
              <a:rPr>
                <a:solidFill>
                  <a:srgbClr val="BC8027">
                    <a:lumOff val="21330"/>
                  </a:srgbClr>
                </a:solidFill>
              </a:rPr>
              <a:pPr hangingPunct="1"/>
              <a:t>12</a:t>
            </a:fld>
            <a:endParaRPr>
              <a:solidFill>
                <a:srgbClr val="BC8027">
                  <a:lumOff val="21330"/>
                </a:srgbClr>
              </a:solidFill>
            </a:endParaRPr>
          </a:p>
        </p:txBody>
      </p:sp>
      <p:sp>
        <p:nvSpPr>
          <p:cNvPr id="16" name="版式设计">
            <a:extLst>
              <a:ext uri="{FF2B5EF4-FFF2-40B4-BE49-F238E27FC236}">
                <a16:creationId xmlns:a16="http://schemas.microsoft.com/office/drawing/2014/main" id="{01B9F0B5-FEDA-449B-85C9-EA05D8DE3E29}"/>
              </a:ext>
            </a:extLst>
          </p:cNvPr>
          <p:cNvSpPr txBox="1">
            <a:spLocks/>
          </p:cNvSpPr>
          <p:nvPr/>
        </p:nvSpPr>
        <p:spPr>
          <a:xfrm>
            <a:off x="1502541" y="387193"/>
            <a:ext cx="3815462" cy="751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/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同步服务实现</a:t>
            </a:r>
          </a:p>
        </p:txBody>
      </p:sp>
      <p:grpSp>
        <p:nvGrpSpPr>
          <p:cNvPr id="20" name="成组"/>
          <p:cNvGrpSpPr/>
          <p:nvPr/>
        </p:nvGrpSpPr>
        <p:grpSpPr>
          <a:xfrm>
            <a:off x="673184" y="562242"/>
            <a:ext cx="737156" cy="469902"/>
            <a:chOff x="0" y="0"/>
            <a:chExt cx="737154" cy="469900"/>
          </a:xfrm>
        </p:grpSpPr>
        <p:pic>
          <p:nvPicPr>
            <p:cNvPr id="21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endParaRPr>
                <a:latin typeface="腾讯体 W7"/>
                <a:ea typeface="腾讯体 W7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25507" y="1383946"/>
            <a:ext cx="8544655" cy="11302171"/>
            <a:chOff x="1885304" y="1486668"/>
            <a:chExt cx="8544655" cy="11302171"/>
          </a:xfrm>
        </p:grpSpPr>
        <p:sp>
          <p:nvSpPr>
            <p:cNvPr id="70" name="流程图: 过程 69"/>
            <p:cNvSpPr/>
            <p:nvPr/>
          </p:nvSpPr>
          <p:spPr>
            <a:xfrm>
              <a:off x="5325723" y="3542303"/>
              <a:ext cx="2177886" cy="533479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限流器</a:t>
              </a:r>
              <a:endParaRPr kumimoji="0" lang="zh-CN" altLang="en-US" sz="2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71" name="流程图: 过程 70"/>
            <p:cNvSpPr/>
            <p:nvPr/>
          </p:nvSpPr>
          <p:spPr>
            <a:xfrm>
              <a:off x="5318002" y="1486668"/>
              <a:ext cx="2177886" cy="533479"/>
            </a:xfrm>
            <a:prstGeom prst="flowChartProcess">
              <a:avLst/>
            </a:prstGeom>
            <a:solidFill>
              <a:srgbClr val="FFC000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Kafka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消息</a:t>
              </a:r>
              <a:endParaRPr kumimoji="0" lang="zh-CN" altLang="en-US" sz="2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5325723" y="5555821"/>
              <a:ext cx="2177886" cy="533479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分流器</a:t>
              </a:r>
              <a:endParaRPr kumimoji="0" lang="zh-CN" altLang="en-US" sz="2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73" name="流程图: 过程 72"/>
            <p:cNvSpPr/>
            <p:nvPr/>
          </p:nvSpPr>
          <p:spPr>
            <a:xfrm>
              <a:off x="6618532" y="6878542"/>
              <a:ext cx="2177886" cy="533479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追加写队列</a:t>
              </a:r>
            </a:p>
          </p:txBody>
        </p:sp>
        <p:sp>
          <p:nvSpPr>
            <p:cNvPr id="74" name="流程图: 过程 73"/>
            <p:cNvSpPr/>
            <p:nvPr/>
          </p:nvSpPr>
          <p:spPr>
            <a:xfrm>
              <a:off x="6618532" y="7372737"/>
              <a:ext cx="2177886" cy="533479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data1</a:t>
              </a:r>
              <a:endParaRPr kumimoji="0" lang="zh-CN" altLang="en-US" sz="2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75" name="流程图: 过程 74"/>
            <p:cNvSpPr/>
            <p:nvPr/>
          </p:nvSpPr>
          <p:spPr>
            <a:xfrm>
              <a:off x="6618532" y="7829923"/>
              <a:ext cx="2177886" cy="533479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data2</a:t>
              </a:r>
              <a:endParaRPr kumimoji="0" lang="zh-CN" altLang="en-US" sz="2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76" name="流程图: 过程 75"/>
            <p:cNvSpPr/>
            <p:nvPr/>
          </p:nvSpPr>
          <p:spPr>
            <a:xfrm>
              <a:off x="6618532" y="8265400"/>
              <a:ext cx="2177886" cy="533479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…</a:t>
              </a:r>
              <a:endParaRPr kumimoji="0" lang="zh-CN" altLang="en-US" sz="2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77" name="流程图: 过程 76"/>
            <p:cNvSpPr/>
            <p:nvPr/>
          </p:nvSpPr>
          <p:spPr>
            <a:xfrm>
              <a:off x="3906807" y="10393828"/>
              <a:ext cx="2149757" cy="533479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批量提交</a:t>
              </a:r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3892743" y="6862555"/>
              <a:ext cx="2177886" cy="533479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全量写队列</a:t>
              </a:r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3892743" y="7352300"/>
              <a:ext cx="2177886" cy="533479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data1</a:t>
              </a:r>
              <a:endParaRPr kumimoji="0" lang="zh-CN" altLang="en-US" sz="2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80" name="流程图: 过程 79"/>
            <p:cNvSpPr/>
            <p:nvPr/>
          </p:nvSpPr>
          <p:spPr>
            <a:xfrm>
              <a:off x="3892743" y="7790028"/>
              <a:ext cx="2177886" cy="533479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data2</a:t>
              </a:r>
              <a:endParaRPr kumimoji="0" lang="zh-CN" altLang="en-US" sz="2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81" name="流程图: 过程 80"/>
            <p:cNvSpPr/>
            <p:nvPr/>
          </p:nvSpPr>
          <p:spPr>
            <a:xfrm>
              <a:off x="3892743" y="8249413"/>
              <a:ext cx="2177886" cy="533479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…</a:t>
              </a:r>
              <a:endParaRPr kumimoji="0" lang="zh-CN" altLang="en-US" sz="2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82" name="直接箭头连接符 81"/>
            <p:cNvCxnSpPr>
              <a:stCxn id="77" idx="2"/>
            </p:cNvCxnSpPr>
            <p:nvPr/>
          </p:nvCxnSpPr>
          <p:spPr>
            <a:xfrm>
              <a:off x="4981686" y="10927307"/>
              <a:ext cx="0" cy="767945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3" name="圆柱形 82">
              <a:extLst>
                <a:ext uri="{FF2B5EF4-FFF2-40B4-BE49-F238E27FC236}">
                  <a16:creationId xmlns:a16="http://schemas.microsoft.com/office/drawing/2014/main" id="{4025B758-BBFE-425A-84B6-5D2CB99923D6}"/>
                </a:ext>
              </a:extLst>
            </p:cNvPr>
            <p:cNvSpPr/>
            <p:nvPr/>
          </p:nvSpPr>
          <p:spPr>
            <a:xfrm>
              <a:off x="3351933" y="11978178"/>
              <a:ext cx="1863084" cy="800451"/>
            </a:xfrm>
            <a:prstGeom prst="can">
              <a:avLst/>
            </a:prstGeom>
            <a:solidFill>
              <a:srgbClr val="538EDF"/>
            </a:solidFill>
            <a:ln w="9525" cap="flat" cmpd="sng" algn="ctr">
              <a:solidFill>
                <a:srgbClr val="538ED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pPr defTabSz="1828800"/>
              <a:r>
                <a:rPr lang="en-US" altLang="zh-CN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ES</a:t>
              </a: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集群</a:t>
              </a:r>
              <a:r>
                <a:rPr lang="en-US" altLang="zh-CN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</a:t>
              </a:r>
              <a:endPara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84" name="直接箭头连接符 83"/>
            <p:cNvCxnSpPr>
              <a:stCxn id="72" idx="2"/>
              <a:endCxn id="78" idx="0"/>
            </p:cNvCxnSpPr>
            <p:nvPr/>
          </p:nvCxnSpPr>
          <p:spPr>
            <a:xfrm flipH="1">
              <a:off x="4981686" y="6089300"/>
              <a:ext cx="1432980" cy="773255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直接箭头连接符 84"/>
            <p:cNvCxnSpPr>
              <a:stCxn id="72" idx="2"/>
              <a:endCxn id="73" idx="0"/>
            </p:cNvCxnSpPr>
            <p:nvPr/>
          </p:nvCxnSpPr>
          <p:spPr>
            <a:xfrm>
              <a:off x="6414666" y="6089300"/>
              <a:ext cx="1292809" cy="789242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直接箭头连接符 85"/>
            <p:cNvCxnSpPr>
              <a:stCxn id="70" idx="2"/>
              <a:endCxn id="97" idx="0"/>
            </p:cNvCxnSpPr>
            <p:nvPr/>
          </p:nvCxnSpPr>
          <p:spPr>
            <a:xfrm>
              <a:off x="6414666" y="4075782"/>
              <a:ext cx="0" cy="51797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直接箭头连接符 86"/>
            <p:cNvCxnSpPr>
              <a:stCxn id="76" idx="2"/>
            </p:cNvCxnSpPr>
            <p:nvPr/>
          </p:nvCxnSpPr>
          <p:spPr>
            <a:xfrm>
              <a:off x="7707475" y="8798879"/>
              <a:ext cx="0" cy="2896373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流程图: 过程 87"/>
            <p:cNvSpPr/>
            <p:nvPr/>
          </p:nvSpPr>
          <p:spPr>
            <a:xfrm>
              <a:off x="3906807" y="9303115"/>
              <a:ext cx="2149757" cy="533479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并发查信息</a:t>
              </a:r>
              <a:endParaRPr kumimoji="0" lang="zh-CN" altLang="en-US" sz="2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89" name="直接箭头连接符 88"/>
            <p:cNvCxnSpPr>
              <a:stCxn id="88" idx="2"/>
              <a:endCxn id="77" idx="0"/>
            </p:cNvCxnSpPr>
            <p:nvPr/>
          </p:nvCxnSpPr>
          <p:spPr>
            <a:xfrm>
              <a:off x="4981686" y="9836594"/>
              <a:ext cx="0" cy="557234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0" name="直接箭头连接符 89"/>
            <p:cNvCxnSpPr>
              <a:stCxn id="81" idx="2"/>
              <a:endCxn id="88" idx="0"/>
            </p:cNvCxnSpPr>
            <p:nvPr/>
          </p:nvCxnSpPr>
          <p:spPr>
            <a:xfrm>
              <a:off x="4981686" y="8782892"/>
              <a:ext cx="0" cy="520223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1" name="流程图: 过程 90"/>
            <p:cNvSpPr/>
            <p:nvPr/>
          </p:nvSpPr>
          <p:spPr>
            <a:xfrm>
              <a:off x="5558430" y="2493916"/>
              <a:ext cx="1502640" cy="53347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帖子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Set</a:t>
              </a:r>
              <a:endParaRPr kumimoji="0" lang="zh-CN" altLang="en-US" sz="2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3101845" y="2475101"/>
              <a:ext cx="6621275" cy="574209"/>
            </a:xfrm>
            <a:prstGeom prst="roundRect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93" name="流程图: 过程 92"/>
            <p:cNvSpPr/>
            <p:nvPr/>
          </p:nvSpPr>
          <p:spPr>
            <a:xfrm>
              <a:off x="3576207" y="2505129"/>
              <a:ext cx="1502640" cy="53347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视频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Set</a:t>
              </a:r>
              <a:endParaRPr kumimoji="0" lang="zh-CN" altLang="en-US" sz="2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94" name="流程图: 过程 93"/>
            <p:cNvSpPr/>
            <p:nvPr/>
          </p:nvSpPr>
          <p:spPr>
            <a:xfrm>
              <a:off x="7455804" y="2527148"/>
              <a:ext cx="1967024" cy="471924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Neue Medium"/>
                </a:rPr>
                <a:t>洗数据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Neue Medium"/>
                </a:rPr>
                <a:t>Set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endParaRPr>
            </a:p>
          </p:txBody>
        </p:sp>
        <p:cxnSp>
          <p:nvCxnSpPr>
            <p:cNvPr id="95" name="直接箭头连接符 94"/>
            <p:cNvCxnSpPr>
              <a:stCxn id="71" idx="2"/>
              <a:endCxn id="92" idx="0"/>
            </p:cNvCxnSpPr>
            <p:nvPr/>
          </p:nvCxnSpPr>
          <p:spPr>
            <a:xfrm>
              <a:off x="6406945" y="2020147"/>
              <a:ext cx="5538" cy="454954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6" name="直接箭头连接符 95"/>
            <p:cNvCxnSpPr>
              <a:stCxn id="92" idx="2"/>
              <a:endCxn id="70" idx="0"/>
            </p:cNvCxnSpPr>
            <p:nvPr/>
          </p:nvCxnSpPr>
          <p:spPr>
            <a:xfrm>
              <a:off x="6412483" y="3049310"/>
              <a:ext cx="2183" cy="492993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" name="流程图: 过程 96"/>
            <p:cNvSpPr/>
            <p:nvPr/>
          </p:nvSpPr>
          <p:spPr>
            <a:xfrm>
              <a:off x="5325723" y="4593752"/>
              <a:ext cx="2177886" cy="533479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过滤器</a:t>
              </a:r>
              <a:endParaRPr kumimoji="0" lang="zh-CN" altLang="en-US" sz="2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98" name="直接箭头连接符 97"/>
            <p:cNvCxnSpPr>
              <a:stCxn id="97" idx="2"/>
              <a:endCxn id="72" idx="0"/>
            </p:cNvCxnSpPr>
            <p:nvPr/>
          </p:nvCxnSpPr>
          <p:spPr>
            <a:xfrm>
              <a:off x="6414666" y="5127231"/>
              <a:ext cx="0" cy="42859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1885304" y="11685524"/>
              <a:ext cx="8544655" cy="97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" name="圆柱形 99">
              <a:extLst>
                <a:ext uri="{FF2B5EF4-FFF2-40B4-BE49-F238E27FC236}">
                  <a16:creationId xmlns:a16="http://schemas.microsoft.com/office/drawing/2014/main" id="{4025B758-BBFE-425A-84B6-5D2CB99923D6}"/>
                </a:ext>
              </a:extLst>
            </p:cNvPr>
            <p:cNvSpPr/>
            <p:nvPr/>
          </p:nvSpPr>
          <p:spPr>
            <a:xfrm>
              <a:off x="5773322" y="11978236"/>
              <a:ext cx="1863084" cy="800451"/>
            </a:xfrm>
            <a:prstGeom prst="can">
              <a:avLst/>
            </a:prstGeom>
            <a:solidFill>
              <a:srgbClr val="538EDF"/>
            </a:solidFill>
            <a:ln w="9525" cap="flat" cmpd="sng" algn="ctr">
              <a:solidFill>
                <a:srgbClr val="538ED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pPr defTabSz="1828800"/>
              <a:r>
                <a:rPr lang="en-US" altLang="zh-CN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ES</a:t>
              </a: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集群</a:t>
              </a:r>
              <a:r>
                <a:rPr lang="en-US" altLang="zh-CN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</a:t>
              </a:r>
              <a:endPara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1" name="圆柱形 100">
              <a:extLst>
                <a:ext uri="{FF2B5EF4-FFF2-40B4-BE49-F238E27FC236}">
                  <a16:creationId xmlns:a16="http://schemas.microsoft.com/office/drawing/2014/main" id="{4025B758-BBFE-425A-84B6-5D2CB99923D6}"/>
                </a:ext>
              </a:extLst>
            </p:cNvPr>
            <p:cNvSpPr/>
            <p:nvPr/>
          </p:nvSpPr>
          <p:spPr>
            <a:xfrm>
              <a:off x="8194711" y="11988388"/>
              <a:ext cx="1863084" cy="800451"/>
            </a:xfrm>
            <a:prstGeom prst="can">
              <a:avLst/>
            </a:prstGeom>
            <a:solidFill>
              <a:srgbClr val="538EDF"/>
            </a:solidFill>
            <a:ln w="9525" cap="flat" cmpd="sng" algn="ctr">
              <a:solidFill>
                <a:srgbClr val="538ED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pPr defTabSz="1828800"/>
              <a:r>
                <a:rPr lang="en-US" altLang="zh-CN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ES</a:t>
              </a: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集群</a:t>
              </a:r>
              <a:r>
                <a:rPr lang="en-US" altLang="zh-CN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</a:t>
              </a:r>
              <a:endPara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4549870" y="3416964"/>
              <a:ext cx="3563562" cy="2862978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138740" y="4180382"/>
            <a:ext cx="11888141" cy="1754326"/>
            <a:chOff x="10138740" y="4180382"/>
            <a:chExt cx="11888141" cy="1754326"/>
          </a:xfrm>
        </p:grpSpPr>
        <p:sp>
          <p:nvSpPr>
            <p:cNvPr id="104" name="右箭头 103"/>
            <p:cNvSpPr/>
            <p:nvPr/>
          </p:nvSpPr>
          <p:spPr>
            <a:xfrm>
              <a:off x="10138740" y="4739203"/>
              <a:ext cx="1218725" cy="754043"/>
            </a:xfrm>
            <a:prstGeom prst="rightArrow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24BE7D1A-B4D6-5540-89E7-6F39C5D2DF87}"/>
                </a:ext>
              </a:extLst>
            </p:cNvPr>
            <p:cNvSpPr txBox="1"/>
            <p:nvPr/>
          </p:nvSpPr>
          <p:spPr>
            <a:xfrm>
              <a:off x="12188951" y="4180382"/>
              <a:ext cx="98379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限流器：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保证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  <a:sym typeface="Helvetica Light"/>
                </a:rPr>
                <a:t>平滑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消费，防止突然启动消费太快导致流量暴增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过滤器：消息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  <a:sym typeface="Helvetica Light"/>
                </a:rPr>
                <a:t>丢弃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，特殊字段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(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mtime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)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变更不处理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分流器：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  <a:sym typeface="Helvetica Light"/>
                </a:rPr>
                <a:t>重要消息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优先同步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(state)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59763" y="6769998"/>
            <a:ext cx="10353278" cy="1754326"/>
            <a:chOff x="10159763" y="6769998"/>
            <a:chExt cx="10353278" cy="1754326"/>
          </a:xfrm>
        </p:grpSpPr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24BE7D1A-B4D6-5540-89E7-6F39C5D2DF87}"/>
                </a:ext>
              </a:extLst>
            </p:cNvPr>
            <p:cNvSpPr txBox="1"/>
            <p:nvPr/>
          </p:nvSpPr>
          <p:spPr>
            <a:xfrm>
              <a:off x="12141473" y="6769998"/>
              <a:ext cx="83715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全量写队列：查询全量字段最新信息，做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  <a:sym typeface="Helvetica Light"/>
                </a:rPr>
                <a:t>覆盖写</a:t>
              </a:r>
              <a:endParaRPr lang="en-US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Helvetica Light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追加写队列：只写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  <a:sym typeface="Helvetica Light"/>
                </a:rPr>
                <a:t>变更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字段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区别：追加写队列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  <a:sym typeface="Helvetica Light"/>
                </a:rPr>
                <a:t>实时性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更高，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  <a:sym typeface="Helvetica Light"/>
                </a:rPr>
                <a:t>不依赖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底层服务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</p:txBody>
        </p:sp>
        <p:sp>
          <p:nvSpPr>
            <p:cNvPr id="107" name="右箭头 106"/>
            <p:cNvSpPr/>
            <p:nvPr/>
          </p:nvSpPr>
          <p:spPr>
            <a:xfrm>
              <a:off x="10159763" y="7368984"/>
              <a:ext cx="1218725" cy="754043"/>
            </a:xfrm>
            <a:prstGeom prst="rightArrow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159763" y="2001332"/>
            <a:ext cx="7477998" cy="1754326"/>
            <a:chOff x="10159763" y="2001332"/>
            <a:chExt cx="7477998" cy="1754326"/>
          </a:xfrm>
        </p:grpSpPr>
        <p:sp>
          <p:nvSpPr>
            <p:cNvPr id="106" name="右箭头 105"/>
            <p:cNvSpPr/>
            <p:nvPr/>
          </p:nvSpPr>
          <p:spPr>
            <a:xfrm>
              <a:off x="10159763" y="2462296"/>
              <a:ext cx="1218725" cy="754043"/>
            </a:xfrm>
            <a:prstGeom prst="rightArrow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24BE7D1A-B4D6-5540-89E7-6F39C5D2DF87}"/>
                </a:ext>
              </a:extLst>
            </p:cNvPr>
            <p:cNvSpPr txBox="1"/>
            <p:nvPr/>
          </p:nvSpPr>
          <p:spPr>
            <a:xfrm>
              <a:off x="12188949" y="2001332"/>
              <a:ext cx="54488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项目隔离，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  <a:sym typeface="Helvetica Light"/>
                </a:rPr>
                <a:t>一套代码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，配置不同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每个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Set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可以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  <a:sym typeface="Helvetica Light"/>
                </a:rPr>
                <a:t>水平扩容</a:t>
              </a:r>
              <a:endParaRPr lang="en-US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Helvetica Light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洗数据与正常业务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  <a:sym typeface="Helvetica Light"/>
                </a:rPr>
                <a:t>隔离</a:t>
              </a:r>
              <a:endParaRPr lang="en-US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Helvetica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159763" y="10097949"/>
            <a:ext cx="6878557" cy="754043"/>
            <a:chOff x="10159763" y="10097949"/>
            <a:chExt cx="6878557" cy="754043"/>
          </a:xfrm>
        </p:grpSpPr>
        <p:sp>
          <p:nvSpPr>
            <p:cNvPr id="109" name="右箭头 108"/>
            <p:cNvSpPr/>
            <p:nvPr/>
          </p:nvSpPr>
          <p:spPr>
            <a:xfrm>
              <a:off x="10159763" y="10097949"/>
              <a:ext cx="1218725" cy="754043"/>
            </a:xfrm>
            <a:prstGeom prst="rightArrow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4BE7D1A-B4D6-5540-89E7-6F39C5D2DF87}"/>
                </a:ext>
              </a:extLst>
            </p:cNvPr>
            <p:cNvSpPr txBox="1"/>
            <p:nvPr/>
          </p:nvSpPr>
          <p:spPr>
            <a:xfrm>
              <a:off x="12188951" y="10165382"/>
              <a:ext cx="48493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容错机制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97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pPr hangingPunct="1"/>
            <a:fld id="{86CB4B4D-7CA3-9044-876B-883B54F8677D}" type="slidenum">
              <a:rPr>
                <a:solidFill>
                  <a:srgbClr val="BC8027">
                    <a:lumOff val="21330"/>
                  </a:srgbClr>
                </a:solidFill>
              </a:rPr>
              <a:pPr hangingPunct="1"/>
              <a:t>13</a:t>
            </a:fld>
            <a:endParaRPr>
              <a:solidFill>
                <a:srgbClr val="BC8027">
                  <a:lumOff val="21330"/>
                </a:srgbClr>
              </a:solidFill>
            </a:endParaRPr>
          </a:p>
        </p:txBody>
      </p:sp>
      <p:sp>
        <p:nvSpPr>
          <p:cNvPr id="16" name="版式设计">
            <a:extLst>
              <a:ext uri="{FF2B5EF4-FFF2-40B4-BE49-F238E27FC236}">
                <a16:creationId xmlns:a16="http://schemas.microsoft.com/office/drawing/2014/main" id="{01B9F0B5-FEDA-449B-85C9-EA05D8DE3E29}"/>
              </a:ext>
            </a:extLst>
          </p:cNvPr>
          <p:cNvSpPr txBox="1">
            <a:spLocks/>
          </p:cNvSpPr>
          <p:nvPr/>
        </p:nvSpPr>
        <p:spPr>
          <a:xfrm>
            <a:off x="1400400" y="518039"/>
            <a:ext cx="8759280" cy="751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/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项目重难点</a:t>
            </a:r>
            <a:r>
              <a:rPr lang="en-US" altLang="zh-CN" sz="43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--</a:t>
            </a:r>
            <a:r>
              <a:rPr lang="zh-CN" altLang="en-US" sz="4400" dirty="0"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可靠性之容错</a:t>
            </a:r>
          </a:p>
        </p:txBody>
      </p:sp>
      <p:grpSp>
        <p:nvGrpSpPr>
          <p:cNvPr id="20" name="成组"/>
          <p:cNvGrpSpPr/>
          <p:nvPr/>
        </p:nvGrpSpPr>
        <p:grpSpPr>
          <a:xfrm>
            <a:off x="673184" y="764603"/>
            <a:ext cx="737156" cy="469902"/>
            <a:chOff x="0" y="0"/>
            <a:chExt cx="737154" cy="469900"/>
          </a:xfrm>
        </p:grpSpPr>
        <p:pic>
          <p:nvPicPr>
            <p:cNvPr id="21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endParaRPr>
                <a:latin typeface="腾讯体 W7"/>
                <a:ea typeface="腾讯体 W7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5041984" y="1647933"/>
            <a:ext cx="14634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54000" algn="l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腾讯体 W7"/>
                <a:ea typeface="腾讯体 W7"/>
              </a:rPr>
              <a:t>方案：重试</a:t>
            </a:r>
            <a:r>
              <a:rPr lang="en-US" altLang="zh-CN" sz="3200" b="1" dirty="0">
                <a:solidFill>
                  <a:srgbClr val="FF0000"/>
                </a:solidFill>
                <a:latin typeface="腾讯体 W7"/>
                <a:ea typeface="腾讯体 W7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腾讯体 W7"/>
                <a:ea typeface="腾讯体 W7"/>
                <a:sym typeface="Wingdings" panose="05000000000000000000" pitchFamily="2" charset="2"/>
              </a:rPr>
              <a:t> </a:t>
            </a:r>
            <a:r>
              <a:rPr lang="zh-CN" altLang="en-US" sz="3200" b="1" dirty="0">
                <a:solidFill>
                  <a:srgbClr val="FF0000"/>
                </a:solidFill>
                <a:latin typeface="腾讯体 W7"/>
                <a:ea typeface="腾讯体 W7"/>
              </a:rPr>
              <a:t>降级写</a:t>
            </a:r>
            <a:r>
              <a:rPr lang="en-US" altLang="zh-CN" sz="3200" b="1" dirty="0">
                <a:solidFill>
                  <a:srgbClr val="FF0000"/>
                </a:solidFill>
                <a:latin typeface="腾讯体 W7"/>
                <a:ea typeface="腾讯体 W7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腾讯体 W7"/>
                <a:ea typeface="腾讯体 W7"/>
                <a:sym typeface="Wingdings" panose="05000000000000000000" pitchFamily="2" charset="2"/>
              </a:rPr>
              <a:t> </a:t>
            </a:r>
            <a:r>
              <a:rPr lang="zh-CN" altLang="en-US" sz="3200" b="1" dirty="0">
                <a:solidFill>
                  <a:srgbClr val="FF0000"/>
                </a:solidFill>
                <a:latin typeface="腾讯体 W7"/>
                <a:ea typeface="腾讯体 W7"/>
              </a:rPr>
              <a:t>失败队列 </a:t>
            </a:r>
            <a:r>
              <a:rPr lang="en-US" altLang="zh-CN" sz="3200" b="1" dirty="0">
                <a:solidFill>
                  <a:srgbClr val="FF0000"/>
                </a:solidFill>
                <a:latin typeface="腾讯体 W7"/>
                <a:ea typeface="腾讯体 W7"/>
                <a:sym typeface="Wingdings" panose="05000000000000000000" pitchFamily="2" charset="2"/>
              </a:rPr>
              <a:t> sleep+</a:t>
            </a:r>
            <a:r>
              <a:rPr lang="zh-CN" altLang="en-US" sz="3200" b="1" dirty="0">
                <a:solidFill>
                  <a:srgbClr val="FF0000"/>
                </a:solidFill>
                <a:latin typeface="腾讯体 W7"/>
                <a:ea typeface="腾讯体 W7"/>
                <a:sym typeface="Wingdings" panose="05000000000000000000" pitchFamily="2" charset="2"/>
              </a:rPr>
              <a:t>持续重试 </a:t>
            </a:r>
            <a:r>
              <a:rPr lang="en-US" altLang="zh-CN" sz="3200" b="1" dirty="0">
                <a:solidFill>
                  <a:srgbClr val="FF0000"/>
                </a:solidFill>
                <a:latin typeface="腾讯体 W7"/>
                <a:ea typeface="腾讯体 W7"/>
                <a:sym typeface="Wingdings" panose="05000000000000000000" pitchFamily="2" charset="2"/>
              </a:rPr>
              <a:t> </a:t>
            </a:r>
            <a:r>
              <a:rPr lang="zh-CN" altLang="en-US" sz="3200" b="1" dirty="0">
                <a:solidFill>
                  <a:srgbClr val="FF0000"/>
                </a:solidFill>
                <a:latin typeface="腾讯体 W7"/>
                <a:ea typeface="腾讯体 W7"/>
                <a:sym typeface="Wingdings" panose="05000000000000000000" pitchFamily="2" charset="2"/>
              </a:rPr>
              <a:t>监控上报 </a:t>
            </a:r>
            <a:r>
              <a:rPr lang="en-US" altLang="zh-CN" sz="3200" b="1" dirty="0">
                <a:solidFill>
                  <a:srgbClr val="FF0000"/>
                </a:solidFill>
                <a:latin typeface="腾讯体 W7"/>
                <a:ea typeface="腾讯体 W7"/>
                <a:sym typeface="Wingdings" panose="05000000000000000000" pitchFamily="2" charset="2"/>
              </a:rPr>
              <a:t> </a:t>
            </a:r>
            <a:r>
              <a:rPr lang="zh-CN" altLang="en-US" sz="3200" b="1" dirty="0">
                <a:solidFill>
                  <a:srgbClr val="FF0000"/>
                </a:solidFill>
                <a:latin typeface="腾讯体 W7"/>
                <a:ea typeface="腾讯体 W7"/>
                <a:sym typeface="Wingdings" panose="05000000000000000000" pitchFamily="2" charset="2"/>
              </a:rPr>
              <a:t>白名单</a:t>
            </a:r>
            <a:endParaRPr lang="en-US" altLang="zh-CN" sz="3200" b="1" dirty="0">
              <a:solidFill>
                <a:srgbClr val="FF0000"/>
              </a:solidFill>
              <a:latin typeface="腾讯体 W7"/>
              <a:ea typeface="腾讯体 W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61412" y="2774424"/>
            <a:ext cx="9408203" cy="10073460"/>
            <a:chOff x="2561412" y="2774424"/>
            <a:chExt cx="9408203" cy="10073460"/>
          </a:xfrm>
        </p:grpSpPr>
        <p:sp>
          <p:nvSpPr>
            <p:cNvPr id="8" name="文本框 7"/>
            <p:cNvSpPr txBox="1"/>
            <p:nvPr/>
          </p:nvSpPr>
          <p:spPr>
            <a:xfrm>
              <a:off x="4071703" y="7476733"/>
              <a:ext cx="5842061" cy="2527848"/>
            </a:xfrm>
            <a:prstGeom prst="rect">
              <a:avLst/>
            </a:prstGeom>
            <a:noFill/>
            <a:ln w="28575" cap="flat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63897" y="10259615"/>
              <a:ext cx="5842061" cy="2527848"/>
            </a:xfrm>
            <a:prstGeom prst="rect">
              <a:avLst/>
            </a:prstGeom>
            <a:noFill/>
            <a:ln w="28575" cap="flat">
              <a:solidFill>
                <a:schemeClr val="accent5">
                  <a:lumMod val="60000"/>
                  <a:lumOff val="40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159680" y="10281005"/>
              <a:ext cx="1579277" cy="1210588"/>
            </a:xfrm>
            <a:prstGeom prst="rect">
              <a:avLst/>
            </a:prstGeom>
            <a:noFill/>
            <a:ln w="28575" cap="flat">
              <a:solidFill>
                <a:schemeClr val="accent5">
                  <a:lumMod val="60000"/>
                  <a:lumOff val="40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chemeClr val="accent6">
                      <a:hueOff val="10811956"/>
                      <a:satOff val="-58544"/>
                      <a:lumOff val="-9736"/>
                    </a:schemeClr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项目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chemeClr val="accent6">
                      <a:hueOff val="10811956"/>
                      <a:satOff val="-58544"/>
                      <a:lumOff val="-9736"/>
                    </a:schemeClr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ID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chemeClr val="accent6">
                      <a:hueOff val="10811956"/>
                      <a:satOff val="-58544"/>
                      <a:lumOff val="-9736"/>
                    </a:schemeClr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时间戳</a:t>
              </a:r>
            </a:p>
          </p:txBody>
        </p:sp>
        <p:sp>
          <p:nvSpPr>
            <p:cNvPr id="17" name="流程图: 过程 16"/>
            <p:cNvSpPr/>
            <p:nvPr/>
          </p:nvSpPr>
          <p:spPr>
            <a:xfrm>
              <a:off x="4765742" y="3739295"/>
              <a:ext cx="2149757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解析出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ID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18" name="流程图: 过程 17"/>
            <p:cNvSpPr/>
            <p:nvPr/>
          </p:nvSpPr>
          <p:spPr>
            <a:xfrm>
              <a:off x="4759486" y="8976652"/>
              <a:ext cx="2149757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覆盖写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23" name="流程图: 过程 22"/>
            <p:cNvSpPr/>
            <p:nvPr/>
          </p:nvSpPr>
          <p:spPr>
            <a:xfrm>
              <a:off x="4765740" y="4908755"/>
              <a:ext cx="2149757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回源查信息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24" name="菱形 23"/>
            <p:cNvSpPr/>
            <p:nvPr/>
          </p:nvSpPr>
          <p:spPr>
            <a:xfrm>
              <a:off x="4311489" y="10307814"/>
              <a:ext cx="3054485" cy="937458"/>
            </a:xfrm>
            <a:prstGeom prst="diamond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Neue Medium"/>
                </a:rPr>
                <a:t>重试成功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Neue Medium"/>
                </a:rPr>
                <a:t>?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endParaRPr>
            </a:p>
          </p:txBody>
        </p:sp>
        <p:sp>
          <p:nvSpPr>
            <p:cNvPr id="25" name="菱形 24"/>
            <p:cNvSpPr/>
            <p:nvPr/>
          </p:nvSpPr>
          <p:spPr>
            <a:xfrm>
              <a:off x="4725102" y="6015752"/>
              <a:ext cx="2229346" cy="937458"/>
            </a:xfrm>
            <a:prstGeom prst="diamond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Neue Medium"/>
                </a:rPr>
                <a:t>成功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Neue Medium"/>
                </a:rPr>
                <a:t>?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endParaRPr>
            </a:p>
          </p:txBody>
        </p:sp>
        <p:cxnSp>
          <p:nvCxnSpPr>
            <p:cNvPr id="26" name="肘形连接符 25"/>
            <p:cNvCxnSpPr>
              <a:stCxn id="25" idx="3"/>
              <a:endCxn id="23" idx="3"/>
            </p:cNvCxnSpPr>
            <p:nvPr/>
          </p:nvCxnSpPr>
          <p:spPr>
            <a:xfrm flipH="1" flipV="1">
              <a:off x="6915497" y="5144717"/>
              <a:ext cx="38951" cy="1339764"/>
            </a:xfrm>
            <a:prstGeom prst="bentConnector3">
              <a:avLst>
                <a:gd name="adj1" fmla="val -4421247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流程图: 过程 26"/>
            <p:cNvSpPr/>
            <p:nvPr/>
          </p:nvSpPr>
          <p:spPr>
            <a:xfrm>
              <a:off x="7651180" y="8966057"/>
              <a:ext cx="149864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变更写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28" name="菱形 27"/>
            <p:cNvSpPr/>
            <p:nvPr/>
          </p:nvSpPr>
          <p:spPr>
            <a:xfrm>
              <a:off x="4725102" y="7488802"/>
              <a:ext cx="2229346" cy="937458"/>
            </a:xfrm>
            <a:prstGeom prst="diamond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Neue Medium"/>
                </a:rPr>
                <a:t>成功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Neue Medium"/>
                </a:rPr>
                <a:t>?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endParaRPr>
            </a:p>
          </p:txBody>
        </p:sp>
        <p:sp>
          <p:nvSpPr>
            <p:cNvPr id="29" name="流程图: 过程 28"/>
            <p:cNvSpPr/>
            <p:nvPr/>
          </p:nvSpPr>
          <p:spPr>
            <a:xfrm>
              <a:off x="4759486" y="11946609"/>
              <a:ext cx="2149757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Commit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30" name="直接箭头连接符 29"/>
            <p:cNvCxnSpPr>
              <a:stCxn id="17" idx="2"/>
              <a:endCxn id="23" idx="0"/>
            </p:cNvCxnSpPr>
            <p:nvPr/>
          </p:nvCxnSpPr>
          <p:spPr>
            <a:xfrm flipH="1">
              <a:off x="5840619" y="4211219"/>
              <a:ext cx="2" cy="697536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直接箭头连接符 30"/>
            <p:cNvCxnSpPr>
              <a:stCxn id="23" idx="2"/>
              <a:endCxn id="25" idx="0"/>
            </p:cNvCxnSpPr>
            <p:nvPr/>
          </p:nvCxnSpPr>
          <p:spPr>
            <a:xfrm flipH="1">
              <a:off x="5839775" y="5380679"/>
              <a:ext cx="844" cy="635073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直接箭头连接符 31"/>
            <p:cNvCxnSpPr>
              <a:stCxn id="25" idx="2"/>
              <a:endCxn id="28" idx="0"/>
            </p:cNvCxnSpPr>
            <p:nvPr/>
          </p:nvCxnSpPr>
          <p:spPr>
            <a:xfrm>
              <a:off x="5839775" y="6953210"/>
              <a:ext cx="0" cy="535592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直接箭头连接符 32"/>
            <p:cNvCxnSpPr>
              <a:stCxn id="28" idx="2"/>
              <a:endCxn id="18" idx="0"/>
            </p:cNvCxnSpPr>
            <p:nvPr/>
          </p:nvCxnSpPr>
          <p:spPr>
            <a:xfrm flipH="1">
              <a:off x="5834365" y="8426260"/>
              <a:ext cx="5410" cy="550392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肘形连接符 33"/>
            <p:cNvCxnSpPr>
              <a:stCxn id="28" idx="3"/>
              <a:endCxn id="27" idx="0"/>
            </p:cNvCxnSpPr>
            <p:nvPr/>
          </p:nvCxnSpPr>
          <p:spPr>
            <a:xfrm>
              <a:off x="6954448" y="7957531"/>
              <a:ext cx="1446055" cy="1008526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直接箭头连接符 34"/>
            <p:cNvCxnSpPr>
              <a:stCxn id="18" idx="2"/>
              <a:endCxn id="24" idx="0"/>
            </p:cNvCxnSpPr>
            <p:nvPr/>
          </p:nvCxnSpPr>
          <p:spPr>
            <a:xfrm>
              <a:off x="5834365" y="9448576"/>
              <a:ext cx="4367" cy="859238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直接箭头连接符 35"/>
            <p:cNvCxnSpPr>
              <a:stCxn id="24" idx="2"/>
              <a:endCxn id="29" idx="0"/>
            </p:cNvCxnSpPr>
            <p:nvPr/>
          </p:nvCxnSpPr>
          <p:spPr>
            <a:xfrm flipH="1">
              <a:off x="5834365" y="11245272"/>
              <a:ext cx="4367" cy="701337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肘形连接符 36"/>
            <p:cNvCxnSpPr>
              <a:stCxn id="27" idx="2"/>
            </p:cNvCxnSpPr>
            <p:nvPr/>
          </p:nvCxnSpPr>
          <p:spPr>
            <a:xfrm rot="5400000">
              <a:off x="6965240" y="8313366"/>
              <a:ext cx="310648" cy="2559878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流程图: 过程 37"/>
            <p:cNvSpPr/>
            <p:nvPr/>
          </p:nvSpPr>
          <p:spPr>
            <a:xfrm>
              <a:off x="7651180" y="11307897"/>
              <a:ext cx="1903932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写失败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kafka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39" name="肘形连接符 38"/>
            <p:cNvCxnSpPr>
              <a:stCxn id="38" idx="2"/>
              <a:endCxn id="29" idx="3"/>
            </p:cNvCxnSpPr>
            <p:nvPr/>
          </p:nvCxnSpPr>
          <p:spPr>
            <a:xfrm rot="5400000">
              <a:off x="7554820" y="11134245"/>
              <a:ext cx="402750" cy="1693903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文本框 39"/>
            <p:cNvSpPr txBox="1"/>
            <p:nvPr/>
          </p:nvSpPr>
          <p:spPr>
            <a:xfrm>
              <a:off x="7098184" y="5974225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否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870627" y="6974239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是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908542" y="8426260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是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846604" y="11381434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是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107427" y="7466709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否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551010" y="10304619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否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0067555" y="5315788"/>
              <a:ext cx="410369" cy="1579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i="0" u="none" strike="noStrike" cap="none" spc="0" normalizeH="0" baseline="0" dirty="0">
                  <a:ln>
                    <a:noFill/>
                  </a:ln>
                  <a:solidFill>
                    <a:srgbClr val="EDBB7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重</a:t>
              </a:r>
              <a:endPara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EDBB7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i="0" u="none" strike="noStrike" cap="none" spc="0" normalizeH="0" baseline="0" dirty="0">
                  <a:ln>
                    <a:noFill/>
                  </a:ln>
                  <a:solidFill>
                    <a:srgbClr val="EDBB7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试</a:t>
              </a:r>
              <a:endPara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EDBB7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i="0" u="none" strike="noStrike" cap="none" spc="0" normalizeH="0" baseline="0" dirty="0">
                  <a:ln>
                    <a:noFill/>
                  </a:ln>
                  <a:solidFill>
                    <a:srgbClr val="EDBB7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三</a:t>
              </a:r>
              <a:endPara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EDBB7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i="0" u="none" strike="noStrike" cap="none" spc="0" normalizeH="0" baseline="0" dirty="0">
                  <a:ln>
                    <a:noFill/>
                  </a:ln>
                  <a:solidFill>
                    <a:srgbClr val="EDBB7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次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81862" y="4753802"/>
              <a:ext cx="5831902" cy="2527848"/>
            </a:xfrm>
            <a:prstGeom prst="rect">
              <a:avLst/>
            </a:prstGeom>
            <a:noFill/>
            <a:ln w="38100" cap="flat">
              <a:solidFill>
                <a:schemeClr val="bg1">
                  <a:lumMod val="40000"/>
                  <a:lumOff val="60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092398" y="7935579"/>
              <a:ext cx="410369" cy="1579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i="0" u="none" strike="noStrike" cap="none" spc="0" normalizeH="0" baseline="0" dirty="0">
                  <a:ln>
                    <a:noFill/>
                  </a:ln>
                  <a:solidFill>
                    <a:srgbClr val="41A4FF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转</a:t>
              </a:r>
              <a:endPara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41A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i="0" u="none" strike="noStrike" cap="none" spc="0" normalizeH="0" baseline="0" dirty="0">
                  <a:ln>
                    <a:noFill/>
                  </a:ln>
                  <a:solidFill>
                    <a:srgbClr val="41A4FF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变</a:t>
              </a:r>
              <a:endPara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41A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i="0" u="none" strike="noStrike" cap="none" spc="0" normalizeH="0" baseline="0" dirty="0">
                  <a:ln>
                    <a:noFill/>
                  </a:ln>
                  <a:solidFill>
                    <a:srgbClr val="41A4FF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更</a:t>
              </a:r>
              <a:endPara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41A4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i="0" u="none" strike="noStrike" cap="none" spc="0" normalizeH="0" baseline="0" dirty="0">
                  <a:ln>
                    <a:noFill/>
                  </a:ln>
                  <a:solidFill>
                    <a:srgbClr val="41A4FF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写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794452" y="12006628"/>
              <a:ext cx="2175163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ECA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转失败队列</a:t>
              </a:r>
              <a:endParaRPr lang="en-US" altLang="zh-CN" sz="2400" dirty="0">
                <a:solidFill>
                  <a:srgbClr val="ECA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i="0" u="none" strike="noStrike" cap="none" spc="0" normalizeH="0" baseline="0" dirty="0">
                  <a:ln>
                    <a:noFill/>
                  </a:ln>
                  <a:solidFill>
                    <a:srgbClr val="ECA3A2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不影响消费</a:t>
              </a:r>
            </a:p>
          </p:txBody>
        </p:sp>
        <p:cxnSp>
          <p:nvCxnSpPr>
            <p:cNvPr id="50" name="肘形连接符 49"/>
            <p:cNvCxnSpPr>
              <a:stCxn id="24" idx="3"/>
              <a:endCxn id="38" idx="0"/>
            </p:cNvCxnSpPr>
            <p:nvPr/>
          </p:nvCxnSpPr>
          <p:spPr>
            <a:xfrm>
              <a:off x="7365974" y="10776543"/>
              <a:ext cx="1237172" cy="531354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直接箭头连接符 50"/>
            <p:cNvCxnSpPr>
              <a:endCxn id="15" idx="1"/>
            </p:cNvCxnSpPr>
            <p:nvPr/>
          </p:nvCxnSpPr>
          <p:spPr>
            <a:xfrm flipV="1">
              <a:off x="9555112" y="10886299"/>
              <a:ext cx="604568" cy="726135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3" name="流程图: 过程 62"/>
            <p:cNvSpPr/>
            <p:nvPr/>
          </p:nvSpPr>
          <p:spPr>
            <a:xfrm>
              <a:off x="4754733" y="2774424"/>
              <a:ext cx="2149757" cy="471924"/>
            </a:xfrm>
            <a:prstGeom prst="flowChartProcess">
              <a:avLst/>
            </a:prstGeom>
            <a:solidFill>
              <a:srgbClr val="FFC000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业务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Kafka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64" name="直接箭头连接符 63"/>
            <p:cNvCxnSpPr>
              <a:stCxn id="63" idx="2"/>
              <a:endCxn id="17" idx="0"/>
            </p:cNvCxnSpPr>
            <p:nvPr/>
          </p:nvCxnSpPr>
          <p:spPr>
            <a:xfrm>
              <a:off x="5829612" y="3246348"/>
              <a:ext cx="11009" cy="492947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3" name="矩形 82"/>
            <p:cNvSpPr/>
            <p:nvPr/>
          </p:nvSpPr>
          <p:spPr>
            <a:xfrm>
              <a:off x="2561412" y="6334640"/>
              <a:ext cx="646331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同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步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服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务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994403" y="2864604"/>
            <a:ext cx="7715525" cy="9481555"/>
            <a:chOff x="13994403" y="2909814"/>
            <a:chExt cx="7715525" cy="9481555"/>
          </a:xfrm>
        </p:grpSpPr>
        <p:sp>
          <p:nvSpPr>
            <p:cNvPr id="10" name="流程图: 过程 9"/>
            <p:cNvSpPr/>
            <p:nvPr/>
          </p:nvSpPr>
          <p:spPr>
            <a:xfrm>
              <a:off x="16003821" y="3915813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拉消息</a:t>
              </a:r>
            </a:p>
          </p:txBody>
        </p:sp>
        <p:cxnSp>
          <p:nvCxnSpPr>
            <p:cNvPr id="13" name="直接箭头连接符 12"/>
            <p:cNvCxnSpPr>
              <a:stCxn id="10" idx="2"/>
              <a:endCxn id="87" idx="0"/>
            </p:cNvCxnSpPr>
            <p:nvPr/>
          </p:nvCxnSpPr>
          <p:spPr>
            <a:xfrm>
              <a:off x="17092764" y="4387737"/>
              <a:ext cx="0" cy="647735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肘形连接符 64"/>
            <p:cNvCxnSpPr>
              <a:stCxn id="70" idx="3"/>
              <a:endCxn id="95" idx="2"/>
            </p:cNvCxnSpPr>
            <p:nvPr/>
          </p:nvCxnSpPr>
          <p:spPr>
            <a:xfrm flipV="1">
              <a:off x="18214857" y="9468843"/>
              <a:ext cx="2406128" cy="1229419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5" name="矩形 84"/>
            <p:cNvSpPr/>
            <p:nvPr/>
          </p:nvSpPr>
          <p:spPr>
            <a:xfrm>
              <a:off x="13994403" y="6760157"/>
              <a:ext cx="646331" cy="34163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失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败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处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理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服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务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</p:txBody>
        </p:sp>
        <p:sp>
          <p:nvSpPr>
            <p:cNvPr id="69" name="流程图: 过程 68"/>
            <p:cNvSpPr/>
            <p:nvPr/>
          </p:nvSpPr>
          <p:spPr>
            <a:xfrm>
              <a:off x="16014260" y="11919445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commit</a:t>
              </a:r>
            </a:p>
          </p:txBody>
        </p:sp>
        <p:sp>
          <p:nvSpPr>
            <p:cNvPr id="70" name="菱形 69"/>
            <p:cNvSpPr/>
            <p:nvPr/>
          </p:nvSpPr>
          <p:spPr>
            <a:xfrm>
              <a:off x="15985511" y="10229533"/>
              <a:ext cx="2229346" cy="937458"/>
            </a:xfrm>
            <a:prstGeom prst="diamond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Neue Medium"/>
                </a:rPr>
                <a:t>一致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Neue Medium"/>
                </a:rPr>
                <a:t>?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endParaRPr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16004721" y="9087757"/>
              <a:ext cx="2177886" cy="471924"/>
            </a:xfrm>
            <a:prstGeom prst="flowChartProcess">
              <a:avLst/>
            </a:prstGeom>
            <a:solidFill>
              <a:srgbClr val="92D050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ES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与底层对账</a:t>
              </a:r>
              <a:endPara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73" name="直接箭头连接符 72"/>
            <p:cNvCxnSpPr>
              <a:stCxn id="121" idx="2"/>
              <a:endCxn id="130" idx="0"/>
            </p:cNvCxnSpPr>
            <p:nvPr/>
          </p:nvCxnSpPr>
          <p:spPr>
            <a:xfrm>
              <a:off x="17090219" y="7180442"/>
              <a:ext cx="3445" cy="523904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直接箭头连接符 73"/>
            <p:cNvCxnSpPr>
              <a:stCxn id="130" idx="2"/>
              <a:endCxn id="72" idx="0"/>
            </p:cNvCxnSpPr>
            <p:nvPr/>
          </p:nvCxnSpPr>
          <p:spPr>
            <a:xfrm>
              <a:off x="17093664" y="8519527"/>
              <a:ext cx="0" cy="56823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直接箭头连接符 77"/>
            <p:cNvCxnSpPr>
              <a:stCxn id="72" idx="2"/>
              <a:endCxn id="70" idx="0"/>
            </p:cNvCxnSpPr>
            <p:nvPr/>
          </p:nvCxnSpPr>
          <p:spPr>
            <a:xfrm>
              <a:off x="17093664" y="9559681"/>
              <a:ext cx="6520" cy="669852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直接箭头连接符 81"/>
            <p:cNvCxnSpPr>
              <a:stCxn id="70" idx="2"/>
              <a:endCxn id="69" idx="0"/>
            </p:cNvCxnSpPr>
            <p:nvPr/>
          </p:nvCxnSpPr>
          <p:spPr>
            <a:xfrm>
              <a:off x="17100184" y="11166991"/>
              <a:ext cx="3019" cy="752454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菱形 86"/>
            <p:cNvSpPr/>
            <p:nvPr/>
          </p:nvSpPr>
          <p:spPr>
            <a:xfrm>
              <a:off x="15570385" y="5035472"/>
              <a:ext cx="3044757" cy="815181"/>
            </a:xfrm>
            <a:prstGeom prst="diamond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Neue Medium"/>
                </a:rPr>
                <a:t>在白名单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Neue Medium"/>
                </a:rPr>
                <a:t>?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endParaRPr>
            </a:p>
          </p:txBody>
        </p:sp>
        <p:sp>
          <p:nvSpPr>
            <p:cNvPr id="95" name="流程图: 过程 94"/>
            <p:cNvSpPr/>
            <p:nvPr/>
          </p:nvSpPr>
          <p:spPr>
            <a:xfrm>
              <a:off x="19532042" y="8996919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上报监控</a:t>
              </a:r>
            </a:p>
          </p:txBody>
        </p:sp>
        <p:sp>
          <p:nvSpPr>
            <p:cNvPr id="98" name="流程图: 过程 97"/>
            <p:cNvSpPr/>
            <p:nvPr/>
          </p:nvSpPr>
          <p:spPr>
            <a:xfrm>
              <a:off x="19532042" y="7841243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告警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99" name="直接箭头连接符 98"/>
            <p:cNvCxnSpPr>
              <a:stCxn id="95" idx="0"/>
              <a:endCxn id="98" idx="2"/>
            </p:cNvCxnSpPr>
            <p:nvPr/>
          </p:nvCxnSpPr>
          <p:spPr>
            <a:xfrm flipV="1">
              <a:off x="20620985" y="8313167"/>
              <a:ext cx="0" cy="683752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" name="流程图: 过程 101"/>
            <p:cNvSpPr/>
            <p:nvPr/>
          </p:nvSpPr>
          <p:spPr>
            <a:xfrm>
              <a:off x="19532042" y="6481286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Sleep(100ms)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103" name="直接箭头连接符 102"/>
            <p:cNvCxnSpPr>
              <a:stCxn id="98" idx="0"/>
              <a:endCxn id="102" idx="2"/>
            </p:cNvCxnSpPr>
            <p:nvPr/>
          </p:nvCxnSpPr>
          <p:spPr>
            <a:xfrm flipV="1">
              <a:off x="20620985" y="6953210"/>
              <a:ext cx="0" cy="888033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肘形连接符 105"/>
            <p:cNvCxnSpPr>
              <a:stCxn id="102" idx="0"/>
              <a:endCxn id="10" idx="3"/>
            </p:cNvCxnSpPr>
            <p:nvPr/>
          </p:nvCxnSpPr>
          <p:spPr>
            <a:xfrm rot="16200000" flipV="1">
              <a:off x="18236591" y="4096892"/>
              <a:ext cx="2329511" cy="2439278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" name="流程图: 过程 109"/>
            <p:cNvSpPr/>
            <p:nvPr/>
          </p:nvSpPr>
          <p:spPr>
            <a:xfrm>
              <a:off x="16001428" y="2909814"/>
              <a:ext cx="2177886" cy="471924"/>
            </a:xfrm>
            <a:prstGeom prst="flowChartProcess">
              <a:avLst/>
            </a:prstGeom>
            <a:solidFill>
              <a:srgbClr val="FFC000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失败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kafka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113" name="直接箭头连接符 112"/>
            <p:cNvCxnSpPr>
              <a:stCxn id="110" idx="2"/>
              <a:endCxn id="10" idx="0"/>
            </p:cNvCxnSpPr>
            <p:nvPr/>
          </p:nvCxnSpPr>
          <p:spPr>
            <a:xfrm>
              <a:off x="17090371" y="3381738"/>
              <a:ext cx="2393" cy="534075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6" name="直接箭头连接符 115"/>
            <p:cNvCxnSpPr>
              <a:stCxn id="87" idx="2"/>
              <a:endCxn id="121" idx="0"/>
            </p:cNvCxnSpPr>
            <p:nvPr/>
          </p:nvCxnSpPr>
          <p:spPr>
            <a:xfrm flipH="1">
              <a:off x="17090219" y="5850653"/>
              <a:ext cx="2545" cy="514608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1" name="菱形 120"/>
            <p:cNvSpPr/>
            <p:nvPr/>
          </p:nvSpPr>
          <p:spPr>
            <a:xfrm>
              <a:off x="15444967" y="6365261"/>
              <a:ext cx="3290503" cy="815181"/>
            </a:xfrm>
            <a:prstGeom prst="diamond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Neue Medium"/>
                </a:rPr>
                <a:t>查信息成功？</a:t>
              </a:r>
            </a:p>
          </p:txBody>
        </p:sp>
        <p:sp>
          <p:nvSpPr>
            <p:cNvPr id="130" name="菱形 129"/>
            <p:cNvSpPr/>
            <p:nvPr/>
          </p:nvSpPr>
          <p:spPr>
            <a:xfrm>
              <a:off x="15448412" y="7704346"/>
              <a:ext cx="3290503" cy="815181"/>
            </a:xfrm>
            <a:prstGeom prst="diamond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Neue Medium"/>
                </a:rPr>
                <a:t>写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Neue Medium"/>
                </a:rPr>
                <a:t>ES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Neue Medium"/>
                </a:rPr>
                <a:t>成功？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8335782" y="10272188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否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7093663" y="11172053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是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7090218" y="8539196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是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7112133" y="7133458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是</a:t>
              </a: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7151840" y="5886879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否</a:t>
              </a:r>
            </a:p>
          </p:txBody>
        </p:sp>
        <p:cxnSp>
          <p:nvCxnSpPr>
            <p:cNvPr id="142" name="肘形连接符 141"/>
            <p:cNvCxnSpPr>
              <a:stCxn id="87" idx="1"/>
              <a:endCxn id="69" idx="1"/>
            </p:cNvCxnSpPr>
            <p:nvPr/>
          </p:nvCxnSpPr>
          <p:spPr>
            <a:xfrm rot="10800000" flipH="1" flipV="1">
              <a:off x="15570384" y="5443063"/>
              <a:ext cx="443875" cy="6712344"/>
            </a:xfrm>
            <a:prstGeom prst="bentConnector3">
              <a:avLst>
                <a:gd name="adj1" fmla="val -158886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肘形连接符 145"/>
            <p:cNvCxnSpPr>
              <a:stCxn id="121" idx="3"/>
            </p:cNvCxnSpPr>
            <p:nvPr/>
          </p:nvCxnSpPr>
          <p:spPr>
            <a:xfrm>
              <a:off x="18735470" y="6772852"/>
              <a:ext cx="406924" cy="3925410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9" name="肘形连接符 148"/>
            <p:cNvCxnSpPr>
              <a:stCxn id="130" idx="3"/>
            </p:cNvCxnSpPr>
            <p:nvPr/>
          </p:nvCxnSpPr>
          <p:spPr>
            <a:xfrm>
              <a:off x="18738915" y="8111937"/>
              <a:ext cx="200017" cy="2586325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2" name="文本框 151"/>
            <p:cNvSpPr txBox="1"/>
            <p:nvPr/>
          </p:nvSpPr>
          <p:spPr>
            <a:xfrm>
              <a:off x="18526810" y="7652366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否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8600181" y="6344366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否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15243227" y="4999246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971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pPr hangingPunct="1"/>
            <a:fld id="{86CB4B4D-7CA3-9044-876B-883B54F8677D}" type="slidenum">
              <a:rPr>
                <a:solidFill>
                  <a:srgbClr val="BC8027">
                    <a:lumOff val="21330"/>
                  </a:srgbClr>
                </a:solidFill>
              </a:rPr>
              <a:pPr hangingPunct="1"/>
              <a:t>14</a:t>
            </a:fld>
            <a:endParaRPr>
              <a:solidFill>
                <a:srgbClr val="BC8027">
                  <a:lumOff val="21330"/>
                </a:srgbClr>
              </a:solidFill>
            </a:endParaRPr>
          </a:p>
        </p:txBody>
      </p:sp>
      <p:grpSp>
        <p:nvGrpSpPr>
          <p:cNvPr id="20" name="成组"/>
          <p:cNvGrpSpPr/>
          <p:nvPr/>
        </p:nvGrpSpPr>
        <p:grpSpPr>
          <a:xfrm>
            <a:off x="580984" y="698112"/>
            <a:ext cx="737156" cy="469902"/>
            <a:chOff x="0" y="0"/>
            <a:chExt cx="737154" cy="469900"/>
          </a:xfrm>
        </p:grpSpPr>
        <p:pic>
          <p:nvPicPr>
            <p:cNvPr id="21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endParaRPr>
                <a:latin typeface="腾讯体 W7"/>
                <a:ea typeface="腾讯体 W7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65383" y="1536151"/>
            <a:ext cx="9448660" cy="10655128"/>
            <a:chOff x="765383" y="1536151"/>
            <a:chExt cx="9448660" cy="1065512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519" y="2694388"/>
              <a:ext cx="7412851" cy="9496891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872090" y="5740936"/>
              <a:ext cx="646331" cy="39703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爱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奇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艺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数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据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中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台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65383" y="1536151"/>
              <a:ext cx="9448660" cy="584775"/>
            </a:xfrm>
            <a:prstGeom prst="rect">
              <a:avLst/>
            </a:prstGeom>
            <a:solidFill>
              <a:srgbClr val="B3ECED"/>
            </a:solidFill>
          </p:spPr>
          <p:txBody>
            <a:bodyPr wrap="square" rtlCol="0">
              <a:spAutoFit/>
            </a:bodyPr>
            <a:lstStyle/>
            <a:p>
              <a:pPr marR="254000" algn="l" hangingPunct="1">
                <a:defRPr/>
              </a:pPr>
              <a:r>
                <a:rPr lang="zh-CN" altLang="en-US" sz="3200" b="1" dirty="0">
                  <a:solidFill>
                    <a:srgbClr val="000000"/>
                  </a:solidFill>
                  <a:latin typeface="腾讯体 W7"/>
                  <a:ea typeface="腾讯体 W7"/>
                </a:rPr>
                <a:t>爱奇艺：</a:t>
              </a:r>
              <a:r>
                <a:rPr lang="en-US" altLang="zh-CN" sz="3200" b="1" dirty="0" err="1">
                  <a:solidFill>
                    <a:srgbClr val="000000"/>
                  </a:solidFill>
                  <a:latin typeface="腾讯体 W7"/>
                  <a:ea typeface="腾讯体 W7"/>
                </a:rPr>
                <a:t>mongo+ES</a:t>
              </a:r>
              <a:r>
                <a:rPr lang="zh-CN" altLang="en-US" sz="3200" b="1" dirty="0">
                  <a:solidFill>
                    <a:srgbClr val="000000"/>
                  </a:solidFill>
                  <a:latin typeface="腾讯体 W7"/>
                  <a:ea typeface="腾讯体 W7"/>
                </a:rPr>
                <a:t>同步写</a:t>
              </a:r>
              <a:r>
                <a:rPr lang="en-US" altLang="zh-CN" sz="3200" b="1" dirty="0">
                  <a:solidFill>
                    <a:srgbClr val="000000"/>
                  </a:solidFill>
                  <a:latin typeface="腾讯体 W7"/>
                  <a:ea typeface="腾讯体 W7"/>
                </a:rPr>
                <a:t>, ES</a:t>
              </a:r>
              <a:r>
                <a:rPr lang="zh-CN" altLang="en-US" sz="3200" b="1" dirty="0">
                  <a:solidFill>
                    <a:srgbClr val="000000"/>
                  </a:solidFill>
                  <a:latin typeface="腾讯体 W7"/>
                  <a:ea typeface="腾讯体 W7"/>
                </a:rPr>
                <a:t>乐观锁</a:t>
              </a:r>
              <a:r>
                <a:rPr lang="en-US" altLang="zh-CN" sz="3200" b="1" dirty="0">
                  <a:solidFill>
                    <a:srgbClr val="000000"/>
                  </a:solidFill>
                  <a:latin typeface="腾讯体 W7"/>
                  <a:ea typeface="腾讯体 W7"/>
                </a:rPr>
                <a:t>+</a:t>
              </a:r>
              <a:r>
                <a:rPr lang="zh-CN" altLang="en-US" sz="3200" b="1" dirty="0">
                  <a:solidFill>
                    <a:srgbClr val="000000"/>
                  </a:solidFill>
                  <a:latin typeface="腾讯体 W7"/>
                  <a:ea typeface="腾讯体 W7"/>
                </a:rPr>
                <a:t>补偿机制</a:t>
              </a:r>
              <a:endParaRPr lang="en-US" altLang="zh-CN" sz="3200" b="1" dirty="0">
                <a:solidFill>
                  <a:srgbClr val="000000"/>
                </a:solidFill>
                <a:latin typeface="腾讯体 W7"/>
                <a:ea typeface="腾讯体 W7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899782" y="1179116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hlinkClick r:id="rId5"/>
                </a:rPr>
                <a:t>文章地址</a:t>
              </a:r>
              <a:endParaRPr lang="zh-CN" altLang="en-US" sz="2000" dirty="0"/>
            </a:p>
          </p:txBody>
        </p:sp>
      </p:grpSp>
      <p:graphicFrame>
        <p:nvGraphicFramePr>
          <p:cNvPr id="52" name="表格 51"/>
          <p:cNvGraphicFramePr/>
          <p:nvPr>
            <p:extLst>
              <p:ext uri="{D42A27DB-BD31-4B8C-83A1-F6EECF244321}">
                <p14:modId xmlns:p14="http://schemas.microsoft.com/office/powerpoint/2010/main" val="4210479498"/>
              </p:ext>
            </p:extLst>
          </p:nvPr>
        </p:nvGraphicFramePr>
        <p:xfrm>
          <a:off x="11348644" y="9451860"/>
          <a:ext cx="11315550" cy="295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25">
                  <a:extLst>
                    <a:ext uri="{9D8B030D-6E8A-4147-A177-3AD203B41FA5}">
                      <a16:colId xmlns:a16="http://schemas.microsoft.com/office/drawing/2014/main" val="2147168884"/>
                    </a:ext>
                  </a:extLst>
                </a:gridCol>
                <a:gridCol w="1885925">
                  <a:extLst>
                    <a:ext uri="{9D8B030D-6E8A-4147-A177-3AD203B41FA5}">
                      <a16:colId xmlns:a16="http://schemas.microsoft.com/office/drawing/2014/main" val="394381822"/>
                    </a:ext>
                  </a:extLst>
                </a:gridCol>
                <a:gridCol w="18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25">
                  <a:extLst>
                    <a:ext uri="{9D8B030D-6E8A-4147-A177-3AD203B41FA5}">
                      <a16:colId xmlns:a16="http://schemas.microsoft.com/office/drawing/2014/main" val="1204655564"/>
                    </a:ext>
                  </a:extLst>
                </a:gridCol>
                <a:gridCol w="1885925">
                  <a:extLst>
                    <a:ext uri="{9D8B030D-6E8A-4147-A177-3AD203B41FA5}">
                      <a16:colId xmlns:a16="http://schemas.microsoft.com/office/drawing/2014/main" val="2207200144"/>
                    </a:ext>
                  </a:extLst>
                </a:gridCol>
              </a:tblGrid>
              <a:tr h="98627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sz="2800" b="1" dirty="0">
                        <a:solidFill>
                          <a:srgbClr val="FFFFFF"/>
                        </a:solidFill>
                        <a:latin typeface="Arial"/>
                        <a:ea typeface="微软雅黑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目标</a:t>
                      </a:r>
                      <a:endParaRPr lang="zh-CN" sz="2800" b="1" dirty="0">
                        <a:solidFill>
                          <a:srgbClr val="FFFFFF"/>
                        </a:solidFill>
                        <a:latin typeface="Arial"/>
                        <a:ea typeface="微软雅黑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同步方式</a:t>
                      </a:r>
                      <a:endParaRPr lang="zh-CN" sz="2800" b="1" dirty="0">
                        <a:solidFill>
                          <a:srgbClr val="FFFFFF"/>
                        </a:solidFill>
                        <a:latin typeface="Arial"/>
                        <a:ea typeface="微软雅黑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数据</a:t>
                      </a:r>
                      <a:endParaRPr lang="zh-CN" sz="2800" b="1" dirty="0">
                        <a:solidFill>
                          <a:srgbClr val="FFFFFF"/>
                        </a:solidFill>
                        <a:latin typeface="Arial"/>
                        <a:ea typeface="微软雅黑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错误处理</a:t>
                      </a:r>
                      <a:endParaRPr lang="zh-CN" sz="2800" b="1" dirty="0">
                        <a:solidFill>
                          <a:srgbClr val="FFFFFF"/>
                        </a:solidFill>
                        <a:latin typeface="Arial"/>
                        <a:ea typeface="微软雅黑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一致性保证</a:t>
                      </a:r>
                      <a:endParaRPr lang="zh-CN" sz="2800" b="1" dirty="0">
                        <a:solidFill>
                          <a:srgbClr val="FFFFFF"/>
                        </a:solidFill>
                        <a:latin typeface="Arial"/>
                        <a:ea typeface="微软雅黑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27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爱奇艺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最终一致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同步写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Mongo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拉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补偿机制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ES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乐观锁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627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媒资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最终一致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异步写</a:t>
                      </a:r>
                      <a:endParaRPr kumimoji="0" lang="en-US" altLang="zh-CN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接口拉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失败队列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数据对账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0374"/>
                  </a:ext>
                </a:extLst>
              </a:tr>
            </a:tbl>
          </a:graphicData>
        </a:graphic>
      </p:graphicFrame>
      <p:sp>
        <p:nvSpPr>
          <p:cNvPr id="28" name="版式设计">
            <a:extLst>
              <a:ext uri="{FF2B5EF4-FFF2-40B4-BE49-F238E27FC236}">
                <a16:creationId xmlns:a16="http://schemas.microsoft.com/office/drawing/2014/main" id="{01B9F0B5-FEDA-449B-85C9-EA05D8DE3E29}"/>
              </a:ext>
            </a:extLst>
          </p:cNvPr>
          <p:cNvSpPr txBox="1">
            <a:spLocks/>
          </p:cNvSpPr>
          <p:nvPr/>
        </p:nvSpPr>
        <p:spPr>
          <a:xfrm>
            <a:off x="1400400" y="518039"/>
            <a:ext cx="8759280" cy="751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/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项目重难点</a:t>
            </a:r>
            <a:r>
              <a:rPr lang="en-US" altLang="zh-CN" sz="43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--</a:t>
            </a:r>
            <a:r>
              <a:rPr lang="zh-CN" altLang="en-US" sz="4400" dirty="0"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数据一致性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759805" y="1536151"/>
            <a:ext cx="10226052" cy="6921972"/>
            <a:chOff x="11797429" y="2261111"/>
            <a:chExt cx="10226052" cy="6921972"/>
          </a:xfrm>
        </p:grpSpPr>
        <p:sp>
          <p:nvSpPr>
            <p:cNvPr id="47" name="文本框 46"/>
            <p:cNvSpPr txBox="1"/>
            <p:nvPr/>
          </p:nvSpPr>
          <p:spPr>
            <a:xfrm>
              <a:off x="11797429" y="2261111"/>
              <a:ext cx="10226052" cy="58477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marR="254000" algn="l" hangingPunct="1">
                <a:defRPr/>
              </a:pPr>
              <a:r>
                <a:rPr lang="zh-CN" altLang="en-US" sz="3200" b="1" dirty="0">
                  <a:solidFill>
                    <a:srgbClr val="000000"/>
                  </a:solidFill>
                  <a:latin typeface="腾讯体 W7"/>
                  <a:ea typeface="腾讯体 W7"/>
                </a:rPr>
                <a:t>媒资：消息队列异步写</a:t>
              </a:r>
              <a:r>
                <a:rPr lang="en-US" altLang="zh-CN" sz="3200" b="1" dirty="0">
                  <a:solidFill>
                    <a:srgbClr val="000000"/>
                  </a:solidFill>
                  <a:latin typeface="腾讯体 W7"/>
                  <a:ea typeface="腾讯体 W7"/>
                </a:rPr>
                <a:t>+</a:t>
              </a:r>
              <a:r>
                <a:rPr lang="zh-CN" altLang="en-US" sz="3200" b="1" dirty="0">
                  <a:solidFill>
                    <a:srgbClr val="000000"/>
                  </a:solidFill>
                  <a:latin typeface="腾讯体 W7"/>
                  <a:ea typeface="腾讯体 W7"/>
                </a:rPr>
                <a:t>回源查</a:t>
              </a:r>
              <a:r>
                <a:rPr lang="en-US" altLang="zh-CN" sz="3200" b="1" dirty="0">
                  <a:solidFill>
                    <a:srgbClr val="000000"/>
                  </a:solidFill>
                  <a:latin typeface="腾讯体 W7"/>
                  <a:ea typeface="腾讯体 W7"/>
                </a:rPr>
                <a:t>+</a:t>
              </a:r>
              <a:r>
                <a:rPr lang="zh-CN" altLang="en-US" sz="3200" b="1" dirty="0">
                  <a:solidFill>
                    <a:srgbClr val="000000"/>
                  </a:solidFill>
                  <a:latin typeface="腾讯体 W7"/>
                  <a:ea typeface="腾讯体 W7"/>
                </a:rPr>
                <a:t>失败队列</a:t>
              </a:r>
              <a:r>
                <a:rPr lang="en-US" altLang="zh-CN" sz="3200" b="1" dirty="0">
                  <a:solidFill>
                    <a:srgbClr val="000000"/>
                  </a:solidFill>
                  <a:latin typeface="腾讯体 W7"/>
                  <a:ea typeface="腾讯体 W7"/>
                </a:rPr>
                <a:t>+</a:t>
              </a:r>
              <a:r>
                <a:rPr lang="zh-CN" altLang="en-US" sz="3200" b="1" dirty="0">
                  <a:solidFill>
                    <a:srgbClr val="000000"/>
                  </a:solidFill>
                  <a:latin typeface="腾讯体 W7"/>
                  <a:ea typeface="腾讯体 W7"/>
                </a:rPr>
                <a:t>数据对账</a:t>
              </a:r>
              <a:endParaRPr lang="en-US" altLang="zh-CN" sz="3200" b="1" dirty="0">
                <a:solidFill>
                  <a:srgbClr val="000000"/>
                </a:solidFill>
                <a:latin typeface="腾讯体 W7"/>
                <a:ea typeface="腾讯体 W7"/>
              </a:endParaRPr>
            </a:p>
          </p:txBody>
        </p:sp>
        <p:sp>
          <p:nvSpPr>
            <p:cNvPr id="48" name="流程图: 过程 47"/>
            <p:cNvSpPr/>
            <p:nvPr/>
          </p:nvSpPr>
          <p:spPr>
            <a:xfrm>
              <a:off x="13106757" y="3632631"/>
              <a:ext cx="2177886" cy="471924"/>
            </a:xfrm>
            <a:prstGeom prst="flowChartProcess">
              <a:avLst/>
            </a:prstGeom>
            <a:solidFill>
              <a:srgbClr val="FFC000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Kafka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49" name="流程图: 过程 48"/>
            <p:cNvSpPr/>
            <p:nvPr/>
          </p:nvSpPr>
          <p:spPr>
            <a:xfrm>
              <a:off x="13106757" y="5110843"/>
              <a:ext cx="2177886" cy="841256"/>
            </a:xfrm>
            <a:prstGeom prst="flowChartProcess">
              <a:avLst/>
            </a:prstGeom>
            <a:solidFill>
              <a:srgbClr val="FFC000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回源查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全量最新数据</a:t>
              </a:r>
            </a:p>
          </p:txBody>
        </p:sp>
        <p:sp>
          <p:nvSpPr>
            <p:cNvPr id="50" name="流程图: 过程 49"/>
            <p:cNvSpPr/>
            <p:nvPr/>
          </p:nvSpPr>
          <p:spPr>
            <a:xfrm>
              <a:off x="13106757" y="6818062"/>
              <a:ext cx="2177886" cy="471924"/>
            </a:xfrm>
            <a:prstGeom prst="flowChartProcess">
              <a:avLst/>
            </a:prstGeom>
            <a:solidFill>
              <a:srgbClr val="FFC000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失败队列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53" name="直接箭头连接符 52"/>
            <p:cNvCxnSpPr>
              <a:stCxn id="48" idx="2"/>
              <a:endCxn id="49" idx="0"/>
            </p:cNvCxnSpPr>
            <p:nvPr/>
          </p:nvCxnSpPr>
          <p:spPr>
            <a:xfrm>
              <a:off x="14195700" y="4104555"/>
              <a:ext cx="0" cy="1006288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直接箭头连接符 53"/>
            <p:cNvCxnSpPr>
              <a:stCxn id="49" idx="2"/>
              <a:endCxn id="50" idx="0"/>
            </p:cNvCxnSpPr>
            <p:nvPr/>
          </p:nvCxnSpPr>
          <p:spPr>
            <a:xfrm>
              <a:off x="14195700" y="5952099"/>
              <a:ext cx="0" cy="865963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7" name="横卷形 56"/>
            <p:cNvSpPr/>
            <p:nvPr/>
          </p:nvSpPr>
          <p:spPr>
            <a:xfrm>
              <a:off x="17332960" y="3149592"/>
              <a:ext cx="3533030" cy="1382813"/>
            </a:xfrm>
            <a:prstGeom prst="horizontalScroll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Hash(id)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保证消息顺序</a:t>
              </a:r>
            </a:p>
          </p:txBody>
        </p:sp>
        <p:sp>
          <p:nvSpPr>
            <p:cNvPr id="60" name="横卷形 59"/>
            <p:cNvSpPr/>
            <p:nvPr/>
          </p:nvSpPr>
          <p:spPr>
            <a:xfrm>
              <a:off x="17320234" y="4840064"/>
              <a:ext cx="3533030" cy="1382813"/>
            </a:xfrm>
            <a:prstGeom prst="horizontalScroll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丢消息不敏感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鲁棒性强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可感知删字段</a:t>
              </a:r>
            </a:p>
          </p:txBody>
        </p:sp>
        <p:sp>
          <p:nvSpPr>
            <p:cNvPr id="61" name="横卷形 60"/>
            <p:cNvSpPr/>
            <p:nvPr/>
          </p:nvSpPr>
          <p:spPr>
            <a:xfrm>
              <a:off x="17320234" y="6364136"/>
              <a:ext cx="3533030" cy="1382813"/>
            </a:xfrm>
            <a:prstGeom prst="horizontalScroll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保证数据不丢</a:t>
              </a:r>
            </a:p>
          </p:txBody>
        </p:sp>
        <p:sp>
          <p:nvSpPr>
            <p:cNvPr id="62" name="右箭头 61"/>
            <p:cNvSpPr/>
            <p:nvPr/>
          </p:nvSpPr>
          <p:spPr>
            <a:xfrm>
              <a:off x="15699439" y="3512416"/>
              <a:ext cx="1218725" cy="754043"/>
            </a:xfrm>
            <a:prstGeom prst="rightArrow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15693076" y="5167646"/>
              <a:ext cx="1218725" cy="754043"/>
            </a:xfrm>
            <a:prstGeom prst="rightArrow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64" name="右箭头 63"/>
            <p:cNvSpPr/>
            <p:nvPr/>
          </p:nvSpPr>
          <p:spPr>
            <a:xfrm>
              <a:off x="15699439" y="6677002"/>
              <a:ext cx="1218725" cy="754043"/>
            </a:xfrm>
            <a:prstGeom prst="rightArrow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65" name="流程图: 过程 64"/>
            <p:cNvSpPr/>
            <p:nvPr/>
          </p:nvSpPr>
          <p:spPr>
            <a:xfrm>
              <a:off x="13094033" y="8278702"/>
              <a:ext cx="2177886" cy="471924"/>
            </a:xfrm>
            <a:prstGeom prst="flowChartProcess">
              <a:avLst/>
            </a:prstGeom>
            <a:solidFill>
              <a:srgbClr val="FFC000"/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数据对账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66" name="右箭头 65"/>
            <p:cNvSpPr/>
            <p:nvPr/>
          </p:nvSpPr>
          <p:spPr>
            <a:xfrm>
              <a:off x="15691730" y="8084595"/>
              <a:ext cx="1218725" cy="754043"/>
            </a:xfrm>
            <a:prstGeom prst="rightArrow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67" name="横卷形 66"/>
            <p:cNvSpPr/>
            <p:nvPr/>
          </p:nvSpPr>
          <p:spPr>
            <a:xfrm>
              <a:off x="17332960" y="7800270"/>
              <a:ext cx="3533030" cy="1382813"/>
            </a:xfrm>
            <a:prstGeom prst="horizontalScroll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保证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ES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与主存一致</a:t>
              </a:r>
            </a:p>
          </p:txBody>
        </p:sp>
        <p:cxnSp>
          <p:nvCxnSpPr>
            <p:cNvPr id="29" name="直接箭头连接符 28"/>
            <p:cNvCxnSpPr>
              <a:stCxn id="50" idx="2"/>
              <a:endCxn id="65" idx="0"/>
            </p:cNvCxnSpPr>
            <p:nvPr/>
          </p:nvCxnSpPr>
          <p:spPr>
            <a:xfrm flipH="1">
              <a:off x="14182976" y="7289986"/>
              <a:ext cx="12724" cy="988716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39662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pPr hangingPunct="1"/>
            <a:fld id="{86CB4B4D-7CA3-9044-876B-883B54F8677D}" type="slidenum">
              <a:rPr>
                <a:solidFill>
                  <a:srgbClr val="BC8027">
                    <a:lumOff val="21330"/>
                  </a:srgbClr>
                </a:solidFill>
              </a:rPr>
              <a:pPr hangingPunct="1"/>
              <a:t>15</a:t>
            </a:fld>
            <a:endParaRPr>
              <a:solidFill>
                <a:srgbClr val="BC8027">
                  <a:lumOff val="21330"/>
                </a:srgbClr>
              </a:solidFill>
            </a:endParaRPr>
          </a:p>
        </p:txBody>
      </p:sp>
      <p:grpSp>
        <p:nvGrpSpPr>
          <p:cNvPr id="20" name="成组"/>
          <p:cNvGrpSpPr/>
          <p:nvPr/>
        </p:nvGrpSpPr>
        <p:grpSpPr>
          <a:xfrm>
            <a:off x="673184" y="764603"/>
            <a:ext cx="737156" cy="469902"/>
            <a:chOff x="0" y="0"/>
            <a:chExt cx="737154" cy="469900"/>
          </a:xfrm>
        </p:grpSpPr>
        <p:pic>
          <p:nvPicPr>
            <p:cNvPr id="21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endParaRPr>
                <a:latin typeface="腾讯体 W7"/>
                <a:ea typeface="腾讯体 W7"/>
              </a:endParaRPr>
            </a:p>
          </p:txBody>
        </p:sp>
      </p:grpSp>
      <p:sp>
        <p:nvSpPr>
          <p:cNvPr id="99" name="矩形 98"/>
          <p:cNvSpPr/>
          <p:nvPr/>
        </p:nvSpPr>
        <p:spPr>
          <a:xfrm>
            <a:off x="581844" y="1726332"/>
            <a:ext cx="6250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34FD8"/>
                </a:solidFill>
                <a:latin typeface="腾讯体 W7"/>
                <a:ea typeface="腾讯体 W7"/>
              </a:rPr>
              <a:t>为什么不通过</a:t>
            </a:r>
            <a:r>
              <a:rPr lang="en-US" altLang="zh-CN" dirty="0">
                <a:solidFill>
                  <a:srgbClr val="034FD8"/>
                </a:solidFill>
                <a:latin typeface="腾讯体 W7"/>
                <a:ea typeface="腾讯体 W7"/>
              </a:rPr>
              <a:t>ES</a:t>
            </a:r>
            <a:r>
              <a:rPr lang="zh-CN" altLang="en-US" dirty="0">
                <a:solidFill>
                  <a:srgbClr val="034FD8"/>
                </a:solidFill>
                <a:latin typeface="腾讯体 W7"/>
                <a:ea typeface="腾讯体 W7"/>
              </a:rPr>
              <a:t>做并发控制？</a:t>
            </a:r>
            <a:endParaRPr lang="en-US" altLang="zh-CN" dirty="0">
              <a:solidFill>
                <a:srgbClr val="034FD8"/>
              </a:solidFill>
              <a:latin typeface="腾讯体 W7"/>
              <a:ea typeface="腾讯体 W7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24BE7D1A-B4D6-5540-89E7-6F39C5D2DF87}"/>
              </a:ext>
            </a:extLst>
          </p:cNvPr>
          <p:cNvSpPr txBox="1"/>
          <p:nvPr/>
        </p:nvSpPr>
        <p:spPr>
          <a:xfrm>
            <a:off x="850555" y="10782810"/>
            <a:ext cx="89498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要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先读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ES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查当前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version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，再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version+1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写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ES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，多了大量读请求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出现并发问题的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概率极低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通过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循环对账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兜底可以保证数据一致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953245" y="1582522"/>
            <a:ext cx="9804907" cy="10204560"/>
            <a:chOff x="12953245" y="1582522"/>
            <a:chExt cx="9804907" cy="10204560"/>
          </a:xfrm>
        </p:grpSpPr>
        <p:grpSp>
          <p:nvGrpSpPr>
            <p:cNvPr id="2" name="组合 1"/>
            <p:cNvGrpSpPr/>
            <p:nvPr/>
          </p:nvGrpSpPr>
          <p:grpSpPr>
            <a:xfrm>
              <a:off x="12953245" y="1582522"/>
              <a:ext cx="9804907" cy="10077451"/>
              <a:chOff x="12953245" y="1582522"/>
              <a:chExt cx="9804907" cy="10077451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5701820" y="1582522"/>
                <a:ext cx="48013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u="sng" dirty="0">
                    <a:solidFill>
                      <a:srgbClr val="034FD8"/>
                    </a:solidFill>
                    <a:latin typeface="腾讯体 W7"/>
                    <a:ea typeface="腾讯体 W7"/>
                  </a:rPr>
                  <a:t>媒资并发问题出现场景</a:t>
                </a:r>
                <a:endParaRPr lang="en-US" altLang="zh-CN" u="sng" dirty="0">
                  <a:solidFill>
                    <a:srgbClr val="034FD8"/>
                  </a:solidFill>
                  <a:latin typeface="腾讯体 W7"/>
                  <a:ea typeface="腾讯体 W7"/>
                </a:endParaRPr>
              </a:p>
            </p:txBody>
          </p:sp>
          <p:sp>
            <p:nvSpPr>
              <p:cNvPr id="107" name="流程图: 过程 106"/>
              <p:cNvSpPr/>
              <p:nvPr/>
            </p:nvSpPr>
            <p:spPr>
              <a:xfrm>
                <a:off x="13962687" y="3509389"/>
                <a:ext cx="2177886" cy="841256"/>
              </a:xfrm>
              <a:prstGeom prst="flowChartProcess">
                <a:avLst/>
              </a:prstGeom>
              <a:solidFill>
                <a:srgbClr val="FFC000"/>
              </a:solidFill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CN" altLang="en-US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查最新数据</a:t>
                </a:r>
                <a:endParaRPr lang="en-US" altLang="zh-CN" sz="2400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endParaRPr>
              </a:p>
              <a:p>
                <a:r>
                  <a:rPr lang="en-US" altLang="zh-CN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state=1</a:t>
                </a:r>
                <a:endParaRPr lang="zh-CN" altLang="en-US" sz="2400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08" name="流程图: 过程 107"/>
              <p:cNvSpPr/>
              <p:nvPr/>
            </p:nvSpPr>
            <p:spPr>
              <a:xfrm>
                <a:off x="13962687" y="10818717"/>
                <a:ext cx="2177886" cy="841256"/>
              </a:xfrm>
              <a:prstGeom prst="flowChartProcess">
                <a:avLst/>
              </a:prstGeom>
              <a:solidFill>
                <a:srgbClr val="FFC000"/>
              </a:solidFill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zh-CN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state=1</a:t>
                </a:r>
              </a:p>
              <a:p>
                <a:r>
                  <a:rPr lang="zh-CN" altLang="en-US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写</a:t>
                </a:r>
                <a:r>
                  <a:rPr lang="en-US" altLang="zh-CN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ES</a:t>
                </a:r>
              </a:p>
            </p:txBody>
          </p:sp>
          <p:cxnSp>
            <p:nvCxnSpPr>
              <p:cNvPr id="109" name="直接箭头连接符 108"/>
              <p:cNvCxnSpPr>
                <a:stCxn id="107" idx="2"/>
                <a:endCxn id="108" idx="0"/>
              </p:cNvCxnSpPr>
              <p:nvPr/>
            </p:nvCxnSpPr>
            <p:spPr>
              <a:xfrm>
                <a:off x="15051630" y="4350645"/>
                <a:ext cx="0" cy="6468072"/>
              </a:xfrm>
              <a:prstGeom prst="straightConnector1">
                <a:avLst/>
              </a:prstGeom>
              <a:noFill/>
              <a:ln w="5715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0" name="流程图: 过程 109"/>
              <p:cNvSpPr/>
              <p:nvPr/>
            </p:nvSpPr>
            <p:spPr>
              <a:xfrm>
                <a:off x="17071083" y="3694056"/>
                <a:ext cx="2177886" cy="471924"/>
              </a:xfrm>
              <a:prstGeom prst="flowChartProcess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400" b="1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state=</a:t>
                </a:r>
                <a:r>
                  <a:rPr lang="en-US" altLang="zh-CN" sz="2400" b="1" u="sng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1</a:t>
                </a:r>
              </a:p>
            </p:txBody>
          </p:sp>
          <p:sp>
            <p:nvSpPr>
              <p:cNvPr id="112" name="流程图: 过程 111"/>
              <p:cNvSpPr/>
              <p:nvPr/>
            </p:nvSpPr>
            <p:spPr>
              <a:xfrm>
                <a:off x="13962687" y="2437972"/>
                <a:ext cx="2177886" cy="471924"/>
              </a:xfrm>
              <a:prstGeom prst="flowChartProcess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CN" altLang="en-US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失败处理程序</a:t>
                </a:r>
                <a:endParaRPr lang="en-US" altLang="zh-CN" sz="2400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endParaRPr>
              </a:p>
            </p:txBody>
          </p:sp>
          <p:cxnSp>
            <p:nvCxnSpPr>
              <p:cNvPr id="113" name="直接箭头连接符 112"/>
              <p:cNvCxnSpPr>
                <a:stCxn id="112" idx="2"/>
                <a:endCxn id="107" idx="0"/>
              </p:cNvCxnSpPr>
              <p:nvPr/>
            </p:nvCxnSpPr>
            <p:spPr>
              <a:xfrm>
                <a:off x="15051630" y="2909896"/>
                <a:ext cx="0" cy="599493"/>
              </a:xfrm>
              <a:prstGeom prst="straightConnector1">
                <a:avLst/>
              </a:prstGeom>
              <a:noFill/>
              <a:ln w="5715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7" name="流程图: 过程 116"/>
              <p:cNvSpPr/>
              <p:nvPr/>
            </p:nvSpPr>
            <p:spPr>
              <a:xfrm>
                <a:off x="19964903" y="4621551"/>
                <a:ext cx="2177886" cy="841256"/>
              </a:xfrm>
              <a:prstGeom prst="flowChartProcess">
                <a:avLst/>
              </a:prstGeom>
              <a:solidFill>
                <a:srgbClr val="92D050"/>
              </a:solidFill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CN" altLang="en-US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写请求</a:t>
                </a:r>
                <a:endParaRPr lang="en-US" altLang="zh-CN" sz="2400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endParaRPr>
              </a:p>
              <a:p>
                <a:r>
                  <a:rPr lang="en-US" altLang="zh-CN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state=2</a:t>
                </a:r>
                <a:endParaRPr lang="zh-CN" altLang="en-US" sz="2400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18" name="流程图: 过程 117"/>
              <p:cNvSpPr/>
              <p:nvPr/>
            </p:nvSpPr>
            <p:spPr>
              <a:xfrm>
                <a:off x="19964903" y="5974428"/>
                <a:ext cx="2177886" cy="841256"/>
              </a:xfrm>
              <a:prstGeom prst="flowChartProcess">
                <a:avLst/>
              </a:prstGeom>
              <a:solidFill>
                <a:srgbClr val="92D050"/>
              </a:solidFill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CN" altLang="en-US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发送</a:t>
                </a:r>
                <a:r>
                  <a:rPr lang="en-US" altLang="zh-CN" sz="2400" u="sng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kafka</a:t>
                </a:r>
                <a:endParaRPr lang="en-US" altLang="zh-CN" sz="2400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endParaRPr>
              </a:p>
              <a:p>
                <a:r>
                  <a:rPr lang="en-US" altLang="zh-CN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State=2</a:t>
                </a:r>
              </a:p>
            </p:txBody>
          </p:sp>
          <p:cxnSp>
            <p:nvCxnSpPr>
              <p:cNvPr id="119" name="直接箭头连接符 118"/>
              <p:cNvCxnSpPr>
                <a:stCxn id="117" idx="2"/>
                <a:endCxn id="118" idx="0"/>
              </p:cNvCxnSpPr>
              <p:nvPr/>
            </p:nvCxnSpPr>
            <p:spPr>
              <a:xfrm>
                <a:off x="21053846" y="5462807"/>
                <a:ext cx="0" cy="511621"/>
              </a:xfrm>
              <a:prstGeom prst="straightConnector1">
                <a:avLst/>
              </a:prstGeom>
              <a:noFill/>
              <a:ln w="5715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" name="流程图: 过程 119"/>
              <p:cNvSpPr/>
              <p:nvPr/>
            </p:nvSpPr>
            <p:spPr>
              <a:xfrm>
                <a:off x="19985959" y="2520440"/>
                <a:ext cx="2177886" cy="471924"/>
              </a:xfrm>
              <a:prstGeom prst="flowChartProcess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CN" altLang="en-US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同步程序</a:t>
                </a:r>
                <a:endParaRPr lang="en-US" altLang="zh-CN" sz="2400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endParaRPr>
              </a:p>
            </p:txBody>
          </p:sp>
          <p:cxnSp>
            <p:nvCxnSpPr>
              <p:cNvPr id="121" name="直接箭头连接符 120"/>
              <p:cNvCxnSpPr>
                <a:stCxn id="120" idx="2"/>
                <a:endCxn id="117" idx="0"/>
              </p:cNvCxnSpPr>
              <p:nvPr/>
            </p:nvCxnSpPr>
            <p:spPr>
              <a:xfrm flipH="1">
                <a:off x="21053846" y="2992364"/>
                <a:ext cx="21056" cy="1629187"/>
              </a:xfrm>
              <a:prstGeom prst="straightConnector1">
                <a:avLst/>
              </a:prstGeom>
              <a:noFill/>
              <a:ln w="5715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4" name="流程图: 过程 123"/>
              <p:cNvSpPr/>
              <p:nvPr/>
            </p:nvSpPr>
            <p:spPr>
              <a:xfrm>
                <a:off x="19964903" y="7327305"/>
                <a:ext cx="2177886" cy="841256"/>
              </a:xfrm>
              <a:prstGeom prst="flowChartProcess">
                <a:avLst/>
              </a:prstGeom>
              <a:solidFill>
                <a:srgbClr val="92D050"/>
              </a:solidFill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CN" altLang="en-US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正常同步</a:t>
                </a:r>
                <a:endParaRPr lang="en-US" altLang="zh-CN" sz="2400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endParaRPr>
              </a:p>
              <a:p>
                <a:r>
                  <a:rPr lang="zh-CN" altLang="en-US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收到消息</a:t>
                </a:r>
                <a:endParaRPr lang="en-US" altLang="zh-CN" sz="2400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endParaRPr>
              </a:p>
            </p:txBody>
          </p:sp>
          <p:cxnSp>
            <p:nvCxnSpPr>
              <p:cNvPr id="126" name="直接箭头连接符 125"/>
              <p:cNvCxnSpPr>
                <a:stCxn id="124" idx="2"/>
                <a:endCxn id="129" idx="0"/>
              </p:cNvCxnSpPr>
              <p:nvPr/>
            </p:nvCxnSpPr>
            <p:spPr>
              <a:xfrm>
                <a:off x="21053846" y="8168561"/>
                <a:ext cx="0" cy="556844"/>
              </a:xfrm>
              <a:prstGeom prst="straightConnector1">
                <a:avLst/>
              </a:prstGeom>
              <a:noFill/>
              <a:ln w="5715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9" name="流程图: 过程 128"/>
              <p:cNvSpPr/>
              <p:nvPr/>
            </p:nvSpPr>
            <p:spPr>
              <a:xfrm>
                <a:off x="19964903" y="8725405"/>
                <a:ext cx="2177886" cy="471924"/>
              </a:xfrm>
              <a:prstGeom prst="flowChartProcess">
                <a:avLst/>
              </a:prstGeom>
              <a:solidFill>
                <a:srgbClr val="92D050"/>
              </a:solidFill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CN" altLang="en-US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处理消息</a:t>
                </a:r>
                <a:endParaRPr lang="en-US" altLang="zh-CN" sz="2400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endParaRPr>
              </a:p>
            </p:txBody>
          </p:sp>
          <p:cxnSp>
            <p:nvCxnSpPr>
              <p:cNvPr id="132" name="直接箭头连接符 131"/>
              <p:cNvCxnSpPr/>
              <p:nvPr/>
            </p:nvCxnSpPr>
            <p:spPr>
              <a:xfrm>
                <a:off x="21053846" y="6815684"/>
                <a:ext cx="0" cy="511621"/>
              </a:xfrm>
              <a:prstGeom prst="straightConnector1">
                <a:avLst/>
              </a:prstGeom>
              <a:noFill/>
              <a:ln w="5715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3" name="流程图: 过程 132"/>
              <p:cNvSpPr/>
              <p:nvPr/>
            </p:nvSpPr>
            <p:spPr>
              <a:xfrm>
                <a:off x="19964903" y="9787232"/>
                <a:ext cx="2177886" cy="471924"/>
              </a:xfrm>
              <a:prstGeom prst="flowChartProcess">
                <a:avLst/>
              </a:prstGeom>
              <a:solidFill>
                <a:srgbClr val="92D050"/>
              </a:solidFill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CN" altLang="en-US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写</a:t>
                </a:r>
                <a:r>
                  <a:rPr lang="en-US" altLang="zh-CN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ES</a:t>
                </a:r>
                <a:r>
                  <a:rPr lang="zh-CN" altLang="en-US" sz="2400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成功</a:t>
                </a:r>
                <a:endParaRPr lang="en-US" altLang="zh-CN" sz="2400" u="sng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endParaRPr>
              </a:p>
            </p:txBody>
          </p:sp>
          <p:cxnSp>
            <p:nvCxnSpPr>
              <p:cNvPr id="134" name="直接箭头连接符 133"/>
              <p:cNvCxnSpPr>
                <a:stCxn id="129" idx="2"/>
                <a:endCxn id="133" idx="0"/>
              </p:cNvCxnSpPr>
              <p:nvPr/>
            </p:nvCxnSpPr>
            <p:spPr>
              <a:xfrm>
                <a:off x="21053846" y="9197329"/>
                <a:ext cx="0" cy="589903"/>
              </a:xfrm>
              <a:prstGeom prst="straightConnector1">
                <a:avLst/>
              </a:prstGeom>
              <a:noFill/>
              <a:ln w="5715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8" name="流程图: 过程 137"/>
              <p:cNvSpPr/>
              <p:nvPr/>
            </p:nvSpPr>
            <p:spPr>
              <a:xfrm>
                <a:off x="17013534" y="9795002"/>
                <a:ext cx="2177886" cy="471924"/>
              </a:xfrm>
              <a:prstGeom prst="flowChartProcess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400" b="1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state=</a:t>
                </a:r>
                <a:r>
                  <a:rPr lang="en-US" altLang="zh-CN" sz="2400" b="1" u="sng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2</a:t>
                </a:r>
              </a:p>
            </p:txBody>
          </p:sp>
          <p:sp>
            <p:nvSpPr>
              <p:cNvPr id="139" name="流程图: 过程 138"/>
              <p:cNvSpPr/>
              <p:nvPr/>
            </p:nvSpPr>
            <p:spPr>
              <a:xfrm>
                <a:off x="17013534" y="11003383"/>
                <a:ext cx="2177886" cy="471924"/>
              </a:xfrm>
              <a:prstGeom prst="flowChartProcess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400" b="1" u="sng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state=</a:t>
                </a:r>
                <a:r>
                  <a:rPr lang="en-US" altLang="zh-CN" sz="2400" b="1" u="sng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Neue Medium"/>
                    <a:sym typeface="Helvetica Neue Medium"/>
                  </a:rPr>
                  <a:t>1</a:t>
                </a:r>
              </a:p>
            </p:txBody>
          </p:sp>
          <p:cxnSp>
            <p:nvCxnSpPr>
              <p:cNvPr id="140" name="直接箭头连接符 139"/>
              <p:cNvCxnSpPr>
                <a:stCxn id="133" idx="1"/>
                <a:endCxn id="138" idx="3"/>
              </p:cNvCxnSpPr>
              <p:nvPr/>
            </p:nvCxnSpPr>
            <p:spPr>
              <a:xfrm flipH="1">
                <a:off x="19191420" y="10023194"/>
                <a:ext cx="773483" cy="7770"/>
              </a:xfrm>
              <a:prstGeom prst="straightConnector1">
                <a:avLst/>
              </a:prstGeom>
              <a:noFill/>
              <a:ln w="5715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3" name="直接箭头连接符 142"/>
              <p:cNvCxnSpPr>
                <a:stCxn id="110" idx="1"/>
                <a:endCxn id="107" idx="3"/>
              </p:cNvCxnSpPr>
              <p:nvPr/>
            </p:nvCxnSpPr>
            <p:spPr>
              <a:xfrm flipH="1" flipV="1">
                <a:off x="16140573" y="3930017"/>
                <a:ext cx="930510" cy="1"/>
              </a:xfrm>
              <a:prstGeom prst="straightConnector1">
                <a:avLst/>
              </a:prstGeom>
              <a:noFill/>
              <a:ln w="57150" cap="flat">
                <a:solidFill>
                  <a:srgbClr val="000000"/>
                </a:solidFill>
                <a:prstDash val="sysDash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6" name="直接箭头连接符 145"/>
              <p:cNvCxnSpPr>
                <a:stCxn id="108" idx="3"/>
                <a:endCxn id="139" idx="1"/>
              </p:cNvCxnSpPr>
              <p:nvPr/>
            </p:nvCxnSpPr>
            <p:spPr>
              <a:xfrm>
                <a:off x="16140573" y="11239345"/>
                <a:ext cx="872961" cy="0"/>
              </a:xfrm>
              <a:prstGeom prst="straightConnector1">
                <a:avLst/>
              </a:prstGeom>
              <a:noFill/>
              <a:ln w="5715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9" name="文本框 148"/>
              <p:cNvSpPr txBox="1"/>
              <p:nvPr/>
            </p:nvSpPr>
            <p:spPr>
              <a:xfrm>
                <a:off x="16387108" y="3385998"/>
                <a:ext cx="410369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u="sng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读</a:t>
                </a:r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19372976" y="9492280"/>
                <a:ext cx="410369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u="sng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写</a:t>
                </a: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16376128" y="10723896"/>
                <a:ext cx="410369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u="sng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写</a:t>
                </a: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12953245" y="3420761"/>
                <a:ext cx="9804907" cy="7067171"/>
              </a:xfrm>
              <a:prstGeom prst="rect">
                <a:avLst/>
              </a:prstGeom>
              <a:noFill/>
              <a:ln w="28575" cap="flat">
                <a:solidFill>
                  <a:srgbClr val="FF0000"/>
                </a:solidFill>
                <a:prstDash val="dash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sng" strike="noStrike" cap="none" spc="0" normalizeH="0" baseline="0" dirty="0">
                  <a:ln>
                    <a:noFill/>
                  </a:ln>
                  <a:solidFill>
                    <a:schemeClr val="accent6">
                      <a:hueOff val="10811956"/>
                      <a:satOff val="-58544"/>
                      <a:lumOff val="-9736"/>
                    </a:schemeClr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</p:txBody>
          </p:sp>
        </p:grpSp>
        <p:pic>
          <p:nvPicPr>
            <p:cNvPr id="154" name="图片 153" descr="免费矢量图: 警告, 标志, 风险, 危险, 迹象, 符号, 注意, 图标 ..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8969" y="10656486"/>
              <a:ext cx="1167067" cy="1130596"/>
            </a:xfrm>
            <a:prstGeom prst="rect">
              <a:avLst/>
            </a:prstGeom>
          </p:spPr>
        </p:pic>
      </p:grpSp>
      <p:sp>
        <p:nvSpPr>
          <p:cNvPr id="66" name="版式设计">
            <a:extLst>
              <a:ext uri="{FF2B5EF4-FFF2-40B4-BE49-F238E27FC236}">
                <a16:creationId xmlns:a16="http://schemas.microsoft.com/office/drawing/2014/main" id="{01B9F0B5-FEDA-449B-85C9-EA05D8DE3E29}"/>
              </a:ext>
            </a:extLst>
          </p:cNvPr>
          <p:cNvSpPr txBox="1">
            <a:spLocks/>
          </p:cNvSpPr>
          <p:nvPr/>
        </p:nvSpPr>
        <p:spPr>
          <a:xfrm>
            <a:off x="1383013" y="578878"/>
            <a:ext cx="8759280" cy="751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/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项目重难点</a:t>
            </a:r>
            <a:r>
              <a:rPr lang="en-US" altLang="zh-CN" sz="43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--</a:t>
            </a:r>
            <a:r>
              <a:rPr lang="zh-CN" altLang="en-US" sz="4400" dirty="0"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数据一致性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54965" y="2850931"/>
            <a:ext cx="10115977" cy="7153490"/>
            <a:chOff x="754965" y="2850931"/>
            <a:chExt cx="10115977" cy="7153490"/>
          </a:xfrm>
        </p:grpSpPr>
        <p:sp>
          <p:nvSpPr>
            <p:cNvPr id="74" name="文本框 73"/>
            <p:cNvSpPr txBox="1"/>
            <p:nvPr/>
          </p:nvSpPr>
          <p:spPr>
            <a:xfrm>
              <a:off x="754965" y="4748982"/>
              <a:ext cx="10115977" cy="3782524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  <p:sp>
          <p:nvSpPr>
            <p:cNvPr id="29" name="流程图: 过程 28"/>
            <p:cNvSpPr/>
            <p:nvPr/>
          </p:nvSpPr>
          <p:spPr>
            <a:xfrm>
              <a:off x="1171553" y="6824507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state=2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30" name="流程图: 过程 29"/>
            <p:cNvSpPr/>
            <p:nvPr/>
          </p:nvSpPr>
          <p:spPr>
            <a:xfrm>
              <a:off x="1173333" y="8793833"/>
              <a:ext cx="2177886" cy="1210588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更新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ES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state=2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version=1+1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31" name="直接箭头连接符 30"/>
            <p:cNvCxnSpPr>
              <a:stCxn id="29" idx="2"/>
              <a:endCxn id="30" idx="0"/>
            </p:cNvCxnSpPr>
            <p:nvPr/>
          </p:nvCxnSpPr>
          <p:spPr>
            <a:xfrm>
              <a:off x="2260496" y="7296431"/>
              <a:ext cx="1780" cy="1497402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流程图: 过程 31"/>
            <p:cNvSpPr/>
            <p:nvPr/>
          </p:nvSpPr>
          <p:spPr>
            <a:xfrm>
              <a:off x="1171553" y="5031898"/>
              <a:ext cx="2177886" cy="841256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state=1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v</a:t>
              </a:r>
              <a:r>
                <a:rPr kumimoji="0" lang="en-US" altLang="zh-CN" sz="2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ersion=1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33" name="直接箭头连接符 32"/>
            <p:cNvCxnSpPr>
              <a:stCxn id="32" idx="2"/>
              <a:endCxn id="29" idx="0"/>
            </p:cNvCxnSpPr>
            <p:nvPr/>
          </p:nvCxnSpPr>
          <p:spPr>
            <a:xfrm>
              <a:off x="2260496" y="5873154"/>
              <a:ext cx="0" cy="951353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矩形 33"/>
            <p:cNvSpPr/>
            <p:nvPr/>
          </p:nvSpPr>
          <p:spPr>
            <a:xfrm>
              <a:off x="4303565" y="2850931"/>
              <a:ext cx="30187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34FD8"/>
                  </a:solidFill>
                  <a:latin typeface="腾讯体 W7"/>
                  <a:ea typeface="腾讯体 W7"/>
                </a:rPr>
                <a:t>ES</a:t>
              </a:r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乐观锁实现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</p:txBody>
        </p:sp>
        <p:sp>
          <p:nvSpPr>
            <p:cNvPr id="51" name="流程图: 过程 50"/>
            <p:cNvSpPr/>
            <p:nvPr/>
          </p:nvSpPr>
          <p:spPr>
            <a:xfrm>
              <a:off x="4566021" y="5031898"/>
              <a:ext cx="2177886" cy="841256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state=1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v</a:t>
              </a:r>
              <a:r>
                <a:rPr kumimoji="0" lang="en-US" altLang="zh-CN" sz="2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ersion=1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55" name="流程图: 过程 54"/>
            <p:cNvSpPr/>
            <p:nvPr/>
          </p:nvSpPr>
          <p:spPr>
            <a:xfrm>
              <a:off x="1173333" y="3832107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进程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1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56" name="直接箭头连接符 55"/>
            <p:cNvCxnSpPr>
              <a:stCxn id="55" idx="2"/>
              <a:endCxn id="32" idx="0"/>
            </p:cNvCxnSpPr>
            <p:nvPr/>
          </p:nvCxnSpPr>
          <p:spPr>
            <a:xfrm flipH="1">
              <a:off x="2260496" y="4304031"/>
              <a:ext cx="1780" cy="727867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9" name="流程图: 过程 58"/>
            <p:cNvSpPr/>
            <p:nvPr/>
          </p:nvSpPr>
          <p:spPr>
            <a:xfrm>
              <a:off x="8146133" y="6262571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state=3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68" name="流程图: 过程 67"/>
            <p:cNvSpPr/>
            <p:nvPr/>
          </p:nvSpPr>
          <p:spPr>
            <a:xfrm>
              <a:off x="8146133" y="7123549"/>
              <a:ext cx="2176106" cy="1210588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更新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ES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state=3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version=2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69" name="直接箭头连接符 68"/>
            <p:cNvCxnSpPr>
              <a:stCxn id="59" idx="2"/>
              <a:endCxn id="68" idx="0"/>
            </p:cNvCxnSpPr>
            <p:nvPr/>
          </p:nvCxnSpPr>
          <p:spPr>
            <a:xfrm flipH="1">
              <a:off x="9234186" y="6734495"/>
              <a:ext cx="890" cy="389054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0" name="流程图: 过程 69"/>
            <p:cNvSpPr/>
            <p:nvPr/>
          </p:nvSpPr>
          <p:spPr>
            <a:xfrm>
              <a:off x="8147913" y="5031082"/>
              <a:ext cx="2177886" cy="841256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state=1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v</a:t>
              </a:r>
              <a:r>
                <a:rPr kumimoji="0" lang="en-US" altLang="zh-CN" sz="2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ersion=1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71" name="直接箭头连接符 70"/>
            <p:cNvCxnSpPr>
              <a:stCxn id="70" idx="2"/>
              <a:endCxn id="59" idx="0"/>
            </p:cNvCxnSpPr>
            <p:nvPr/>
          </p:nvCxnSpPr>
          <p:spPr>
            <a:xfrm flipH="1">
              <a:off x="9235076" y="5872338"/>
              <a:ext cx="1780" cy="390233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2" name="流程图: 过程 71"/>
            <p:cNvSpPr/>
            <p:nvPr/>
          </p:nvSpPr>
          <p:spPr>
            <a:xfrm>
              <a:off x="8153253" y="3826974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进程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2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73" name="直接箭头连接符 72"/>
            <p:cNvCxnSpPr>
              <a:stCxn id="72" idx="2"/>
              <a:endCxn id="70" idx="0"/>
            </p:cNvCxnSpPr>
            <p:nvPr/>
          </p:nvCxnSpPr>
          <p:spPr>
            <a:xfrm flipH="1">
              <a:off x="9236856" y="4298898"/>
              <a:ext cx="5340" cy="732184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直接箭头连接符 78"/>
            <p:cNvCxnSpPr>
              <a:stCxn id="51" idx="1"/>
              <a:endCxn id="32" idx="3"/>
            </p:cNvCxnSpPr>
            <p:nvPr/>
          </p:nvCxnSpPr>
          <p:spPr>
            <a:xfrm flipH="1">
              <a:off x="3349439" y="5452526"/>
              <a:ext cx="1216582" cy="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直接箭头连接符 83"/>
            <p:cNvCxnSpPr>
              <a:stCxn id="51" idx="3"/>
              <a:endCxn id="70" idx="1"/>
            </p:cNvCxnSpPr>
            <p:nvPr/>
          </p:nvCxnSpPr>
          <p:spPr>
            <a:xfrm flipV="1">
              <a:off x="6743907" y="5451710"/>
              <a:ext cx="1404006" cy="816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0" name="流程图: 过程 89"/>
            <p:cNvSpPr/>
            <p:nvPr/>
          </p:nvSpPr>
          <p:spPr>
            <a:xfrm>
              <a:off x="4566021" y="7314532"/>
              <a:ext cx="2177886" cy="841256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state=3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v</a:t>
              </a:r>
              <a:r>
                <a:rPr kumimoji="0" lang="en-US" altLang="zh-CN" sz="2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ersion=2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91" name="直接箭头连接符 90"/>
            <p:cNvCxnSpPr>
              <a:stCxn id="68" idx="1"/>
              <a:endCxn id="90" idx="3"/>
            </p:cNvCxnSpPr>
            <p:nvPr/>
          </p:nvCxnSpPr>
          <p:spPr>
            <a:xfrm flipH="1">
              <a:off x="6743907" y="7728843"/>
              <a:ext cx="1402226" cy="6317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直接箭头连接符 94"/>
            <p:cNvCxnSpPr>
              <a:stCxn id="30" idx="3"/>
              <a:endCxn id="90" idx="1"/>
            </p:cNvCxnSpPr>
            <p:nvPr/>
          </p:nvCxnSpPr>
          <p:spPr>
            <a:xfrm flipV="1">
              <a:off x="3351219" y="7735160"/>
              <a:ext cx="1214802" cy="1663967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" name="乘号 96"/>
            <p:cNvSpPr/>
            <p:nvPr/>
          </p:nvSpPr>
          <p:spPr>
            <a:xfrm>
              <a:off x="3588691" y="8045132"/>
              <a:ext cx="914400" cy="9144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7192401" y="4954546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读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791119" y="4912740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读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3707059" y="8838444"/>
              <a:ext cx="192360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2=2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，写失败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239834" y="7256919"/>
              <a:ext cx="410369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72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pPr hangingPunct="1"/>
            <a:fld id="{86CB4B4D-7CA3-9044-876B-883B54F8677D}" type="slidenum">
              <a:rPr>
                <a:solidFill>
                  <a:srgbClr val="BC8027">
                    <a:lumOff val="21330"/>
                  </a:srgbClr>
                </a:solidFill>
              </a:rPr>
              <a:pPr hangingPunct="1"/>
              <a:t>16</a:t>
            </a:fld>
            <a:endParaRPr>
              <a:solidFill>
                <a:srgbClr val="BC8027">
                  <a:lumOff val="21330"/>
                </a:srgbClr>
              </a:solidFill>
            </a:endParaRPr>
          </a:p>
        </p:txBody>
      </p:sp>
      <p:sp>
        <p:nvSpPr>
          <p:cNvPr id="19" name="版式设计">
            <a:extLst>
              <a:ext uri="{FF2B5EF4-FFF2-40B4-BE49-F238E27FC236}">
                <a16:creationId xmlns:a16="http://schemas.microsoft.com/office/drawing/2014/main" id="{A19EA3C3-81DE-4A18-9352-16BFC7BBE05B}"/>
              </a:ext>
            </a:extLst>
          </p:cNvPr>
          <p:cNvSpPr txBox="1">
            <a:spLocks/>
          </p:cNvSpPr>
          <p:nvPr/>
        </p:nvSpPr>
        <p:spPr>
          <a:xfrm>
            <a:off x="1410340" y="745598"/>
            <a:ext cx="9267819" cy="624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项目重难</a:t>
            </a:r>
            <a:r>
              <a:rPr lang="en-US" altLang="zh-CN" sz="4300" dirty="0"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--</a:t>
            </a:r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同步优化效果</a:t>
            </a:r>
          </a:p>
        </p:txBody>
      </p:sp>
      <p:grpSp>
        <p:nvGrpSpPr>
          <p:cNvPr id="20" name="成组"/>
          <p:cNvGrpSpPr/>
          <p:nvPr/>
        </p:nvGrpSpPr>
        <p:grpSpPr>
          <a:xfrm>
            <a:off x="673184" y="764603"/>
            <a:ext cx="737156" cy="469902"/>
            <a:chOff x="0" y="0"/>
            <a:chExt cx="737154" cy="469900"/>
          </a:xfrm>
        </p:grpSpPr>
        <p:pic>
          <p:nvPicPr>
            <p:cNvPr id="21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endParaRPr>
                <a:latin typeface="腾讯体 W7"/>
                <a:ea typeface="腾讯体 W7"/>
              </a:endParaRPr>
            </a:p>
          </p:txBody>
        </p:sp>
      </p:grpSp>
      <p:graphicFrame>
        <p:nvGraphicFramePr>
          <p:cNvPr id="35" name="表格 34"/>
          <p:cNvGraphicFramePr/>
          <p:nvPr>
            <p:extLst>
              <p:ext uri="{D42A27DB-BD31-4B8C-83A1-F6EECF244321}">
                <p14:modId xmlns:p14="http://schemas.microsoft.com/office/powerpoint/2010/main" val="1500645727"/>
              </p:ext>
            </p:extLst>
          </p:nvPr>
        </p:nvGraphicFramePr>
        <p:xfrm>
          <a:off x="14714847" y="4346489"/>
          <a:ext cx="8012856" cy="447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214">
                  <a:extLst>
                    <a:ext uri="{9D8B030D-6E8A-4147-A177-3AD203B41FA5}">
                      <a16:colId xmlns:a16="http://schemas.microsoft.com/office/drawing/2014/main" val="2147168884"/>
                    </a:ext>
                  </a:extLst>
                </a:gridCol>
                <a:gridCol w="200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214">
                  <a:extLst>
                    <a:ext uri="{9D8B030D-6E8A-4147-A177-3AD203B41FA5}">
                      <a16:colId xmlns:a16="http://schemas.microsoft.com/office/drawing/2014/main" val="2466328294"/>
                    </a:ext>
                  </a:extLst>
                </a:gridCol>
              </a:tblGrid>
              <a:tr h="111756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sz="2800" b="1" dirty="0">
                        <a:solidFill>
                          <a:srgbClr val="FFFFFF"/>
                        </a:solidFill>
                        <a:latin typeface="Arial"/>
                        <a:ea typeface="微软雅黑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25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800" b="1" i="0" u="none" strike="noStrik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Arial"/>
                          <a:ea typeface="微软雅黑"/>
                          <a:cs typeface="+mn-cs"/>
                        </a:rPr>
                        <a:t>优化前</a:t>
                      </a:r>
                      <a:endParaRPr lang="zh-CN" sz="2800" b="1" i="0" u="none" strike="noStrik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25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800" b="1" i="0" u="none" strike="noStrik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Arial"/>
                          <a:ea typeface="微软雅黑"/>
                          <a:cs typeface="+mn-cs"/>
                        </a:rPr>
                        <a:t>优化后</a:t>
                      </a:r>
                      <a:endParaRPr lang="zh-CN" sz="2800" b="1" i="0" u="none" strike="noStrik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25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800" b="1" i="0" u="none" strike="noStrik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Arial"/>
                          <a:ea typeface="微软雅黑"/>
                          <a:cs typeface="+mn-cs"/>
                        </a:rPr>
                        <a:t>效果</a:t>
                      </a:r>
                      <a:endParaRPr lang="zh-CN" sz="2800" b="1" i="0" u="none" strike="noStrik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56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同步延时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17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1s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3ms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提升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300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倍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756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同步性能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单机扫表</a:t>
                      </a:r>
                      <a:endParaRPr kumimoji="0" lang="en-US" altLang="zh-CN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  <a:p>
                      <a:pPr indent="0" algn="ctr">
                        <a:buNone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200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条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/s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单机</a:t>
                      </a:r>
                      <a:endParaRPr kumimoji="0" lang="en-US" altLang="zh-CN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2000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条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/s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提升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10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倍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0374"/>
                  </a:ext>
                </a:extLst>
              </a:tr>
              <a:tr h="111756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可靠性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9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9.9</a:t>
                      </a: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%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99.99%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提升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0.09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507640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26" y="3282826"/>
            <a:ext cx="13239847" cy="687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6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pPr hangingPunct="1"/>
            <a:fld id="{86CB4B4D-7CA3-9044-876B-883B54F8677D}" type="slidenum">
              <a:rPr>
                <a:solidFill>
                  <a:srgbClr val="BC8027">
                    <a:lumOff val="21330"/>
                  </a:srgbClr>
                </a:solidFill>
              </a:rPr>
              <a:pPr hangingPunct="1"/>
              <a:t>17</a:t>
            </a:fld>
            <a:endParaRPr>
              <a:solidFill>
                <a:srgbClr val="BC8027">
                  <a:lumOff val="21330"/>
                </a:srgbClr>
              </a:solidFill>
            </a:endParaRPr>
          </a:p>
        </p:txBody>
      </p:sp>
      <p:sp>
        <p:nvSpPr>
          <p:cNvPr id="16" name="版式设计">
            <a:extLst>
              <a:ext uri="{FF2B5EF4-FFF2-40B4-BE49-F238E27FC236}">
                <a16:creationId xmlns:a16="http://schemas.microsoft.com/office/drawing/2014/main" id="{01B9F0B5-FEDA-449B-85C9-EA05D8DE3E29}"/>
              </a:ext>
            </a:extLst>
          </p:cNvPr>
          <p:cNvSpPr txBox="1">
            <a:spLocks/>
          </p:cNvSpPr>
          <p:nvPr/>
        </p:nvSpPr>
        <p:spPr>
          <a:xfrm>
            <a:off x="1400400" y="518039"/>
            <a:ext cx="5670959" cy="751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/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项目重难点</a:t>
            </a:r>
            <a:r>
              <a:rPr lang="en-US" altLang="zh-CN" sz="43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--</a:t>
            </a:r>
            <a:r>
              <a:rPr lang="zh-CN" altLang="en-US" sz="4400" dirty="0"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扩展性</a:t>
            </a:r>
            <a:endParaRPr lang="zh-CN" altLang="en-US" sz="4400"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grpSp>
        <p:nvGrpSpPr>
          <p:cNvPr id="20" name="成组"/>
          <p:cNvGrpSpPr/>
          <p:nvPr/>
        </p:nvGrpSpPr>
        <p:grpSpPr>
          <a:xfrm>
            <a:off x="673184" y="764603"/>
            <a:ext cx="737156" cy="469902"/>
            <a:chOff x="0" y="0"/>
            <a:chExt cx="737154" cy="469900"/>
          </a:xfrm>
        </p:grpSpPr>
        <p:pic>
          <p:nvPicPr>
            <p:cNvPr id="21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endParaRPr>
                <a:latin typeface="腾讯体 W7"/>
                <a:ea typeface="腾讯体 W7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9440" y="709776"/>
            <a:ext cx="13218160" cy="54292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0966" y="7201735"/>
            <a:ext cx="13276634" cy="577205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1244" y="1611134"/>
            <a:ext cx="7183377" cy="4527930"/>
            <a:chOff x="361244" y="1611134"/>
            <a:chExt cx="7183377" cy="452793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6525" y="2286173"/>
              <a:ext cx="6691361" cy="3852891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361244" y="1611134"/>
              <a:ext cx="71833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旧</a:t>
              </a:r>
              <a:r>
                <a:rPr lang="en-US" altLang="zh-CN" dirty="0">
                  <a:solidFill>
                    <a:srgbClr val="034FD8"/>
                  </a:solidFill>
                  <a:latin typeface="腾讯体 W7"/>
                  <a:ea typeface="腾讯体 W7"/>
                </a:rPr>
                <a:t>:</a:t>
              </a:r>
              <a:r>
                <a:rPr lang="en-US" altLang="zh-CN" b="1" dirty="0">
                  <a:solidFill>
                    <a:srgbClr val="FF0000"/>
                  </a:solidFill>
                  <a:latin typeface="腾讯体 W7"/>
                  <a:ea typeface="腾讯体 W7"/>
                </a:rPr>
                <a:t>20+</a:t>
              </a:r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查询接口，新增项目要开发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59701" y="3240676"/>
            <a:ext cx="3246402" cy="1348965"/>
            <a:chOff x="7359701" y="3240676"/>
            <a:chExt cx="3246402" cy="1348965"/>
          </a:xfrm>
        </p:grpSpPr>
        <p:sp>
          <p:nvSpPr>
            <p:cNvPr id="24" name="右箭头 23"/>
            <p:cNvSpPr/>
            <p:nvPr/>
          </p:nvSpPr>
          <p:spPr>
            <a:xfrm>
              <a:off x="7690752" y="3835598"/>
              <a:ext cx="2743568" cy="754043"/>
            </a:xfrm>
            <a:prstGeom prst="rightArrow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59701" y="3240676"/>
              <a:ext cx="32464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腾讯体 W7"/>
                  <a:ea typeface="腾讯体 W7"/>
                </a:rPr>
                <a:t>配置化</a:t>
              </a:r>
              <a:r>
                <a:rPr lang="en-US" altLang="zh-CN" dirty="0">
                  <a:solidFill>
                    <a:srgbClr val="FF0000"/>
                  </a:solidFill>
                  <a:latin typeface="腾讯体 W7"/>
                  <a:ea typeface="腾讯体 W7"/>
                </a:rPr>
                <a:t>+</a:t>
              </a:r>
              <a:r>
                <a:rPr lang="zh-CN" altLang="en-US" dirty="0">
                  <a:solidFill>
                    <a:srgbClr val="FF0000"/>
                  </a:solidFill>
                  <a:latin typeface="腾讯体 W7"/>
                  <a:ea typeface="腾讯体 W7"/>
                </a:rPr>
                <a:t>服务化</a:t>
              </a:r>
              <a:endParaRPr lang="en-US" altLang="zh-CN" dirty="0">
                <a:solidFill>
                  <a:srgbClr val="FF0000"/>
                </a:solidFill>
                <a:latin typeface="腾讯体 W7"/>
                <a:ea typeface="腾讯体 W7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1244" y="6670233"/>
            <a:ext cx="6904803" cy="6242500"/>
            <a:chOff x="361244" y="6670233"/>
            <a:chExt cx="6904803" cy="62425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8363" y="7316564"/>
              <a:ext cx="6787684" cy="5596169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361244" y="6670233"/>
              <a:ext cx="45929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旧</a:t>
              </a:r>
              <a:r>
                <a:rPr lang="en-US" altLang="zh-CN" dirty="0">
                  <a:solidFill>
                    <a:srgbClr val="034FD8"/>
                  </a:solidFill>
                  <a:latin typeface="腾讯体 W7"/>
                  <a:ea typeface="腾讯体 W7"/>
                </a:rPr>
                <a:t>:</a:t>
              </a:r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新增字段</a:t>
              </a:r>
              <a:r>
                <a:rPr lang="en-US" altLang="zh-CN" dirty="0">
                  <a:solidFill>
                    <a:srgbClr val="034FD8"/>
                  </a:solidFill>
                  <a:latin typeface="腾讯体 W7"/>
                  <a:ea typeface="腾讯体 W7"/>
                </a:rPr>
                <a:t>,</a:t>
              </a:r>
              <a:r>
                <a:rPr lang="zh-CN" altLang="en-US" b="1" dirty="0">
                  <a:solidFill>
                    <a:srgbClr val="FF0000"/>
                  </a:solidFill>
                  <a:latin typeface="腾讯体 W7"/>
                  <a:ea typeface="腾讯体 W7"/>
                </a:rPr>
                <a:t>写死</a:t>
              </a:r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代码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90752" y="8791493"/>
            <a:ext cx="2743568" cy="1975428"/>
            <a:chOff x="7690752" y="8791493"/>
            <a:chExt cx="2743568" cy="1975428"/>
          </a:xfrm>
        </p:grpSpPr>
        <p:sp>
          <p:nvSpPr>
            <p:cNvPr id="31" name="右箭头 30"/>
            <p:cNvSpPr/>
            <p:nvPr/>
          </p:nvSpPr>
          <p:spPr>
            <a:xfrm>
              <a:off x="7690752" y="10012878"/>
              <a:ext cx="2743568" cy="754043"/>
            </a:xfrm>
            <a:prstGeom prst="rightArrow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690752" y="8791493"/>
              <a:ext cx="261962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腾讯体 W7"/>
                  <a:ea typeface="腾讯体 W7"/>
                </a:rPr>
                <a:t>新</a:t>
              </a:r>
              <a:r>
                <a:rPr lang="en-US" altLang="zh-CN" dirty="0">
                  <a:solidFill>
                    <a:srgbClr val="FF0000"/>
                  </a:solidFill>
                  <a:latin typeface="腾讯体 W7"/>
                  <a:ea typeface="腾讯体 W7"/>
                </a:rPr>
                <a:t>:</a:t>
              </a:r>
              <a:r>
                <a:rPr lang="zh-CN" altLang="en-US" dirty="0">
                  <a:solidFill>
                    <a:srgbClr val="FF0000"/>
                  </a:solidFill>
                  <a:latin typeface="腾讯体 W7"/>
                  <a:ea typeface="腾讯体 W7"/>
                </a:rPr>
                <a:t>自动生效</a:t>
              </a:r>
              <a:endParaRPr lang="en-US" altLang="zh-CN" dirty="0">
                <a:solidFill>
                  <a:srgbClr val="FF0000"/>
                </a:solidFill>
                <a:latin typeface="腾讯体 W7"/>
                <a:ea typeface="腾讯体 W7"/>
              </a:endParaRPr>
            </a:p>
            <a:p>
              <a:r>
                <a:rPr lang="zh-CN" altLang="en-US" dirty="0">
                  <a:solidFill>
                    <a:srgbClr val="FF0000"/>
                  </a:solidFill>
                  <a:latin typeface="腾讯体 W7"/>
                  <a:ea typeface="腾讯体 W7"/>
                </a:rPr>
                <a:t>直接申请</a:t>
              </a:r>
              <a:endParaRPr lang="en-US" altLang="zh-CN" dirty="0">
                <a:solidFill>
                  <a:srgbClr val="FF0000"/>
                </a:solidFill>
                <a:latin typeface="腾讯体 W7"/>
                <a:ea typeface="腾讯体 W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40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pPr hangingPunct="1"/>
            <a:fld id="{86CB4B4D-7CA3-9044-876B-883B54F8677D}" type="slidenum">
              <a:rPr>
                <a:solidFill>
                  <a:srgbClr val="BC8027">
                    <a:lumOff val="21330"/>
                  </a:srgbClr>
                </a:solidFill>
              </a:rPr>
              <a:pPr hangingPunct="1"/>
              <a:t>18</a:t>
            </a:fld>
            <a:endParaRPr>
              <a:solidFill>
                <a:srgbClr val="BC8027">
                  <a:lumOff val="21330"/>
                </a:srgbClr>
              </a:solidFill>
            </a:endParaRPr>
          </a:p>
        </p:txBody>
      </p:sp>
      <p:sp>
        <p:nvSpPr>
          <p:cNvPr id="16" name="版式设计">
            <a:extLst>
              <a:ext uri="{FF2B5EF4-FFF2-40B4-BE49-F238E27FC236}">
                <a16:creationId xmlns:a16="http://schemas.microsoft.com/office/drawing/2014/main" id="{01B9F0B5-FEDA-449B-85C9-EA05D8DE3E29}"/>
              </a:ext>
            </a:extLst>
          </p:cNvPr>
          <p:cNvSpPr txBox="1">
            <a:spLocks/>
          </p:cNvSpPr>
          <p:nvPr/>
        </p:nvSpPr>
        <p:spPr>
          <a:xfrm>
            <a:off x="1400400" y="518039"/>
            <a:ext cx="5386479" cy="751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/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项目重难点</a:t>
            </a:r>
            <a:r>
              <a:rPr lang="en-US" altLang="zh-CN" sz="43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--</a:t>
            </a:r>
            <a:r>
              <a:rPr lang="zh-CN" altLang="en-US" sz="4400" dirty="0"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扩展性</a:t>
            </a:r>
            <a:endParaRPr lang="zh-CN" altLang="en-US" sz="4300"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grpSp>
        <p:nvGrpSpPr>
          <p:cNvPr id="20" name="成组"/>
          <p:cNvGrpSpPr/>
          <p:nvPr/>
        </p:nvGrpSpPr>
        <p:grpSpPr>
          <a:xfrm>
            <a:off x="673184" y="764603"/>
            <a:ext cx="737156" cy="469902"/>
            <a:chOff x="0" y="0"/>
            <a:chExt cx="737154" cy="469900"/>
          </a:xfrm>
        </p:grpSpPr>
        <p:pic>
          <p:nvPicPr>
            <p:cNvPr id="21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endParaRPr>
                <a:latin typeface="腾讯体 W7"/>
                <a:ea typeface="腾讯体 W7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4BE7D1A-B4D6-5540-89E7-6F39C5D2DF87}"/>
              </a:ext>
            </a:extLst>
          </p:cNvPr>
          <p:cNvSpPr txBox="1"/>
          <p:nvPr/>
        </p:nvSpPr>
        <p:spPr>
          <a:xfrm>
            <a:off x="2944625" y="1555804"/>
            <a:ext cx="72939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ES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集群信息：地址，用户名，密码，版本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Kafka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信息：地址，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topic,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消费者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项目信息：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ProjectName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ProjectID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</a:rPr>
              <a:t>setName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2718" y="213083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34FD8"/>
                </a:solidFill>
                <a:latin typeface="腾讯体 W7"/>
                <a:ea typeface="腾讯体 W7"/>
              </a:rPr>
              <a:t>资源准备</a:t>
            </a:r>
            <a:endParaRPr lang="en-US" altLang="zh-CN" dirty="0">
              <a:solidFill>
                <a:srgbClr val="034FD8"/>
              </a:solidFill>
              <a:latin typeface="腾讯体 W7"/>
              <a:ea typeface="腾讯体 W7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946035" y="3696383"/>
            <a:ext cx="19713410" cy="2575366"/>
            <a:chOff x="765383" y="3707331"/>
            <a:chExt cx="19713410" cy="2575366"/>
          </a:xfrm>
        </p:grpSpPr>
        <p:sp>
          <p:nvSpPr>
            <p:cNvPr id="44" name="流程图: 过程 43"/>
            <p:cNvSpPr/>
            <p:nvPr/>
          </p:nvSpPr>
          <p:spPr>
            <a:xfrm>
              <a:off x="765383" y="4228807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准备资源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45" name="流程图: 过程 44"/>
            <p:cNvSpPr/>
            <p:nvPr/>
          </p:nvSpPr>
          <p:spPr>
            <a:xfrm>
              <a:off x="3650505" y="4219895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开发同步接口</a:t>
              </a:r>
            </a:p>
          </p:txBody>
        </p:sp>
        <p:sp>
          <p:nvSpPr>
            <p:cNvPr id="46" name="流程图: 过程 45"/>
            <p:cNvSpPr/>
            <p:nvPr/>
          </p:nvSpPr>
          <p:spPr>
            <a:xfrm>
              <a:off x="6576585" y="4218647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测试同步程序</a:t>
              </a:r>
            </a:p>
          </p:txBody>
        </p:sp>
        <p:sp>
          <p:nvSpPr>
            <p:cNvPr id="47" name="流程图: 过程 46"/>
            <p:cNvSpPr/>
            <p:nvPr/>
          </p:nvSpPr>
          <p:spPr>
            <a:xfrm>
              <a:off x="9452062" y="4208487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开发查询接口</a:t>
              </a:r>
            </a:p>
          </p:txBody>
        </p:sp>
        <p:sp>
          <p:nvSpPr>
            <p:cNvPr id="48" name="流程图: 过程 47"/>
            <p:cNvSpPr/>
            <p:nvPr/>
          </p:nvSpPr>
          <p:spPr>
            <a:xfrm>
              <a:off x="12357943" y="4198327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测试查询程序</a:t>
              </a:r>
            </a:p>
          </p:txBody>
        </p:sp>
        <p:sp>
          <p:nvSpPr>
            <p:cNvPr id="49" name="流程图: 过程 48"/>
            <p:cNvSpPr/>
            <p:nvPr/>
          </p:nvSpPr>
          <p:spPr>
            <a:xfrm>
              <a:off x="15314185" y="4189415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手动部署</a:t>
              </a:r>
            </a:p>
          </p:txBody>
        </p:sp>
        <p:sp>
          <p:nvSpPr>
            <p:cNvPr id="50" name="流程图: 过程 49"/>
            <p:cNvSpPr/>
            <p:nvPr/>
          </p:nvSpPr>
          <p:spPr>
            <a:xfrm>
              <a:off x="18300907" y="4179255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One by one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52" name="直接箭头连接符 51"/>
            <p:cNvCxnSpPr>
              <a:stCxn id="44" idx="3"/>
              <a:endCxn id="45" idx="1"/>
            </p:cNvCxnSpPr>
            <p:nvPr/>
          </p:nvCxnSpPr>
          <p:spPr>
            <a:xfrm flipV="1">
              <a:off x="2943269" y="4455857"/>
              <a:ext cx="707236" cy="8912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直接箭头连接符 52"/>
            <p:cNvCxnSpPr>
              <a:stCxn id="45" idx="3"/>
              <a:endCxn id="46" idx="1"/>
            </p:cNvCxnSpPr>
            <p:nvPr/>
          </p:nvCxnSpPr>
          <p:spPr>
            <a:xfrm flipV="1">
              <a:off x="5828391" y="4454609"/>
              <a:ext cx="748194" cy="1248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直接箭头连接符 53"/>
            <p:cNvCxnSpPr>
              <a:stCxn id="46" idx="3"/>
              <a:endCxn id="47" idx="1"/>
            </p:cNvCxnSpPr>
            <p:nvPr/>
          </p:nvCxnSpPr>
          <p:spPr>
            <a:xfrm flipV="1">
              <a:off x="8754471" y="4444449"/>
              <a:ext cx="697591" cy="1016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直接箭头连接符 54"/>
            <p:cNvCxnSpPr>
              <a:stCxn id="47" idx="3"/>
              <a:endCxn id="48" idx="1"/>
            </p:cNvCxnSpPr>
            <p:nvPr/>
          </p:nvCxnSpPr>
          <p:spPr>
            <a:xfrm flipV="1">
              <a:off x="11629948" y="4434289"/>
              <a:ext cx="727995" cy="1016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" name="直接箭头连接符 55"/>
            <p:cNvCxnSpPr>
              <a:stCxn id="48" idx="3"/>
              <a:endCxn id="49" idx="1"/>
            </p:cNvCxnSpPr>
            <p:nvPr/>
          </p:nvCxnSpPr>
          <p:spPr>
            <a:xfrm flipV="1">
              <a:off x="14535829" y="4425377"/>
              <a:ext cx="778356" cy="8912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直接箭头连接符 57"/>
            <p:cNvCxnSpPr>
              <a:stCxn id="49" idx="3"/>
              <a:endCxn id="50" idx="1"/>
            </p:cNvCxnSpPr>
            <p:nvPr/>
          </p:nvCxnSpPr>
          <p:spPr>
            <a:xfrm flipV="1">
              <a:off x="17492071" y="4415217"/>
              <a:ext cx="808836" cy="1016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4" name="流程图: 过程 63"/>
            <p:cNvSpPr/>
            <p:nvPr/>
          </p:nvSpPr>
          <p:spPr>
            <a:xfrm>
              <a:off x="765383" y="5254967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准备资源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65" name="流程图: 过程 64"/>
            <p:cNvSpPr/>
            <p:nvPr/>
          </p:nvSpPr>
          <p:spPr>
            <a:xfrm>
              <a:off x="3650505" y="5246055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DB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插入配置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67" name="流程图: 过程 66"/>
            <p:cNvSpPr/>
            <p:nvPr/>
          </p:nvSpPr>
          <p:spPr>
            <a:xfrm>
              <a:off x="6576585" y="5234647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扩容查询服务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68" name="流程图: 过程 67"/>
            <p:cNvSpPr/>
            <p:nvPr/>
          </p:nvSpPr>
          <p:spPr>
            <a:xfrm>
              <a:off x="9462146" y="5224487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扩容同步服务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69" name="流程图: 过程 68"/>
            <p:cNvSpPr/>
            <p:nvPr/>
          </p:nvSpPr>
          <p:spPr>
            <a:xfrm>
              <a:off x="12367588" y="5215575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线上接入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70" name="流程图: 过程 69"/>
            <p:cNvSpPr/>
            <p:nvPr/>
          </p:nvSpPr>
          <p:spPr>
            <a:xfrm>
              <a:off x="15313670" y="5205415"/>
              <a:ext cx="2177886" cy="471924"/>
            </a:xfrm>
            <a:prstGeom prst="flowChartProcess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自助联调</a:t>
              </a:r>
              <a:endPara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cxnSp>
          <p:nvCxnSpPr>
            <p:cNvPr id="71" name="直接箭头连接符 70"/>
            <p:cNvCxnSpPr>
              <a:stCxn id="64" idx="3"/>
              <a:endCxn id="65" idx="1"/>
            </p:cNvCxnSpPr>
            <p:nvPr/>
          </p:nvCxnSpPr>
          <p:spPr>
            <a:xfrm flipV="1">
              <a:off x="2943269" y="5482017"/>
              <a:ext cx="707236" cy="8912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3" name="直接箭头连接符 72"/>
            <p:cNvCxnSpPr>
              <a:stCxn id="65" idx="3"/>
              <a:endCxn id="67" idx="1"/>
            </p:cNvCxnSpPr>
            <p:nvPr/>
          </p:nvCxnSpPr>
          <p:spPr>
            <a:xfrm flipV="1">
              <a:off x="5828391" y="5470609"/>
              <a:ext cx="748194" cy="11408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直接箭头连接符 73"/>
            <p:cNvCxnSpPr>
              <a:stCxn id="67" idx="3"/>
              <a:endCxn id="68" idx="1"/>
            </p:cNvCxnSpPr>
            <p:nvPr/>
          </p:nvCxnSpPr>
          <p:spPr>
            <a:xfrm flipV="1">
              <a:off x="8754471" y="5460449"/>
              <a:ext cx="707675" cy="1016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5" name="直接箭头连接符 74"/>
            <p:cNvCxnSpPr>
              <a:stCxn id="68" idx="3"/>
              <a:endCxn id="69" idx="1"/>
            </p:cNvCxnSpPr>
            <p:nvPr/>
          </p:nvCxnSpPr>
          <p:spPr>
            <a:xfrm flipV="1">
              <a:off x="11640032" y="5451537"/>
              <a:ext cx="727556" cy="8912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直接箭头连接符 75"/>
            <p:cNvCxnSpPr>
              <a:stCxn id="69" idx="3"/>
              <a:endCxn id="70" idx="1"/>
            </p:cNvCxnSpPr>
            <p:nvPr/>
          </p:nvCxnSpPr>
          <p:spPr>
            <a:xfrm flipV="1">
              <a:off x="14545474" y="5441377"/>
              <a:ext cx="768196" cy="10160"/>
            </a:xfrm>
            <a:prstGeom prst="straightConnector1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8" name="流程图: 过程 77"/>
            <p:cNvSpPr/>
            <p:nvPr/>
          </p:nvSpPr>
          <p:spPr>
            <a:xfrm>
              <a:off x="3650505" y="5809203"/>
              <a:ext cx="2177886" cy="471924"/>
            </a:xfrm>
            <a:prstGeom prst="flowChartProcess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1min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80" name="流程图: 过程 79"/>
            <p:cNvSpPr/>
            <p:nvPr/>
          </p:nvSpPr>
          <p:spPr>
            <a:xfrm>
              <a:off x="6576585" y="5810773"/>
              <a:ext cx="2177886" cy="471924"/>
            </a:xfrm>
            <a:prstGeom prst="flowChartProcess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1min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81" name="流程图: 过程 80"/>
            <p:cNvSpPr/>
            <p:nvPr/>
          </p:nvSpPr>
          <p:spPr>
            <a:xfrm>
              <a:off x="9431742" y="5810773"/>
              <a:ext cx="2177886" cy="471924"/>
            </a:xfrm>
            <a:prstGeom prst="flowChartProcess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1min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84" name="流程图: 过程 83"/>
            <p:cNvSpPr/>
            <p:nvPr/>
          </p:nvSpPr>
          <p:spPr>
            <a:xfrm>
              <a:off x="3637651" y="3736563"/>
              <a:ext cx="2177886" cy="471924"/>
            </a:xfrm>
            <a:prstGeom prst="flowChartProcess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1.5day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85" name="流程图: 过程 84"/>
            <p:cNvSpPr/>
            <p:nvPr/>
          </p:nvSpPr>
          <p:spPr>
            <a:xfrm>
              <a:off x="6570361" y="3707331"/>
              <a:ext cx="2177886" cy="471924"/>
            </a:xfrm>
            <a:prstGeom prst="flowChartProcess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0.5day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86" name="流程图: 过程 85"/>
            <p:cNvSpPr/>
            <p:nvPr/>
          </p:nvSpPr>
          <p:spPr>
            <a:xfrm>
              <a:off x="12357943" y="3747971"/>
              <a:ext cx="2177886" cy="471924"/>
            </a:xfrm>
            <a:prstGeom prst="flowChartProcess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0.5day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87" name="流程图: 过程 86"/>
            <p:cNvSpPr/>
            <p:nvPr/>
          </p:nvSpPr>
          <p:spPr>
            <a:xfrm>
              <a:off x="9442242" y="3756883"/>
              <a:ext cx="2177886" cy="471924"/>
            </a:xfrm>
            <a:prstGeom prst="flowChartProcess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1.5day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88" name="流程图: 过程 87"/>
            <p:cNvSpPr/>
            <p:nvPr/>
          </p:nvSpPr>
          <p:spPr>
            <a:xfrm>
              <a:off x="15300845" y="3736563"/>
              <a:ext cx="2177886" cy="471924"/>
            </a:xfrm>
            <a:prstGeom prst="flowChartProcess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0.5day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89" name="流程图: 过程 88"/>
            <p:cNvSpPr/>
            <p:nvPr/>
          </p:nvSpPr>
          <p:spPr>
            <a:xfrm>
              <a:off x="18287567" y="3726403"/>
              <a:ext cx="2177886" cy="471924"/>
            </a:xfrm>
            <a:prstGeom prst="flowChartProcess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Neue Medium"/>
                  <a:sym typeface="Helvetica Neue Medium"/>
                </a:rPr>
                <a:t>N*0.5day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1939055" y="6387710"/>
            <a:ext cx="66014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000000"/>
                </a:solidFill>
                <a:latin typeface="腾讯体 W7"/>
                <a:ea typeface="腾讯体 W7"/>
              </a:rPr>
              <a:t>开发成本：</a:t>
            </a:r>
            <a:r>
              <a:rPr lang="en-US" altLang="zh-CN" dirty="0">
                <a:solidFill>
                  <a:srgbClr val="FF0000"/>
                </a:solidFill>
                <a:latin typeface="腾讯体 W7"/>
                <a:ea typeface="腾讯体 W7"/>
              </a:rPr>
              <a:t>4.5day</a:t>
            </a:r>
            <a:r>
              <a:rPr lang="en-US" altLang="zh-CN" dirty="0">
                <a:solidFill>
                  <a:srgbClr val="000000"/>
                </a:solidFill>
                <a:latin typeface="腾讯体 W7"/>
                <a:ea typeface="腾讯体 W7"/>
              </a:rPr>
              <a:t> -----&gt; </a:t>
            </a:r>
            <a:r>
              <a:rPr lang="en-US" altLang="zh-CN" b="1" dirty="0">
                <a:solidFill>
                  <a:srgbClr val="FF0000"/>
                </a:solidFill>
                <a:latin typeface="腾讯体 W7"/>
                <a:ea typeface="腾讯体 W7"/>
              </a:rPr>
              <a:t>3min</a:t>
            </a: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腾讯体 W7"/>
                <a:ea typeface="腾讯体 W7"/>
              </a:rPr>
              <a:t>接入成本：</a:t>
            </a:r>
            <a:r>
              <a:rPr lang="en-US" altLang="zh-CN" b="1" dirty="0">
                <a:solidFill>
                  <a:srgbClr val="FF0000"/>
                </a:solidFill>
                <a:latin typeface="腾讯体 W7"/>
                <a:ea typeface="腾讯体 W7"/>
              </a:rPr>
              <a:t>N*0.5</a:t>
            </a:r>
            <a:r>
              <a:rPr lang="en-US" altLang="zh-CN" dirty="0">
                <a:solidFill>
                  <a:srgbClr val="000000"/>
                </a:solidFill>
                <a:latin typeface="腾讯体 W7"/>
                <a:ea typeface="腾讯体 W7"/>
              </a:rPr>
              <a:t>   ---</a:t>
            </a:r>
            <a:r>
              <a:rPr lang="en-US" altLang="zh-CN" dirty="0">
                <a:solidFill>
                  <a:srgbClr val="000000"/>
                </a:solidFill>
                <a:latin typeface="腾讯体 W7"/>
                <a:ea typeface="腾讯体 W7"/>
                <a:sym typeface="Wingdings" panose="05000000000000000000" pitchFamily="2" charset="2"/>
              </a:rPr>
              <a:t>--&gt; </a:t>
            </a:r>
            <a:r>
              <a:rPr lang="en-US" altLang="zh-CN" b="1" dirty="0">
                <a:solidFill>
                  <a:srgbClr val="FF0000"/>
                </a:solidFill>
                <a:latin typeface="腾讯体 W7"/>
                <a:ea typeface="腾讯体 W7"/>
                <a:sym typeface="Wingdings" panose="05000000000000000000" pitchFamily="2" charset="2"/>
              </a:rPr>
              <a:t>0</a:t>
            </a:r>
            <a:endParaRPr lang="en-US" altLang="zh-CN" b="1" dirty="0">
              <a:solidFill>
                <a:srgbClr val="FF0000"/>
              </a:solidFill>
              <a:latin typeface="腾讯体 W7"/>
              <a:ea typeface="腾讯体 W7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89194" y="4434289"/>
            <a:ext cx="680954" cy="2947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34FD8"/>
                </a:solidFill>
                <a:latin typeface="腾讯体 W7"/>
                <a:ea typeface="腾讯体 W7"/>
              </a:rPr>
              <a:t>新</a:t>
            </a:r>
            <a:endParaRPr lang="en-US" altLang="zh-CN" dirty="0">
              <a:solidFill>
                <a:srgbClr val="034FD8"/>
              </a:solidFill>
              <a:latin typeface="腾讯体 W7"/>
              <a:ea typeface="腾讯体 W7"/>
            </a:endParaRPr>
          </a:p>
          <a:p>
            <a:pPr algn="l"/>
            <a:r>
              <a:rPr lang="zh-CN" altLang="en-US" dirty="0">
                <a:solidFill>
                  <a:srgbClr val="034FD8"/>
                </a:solidFill>
                <a:latin typeface="腾讯体 W7"/>
                <a:ea typeface="腾讯体 W7"/>
              </a:rPr>
              <a:t>项</a:t>
            </a:r>
            <a:endParaRPr lang="en-US" altLang="zh-CN" dirty="0">
              <a:solidFill>
                <a:srgbClr val="034FD8"/>
              </a:solidFill>
              <a:latin typeface="腾讯体 W7"/>
              <a:ea typeface="腾讯体 W7"/>
            </a:endParaRPr>
          </a:p>
          <a:p>
            <a:pPr algn="l"/>
            <a:r>
              <a:rPr lang="zh-CN" altLang="en-US" dirty="0">
                <a:solidFill>
                  <a:srgbClr val="034FD8"/>
                </a:solidFill>
                <a:latin typeface="腾讯体 W7"/>
                <a:ea typeface="腾讯体 W7"/>
              </a:rPr>
              <a:t>目</a:t>
            </a:r>
            <a:endParaRPr lang="en-US" altLang="zh-CN" dirty="0">
              <a:solidFill>
                <a:srgbClr val="034FD8"/>
              </a:solidFill>
              <a:latin typeface="腾讯体 W7"/>
              <a:ea typeface="腾讯体 W7"/>
            </a:endParaRPr>
          </a:p>
          <a:p>
            <a:pPr algn="l"/>
            <a:r>
              <a:rPr lang="zh-CN" altLang="en-US" dirty="0">
                <a:solidFill>
                  <a:srgbClr val="034FD8"/>
                </a:solidFill>
                <a:latin typeface="腾讯体 W7"/>
                <a:ea typeface="腾讯体 W7"/>
              </a:rPr>
              <a:t>接</a:t>
            </a:r>
            <a:endParaRPr lang="en-US" altLang="zh-CN" dirty="0">
              <a:solidFill>
                <a:srgbClr val="034FD8"/>
              </a:solidFill>
              <a:latin typeface="腾讯体 W7"/>
              <a:ea typeface="腾讯体 W7"/>
            </a:endParaRPr>
          </a:p>
          <a:p>
            <a:pPr algn="l"/>
            <a:r>
              <a:rPr lang="zh-CN" altLang="en-US" dirty="0">
                <a:solidFill>
                  <a:srgbClr val="034FD8"/>
                </a:solidFill>
                <a:latin typeface="腾讯体 W7"/>
                <a:ea typeface="腾讯体 W7"/>
              </a:rPr>
              <a:t>入</a:t>
            </a:r>
            <a:endParaRPr lang="en-US" altLang="zh-CN" dirty="0">
              <a:solidFill>
                <a:srgbClr val="034FD8"/>
              </a:solidFill>
              <a:latin typeface="腾讯体 W7"/>
              <a:ea typeface="腾讯体 W7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89194" y="9801305"/>
            <a:ext cx="680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34FD8"/>
                </a:solidFill>
                <a:latin typeface="腾讯体 W7"/>
                <a:ea typeface="腾讯体 W7"/>
              </a:rPr>
              <a:t>新</a:t>
            </a:r>
            <a:endParaRPr lang="en-US" altLang="zh-CN" dirty="0">
              <a:solidFill>
                <a:srgbClr val="034FD8"/>
              </a:solidFill>
              <a:latin typeface="腾讯体 W7"/>
              <a:ea typeface="腾讯体 W7"/>
            </a:endParaRPr>
          </a:p>
          <a:p>
            <a:pPr algn="l"/>
            <a:r>
              <a:rPr lang="zh-CN" altLang="en-US" dirty="0">
                <a:solidFill>
                  <a:srgbClr val="034FD8"/>
                </a:solidFill>
                <a:latin typeface="腾讯体 W7"/>
                <a:ea typeface="腾讯体 W7"/>
              </a:rPr>
              <a:t>加字段</a:t>
            </a:r>
            <a:endParaRPr lang="en-US" altLang="zh-CN" dirty="0">
              <a:solidFill>
                <a:srgbClr val="034FD8"/>
              </a:solidFill>
              <a:latin typeface="腾讯体 W7"/>
              <a:ea typeface="腾讯体 W7"/>
            </a:endParaRPr>
          </a:p>
        </p:txBody>
      </p:sp>
      <p:sp>
        <p:nvSpPr>
          <p:cNvPr id="96" name="流程图: 过程 95"/>
          <p:cNvSpPr/>
          <p:nvPr/>
        </p:nvSpPr>
        <p:spPr>
          <a:xfrm>
            <a:off x="1946035" y="9246961"/>
            <a:ext cx="2177886" cy="471924"/>
          </a:xfrm>
          <a:prstGeom prst="flowChartProcess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开发查询接口</a:t>
            </a:r>
          </a:p>
        </p:txBody>
      </p:sp>
      <p:sp>
        <p:nvSpPr>
          <p:cNvPr id="97" name="流程图: 过程 96"/>
          <p:cNvSpPr/>
          <p:nvPr/>
        </p:nvSpPr>
        <p:spPr>
          <a:xfrm>
            <a:off x="4872115" y="9245713"/>
            <a:ext cx="2177886" cy="471924"/>
          </a:xfrm>
          <a:prstGeom prst="flowChartProcess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测试查询接口</a:t>
            </a:r>
          </a:p>
        </p:txBody>
      </p:sp>
      <p:sp>
        <p:nvSpPr>
          <p:cNvPr id="98" name="流程图: 过程 97"/>
          <p:cNvSpPr/>
          <p:nvPr/>
        </p:nvSpPr>
        <p:spPr>
          <a:xfrm>
            <a:off x="10602749" y="9224768"/>
            <a:ext cx="2177886" cy="471924"/>
          </a:xfrm>
          <a:prstGeom prst="flowChartProcess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验证同步接口</a:t>
            </a:r>
          </a:p>
        </p:txBody>
      </p:sp>
      <p:sp>
        <p:nvSpPr>
          <p:cNvPr id="101" name="流程图: 过程 100"/>
          <p:cNvSpPr/>
          <p:nvPr/>
        </p:nvSpPr>
        <p:spPr>
          <a:xfrm>
            <a:off x="13525639" y="9224825"/>
            <a:ext cx="2177886" cy="471924"/>
          </a:xfrm>
          <a:prstGeom prst="flowChartProcess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One by one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cxnSp>
        <p:nvCxnSpPr>
          <p:cNvPr id="103" name="直接箭头连接符 102"/>
          <p:cNvCxnSpPr>
            <a:stCxn id="96" idx="3"/>
            <a:endCxn id="97" idx="1"/>
          </p:cNvCxnSpPr>
          <p:nvPr/>
        </p:nvCxnSpPr>
        <p:spPr>
          <a:xfrm flipV="1">
            <a:off x="4123921" y="9481675"/>
            <a:ext cx="748194" cy="124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直接箭头连接符 103"/>
          <p:cNvCxnSpPr>
            <a:endCxn id="98" idx="1"/>
          </p:cNvCxnSpPr>
          <p:nvPr/>
        </p:nvCxnSpPr>
        <p:spPr>
          <a:xfrm flipV="1">
            <a:off x="9905158" y="9460730"/>
            <a:ext cx="697591" cy="1016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直接箭头连接符 104"/>
          <p:cNvCxnSpPr>
            <a:stCxn id="98" idx="3"/>
            <a:endCxn id="101" idx="1"/>
          </p:cNvCxnSpPr>
          <p:nvPr/>
        </p:nvCxnSpPr>
        <p:spPr>
          <a:xfrm>
            <a:off x="12780635" y="9460730"/>
            <a:ext cx="745004" cy="57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9" name="流程图: 过程 108"/>
          <p:cNvSpPr/>
          <p:nvPr/>
        </p:nvSpPr>
        <p:spPr>
          <a:xfrm>
            <a:off x="1946035" y="10273121"/>
            <a:ext cx="2177886" cy="471924"/>
          </a:xfrm>
          <a:prstGeom prst="flowChartProcess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特殊字段配置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110" name="流程图: 过程 109"/>
          <p:cNvSpPr/>
          <p:nvPr/>
        </p:nvSpPr>
        <p:spPr>
          <a:xfrm>
            <a:off x="4872115" y="10261713"/>
            <a:ext cx="2177886" cy="471924"/>
          </a:xfrm>
          <a:prstGeom prst="flowChartProcess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测试查询接口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111" name="流程图: 过程 110"/>
          <p:cNvSpPr/>
          <p:nvPr/>
        </p:nvSpPr>
        <p:spPr>
          <a:xfrm>
            <a:off x="7757676" y="10251553"/>
            <a:ext cx="2177886" cy="471924"/>
          </a:xfrm>
          <a:prstGeom prst="flowChartProcess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验证同步接口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112" name="流程图: 过程 111"/>
          <p:cNvSpPr/>
          <p:nvPr/>
        </p:nvSpPr>
        <p:spPr>
          <a:xfrm>
            <a:off x="10663118" y="10242641"/>
            <a:ext cx="2177886" cy="471924"/>
          </a:xfrm>
          <a:prstGeom prst="flowChartProcess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线上接入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113" name="流程图: 过程 112"/>
          <p:cNvSpPr/>
          <p:nvPr/>
        </p:nvSpPr>
        <p:spPr>
          <a:xfrm>
            <a:off x="13609200" y="10232481"/>
            <a:ext cx="2177886" cy="471924"/>
          </a:xfrm>
          <a:prstGeom prst="flowChartProcess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自助联调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cxnSp>
        <p:nvCxnSpPr>
          <p:cNvPr id="115" name="直接箭头连接符 114"/>
          <p:cNvCxnSpPr>
            <a:stCxn id="109" idx="3"/>
            <a:endCxn id="110" idx="1"/>
          </p:cNvCxnSpPr>
          <p:nvPr/>
        </p:nvCxnSpPr>
        <p:spPr>
          <a:xfrm flipV="1">
            <a:off x="4123921" y="10497675"/>
            <a:ext cx="748194" cy="11408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直接箭头连接符 115"/>
          <p:cNvCxnSpPr>
            <a:stCxn id="110" idx="3"/>
            <a:endCxn id="111" idx="1"/>
          </p:cNvCxnSpPr>
          <p:nvPr/>
        </p:nvCxnSpPr>
        <p:spPr>
          <a:xfrm flipV="1">
            <a:off x="7050001" y="10487515"/>
            <a:ext cx="707675" cy="1016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直接箭头连接符 116"/>
          <p:cNvCxnSpPr>
            <a:stCxn id="111" idx="3"/>
            <a:endCxn id="112" idx="1"/>
          </p:cNvCxnSpPr>
          <p:nvPr/>
        </p:nvCxnSpPr>
        <p:spPr>
          <a:xfrm flipV="1">
            <a:off x="9935562" y="10478603"/>
            <a:ext cx="727556" cy="891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直接箭头连接符 117"/>
          <p:cNvCxnSpPr>
            <a:stCxn id="112" idx="3"/>
            <a:endCxn id="113" idx="1"/>
          </p:cNvCxnSpPr>
          <p:nvPr/>
        </p:nvCxnSpPr>
        <p:spPr>
          <a:xfrm flipV="1">
            <a:off x="12841004" y="10468443"/>
            <a:ext cx="768196" cy="1016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流程图: 过程 118"/>
          <p:cNvSpPr/>
          <p:nvPr/>
        </p:nvSpPr>
        <p:spPr>
          <a:xfrm>
            <a:off x="1946035" y="10836269"/>
            <a:ext cx="2177886" cy="471924"/>
          </a:xfrm>
          <a:prstGeom prst="flowChartProcess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1min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120" name="流程图: 过程 119"/>
          <p:cNvSpPr/>
          <p:nvPr/>
        </p:nvSpPr>
        <p:spPr>
          <a:xfrm>
            <a:off x="4872115" y="10837839"/>
            <a:ext cx="2177886" cy="471924"/>
          </a:xfrm>
          <a:prstGeom prst="flowChartProcess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1min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121" name="流程图: 过程 120"/>
          <p:cNvSpPr/>
          <p:nvPr/>
        </p:nvSpPr>
        <p:spPr>
          <a:xfrm>
            <a:off x="7727272" y="10837839"/>
            <a:ext cx="2177886" cy="471924"/>
          </a:xfrm>
          <a:prstGeom prst="flowChartProcess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1min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122" name="流程图: 过程 121"/>
          <p:cNvSpPr/>
          <p:nvPr/>
        </p:nvSpPr>
        <p:spPr>
          <a:xfrm>
            <a:off x="1933181" y="8763629"/>
            <a:ext cx="2177886" cy="471924"/>
          </a:xfrm>
          <a:prstGeom prst="flowChartProcess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1day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123" name="流程图: 过程 122"/>
          <p:cNvSpPr/>
          <p:nvPr/>
        </p:nvSpPr>
        <p:spPr>
          <a:xfrm>
            <a:off x="4865891" y="8734397"/>
            <a:ext cx="2177886" cy="471924"/>
          </a:xfrm>
          <a:prstGeom prst="flowChartProcess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0.5day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125" name="流程图: 过程 124"/>
          <p:cNvSpPr/>
          <p:nvPr/>
        </p:nvSpPr>
        <p:spPr>
          <a:xfrm>
            <a:off x="10612833" y="8773164"/>
            <a:ext cx="2177886" cy="471924"/>
          </a:xfrm>
          <a:prstGeom prst="flowChartProcess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1min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127" name="流程图: 过程 126"/>
          <p:cNvSpPr/>
          <p:nvPr/>
        </p:nvSpPr>
        <p:spPr>
          <a:xfrm>
            <a:off x="13525639" y="8792293"/>
            <a:ext cx="2177886" cy="471924"/>
          </a:xfrm>
          <a:prstGeom prst="flowChartProcess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N*0.5day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129" name="流程图: 过程 128"/>
          <p:cNvSpPr/>
          <p:nvPr/>
        </p:nvSpPr>
        <p:spPr>
          <a:xfrm>
            <a:off x="7727545" y="9235553"/>
            <a:ext cx="2177886" cy="471924"/>
          </a:xfrm>
          <a:prstGeom prst="flowChartProcess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手动部署</a:t>
            </a:r>
          </a:p>
        </p:txBody>
      </p:sp>
      <p:sp>
        <p:nvSpPr>
          <p:cNvPr id="130" name="流程图: 过程 129"/>
          <p:cNvSpPr/>
          <p:nvPr/>
        </p:nvSpPr>
        <p:spPr>
          <a:xfrm>
            <a:off x="7737629" y="8783949"/>
            <a:ext cx="2177886" cy="471924"/>
          </a:xfrm>
          <a:prstGeom prst="flowChartProcess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rPr>
              <a:t>0.3day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 Medium"/>
              <a:sym typeface="Helvetica Neue Medium"/>
            </a:endParaRPr>
          </a:p>
        </p:txBody>
      </p:sp>
      <p:cxnSp>
        <p:nvCxnSpPr>
          <p:cNvPr id="131" name="直接箭头连接符 130"/>
          <p:cNvCxnSpPr>
            <a:stCxn id="97" idx="3"/>
            <a:endCxn id="129" idx="1"/>
          </p:cNvCxnSpPr>
          <p:nvPr/>
        </p:nvCxnSpPr>
        <p:spPr>
          <a:xfrm flipV="1">
            <a:off x="7050001" y="9471515"/>
            <a:ext cx="677544" cy="1016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矩形 134"/>
          <p:cNvSpPr/>
          <p:nvPr/>
        </p:nvSpPr>
        <p:spPr>
          <a:xfrm>
            <a:off x="1952177" y="11507775"/>
            <a:ext cx="65389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000000"/>
                </a:solidFill>
                <a:latin typeface="腾讯体 W7"/>
                <a:ea typeface="腾讯体 W7"/>
              </a:rPr>
              <a:t>开发成本：</a:t>
            </a:r>
            <a:r>
              <a:rPr lang="en-US" altLang="zh-CN" dirty="0">
                <a:solidFill>
                  <a:srgbClr val="FF0000"/>
                </a:solidFill>
                <a:latin typeface="腾讯体 W7"/>
                <a:ea typeface="腾讯体 W7"/>
              </a:rPr>
              <a:t>1.8day</a:t>
            </a:r>
            <a:r>
              <a:rPr lang="en-US" altLang="zh-CN" dirty="0">
                <a:solidFill>
                  <a:srgbClr val="000000"/>
                </a:solidFill>
                <a:latin typeface="腾讯体 W7"/>
                <a:ea typeface="腾讯体 W7"/>
              </a:rPr>
              <a:t> -----&gt; </a:t>
            </a:r>
            <a:r>
              <a:rPr lang="en-US" altLang="zh-CN" b="1" dirty="0">
                <a:solidFill>
                  <a:srgbClr val="FF0000"/>
                </a:solidFill>
                <a:latin typeface="腾讯体 W7"/>
                <a:ea typeface="腾讯体 W7"/>
              </a:rPr>
              <a:t>3min</a:t>
            </a: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腾讯体 W7"/>
                <a:ea typeface="腾讯体 W7"/>
              </a:rPr>
              <a:t>接入成本：</a:t>
            </a:r>
            <a:r>
              <a:rPr lang="en-US" altLang="zh-CN" b="1" dirty="0">
                <a:solidFill>
                  <a:srgbClr val="FF0000"/>
                </a:solidFill>
                <a:latin typeface="腾讯体 W7"/>
                <a:ea typeface="腾讯体 W7"/>
              </a:rPr>
              <a:t>N*0.5</a:t>
            </a:r>
            <a:r>
              <a:rPr lang="en-US" altLang="zh-CN" dirty="0">
                <a:solidFill>
                  <a:srgbClr val="000000"/>
                </a:solidFill>
                <a:latin typeface="腾讯体 W7"/>
                <a:ea typeface="腾讯体 W7"/>
              </a:rPr>
              <a:t>   ---</a:t>
            </a:r>
            <a:r>
              <a:rPr lang="en-US" altLang="zh-CN" dirty="0">
                <a:solidFill>
                  <a:srgbClr val="000000"/>
                </a:solidFill>
                <a:latin typeface="腾讯体 W7"/>
                <a:ea typeface="腾讯体 W7"/>
                <a:sym typeface="Wingdings" panose="05000000000000000000" pitchFamily="2" charset="2"/>
              </a:rPr>
              <a:t>--&gt; </a:t>
            </a:r>
            <a:r>
              <a:rPr lang="en-US" altLang="zh-CN" b="1" dirty="0">
                <a:solidFill>
                  <a:srgbClr val="FF0000"/>
                </a:solidFill>
                <a:latin typeface="腾讯体 W7"/>
                <a:ea typeface="腾讯体 W7"/>
                <a:sym typeface="Wingdings" panose="05000000000000000000" pitchFamily="2" charset="2"/>
              </a:rPr>
              <a:t>0</a:t>
            </a:r>
            <a:endParaRPr lang="en-US" altLang="zh-CN" b="1" dirty="0">
              <a:solidFill>
                <a:srgbClr val="FF0000"/>
              </a:solidFill>
              <a:latin typeface="腾讯体 W7"/>
              <a:ea typeface="腾讯体 W7"/>
            </a:endParaRPr>
          </a:p>
        </p:txBody>
      </p:sp>
    </p:spTree>
    <p:extLst>
      <p:ext uri="{BB962C8B-B14F-4D97-AF65-F5344CB8AC3E}">
        <p14:creationId xmlns:p14="http://schemas.microsoft.com/office/powerpoint/2010/main" val="45811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pPr hangingPunct="1"/>
            <a:fld id="{86CB4B4D-7CA3-9044-876B-883B54F8677D}" type="slidenum">
              <a:rPr>
                <a:solidFill>
                  <a:srgbClr val="BC8027">
                    <a:lumOff val="21330"/>
                  </a:srgbClr>
                </a:solidFill>
              </a:rPr>
              <a:pPr hangingPunct="1"/>
              <a:t>19</a:t>
            </a:fld>
            <a:endParaRPr>
              <a:solidFill>
                <a:srgbClr val="BC8027">
                  <a:lumOff val="21330"/>
                </a:srgbClr>
              </a:solidFill>
            </a:endParaRPr>
          </a:p>
        </p:txBody>
      </p:sp>
      <p:sp>
        <p:nvSpPr>
          <p:cNvPr id="16" name="版式设计">
            <a:extLst>
              <a:ext uri="{FF2B5EF4-FFF2-40B4-BE49-F238E27FC236}">
                <a16:creationId xmlns:a16="http://schemas.microsoft.com/office/drawing/2014/main" id="{01B9F0B5-FEDA-449B-85C9-EA05D8DE3E29}"/>
              </a:ext>
            </a:extLst>
          </p:cNvPr>
          <p:cNvSpPr txBox="1">
            <a:spLocks/>
          </p:cNvSpPr>
          <p:nvPr/>
        </p:nvSpPr>
        <p:spPr>
          <a:xfrm>
            <a:off x="1400400" y="518039"/>
            <a:ext cx="5213759" cy="751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/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项目重难点</a:t>
            </a:r>
            <a:r>
              <a:rPr lang="en-US" altLang="zh-CN" sz="43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--</a:t>
            </a:r>
            <a:r>
              <a:rPr lang="zh-CN" altLang="en-US" sz="4400" dirty="0"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扩展性</a:t>
            </a:r>
            <a:endParaRPr lang="zh-CN" altLang="en-US" sz="4400"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grpSp>
        <p:nvGrpSpPr>
          <p:cNvPr id="20" name="成组"/>
          <p:cNvGrpSpPr/>
          <p:nvPr/>
        </p:nvGrpSpPr>
        <p:grpSpPr>
          <a:xfrm>
            <a:off x="532982" y="663896"/>
            <a:ext cx="737156" cy="469902"/>
            <a:chOff x="0" y="0"/>
            <a:chExt cx="737154" cy="469900"/>
          </a:xfrm>
        </p:grpSpPr>
        <p:pic>
          <p:nvPicPr>
            <p:cNvPr id="21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endParaRPr>
                <a:latin typeface="腾讯体 W7"/>
                <a:ea typeface="腾讯体 W7"/>
              </a:endParaRPr>
            </a:p>
          </p:txBody>
        </p:sp>
      </p:grp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194526385"/>
              </p:ext>
            </p:extLst>
          </p:nvPr>
        </p:nvGraphicFramePr>
        <p:xfrm>
          <a:off x="11856720" y="5902960"/>
          <a:ext cx="11633200" cy="7145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图表 33"/>
          <p:cNvGraphicFramePr/>
          <p:nvPr>
            <p:extLst>
              <p:ext uri="{D42A27DB-BD31-4B8C-83A1-F6EECF244321}">
                <p14:modId xmlns:p14="http://schemas.microsoft.com/office/powerpoint/2010/main" val="2686430872"/>
              </p:ext>
            </p:extLst>
          </p:nvPr>
        </p:nvGraphicFramePr>
        <p:xfrm>
          <a:off x="692951" y="5902960"/>
          <a:ext cx="11032448" cy="7096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73184" y="1269779"/>
            <a:ext cx="22689939" cy="4242204"/>
            <a:chOff x="673184" y="1269779"/>
            <a:chExt cx="22689939" cy="4242204"/>
          </a:xfrm>
        </p:grpSpPr>
        <p:sp>
          <p:nvSpPr>
            <p:cNvPr id="77" name="矩形 76"/>
            <p:cNvSpPr/>
            <p:nvPr/>
          </p:nvSpPr>
          <p:spPr>
            <a:xfrm>
              <a:off x="673184" y="1968056"/>
              <a:ext cx="585128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自服务上线以来</a:t>
              </a:r>
              <a:r>
                <a:rPr lang="en-US" altLang="zh-CN" dirty="0">
                  <a:solidFill>
                    <a:srgbClr val="034FD8"/>
                  </a:solidFill>
                  <a:latin typeface="腾讯体 W7"/>
                  <a:ea typeface="腾讯体 W7"/>
                </a:rPr>
                <a:t>,</a:t>
              </a:r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正式环境：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4BE7D1A-B4D6-5540-89E7-6F39C5D2DF87}"/>
                </a:ext>
              </a:extLst>
            </p:cNvPr>
            <p:cNvSpPr txBox="1"/>
            <p:nvPr/>
          </p:nvSpPr>
          <p:spPr>
            <a:xfrm>
              <a:off x="765383" y="2649661"/>
              <a:ext cx="1096001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接入项目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  <a:sym typeface="Helvetica Light"/>
                </a:rPr>
                <a:t>82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个，平均每周一个项目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接入业务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  <a:sym typeface="Helvetica Light"/>
                </a:rPr>
                <a:t>171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个，平均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2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个工作日接入一个业务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新增字段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  <a:sym typeface="Helvetica Light"/>
                </a:rPr>
                <a:t>253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个，平均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1.5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天新增一个字段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特殊字段配置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  <a:sym typeface="Helvetica Light"/>
                </a:rPr>
                <a:t>20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个，包括字符串数组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, 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json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，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json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数组等，同时支持了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nested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，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map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等多种类型数据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51997" y="1269779"/>
              <a:ext cx="12111126" cy="4119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63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lumOff val="21330"/>
                  </a:srgbClr>
                </a:solidFill>
              </a:rPr>
              <a:pPr/>
              <a:t>2</a:t>
            </a:fld>
            <a:endParaRPr dirty="0">
              <a:solidFill>
                <a:srgbClr val="BC8027">
                  <a:lumOff val="21330"/>
                </a:srgbClr>
              </a:solidFill>
            </a:endParaRPr>
          </a:p>
        </p:txBody>
      </p:sp>
      <p:sp>
        <p:nvSpPr>
          <p:cNvPr id="221" name="目录"/>
          <p:cNvSpPr txBox="1">
            <a:spLocks noGrp="1"/>
          </p:cNvSpPr>
          <p:nvPr>
            <p:ph type="title"/>
          </p:nvPr>
        </p:nvSpPr>
        <p:spPr>
          <a:xfrm>
            <a:off x="1402661" y="495299"/>
            <a:ext cx="12251722" cy="985178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defRPr sz="5200"/>
            </a:lvl1pPr>
          </a:lstStyle>
          <a:p>
            <a:r>
              <a:rPr sz="4300" dirty="0" err="1">
                <a:latin typeface="腾讯体 W7"/>
                <a:ea typeface="腾讯体 W7"/>
              </a:rPr>
              <a:t>目录</a:t>
            </a:r>
            <a:endParaRPr sz="4300" dirty="0">
              <a:latin typeface="腾讯体 W7"/>
              <a:ea typeface="腾讯体 W7"/>
            </a:endParaRPr>
          </a:p>
        </p:txBody>
      </p:sp>
      <p:sp>
        <p:nvSpPr>
          <p:cNvPr id="6" name="版式设计…"/>
          <p:cNvSpPr txBox="1">
            <a:spLocks/>
          </p:cNvSpPr>
          <p:nvPr/>
        </p:nvSpPr>
        <p:spPr>
          <a:xfrm>
            <a:off x="1402660" y="2758198"/>
            <a:ext cx="10969021" cy="9238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5627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11723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7819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3915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30011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6107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2203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8299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439507" marR="0" indent="-562707" algn="l" defTabSz="825500" rtl="0" latinLnBrk="0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4"/>
                    <a:lumOff val="-9736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422030" indent="-422030" hangingPunct="1">
              <a:defRPr sz="4200"/>
            </a:pPr>
            <a:r>
              <a:rPr lang="zh-CN" altLang="en-US" sz="4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个人简介</a:t>
            </a:r>
            <a:endParaRPr lang="en-US" altLang="zh-CN" sz="4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22030" indent="-422030" hangingPunct="1">
              <a:defRPr sz="4200"/>
            </a:pPr>
            <a:r>
              <a:rPr lang="zh-CN" altLang="en-US" sz="4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项目介绍</a:t>
            </a:r>
            <a:endParaRPr lang="en-US" altLang="zh-CN" sz="4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22030" indent="-422030" hangingPunct="1">
              <a:defRPr sz="4200"/>
            </a:pPr>
            <a:r>
              <a:rPr lang="zh-CN" altLang="en-US" sz="4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检索模块</a:t>
            </a:r>
            <a:r>
              <a:rPr lang="en-US" altLang="zh-CN" sz="4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PaaS</a:t>
            </a:r>
            <a:r>
              <a:rPr lang="zh-CN" altLang="en-US" sz="4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化</a:t>
            </a:r>
            <a:endParaRPr lang="en-US" altLang="zh-CN" sz="4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31630" lvl="1" indent="-422030" hangingPunct="1">
              <a:defRPr sz="4200"/>
            </a:pPr>
            <a:r>
              <a:rPr lang="zh-CN" altLang="en-US" sz="4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查询服务实现</a:t>
            </a:r>
            <a:r>
              <a:rPr lang="en-US" altLang="zh-CN" sz="4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4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性能优化</a:t>
            </a:r>
            <a:endParaRPr lang="en-US" altLang="zh-CN" sz="4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31630" lvl="1" indent="-422030" hangingPunct="1">
              <a:defRPr sz="4200"/>
            </a:pPr>
            <a:r>
              <a:rPr lang="zh-CN" altLang="en-US" sz="4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同步服务实现</a:t>
            </a:r>
            <a:r>
              <a:rPr lang="en-US" altLang="zh-CN" sz="4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4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高可靠性</a:t>
            </a:r>
            <a:endParaRPr lang="en-US" altLang="zh-CN" sz="4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31630" lvl="1" indent="-422030" hangingPunct="1">
              <a:defRPr sz="4200"/>
            </a:pPr>
            <a:r>
              <a:rPr lang="zh-CN" altLang="en-US" sz="4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同步服务实现</a:t>
            </a:r>
            <a:r>
              <a:rPr lang="en-US" altLang="zh-CN" sz="4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4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数据一致性</a:t>
            </a:r>
            <a:endParaRPr lang="en-US" altLang="zh-CN" sz="4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31630" lvl="1" indent="-422030" hangingPunct="1">
              <a:defRPr sz="4200"/>
            </a:pPr>
            <a:r>
              <a:rPr lang="zh-CN" altLang="en-US" sz="4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扩展性</a:t>
            </a:r>
            <a:endParaRPr lang="en-US" altLang="zh-CN" sz="4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22030" indent="-422030" hangingPunct="1">
              <a:defRPr sz="4200"/>
            </a:pPr>
            <a:r>
              <a:rPr lang="zh-CN" altLang="en-US" sz="4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311055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pPr hangingPunct="1"/>
            <a:fld id="{86CB4B4D-7CA3-9044-876B-883B54F8677D}" type="slidenum">
              <a:rPr>
                <a:solidFill>
                  <a:srgbClr val="BC8027">
                    <a:lumOff val="21330"/>
                  </a:srgbClr>
                </a:solidFill>
              </a:rPr>
              <a:pPr hangingPunct="1"/>
              <a:t>20</a:t>
            </a:fld>
            <a:endParaRPr>
              <a:solidFill>
                <a:srgbClr val="BC8027">
                  <a:lumOff val="21330"/>
                </a:srgbClr>
              </a:solidFill>
            </a:endParaRPr>
          </a:p>
        </p:txBody>
      </p:sp>
      <p:sp>
        <p:nvSpPr>
          <p:cNvPr id="10" name="版式设计"/>
          <p:cNvSpPr txBox="1">
            <a:spLocks noGrp="1"/>
          </p:cNvSpPr>
          <p:nvPr>
            <p:ph type="title"/>
          </p:nvPr>
        </p:nvSpPr>
        <p:spPr>
          <a:xfrm>
            <a:off x="1500027" y="824980"/>
            <a:ext cx="10168098" cy="62401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lvl="0" defTabSz="817244">
              <a:defRPr sz="2970"/>
            </a:lvl1pPr>
          </a:lstStyle>
          <a:p>
            <a:pPr>
              <a:defRPr sz="5000">
                <a:solidFill>
                  <a:srgbClr val="034FD8"/>
                </a:solidFill>
                <a:latin typeface="TTTGBMedium"/>
                <a:ea typeface="TTTGBMedium"/>
              </a:defRPr>
            </a:pPr>
            <a:r>
              <a:rPr lang="zh-CN" altLang="en-US" sz="4800">
                <a:latin typeface="腾讯体 W7"/>
                <a:ea typeface="腾讯体 W7"/>
              </a:rPr>
              <a:t>其他</a:t>
            </a:r>
          </a:p>
        </p:txBody>
      </p:sp>
      <p:grpSp>
        <p:nvGrpSpPr>
          <p:cNvPr id="11" name="成组"/>
          <p:cNvGrpSpPr/>
          <p:nvPr/>
        </p:nvGrpSpPr>
        <p:grpSpPr>
          <a:xfrm>
            <a:off x="673184" y="764603"/>
            <a:ext cx="737156" cy="469902"/>
            <a:chOff x="0" y="0"/>
            <a:chExt cx="737154" cy="469900"/>
          </a:xfrm>
        </p:grpSpPr>
        <p:pic>
          <p:nvPicPr>
            <p:cNvPr id="17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pPr hangingPunct="1"/>
              <a:endParaRPr>
                <a:latin typeface="腾讯体 W7"/>
                <a:ea typeface="腾讯体 W7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318142" y="2149424"/>
            <a:ext cx="183312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rPr>
              <a:t>项目成果：将媒资的搜索模块成功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rPr>
              <a:t>PaaS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rPr>
              <a:t>化，大大节省了人力和开发成本，积累了经验</a:t>
            </a:r>
            <a:endParaRPr lang="en-US" altLang="zh-CN" dirty="0">
              <a:solidFill>
                <a:srgbClr val="000000"/>
              </a:solidFill>
              <a:latin typeface="微软雅黑" charset="0"/>
              <a:ea typeface="微软雅黑" charset="0"/>
              <a:sym typeface="Helvetica Light"/>
            </a:endParaRPr>
          </a:p>
          <a:p>
            <a:pPr algn="l"/>
            <a:endParaRPr lang="en-US" altLang="zh-CN" dirty="0">
              <a:solidFill>
                <a:srgbClr val="000000"/>
              </a:solidFill>
              <a:latin typeface="微软雅黑" charset="0"/>
              <a:ea typeface="微软雅黑" charset="0"/>
              <a:sym typeface="Helvetica Light"/>
            </a:endParaRPr>
          </a:p>
          <a:p>
            <a:pPr algn="l"/>
            <a:endParaRPr lang="en-US" altLang="zh-CN" dirty="0">
              <a:solidFill>
                <a:srgbClr val="000000"/>
              </a:solidFill>
              <a:latin typeface="微软雅黑" charset="0"/>
              <a:ea typeface="微软雅黑" charset="0"/>
              <a:sym typeface="Helvetica Light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rPr>
              <a:t>目前管理：</a:t>
            </a:r>
            <a:r>
              <a:rPr lang="en-US" altLang="zh-CN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Helvetica Light"/>
              </a:rPr>
              <a:t>80+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rPr>
              <a:t>项目，</a:t>
            </a:r>
            <a:r>
              <a:rPr lang="en-US" altLang="zh-CN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Helvetica Light"/>
              </a:rPr>
              <a:t>80</a:t>
            </a:r>
            <a:r>
              <a:rPr lang="zh-CN" altLang="en-US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Helvetica Light"/>
              </a:rPr>
              <a:t>亿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rPr>
              <a:t>数据，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rPr>
              <a:t>7+1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rPr>
              <a:t>个集群，</a:t>
            </a:r>
            <a:r>
              <a:rPr lang="en-US" altLang="zh-CN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Helvetica Light"/>
              </a:rPr>
              <a:t>20T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rPr>
              <a:t>数据，</a:t>
            </a:r>
            <a:r>
              <a:rPr lang="en-US" altLang="zh-CN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Helvetica Light"/>
              </a:rPr>
              <a:t>7*24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rPr>
              <a:t>小时服务近千运营</a:t>
            </a:r>
            <a:endParaRPr lang="en-US" altLang="zh-CN" dirty="0">
              <a:solidFill>
                <a:srgbClr val="000000"/>
              </a:solidFill>
              <a:latin typeface="微软雅黑" charset="0"/>
              <a:ea typeface="微软雅黑" charset="0"/>
              <a:sym typeface="Helvetica Light"/>
            </a:endParaRPr>
          </a:p>
          <a:p>
            <a:pPr algn="l"/>
            <a:endParaRPr lang="en-US" altLang="zh-CN" dirty="0">
              <a:solidFill>
                <a:srgbClr val="000000"/>
              </a:solidFill>
              <a:latin typeface="微软雅黑" charset="0"/>
              <a:ea typeface="微软雅黑" charset="0"/>
              <a:sym typeface="Helvetica Light"/>
            </a:endParaRPr>
          </a:p>
          <a:p>
            <a:pPr algn="l"/>
            <a:endParaRPr lang="en-US" altLang="zh-CN" dirty="0">
              <a:solidFill>
                <a:srgbClr val="000000"/>
              </a:solidFill>
              <a:latin typeface="微软雅黑" charset="0"/>
              <a:ea typeface="微软雅黑" charset="0"/>
              <a:sym typeface="Helvetica Light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rPr>
              <a:t>展望：持续关注新技术，比如</a:t>
            </a:r>
            <a:r>
              <a:rPr lang="en-US" altLang="zh-CN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rPr>
              <a:t>ES8.0</a:t>
            </a:r>
            <a:r>
              <a:rPr lang="zh-CN" altLang="en-US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rPr>
              <a:t>的新功能，提高技术修养，为业务发展和个人成长共同努力</a:t>
            </a:r>
            <a:endParaRPr lang="zh-CN" altLang="zh-CN" dirty="0">
              <a:solidFill>
                <a:srgbClr val="000000"/>
              </a:solidFill>
              <a:latin typeface="微软雅黑" charset="0"/>
              <a:ea typeface="微软雅黑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065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741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 dirty="0"/>
          </a:p>
        </p:txBody>
      </p:sp>
      <p:sp>
        <p:nvSpPr>
          <p:cNvPr id="20" name="版式设计">
            <a:extLst>
              <a:ext uri="{FF2B5EF4-FFF2-40B4-BE49-F238E27FC236}">
                <a16:creationId xmlns:a16="http://schemas.microsoft.com/office/drawing/2014/main" id="{8A2F254F-9E29-4C4F-8011-67C4400FE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5995" y="743082"/>
            <a:ext cx="3161678" cy="624012"/>
          </a:xfrm>
          <a:prstGeom prst="rect">
            <a:avLst/>
          </a:prstGeom>
        </p:spPr>
        <p:txBody>
          <a:bodyPr>
            <a:noAutofit/>
          </a:bodyPr>
          <a:lstStyle>
            <a:lvl1pPr defTabSz="817244">
              <a:defRPr sz="2970"/>
            </a:lvl1pPr>
          </a:lstStyle>
          <a:p>
            <a:pPr defTabSz="825500" hangingPunct="0"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rPr lang="zh-CN" altLang="en-US" sz="5000" dirty="0">
                <a:latin typeface="腾讯体 W7" panose="020C08030202040F0204" pitchFamily="34" charset="-122"/>
                <a:ea typeface="腾讯体 W7" panose="020C08030202040F0204" pitchFamily="34" charset="-122"/>
                <a:cs typeface="+mn-cs"/>
              </a:rPr>
              <a:t>存储选型</a:t>
            </a:r>
            <a:endParaRPr sz="5000" dirty="0">
              <a:latin typeface="腾讯体 W7" panose="020C08030202040F0204" pitchFamily="34" charset="-122"/>
              <a:ea typeface="腾讯体 W7" panose="020C08030202040F0204" pitchFamily="34" charset="-122"/>
              <a:cs typeface="+mn-cs"/>
            </a:endParaRPr>
          </a:p>
        </p:txBody>
      </p:sp>
      <p:grpSp>
        <p:nvGrpSpPr>
          <p:cNvPr id="12" name="成组">
            <a:extLst>
              <a:ext uri="{FF2B5EF4-FFF2-40B4-BE49-F238E27FC236}">
                <a16:creationId xmlns:a16="http://schemas.microsoft.com/office/drawing/2014/main" id="{C4ADA0DA-B1A7-644B-B42A-3C70044D04BB}"/>
              </a:ext>
            </a:extLst>
          </p:cNvPr>
          <p:cNvGrpSpPr/>
          <p:nvPr/>
        </p:nvGrpSpPr>
        <p:grpSpPr>
          <a:xfrm>
            <a:off x="825583" y="917001"/>
            <a:ext cx="737157" cy="469901"/>
            <a:chOff x="0" y="0"/>
            <a:chExt cx="737155" cy="469900"/>
          </a:xfrm>
        </p:grpSpPr>
        <p:pic>
          <p:nvPicPr>
            <p:cNvPr id="13" name="图像" descr="图像">
              <a:extLst>
                <a:ext uri="{FF2B5EF4-FFF2-40B4-BE49-F238E27FC236}">
                  <a16:creationId xmlns:a16="http://schemas.microsoft.com/office/drawing/2014/main" id="{3E1D1D48-66C0-C14D-8B13-73E1E0F34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99" y="0"/>
              <a:ext cx="552756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1">
              <a:extLst>
                <a:ext uri="{FF2B5EF4-FFF2-40B4-BE49-F238E27FC236}">
                  <a16:creationId xmlns:a16="http://schemas.microsoft.com/office/drawing/2014/main" id="{1C106C85-F0BF-BE4E-ADB8-14B49E42E6E0}"/>
                </a:ext>
              </a:extLst>
            </p:cNvPr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TTGBMedium"/>
                </a:defRPr>
              </a:lvl1pPr>
            </a:lstStyle>
            <a:p>
              <a:r>
                <a:rPr lang="en-US" altLang="zh-CN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5</a:t>
              </a:r>
              <a:endParaRPr dirty="0">
                <a:latin typeface="腾讯体 W7" panose="020C08030202040F0204" pitchFamily="34" charset="-122"/>
                <a:ea typeface="腾讯体 W7" panose="020C08030202040F0204" pitchFamily="34" charset="-122"/>
              </a:endParaRPr>
            </a:p>
          </p:txBody>
        </p:sp>
      </p:grpSp>
      <p:sp>
        <p:nvSpPr>
          <p:cNvPr id="15" name="版式设计">
            <a:extLst>
              <a:ext uri="{FF2B5EF4-FFF2-40B4-BE49-F238E27FC236}">
                <a16:creationId xmlns:a16="http://schemas.microsoft.com/office/drawing/2014/main" id="{59BC96A3-2D68-4575-9E42-6A8F02B18D0B}"/>
              </a:ext>
            </a:extLst>
          </p:cNvPr>
          <p:cNvSpPr txBox="1">
            <a:spLocks/>
          </p:cNvSpPr>
          <p:nvPr/>
        </p:nvSpPr>
        <p:spPr>
          <a:xfrm>
            <a:off x="1786407" y="771562"/>
            <a:ext cx="3129123" cy="624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/>
            <a:r>
              <a:rPr lang="zh-CN" altLang="en-US" dirty="0">
                <a:latin typeface="+mn-ea"/>
                <a:ea typeface="+mn-ea"/>
              </a:rPr>
              <a:t>附录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60" y="3019906"/>
            <a:ext cx="9764488" cy="497274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15" y="771562"/>
            <a:ext cx="11258550" cy="112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5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0" marR="254000" lvl="0" indent="0" algn="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254000" lvl="0" indent="0" algn="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BC8027">
                  <a:hueOff val="7068528"/>
                  <a:satOff val="-63217"/>
                  <a:lumOff val="21330"/>
                </a:srgbClr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20" name="版式设计">
            <a:extLst>
              <a:ext uri="{FF2B5EF4-FFF2-40B4-BE49-F238E27FC236}">
                <a16:creationId xmlns:a16="http://schemas.microsoft.com/office/drawing/2014/main" id="{8A2F254F-9E29-4C4F-8011-67C4400FE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4777" y="644003"/>
            <a:ext cx="2720635" cy="624012"/>
          </a:xfrm>
          <a:prstGeom prst="rect">
            <a:avLst/>
          </a:prstGeom>
        </p:spPr>
        <p:txBody>
          <a:bodyPr>
            <a:normAutofit/>
          </a:bodyPr>
          <a:lstStyle>
            <a:lvl1pPr defTabSz="817244">
              <a:defRPr sz="2970"/>
            </a:lvl1pPr>
          </a:lstStyle>
          <a:p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附录</a:t>
            </a:r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grpSp>
        <p:nvGrpSpPr>
          <p:cNvPr id="21" name="成组">
            <a:extLst>
              <a:ext uri="{FF2B5EF4-FFF2-40B4-BE49-F238E27FC236}">
                <a16:creationId xmlns:a16="http://schemas.microsoft.com/office/drawing/2014/main" id="{C4ADA0DA-B1A7-644B-B42A-3C70044D04BB}"/>
              </a:ext>
            </a:extLst>
          </p:cNvPr>
          <p:cNvGrpSpPr/>
          <p:nvPr/>
        </p:nvGrpSpPr>
        <p:grpSpPr>
          <a:xfrm>
            <a:off x="673183" y="764601"/>
            <a:ext cx="737156" cy="469901"/>
            <a:chOff x="0" y="0"/>
            <a:chExt cx="737154" cy="469900"/>
          </a:xfrm>
        </p:grpSpPr>
        <p:pic>
          <p:nvPicPr>
            <p:cNvPr id="22" name="图像" descr="图像">
              <a:extLst>
                <a:ext uri="{FF2B5EF4-FFF2-40B4-BE49-F238E27FC236}">
                  <a16:creationId xmlns:a16="http://schemas.microsoft.com/office/drawing/2014/main" id="{3E1D1D48-66C0-C14D-8B13-73E1E0F34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99" y="0"/>
              <a:ext cx="552756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" name="1">
              <a:extLst>
                <a:ext uri="{FF2B5EF4-FFF2-40B4-BE49-F238E27FC236}">
                  <a16:creationId xmlns:a16="http://schemas.microsoft.com/office/drawing/2014/main" id="{1C106C85-F0BF-BE4E-ADB8-14B49E42E6E0}"/>
                </a:ext>
              </a:extLst>
            </p:cNvPr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TTGBMedium"/>
                </a:defRPr>
              </a:lvl1pPr>
            </a:lstStyle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腾讯体 W7" panose="020C08030202040F0204" pitchFamily="34" charset="-122"/>
                  <a:ea typeface="腾讯体 W7" panose="020C08030202040F0204" pitchFamily="34" charset="-122"/>
                  <a:sym typeface="TTTGBMedium"/>
                </a:rPr>
                <a:t>5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endParaRPr>
            </a:p>
          </p:txBody>
        </p:sp>
      </p:grpSp>
      <p:sp>
        <p:nvSpPr>
          <p:cNvPr id="8" name="内页标题，建议30字以内…">
            <a:extLst>
              <a:ext uri="{FF2B5EF4-FFF2-40B4-BE49-F238E27FC236}">
                <a16:creationId xmlns:a16="http://schemas.microsoft.com/office/drawing/2014/main" id="{60BBC120-E5FA-D34C-99FB-E2BBA3B15CC9}"/>
              </a:ext>
            </a:extLst>
          </p:cNvPr>
          <p:cNvSpPr txBox="1"/>
          <p:nvPr/>
        </p:nvSpPr>
        <p:spPr>
          <a:xfrm>
            <a:off x="2876909" y="608999"/>
            <a:ext cx="311754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rPr kumimoji="0" lang="en-US" altLang="zh-CN" sz="5000" b="0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DB</a:t>
            </a:r>
            <a:r>
              <a:rPr kumimoji="0" lang="zh-CN" alt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配置</a:t>
            </a:r>
            <a:endParaRPr kumimoji="0" lang="en-US" altLang="zh-CN" sz="5000" b="0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latin typeface="腾讯体 W7" panose="020C08030202040F0204" pitchFamily="34" charset="-122"/>
              <a:ea typeface="腾讯体 W7" panose="020C08030202040F0204" pitchFamily="34" charset="-122"/>
              <a:sym typeface="TTTGBMedium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984" y="1481033"/>
            <a:ext cx="9412013" cy="5763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55" y="1621439"/>
            <a:ext cx="9458325" cy="4476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3" y="7409083"/>
            <a:ext cx="9221487" cy="47060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975" y="7728214"/>
            <a:ext cx="948822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8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38729" y="13090559"/>
            <a:ext cx="24384001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254000" lvl="0" indent="0" algn="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254000" lvl="0" indent="0" algn="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BC8027">
                  <a:hueOff val="7068528"/>
                  <a:satOff val="-63217"/>
                  <a:lumOff val="21330"/>
                </a:srgbClr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24" name="内页标题，建议30字以内…">
            <a:extLst>
              <a:ext uri="{FF2B5EF4-FFF2-40B4-BE49-F238E27FC236}">
                <a16:creationId xmlns:a16="http://schemas.microsoft.com/office/drawing/2014/main" id="{60BBC120-E5FA-D34C-99FB-E2BBA3B15CC9}"/>
              </a:ext>
            </a:extLst>
          </p:cNvPr>
          <p:cNvSpPr txBox="1"/>
          <p:nvPr/>
        </p:nvSpPr>
        <p:spPr>
          <a:xfrm>
            <a:off x="2705882" y="768062"/>
            <a:ext cx="856701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rPr lang="zh-CN" altLang="en-US" sz="5000" dirty="0">
                <a:solidFill>
                  <a:srgbClr val="034FD8"/>
                </a:solidFill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同步方式相关选型</a:t>
            </a:r>
            <a:endParaRPr kumimoji="0" sz="5000" b="0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latin typeface="腾讯体 W7" panose="020C08030202040F0204" pitchFamily="34" charset="-122"/>
              <a:ea typeface="腾讯体 W7" panose="020C08030202040F0204" pitchFamily="34" charset="-122"/>
              <a:sym typeface="TTTGBMedium"/>
            </a:endParaRPr>
          </a:p>
        </p:txBody>
      </p:sp>
      <p:grpSp>
        <p:nvGrpSpPr>
          <p:cNvPr id="26" name="成组">
            <a:extLst>
              <a:ext uri="{FF2B5EF4-FFF2-40B4-BE49-F238E27FC236}">
                <a16:creationId xmlns:a16="http://schemas.microsoft.com/office/drawing/2014/main" id="{C4ADA0DA-B1A7-644B-B42A-3C70044D04BB}"/>
              </a:ext>
            </a:extLst>
          </p:cNvPr>
          <p:cNvGrpSpPr/>
          <p:nvPr/>
        </p:nvGrpSpPr>
        <p:grpSpPr>
          <a:xfrm>
            <a:off x="825583" y="917001"/>
            <a:ext cx="737157" cy="469901"/>
            <a:chOff x="0" y="0"/>
            <a:chExt cx="737155" cy="469900"/>
          </a:xfrm>
        </p:grpSpPr>
        <p:pic>
          <p:nvPicPr>
            <p:cNvPr id="27" name="图像" descr="图像">
              <a:extLst>
                <a:ext uri="{FF2B5EF4-FFF2-40B4-BE49-F238E27FC236}">
                  <a16:creationId xmlns:a16="http://schemas.microsoft.com/office/drawing/2014/main" id="{3E1D1D48-66C0-C14D-8B13-73E1E0F34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99" y="0"/>
              <a:ext cx="552756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" name="1">
              <a:extLst>
                <a:ext uri="{FF2B5EF4-FFF2-40B4-BE49-F238E27FC236}">
                  <a16:creationId xmlns:a16="http://schemas.microsoft.com/office/drawing/2014/main" id="{1C106C85-F0BF-BE4E-ADB8-14B49E42E6E0}"/>
                </a:ext>
              </a:extLst>
            </p:cNvPr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TTGBMedium"/>
                </a:defRPr>
              </a:lvl1pPr>
            </a:lstStyle>
            <a:p>
              <a:r>
                <a:rPr lang="en-US" altLang="zh-CN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5</a:t>
              </a:r>
              <a:endParaRPr dirty="0">
                <a:latin typeface="腾讯体 W7" panose="020C08030202040F0204" pitchFamily="34" charset="-122"/>
                <a:ea typeface="腾讯体 W7" panose="020C08030202040F0204" pitchFamily="34" charset="-122"/>
              </a:endParaRPr>
            </a:p>
          </p:txBody>
        </p:sp>
      </p:grpSp>
      <p:sp>
        <p:nvSpPr>
          <p:cNvPr id="116" name="版式设计">
            <a:extLst>
              <a:ext uri="{FF2B5EF4-FFF2-40B4-BE49-F238E27FC236}">
                <a16:creationId xmlns:a16="http://schemas.microsoft.com/office/drawing/2014/main" id="{59BC96A3-2D68-4575-9E42-6A8F02B18D0B}"/>
              </a:ext>
            </a:extLst>
          </p:cNvPr>
          <p:cNvSpPr txBox="1">
            <a:spLocks/>
          </p:cNvSpPr>
          <p:nvPr/>
        </p:nvSpPr>
        <p:spPr>
          <a:xfrm>
            <a:off x="1562740" y="839945"/>
            <a:ext cx="3129123" cy="624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/>
            <a:r>
              <a:rPr lang="zh-CN" altLang="en-US" dirty="0">
                <a:latin typeface="+mn-ea"/>
                <a:ea typeface="+mn-ea"/>
              </a:rPr>
              <a:t>附录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dstatus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0539" y="2803601"/>
            <a:ext cx="356507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Logstash</a:t>
            </a:r>
            <a:endParaRPr lang="en-US" altLang="zh-CN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Ingest</a:t>
            </a:r>
            <a:r>
              <a:rPr lang="zh-CN" altLang="en-US" dirty="0"/>
              <a:t>节点</a:t>
            </a:r>
            <a:endParaRPr lang="en-US" altLang="zh-CN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Kafka_connector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016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 dirty="0"/>
          </a:p>
        </p:txBody>
      </p:sp>
      <p:sp>
        <p:nvSpPr>
          <p:cNvPr id="20" name="版式设计">
            <a:extLst>
              <a:ext uri="{FF2B5EF4-FFF2-40B4-BE49-F238E27FC236}">
                <a16:creationId xmlns:a16="http://schemas.microsoft.com/office/drawing/2014/main" id="{8A2F254F-9E29-4C4F-8011-67C4400FE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0573" y="899973"/>
            <a:ext cx="5590440" cy="624012"/>
          </a:xfrm>
          <a:prstGeom prst="rect">
            <a:avLst/>
          </a:prstGeom>
        </p:spPr>
        <p:txBody>
          <a:bodyPr>
            <a:noAutofit/>
          </a:bodyPr>
          <a:lstStyle>
            <a:lvl1pPr defTabSz="817244">
              <a:defRPr sz="2970"/>
            </a:lvl1pPr>
          </a:lstStyle>
          <a:p>
            <a:r>
              <a:rPr lang="zh-CN" altLang="en-US" sz="5000" dirty="0">
                <a:latin typeface="腾讯体 W7" panose="020C08030202040F0204" pitchFamily="34" charset="-122"/>
                <a:ea typeface="腾讯体 W7" panose="020C08030202040F0204" pitchFamily="34" charset="-122"/>
                <a:cs typeface="+mn-cs"/>
              </a:rPr>
              <a:t>视频</a:t>
            </a:r>
            <a:r>
              <a:rPr lang="en-US" altLang="zh-CN" sz="5000" dirty="0">
                <a:latin typeface="腾讯体 W7" panose="020C08030202040F0204" pitchFamily="34" charset="-122"/>
                <a:ea typeface="腾讯体 W7" panose="020C08030202040F0204" pitchFamily="34" charset="-122"/>
                <a:cs typeface="+mn-cs"/>
              </a:rPr>
              <a:t>ES</a:t>
            </a:r>
            <a:r>
              <a:rPr lang="zh-CN" altLang="en-US" sz="5000" dirty="0">
                <a:latin typeface="腾讯体 W7" panose="020C08030202040F0204" pitchFamily="34" charset="-122"/>
                <a:ea typeface="腾讯体 W7" panose="020C08030202040F0204" pitchFamily="34" charset="-122"/>
                <a:cs typeface="+mn-cs"/>
              </a:rPr>
              <a:t>情况</a:t>
            </a:r>
            <a:endParaRPr sz="5000" dirty="0">
              <a:latin typeface="腾讯体 W7" panose="020C08030202040F0204" pitchFamily="34" charset="-122"/>
              <a:ea typeface="腾讯体 W7" panose="020C08030202040F0204" pitchFamily="34" charset="-122"/>
              <a:cs typeface="+mn-cs"/>
            </a:endParaRPr>
          </a:p>
        </p:txBody>
      </p:sp>
      <p:grpSp>
        <p:nvGrpSpPr>
          <p:cNvPr id="12" name="成组">
            <a:extLst>
              <a:ext uri="{FF2B5EF4-FFF2-40B4-BE49-F238E27FC236}">
                <a16:creationId xmlns:a16="http://schemas.microsoft.com/office/drawing/2014/main" id="{C4ADA0DA-B1A7-644B-B42A-3C70044D04BB}"/>
              </a:ext>
            </a:extLst>
          </p:cNvPr>
          <p:cNvGrpSpPr/>
          <p:nvPr/>
        </p:nvGrpSpPr>
        <p:grpSpPr>
          <a:xfrm>
            <a:off x="825583" y="917001"/>
            <a:ext cx="737157" cy="469901"/>
            <a:chOff x="0" y="0"/>
            <a:chExt cx="737155" cy="469900"/>
          </a:xfrm>
        </p:grpSpPr>
        <p:pic>
          <p:nvPicPr>
            <p:cNvPr id="13" name="图像" descr="图像">
              <a:extLst>
                <a:ext uri="{FF2B5EF4-FFF2-40B4-BE49-F238E27FC236}">
                  <a16:creationId xmlns:a16="http://schemas.microsoft.com/office/drawing/2014/main" id="{3E1D1D48-66C0-C14D-8B13-73E1E0F34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99" y="0"/>
              <a:ext cx="552756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" name="1">
              <a:extLst>
                <a:ext uri="{FF2B5EF4-FFF2-40B4-BE49-F238E27FC236}">
                  <a16:creationId xmlns:a16="http://schemas.microsoft.com/office/drawing/2014/main" id="{1C106C85-F0BF-BE4E-ADB8-14B49E42E6E0}"/>
                </a:ext>
              </a:extLst>
            </p:cNvPr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TTGBMedium"/>
                </a:defRPr>
              </a:lvl1pPr>
            </a:lstStyle>
            <a:p>
              <a:r>
                <a:rPr lang="en-US" altLang="zh-CN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5</a:t>
              </a:r>
              <a:endParaRPr dirty="0">
                <a:latin typeface="腾讯体 W7" panose="020C08030202040F0204" pitchFamily="34" charset="-122"/>
                <a:ea typeface="腾讯体 W7" panose="020C08030202040F0204" pitchFamily="34" charset="-122"/>
              </a:endParaRPr>
            </a:p>
          </p:txBody>
        </p:sp>
      </p:grpSp>
      <p:sp>
        <p:nvSpPr>
          <p:cNvPr id="15" name="版式设计">
            <a:extLst>
              <a:ext uri="{FF2B5EF4-FFF2-40B4-BE49-F238E27FC236}">
                <a16:creationId xmlns:a16="http://schemas.microsoft.com/office/drawing/2014/main" id="{59BC96A3-2D68-4575-9E42-6A8F02B18D0B}"/>
              </a:ext>
            </a:extLst>
          </p:cNvPr>
          <p:cNvSpPr txBox="1">
            <a:spLocks/>
          </p:cNvSpPr>
          <p:nvPr/>
        </p:nvSpPr>
        <p:spPr>
          <a:xfrm>
            <a:off x="1786407" y="743082"/>
            <a:ext cx="3129123" cy="624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/>
            <a:r>
              <a:rPr lang="zh-CN" altLang="en-US" dirty="0">
                <a:latin typeface="+mn-ea"/>
                <a:ea typeface="+mn-ea"/>
              </a:rPr>
              <a:t>附录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1637" y="711099"/>
            <a:ext cx="9544050" cy="633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733" y="7108074"/>
            <a:ext cx="10259857" cy="60015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82" y="3068260"/>
            <a:ext cx="11191913" cy="75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84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38729" y="13090559"/>
            <a:ext cx="24384001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254000" lvl="0" indent="0" algn="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254000" lvl="0" indent="0" algn="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BC8027">
                  <a:hueOff val="7068528"/>
                  <a:satOff val="-63217"/>
                  <a:lumOff val="21330"/>
                </a:srgbClr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24" name="内页标题，建议30字以内…">
            <a:extLst>
              <a:ext uri="{FF2B5EF4-FFF2-40B4-BE49-F238E27FC236}">
                <a16:creationId xmlns:a16="http://schemas.microsoft.com/office/drawing/2014/main" id="{60BBC120-E5FA-D34C-99FB-E2BBA3B15CC9}"/>
              </a:ext>
            </a:extLst>
          </p:cNvPr>
          <p:cNvSpPr txBox="1"/>
          <p:nvPr/>
        </p:nvSpPr>
        <p:spPr>
          <a:xfrm>
            <a:off x="2705882" y="768062"/>
            <a:ext cx="856701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rPr lang="zh-CN" altLang="en-US" sz="5000" noProof="0" dirty="0">
                <a:solidFill>
                  <a:srgbClr val="034FD8"/>
                </a:solidFill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接入平台</a:t>
            </a:r>
            <a:endParaRPr kumimoji="0" sz="5000" b="0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latin typeface="腾讯体 W7" panose="020C08030202040F0204" pitchFamily="34" charset="-122"/>
              <a:ea typeface="腾讯体 W7" panose="020C08030202040F0204" pitchFamily="34" charset="-122"/>
              <a:sym typeface="TTTGBMedium"/>
            </a:endParaRPr>
          </a:p>
        </p:txBody>
      </p:sp>
      <p:grpSp>
        <p:nvGrpSpPr>
          <p:cNvPr id="26" name="成组">
            <a:extLst>
              <a:ext uri="{FF2B5EF4-FFF2-40B4-BE49-F238E27FC236}">
                <a16:creationId xmlns:a16="http://schemas.microsoft.com/office/drawing/2014/main" id="{C4ADA0DA-B1A7-644B-B42A-3C70044D04BB}"/>
              </a:ext>
            </a:extLst>
          </p:cNvPr>
          <p:cNvGrpSpPr/>
          <p:nvPr/>
        </p:nvGrpSpPr>
        <p:grpSpPr>
          <a:xfrm>
            <a:off x="825583" y="917001"/>
            <a:ext cx="737157" cy="469901"/>
            <a:chOff x="0" y="0"/>
            <a:chExt cx="737155" cy="469900"/>
          </a:xfrm>
        </p:grpSpPr>
        <p:pic>
          <p:nvPicPr>
            <p:cNvPr id="27" name="图像" descr="图像">
              <a:extLst>
                <a:ext uri="{FF2B5EF4-FFF2-40B4-BE49-F238E27FC236}">
                  <a16:creationId xmlns:a16="http://schemas.microsoft.com/office/drawing/2014/main" id="{3E1D1D48-66C0-C14D-8B13-73E1E0F34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99" y="0"/>
              <a:ext cx="552756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" name="1">
              <a:extLst>
                <a:ext uri="{FF2B5EF4-FFF2-40B4-BE49-F238E27FC236}">
                  <a16:creationId xmlns:a16="http://schemas.microsoft.com/office/drawing/2014/main" id="{1C106C85-F0BF-BE4E-ADB8-14B49E42E6E0}"/>
                </a:ext>
              </a:extLst>
            </p:cNvPr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TTGBMedium"/>
                </a:defRPr>
              </a:lvl1pPr>
            </a:lstStyle>
            <a:p>
              <a:r>
                <a:rPr lang="en-US" altLang="zh-CN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5</a:t>
              </a:r>
              <a:endParaRPr dirty="0">
                <a:latin typeface="腾讯体 W7" panose="020C08030202040F0204" pitchFamily="34" charset="-122"/>
                <a:ea typeface="腾讯体 W7" panose="020C08030202040F0204" pitchFamily="34" charset="-122"/>
              </a:endParaRPr>
            </a:p>
          </p:txBody>
        </p:sp>
      </p:grpSp>
      <p:sp>
        <p:nvSpPr>
          <p:cNvPr id="116" name="版式设计">
            <a:extLst>
              <a:ext uri="{FF2B5EF4-FFF2-40B4-BE49-F238E27FC236}">
                <a16:creationId xmlns:a16="http://schemas.microsoft.com/office/drawing/2014/main" id="{59BC96A3-2D68-4575-9E42-6A8F02B18D0B}"/>
              </a:ext>
            </a:extLst>
          </p:cNvPr>
          <p:cNvSpPr txBox="1">
            <a:spLocks/>
          </p:cNvSpPr>
          <p:nvPr/>
        </p:nvSpPr>
        <p:spPr>
          <a:xfrm>
            <a:off x="1562740" y="839945"/>
            <a:ext cx="3129123" cy="624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/>
            <a:r>
              <a:rPr lang="zh-CN" altLang="en-US" dirty="0">
                <a:latin typeface="+mn-ea"/>
                <a:ea typeface="+mn-ea"/>
              </a:rPr>
              <a:t>附录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dstatus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5583" y="1950958"/>
            <a:ext cx="140031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/>
              <a:t>http://universal.media.cm.com/page/guide#SearchMedia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83" y="2918410"/>
            <a:ext cx="14724737" cy="90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lumOff val="21330"/>
                  </a:srgbClr>
                </a:solidFill>
              </a:rPr>
              <a:pPr/>
              <a:t>3</a:t>
            </a:fld>
            <a:endParaRPr>
              <a:solidFill>
                <a:srgbClr val="BC8027">
                  <a:lumOff val="21330"/>
                </a:srgbClr>
              </a:solidFill>
            </a:endParaRPr>
          </a:p>
        </p:txBody>
      </p:sp>
      <p:sp>
        <p:nvSpPr>
          <p:cNvPr id="7" name="版式设计"/>
          <p:cNvSpPr txBox="1">
            <a:spLocks noGrp="1"/>
          </p:cNvSpPr>
          <p:nvPr>
            <p:ph type="title"/>
          </p:nvPr>
        </p:nvSpPr>
        <p:spPr>
          <a:xfrm>
            <a:off x="1410339" y="718246"/>
            <a:ext cx="22708942" cy="62401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lvl="0" defTabSz="817244">
              <a:defRPr sz="2970"/>
            </a:lvl1pPr>
          </a:lstStyle>
          <a:p>
            <a:pPr>
              <a:defRPr sz="5000">
                <a:solidFill>
                  <a:srgbClr val="034FD8"/>
                </a:solidFill>
                <a:latin typeface="TTTGBMedium"/>
                <a:ea typeface="TTTGBMedium"/>
              </a:defRPr>
            </a:pPr>
            <a:r>
              <a:rPr lang="zh-CN" altLang="en-US" sz="4800" dirty="0">
                <a:latin typeface="腾讯体 W7"/>
                <a:ea typeface="腾讯体 W7"/>
              </a:rPr>
              <a:t>个人成长经历</a:t>
            </a:r>
            <a:r>
              <a:rPr lang="en-US" sz="4800" dirty="0">
                <a:latin typeface="腾讯体 W7"/>
                <a:ea typeface="腾讯体 W7"/>
              </a:rPr>
              <a:t>(</a:t>
            </a:r>
            <a:r>
              <a:rPr lang="zh-CN" altLang="en-US" sz="4800" dirty="0">
                <a:latin typeface="腾讯体 W7"/>
                <a:ea typeface="腾讯体 W7"/>
              </a:rPr>
              <a:t>申报结果出来后，系统会自动生成此页面</a:t>
            </a:r>
            <a:r>
              <a:rPr lang="en-US" sz="4800" dirty="0">
                <a:latin typeface="腾讯体 W7"/>
                <a:ea typeface="腾讯体 W7"/>
              </a:rPr>
              <a:t>)</a:t>
            </a:r>
            <a:endParaRPr lang="zh-CN" altLang="en-US" sz="4800" dirty="0">
              <a:latin typeface="腾讯体 W7"/>
              <a:ea typeface="腾讯体 W7"/>
            </a:endParaRPr>
          </a:p>
        </p:txBody>
      </p:sp>
      <p:grpSp>
        <p:nvGrpSpPr>
          <p:cNvPr id="8" name="成组"/>
          <p:cNvGrpSpPr/>
          <p:nvPr/>
        </p:nvGrpSpPr>
        <p:grpSpPr>
          <a:xfrm>
            <a:off x="673184" y="764603"/>
            <a:ext cx="737156" cy="469902"/>
            <a:chOff x="0" y="0"/>
            <a:chExt cx="737154" cy="469900"/>
          </a:xfrm>
        </p:grpSpPr>
        <p:pic>
          <p:nvPicPr>
            <p:cNvPr id="9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endParaRPr>
                <a:latin typeface="腾讯体 W7"/>
                <a:ea typeface="腾讯体 W7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540231" y="1946973"/>
            <a:ext cx="77737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组织单元：</a:t>
            </a:r>
            <a:r>
              <a:rPr lang="en" altLang="zh-CN" sz="26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PCG</a:t>
            </a:r>
            <a:r>
              <a:rPr lang="zh-CN" altLang="en-US" sz="26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平台与内容事业群</a:t>
            </a:r>
            <a:r>
              <a:rPr lang="en-US" altLang="zh-CN" sz="26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\</a:t>
            </a:r>
            <a:r>
              <a:rPr lang="zh-CN" altLang="en-US" sz="26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在线视频</a:t>
            </a:r>
            <a:r>
              <a:rPr lang="en" altLang="zh-CN" sz="26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BU\</a:t>
            </a:r>
            <a:r>
              <a:rPr lang="zh-CN" altLang="en-US" sz="26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平台技术部</a:t>
            </a:r>
            <a:r>
              <a:rPr lang="en-US" altLang="zh-CN" sz="26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\</a:t>
            </a:r>
            <a:r>
              <a:rPr lang="zh-CN" altLang="en-US" sz="26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媒资产品中心</a:t>
            </a:r>
            <a:endParaRPr lang="en-US" altLang="zh-CN" sz="2600" dirty="0">
              <a:solidFill>
                <a:srgbClr val="53585F">
                  <a:lumMod val="50000"/>
                </a:srgbClr>
              </a:solidFill>
              <a:latin typeface="微软雅黑"/>
              <a:ea typeface="微软雅黑"/>
            </a:endParaRPr>
          </a:p>
          <a:p>
            <a:pPr algn="l">
              <a:lnSpc>
                <a:spcPct val="150000"/>
              </a:lnSpc>
            </a:pPr>
            <a:r>
              <a:rPr lang="zh-CN" alt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当前职级信息：</a:t>
            </a:r>
            <a:r>
              <a:rPr lang="en-US" sz="26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1.5</a:t>
            </a:r>
            <a:r>
              <a:rPr lang="zh-CN" altLang="en-US" sz="26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年</a:t>
            </a:r>
            <a:r>
              <a:rPr lang="en-US" sz="26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	</a:t>
            </a:r>
          </a:p>
          <a:p>
            <a:pPr algn="l" defTabSz="1828800">
              <a:lnSpc>
                <a:spcPct val="150000"/>
              </a:lnSpc>
            </a:pPr>
            <a:r>
              <a:rPr lang="zh-CN" alt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最近两次绩效：</a:t>
            </a:r>
            <a:r>
              <a:rPr lang="en-US" sz="26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4</a:t>
            </a:r>
            <a:r>
              <a:rPr lang="zh-CN" altLang="en-US" sz="26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星</a:t>
            </a:r>
            <a:r>
              <a:rPr lang="en-US" sz="26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/3</a:t>
            </a:r>
            <a:r>
              <a:rPr lang="zh-CN" altLang="en-US" sz="26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星（本次）</a:t>
            </a:r>
          </a:p>
        </p:txBody>
      </p:sp>
      <p:sp>
        <p:nvSpPr>
          <p:cNvPr id="12" name="内容区域"/>
          <p:cNvSpPr/>
          <p:nvPr/>
        </p:nvSpPr>
        <p:spPr>
          <a:xfrm>
            <a:off x="759750" y="5506496"/>
            <a:ext cx="7620016" cy="7047644"/>
          </a:xfrm>
          <a:prstGeom prst="rect">
            <a:avLst/>
          </a:prstGeom>
          <a:ln>
            <a:noFill/>
          </a:ln>
        </p:spPr>
        <p:txBody>
          <a:bodyPr lIns="101600" tIns="101600" rIns="101600" bIns="101600" anchor="t"/>
          <a:lstStyle/>
          <a:p>
            <a:pPr marL="571500" indent="-571500" algn="l" defTabSz="1828800">
              <a:lnSpc>
                <a:spcPct val="150000"/>
              </a:lnSpc>
              <a:buFont typeface="Wingdings" charset="2"/>
              <a:buChar char="l"/>
            </a:pPr>
            <a:r>
              <a:rPr 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2018/07-</a:t>
            </a:r>
            <a:r>
              <a:rPr lang="zh-CN" alt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至今（</a:t>
            </a:r>
            <a:r>
              <a:rPr 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3.5</a:t>
            </a:r>
            <a:r>
              <a:rPr lang="zh-CN" alt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年）</a:t>
            </a:r>
            <a:endParaRPr lang="en-US" sz="2600" kern="1200" dirty="0">
              <a:solidFill>
                <a:srgbClr val="53585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algn="l">
              <a:lnSpc>
                <a:spcPct val="150000"/>
              </a:lnSpc>
            </a:pPr>
            <a:r>
              <a:rPr lang="en-US" sz="2400" kern="1200" dirty="0">
                <a:solidFill>
                  <a:srgbClr val="FF0000"/>
                </a:solidFill>
                <a:latin typeface="微软雅黑"/>
                <a:ea typeface="微软雅黑"/>
              </a:rPr>
              <a:t>      </a:t>
            </a:r>
            <a:r>
              <a:rPr lang="zh-CN" altLang="en-US" sz="2400" kern="1200" dirty="0">
                <a:solidFill>
                  <a:srgbClr val="FF0000"/>
                </a:solidFill>
                <a:latin typeface="微软雅黑"/>
                <a:ea typeface="微软雅黑"/>
              </a:rPr>
              <a:t>主岗</a:t>
            </a:r>
            <a:r>
              <a:rPr lang="zh-CN" altLang="en-US" sz="24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 </a:t>
            </a:r>
            <a:r>
              <a:rPr lang="en" altLang="zh-CN" sz="24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PCG</a:t>
            </a:r>
            <a:r>
              <a:rPr lang="zh-CN" altLang="en-US" sz="24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平台与内容事业群</a:t>
            </a:r>
            <a:r>
              <a:rPr lang="en-US" altLang="zh-CN" sz="24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\</a:t>
            </a:r>
            <a:r>
              <a:rPr lang="zh-CN" altLang="en-US" sz="24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在线视频</a:t>
            </a:r>
            <a:r>
              <a:rPr lang="en" altLang="zh-CN" sz="24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BU\</a:t>
            </a:r>
            <a:r>
              <a:rPr lang="zh-CN" altLang="en-US" sz="24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平台技术部</a:t>
            </a:r>
            <a:r>
              <a:rPr lang="en-US" altLang="zh-CN" sz="24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\</a:t>
            </a:r>
            <a:r>
              <a:rPr lang="zh-CN" altLang="en-US" sz="24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媒资产品中心</a:t>
            </a:r>
            <a:endParaRPr lang="en-US" sz="2400" dirty="0">
              <a:solidFill>
                <a:srgbClr val="53585F">
                  <a:lumMod val="50000"/>
                </a:srgbClr>
              </a:solidFill>
              <a:latin typeface="微软雅黑"/>
              <a:ea typeface="微软雅黑"/>
            </a:endParaRPr>
          </a:p>
          <a:p>
            <a:pPr marL="1143000" indent="-1143000" algn="l" defTabSz="1828800">
              <a:buFont typeface="Wingdings" charset="2"/>
              <a:buChar char="l"/>
            </a:pPr>
            <a:endParaRPr kern="1200" dirty="0">
              <a:solidFill>
                <a:srgbClr val="53585F"/>
              </a:solidFill>
              <a:latin typeface="Microsoft YaHei Light"/>
              <a:ea typeface="Microsoft YaHei Light"/>
            </a:endParaRPr>
          </a:p>
        </p:txBody>
      </p:sp>
      <p:sp>
        <p:nvSpPr>
          <p:cNvPr id="13" name="内容区域"/>
          <p:cNvSpPr/>
          <p:nvPr/>
        </p:nvSpPr>
        <p:spPr>
          <a:xfrm>
            <a:off x="8733529" y="5506496"/>
            <a:ext cx="7431878" cy="7165796"/>
          </a:xfrm>
          <a:prstGeom prst="rect">
            <a:avLst/>
          </a:prstGeom>
          <a:ln>
            <a:noFill/>
          </a:ln>
        </p:spPr>
        <p:txBody>
          <a:bodyPr lIns="101600" tIns="101600" rIns="101600" bIns="101600" anchor="t"/>
          <a:lstStyle/>
          <a:p>
            <a:pPr algn="l" defTabSz="1828800">
              <a:lnSpc>
                <a:spcPct val="150000"/>
              </a:lnSpc>
            </a:pPr>
            <a:endParaRPr lang="en-US" sz="2000" kern="1200" dirty="0">
              <a:solidFill>
                <a:srgbClr val="53585F">
                  <a:lumMod val="5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4" name="内容区域"/>
          <p:cNvSpPr/>
          <p:nvPr/>
        </p:nvSpPr>
        <p:spPr>
          <a:xfrm>
            <a:off x="8826734" y="5594362"/>
            <a:ext cx="7200740" cy="7058030"/>
          </a:xfrm>
          <a:prstGeom prst="rect">
            <a:avLst/>
          </a:prstGeom>
          <a:ln>
            <a:noFill/>
          </a:ln>
        </p:spPr>
        <p:txBody>
          <a:bodyPr lIns="101600" tIns="101600" rIns="101600" bIns="101600" anchor="t"/>
          <a:lstStyle/>
          <a:p>
            <a:pPr marL="571500" indent="-571500" algn="l" defTabSz="1828800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6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2016</a:t>
            </a:r>
            <a:r>
              <a:rPr lang="zh-CN" alt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年</a:t>
            </a:r>
            <a:r>
              <a:rPr 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09</a:t>
            </a:r>
            <a:r>
              <a:rPr lang="zh-CN" alt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月</a:t>
            </a:r>
            <a:r>
              <a:rPr 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-2018</a:t>
            </a:r>
            <a:r>
              <a:rPr lang="zh-CN" alt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年</a:t>
            </a:r>
            <a:r>
              <a:rPr 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07</a:t>
            </a:r>
            <a:r>
              <a:rPr lang="zh-CN" alt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月</a:t>
            </a:r>
            <a:endParaRPr lang="en-US" sz="2600" kern="1200" dirty="0">
              <a:solidFill>
                <a:srgbClr val="53585F">
                  <a:lumMod val="60000"/>
                  <a:lumOff val="40000"/>
                </a:srgbClr>
              </a:solidFill>
              <a:latin typeface="微软雅黑"/>
              <a:ea typeface="微软雅黑"/>
            </a:endParaRPr>
          </a:p>
          <a:p>
            <a:pPr algn="l" defTabSz="1828800">
              <a:lnSpc>
                <a:spcPct val="150000"/>
              </a:lnSpc>
            </a:pPr>
            <a:r>
              <a:rPr lang="zh-CN" altLang="en-US" sz="20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        </a:t>
            </a:r>
            <a:r>
              <a:rPr lang="zh-CN" altLang="en-US" sz="24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硕士  </a:t>
            </a:r>
            <a:r>
              <a:rPr lang="en-US" sz="24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/ </a:t>
            </a:r>
            <a:r>
              <a:rPr lang="zh-CN" altLang="en-US" sz="24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哈尔滨工业大学</a:t>
            </a:r>
            <a:r>
              <a:rPr lang="en-US" sz="24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/ </a:t>
            </a:r>
            <a:r>
              <a:rPr lang="zh-CN" altLang="en-US" sz="24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计算机科学与技术</a:t>
            </a:r>
            <a:endParaRPr lang="en-US" kern="1200" dirty="0">
              <a:solidFill>
                <a:srgbClr val="53585F"/>
              </a:solidFill>
              <a:latin typeface="Microsoft YaHei Light"/>
              <a:ea typeface="Microsoft YaHei Light"/>
            </a:endParaRPr>
          </a:p>
          <a:p>
            <a:pPr algn="l" defTabSz="1828800"/>
            <a:endParaRPr kern="1200" dirty="0">
              <a:solidFill>
                <a:srgbClr val="53585F"/>
              </a:solidFill>
              <a:latin typeface="Microsoft YaHei Light"/>
              <a:ea typeface="Microsoft YaHei Ligh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28994" y="4550232"/>
            <a:ext cx="23340848" cy="0"/>
          </a:xfrm>
          <a:prstGeom prst="line">
            <a:avLst/>
          </a:prstGeom>
          <a:noFill/>
          <a:ln w="3175" cap="flat">
            <a:solidFill>
              <a:schemeClr val="tx2">
                <a:lumMod val="20000"/>
                <a:lumOff val="80000"/>
              </a:schemeClr>
            </a:solidFill>
            <a:prstDash val="solid"/>
            <a:miter/>
          </a:ln>
        </p:spPr>
      </p:cxnSp>
      <p:cxnSp>
        <p:nvCxnSpPr>
          <p:cNvPr id="16" name="直接连接符 15"/>
          <p:cNvCxnSpPr/>
          <p:nvPr/>
        </p:nvCxnSpPr>
        <p:spPr>
          <a:xfrm>
            <a:off x="8540086" y="4747078"/>
            <a:ext cx="0" cy="7820720"/>
          </a:xfrm>
          <a:prstGeom prst="line">
            <a:avLst/>
          </a:prstGeom>
          <a:noFill/>
          <a:ln w="3175" cap="flat">
            <a:solidFill>
              <a:schemeClr val="tx2">
                <a:lumMod val="20000"/>
                <a:lumOff val="80000"/>
              </a:schemeClr>
            </a:solidFill>
            <a:prstDash val="solid"/>
            <a:miter/>
          </a:ln>
        </p:spPr>
      </p:cxnSp>
      <p:cxnSp>
        <p:nvCxnSpPr>
          <p:cNvPr id="17" name="直接连接符 16"/>
          <p:cNvCxnSpPr/>
          <p:nvPr/>
        </p:nvCxnSpPr>
        <p:spPr>
          <a:xfrm>
            <a:off x="16503786" y="4747078"/>
            <a:ext cx="0" cy="7820720"/>
          </a:xfrm>
          <a:prstGeom prst="line">
            <a:avLst/>
          </a:prstGeom>
          <a:noFill/>
          <a:ln w="3175" cap="flat">
            <a:solidFill>
              <a:schemeClr val="tx2">
                <a:lumMod val="20000"/>
                <a:lumOff val="80000"/>
              </a:schemeClr>
            </a:solidFill>
            <a:prstDash val="solid"/>
            <a:miter/>
          </a:ln>
        </p:spPr>
      </p:cxnSp>
      <p:sp>
        <p:nvSpPr>
          <p:cNvPr id="21" name="矩形 20"/>
          <p:cNvSpPr/>
          <p:nvPr/>
        </p:nvSpPr>
        <p:spPr>
          <a:xfrm>
            <a:off x="673185" y="1946972"/>
            <a:ext cx="777374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>
              <a:lnSpc>
                <a:spcPct val="150000"/>
              </a:lnSpc>
            </a:pPr>
            <a:r>
              <a:rPr lang="zh-CN" alt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姓名：</a:t>
            </a:r>
            <a:r>
              <a:rPr lang="zh-CN" altLang="en-US" sz="26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孙宇</a:t>
            </a:r>
            <a:r>
              <a:rPr lang="en-US" sz="26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				</a:t>
            </a:r>
          </a:p>
          <a:p>
            <a:pPr algn="l" defTabSz="1828800">
              <a:lnSpc>
                <a:spcPct val="150000"/>
              </a:lnSpc>
            </a:pPr>
            <a:r>
              <a:rPr lang="zh-CN" alt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当前职级信息：</a:t>
            </a:r>
            <a:r>
              <a:rPr lang="zh-CN" altLang="en-US" sz="26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后台开发 </a:t>
            </a:r>
            <a:r>
              <a:rPr lang="en-US" altLang="zh-CN" sz="26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T8</a:t>
            </a:r>
          </a:p>
          <a:p>
            <a:pPr algn="l" defTabSz="1828800">
              <a:lnSpc>
                <a:spcPct val="150000"/>
              </a:lnSpc>
            </a:pPr>
            <a:r>
              <a:rPr lang="zh-CN" alt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申报类型：</a:t>
            </a:r>
            <a:r>
              <a:rPr lang="zh-CN" altLang="en-US" sz="26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正常申报</a:t>
            </a:r>
            <a:r>
              <a:rPr lang="en-US" sz="26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	</a:t>
            </a:r>
            <a:endParaRPr lang="zh-CN" altLang="en-US" sz="2600" kern="1200" dirty="0">
              <a:solidFill>
                <a:srgbClr val="53585F">
                  <a:lumMod val="5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503786" y="1946972"/>
            <a:ext cx="7661756" cy="12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>
              <a:lnSpc>
                <a:spcPct val="150000"/>
              </a:lnSpc>
            </a:pPr>
            <a:r>
              <a:rPr lang="zh-CN" alt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工作年限：</a:t>
            </a:r>
            <a:r>
              <a:rPr lang="en-US" sz="26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3.5</a:t>
            </a:r>
            <a:r>
              <a:rPr lang="zh-CN" altLang="en-US" sz="26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年</a:t>
            </a:r>
            <a:endParaRPr lang="en-US" altLang="zh-CN" sz="2600" kern="1200" dirty="0">
              <a:solidFill>
                <a:srgbClr val="53585F">
                  <a:lumMod val="50000"/>
                </a:srgbClr>
              </a:solidFill>
              <a:latin typeface="微软雅黑"/>
              <a:ea typeface="微软雅黑"/>
            </a:endParaRPr>
          </a:p>
          <a:p>
            <a:pPr algn="l" defTabSz="1828800">
              <a:lnSpc>
                <a:spcPct val="150000"/>
              </a:lnSpc>
            </a:pPr>
            <a:r>
              <a:rPr lang="zh-CN" altLang="en-US" sz="2600" kern="1200" dirty="0">
                <a:solidFill>
                  <a:srgbClr val="53585F">
                    <a:lumMod val="60000"/>
                    <a:lumOff val="40000"/>
                  </a:srgbClr>
                </a:solidFill>
                <a:latin typeface="微软雅黑"/>
                <a:ea typeface="微软雅黑"/>
              </a:rPr>
              <a:t>目标职级信息：</a:t>
            </a:r>
            <a:r>
              <a:rPr lang="zh-CN" altLang="en-US" sz="26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后台开发 </a:t>
            </a:r>
            <a:r>
              <a:rPr lang="en-US" altLang="zh-CN" sz="26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T9</a:t>
            </a:r>
            <a:endParaRPr lang="en-US" sz="2600" kern="1200" dirty="0">
              <a:solidFill>
                <a:srgbClr val="53585F">
                  <a:lumMod val="5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5719" y="4701148"/>
            <a:ext cx="2190672" cy="851515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101600" rIns="101600" bIns="101600" numCol="1" spcCol="38100" anchor="ctr">
            <a:spAutoFit/>
          </a:bodyPr>
          <a:lstStyle/>
          <a:p>
            <a:pPr algn="l" defTabSz="1828800">
              <a:lnSpc>
                <a:spcPct val="150000"/>
              </a:lnSpc>
            </a:pPr>
            <a:r>
              <a:rPr lang="zh-CN" altLang="en-US" sz="2800" b="1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鹅厂经历</a:t>
            </a:r>
            <a:r>
              <a:rPr lang="zh-CN" altLang="en-US" sz="2800" kern="1200" dirty="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：</a:t>
            </a:r>
            <a:endParaRPr lang="en-US" sz="2800" kern="1200" dirty="0">
              <a:solidFill>
                <a:srgbClr val="53585F">
                  <a:lumMod val="5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78466" y="4742847"/>
            <a:ext cx="2388344" cy="851515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101600" rIns="101600" bIns="101600" numCol="1" spcCol="38100" anchor="ctr">
            <a:spAutoFit/>
          </a:bodyPr>
          <a:lstStyle/>
          <a:p>
            <a:pPr algn="l" defTabSz="1828800">
              <a:lnSpc>
                <a:spcPct val="150000"/>
              </a:lnSpc>
            </a:pPr>
            <a:r>
              <a:rPr lang="zh-CN" altLang="en-US" sz="2800" b="1" kern="1200">
                <a:solidFill>
                  <a:srgbClr val="53585F">
                    <a:lumMod val="50000"/>
                  </a:srgbClr>
                </a:solidFill>
                <a:latin typeface="微软雅黑"/>
                <a:ea typeface="微软雅黑"/>
              </a:rPr>
              <a:t>学历：</a:t>
            </a:r>
            <a:endParaRPr lang="en-US" sz="2800" b="1" kern="1200">
              <a:solidFill>
                <a:srgbClr val="53585F">
                  <a:lumMod val="50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5459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lumOff val="21330"/>
                  </a:srgbClr>
                </a:solidFill>
              </a:rPr>
              <a:pPr/>
              <a:t>4</a:t>
            </a:fld>
            <a:endParaRPr>
              <a:solidFill>
                <a:srgbClr val="BC8027">
                  <a:lumOff val="21330"/>
                </a:srgbClr>
              </a:solidFill>
            </a:endParaRPr>
          </a:p>
        </p:txBody>
      </p:sp>
      <p:sp>
        <p:nvSpPr>
          <p:cNvPr id="7" name="版式设计"/>
          <p:cNvSpPr txBox="1">
            <a:spLocks noGrp="1"/>
          </p:cNvSpPr>
          <p:nvPr>
            <p:ph type="title"/>
          </p:nvPr>
        </p:nvSpPr>
        <p:spPr>
          <a:xfrm>
            <a:off x="1500025" y="824980"/>
            <a:ext cx="22310590" cy="62401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lvl="0" defTabSz="817244">
              <a:defRPr sz="2970"/>
            </a:lvl1pPr>
          </a:lstStyle>
          <a:p>
            <a:r>
              <a:rPr lang="zh-CN" altLang="en-US" sz="48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举证项目代码地址</a:t>
            </a:r>
            <a:r>
              <a:rPr lang="zh-CN" altLang="en-US" sz="4800" dirty="0">
                <a:solidFill>
                  <a:srgbClr val="FF0000"/>
                </a:solidFill>
                <a:latin typeface="腾讯体 W7"/>
                <a:ea typeface="腾讯体 W7"/>
              </a:rPr>
              <a:t>（仅参与</a:t>
            </a:r>
            <a:r>
              <a:rPr lang="en-US" sz="4800" dirty="0">
                <a:solidFill>
                  <a:srgbClr val="FF0000"/>
                </a:solidFill>
                <a:latin typeface="腾讯体 W7"/>
                <a:ea typeface="腾讯体 W7"/>
              </a:rPr>
              <a:t>T</a:t>
            </a:r>
            <a:r>
              <a:rPr lang="zh-CN" altLang="en-US" sz="4800" dirty="0">
                <a:solidFill>
                  <a:srgbClr val="FF0000"/>
                </a:solidFill>
                <a:latin typeface="腾讯体 W7"/>
                <a:ea typeface="腾讯体 W7"/>
              </a:rPr>
              <a:t>族</a:t>
            </a:r>
            <a:r>
              <a:rPr lang="en-US" sz="4800" dirty="0">
                <a:solidFill>
                  <a:srgbClr val="FF0000"/>
                </a:solidFill>
                <a:latin typeface="腾讯体 W7"/>
                <a:ea typeface="腾讯体 W7"/>
              </a:rPr>
              <a:t>CR</a:t>
            </a:r>
            <a:r>
              <a:rPr lang="zh-CN" altLang="en-US" sz="4800" dirty="0">
                <a:solidFill>
                  <a:srgbClr val="FF0000"/>
                </a:solidFill>
                <a:latin typeface="腾讯体 W7"/>
                <a:ea typeface="腾讯体 W7"/>
              </a:rPr>
              <a:t>评审者需填写）</a:t>
            </a:r>
            <a:endParaRPr lang="zh-CN" altLang="en-US" sz="4800" dirty="0">
              <a:latin typeface="微软雅黑"/>
              <a:ea typeface="微软雅黑"/>
            </a:endParaRPr>
          </a:p>
        </p:txBody>
      </p:sp>
      <p:grpSp>
        <p:nvGrpSpPr>
          <p:cNvPr id="8" name="成组"/>
          <p:cNvGrpSpPr/>
          <p:nvPr/>
        </p:nvGrpSpPr>
        <p:grpSpPr>
          <a:xfrm>
            <a:off x="673184" y="764603"/>
            <a:ext cx="737156" cy="469902"/>
            <a:chOff x="0" y="0"/>
            <a:chExt cx="737154" cy="469900"/>
          </a:xfrm>
        </p:grpSpPr>
        <p:pic>
          <p:nvPicPr>
            <p:cNvPr id="9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endParaRPr>
                <a:latin typeface="腾讯体 W7"/>
                <a:ea typeface="腾讯体 W7"/>
              </a:endParaRPr>
            </a:p>
          </p:txBody>
        </p:sp>
      </p:grpSp>
      <p:graphicFrame>
        <p:nvGraphicFramePr>
          <p:cNvPr id="17" name="表格 16"/>
          <p:cNvGraphicFramePr/>
          <p:nvPr>
            <p:extLst>
              <p:ext uri="{D42A27DB-BD31-4B8C-83A1-F6EECF244321}">
                <p14:modId xmlns:p14="http://schemas.microsoft.com/office/powerpoint/2010/main" val="2753104262"/>
              </p:ext>
            </p:extLst>
          </p:nvPr>
        </p:nvGraphicFramePr>
        <p:xfrm>
          <a:off x="1410341" y="4142102"/>
          <a:ext cx="20853400" cy="490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8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411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项目名称</a:t>
                      </a: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担任角色&amp;主要贡献概述</a:t>
                      </a: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1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仓库地址</a:t>
                      </a: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1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是否提交盲评评审</a:t>
                      </a: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800" b="1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若未提交盲评-原因说明</a:t>
                      </a: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媒资检索模块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PaaS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化</a:t>
                      </a:r>
                      <a:endParaRPr kumimoji="0" lang="zh-CN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角色：媒资检索模块的设计和开发</a:t>
                      </a:r>
                      <a:endParaRPr kumimoji="0" lang="en-US" altLang="zh-CN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  <a:p>
                      <a:pPr indent="0" algn="l">
                        <a:buNone/>
                      </a:pPr>
                      <a:endParaRPr kumimoji="0" lang="en-US" altLang="zh-CN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  <a:p>
                      <a:pPr indent="0" algn="l">
                        <a:buNone/>
                      </a:pPr>
                      <a:endParaRPr kumimoji="0" lang="en-US" altLang="zh-CN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  <a:p>
                      <a:pPr indent="0" algn="l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贡献：实现了媒资检索模块的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PaaS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设计和开发，提供了高性能，高可靠，高扩展，快速接入的检索平台能力</a:t>
                      </a:r>
                      <a:endParaRPr kumimoji="0" lang="en-US" altLang="zh-CN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  <a:p>
                      <a:pPr indent="0" algn="l">
                        <a:buNone/>
                      </a:pPr>
                      <a:endParaRPr kumimoji="0" lang="en-US" altLang="zh-CN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  <a:hlinkClick r:id="rId4"/>
                        </a:rPr>
                        <a:t>https://git.woa.com/video_media/video_mediaplt_eslib/media_es_query_svr.git</a:t>
                      </a: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是</a:t>
                      </a: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2800" b="1" i="1" dirty="0">
                        <a:solidFill>
                          <a:srgbClr val="9D9D9D"/>
                        </a:solidFill>
                        <a:latin typeface="微软雅黑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17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成组">
            <a:extLst>
              <a:ext uri="{FF2B5EF4-FFF2-40B4-BE49-F238E27FC236}">
                <a16:creationId xmlns:a16="http://schemas.microsoft.com/office/drawing/2014/main" id="{C4ADA0DA-B1A7-644B-B42A-3C70044D04BB}"/>
              </a:ext>
            </a:extLst>
          </p:cNvPr>
          <p:cNvGrpSpPr/>
          <p:nvPr/>
        </p:nvGrpSpPr>
        <p:grpSpPr>
          <a:xfrm>
            <a:off x="673183" y="686777"/>
            <a:ext cx="737156" cy="469901"/>
            <a:chOff x="0" y="0"/>
            <a:chExt cx="737154" cy="469900"/>
          </a:xfrm>
        </p:grpSpPr>
        <p:pic>
          <p:nvPicPr>
            <p:cNvPr id="44" name="图像" descr="图像">
              <a:extLst>
                <a:ext uri="{FF2B5EF4-FFF2-40B4-BE49-F238E27FC236}">
                  <a16:creationId xmlns:a16="http://schemas.microsoft.com/office/drawing/2014/main" id="{3E1D1D48-66C0-C14D-8B13-73E1E0F34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99" y="0"/>
              <a:ext cx="552756" cy="469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" name="1">
              <a:extLst>
                <a:ext uri="{FF2B5EF4-FFF2-40B4-BE49-F238E27FC236}">
                  <a16:creationId xmlns:a16="http://schemas.microsoft.com/office/drawing/2014/main" id="{1C106C85-F0BF-BE4E-ADB8-14B49E42E6E0}"/>
                </a:ext>
              </a:extLst>
            </p:cNvPr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TTGBMedium"/>
                </a:defRPr>
              </a:lvl1pPr>
            </a:lstStyle>
            <a:p>
              <a:endParaRPr dirty="0">
                <a:latin typeface="腾讯体 W7" panose="020C08030202040F0204" pitchFamily="34" charset="-122"/>
                <a:ea typeface="腾讯体 W7" panose="020C08030202040F0204" pitchFamily="34" charset="-122"/>
              </a:endParaRPr>
            </a:p>
          </p:txBody>
        </p:sp>
      </p:grpSp>
      <p:sp>
        <p:nvSpPr>
          <p:cNvPr id="46" name="版式设计">
            <a:extLst>
              <a:ext uri="{FF2B5EF4-FFF2-40B4-BE49-F238E27FC236}">
                <a16:creationId xmlns:a16="http://schemas.microsoft.com/office/drawing/2014/main" id="{8A2F254F-9E29-4C4F-8011-67C4400FE175}"/>
              </a:ext>
            </a:extLst>
          </p:cNvPr>
          <p:cNvSpPr txBox="1">
            <a:spLocks/>
          </p:cNvSpPr>
          <p:nvPr/>
        </p:nvSpPr>
        <p:spPr>
          <a:xfrm>
            <a:off x="1410338" y="609721"/>
            <a:ext cx="2720635" cy="6240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8172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300" dirty="0">
                <a:solidFill>
                  <a:srgbClr val="034FD8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+mn-cs"/>
              </a:rPr>
              <a:t>项目介绍</a:t>
            </a:r>
          </a:p>
        </p:txBody>
      </p:sp>
      <p:cxnSp>
        <p:nvCxnSpPr>
          <p:cNvPr id="35" name="直线连接符 6">
            <a:extLst>
              <a:ext uri="{FF2B5EF4-FFF2-40B4-BE49-F238E27FC236}">
                <a16:creationId xmlns:a16="http://schemas.microsoft.com/office/drawing/2014/main" id="{5619FC21-13DC-C044-97D8-B8E0B91A3DB4}"/>
              </a:ext>
            </a:extLst>
          </p:cNvPr>
          <p:cNvCxnSpPr/>
          <p:nvPr/>
        </p:nvCxnSpPr>
        <p:spPr>
          <a:xfrm>
            <a:off x="11085063" y="1293264"/>
            <a:ext cx="0" cy="1237258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1441470" y="1282792"/>
            <a:ext cx="11385101" cy="12038703"/>
            <a:chOff x="11441470" y="1282792"/>
            <a:chExt cx="11385101" cy="12038703"/>
          </a:xfrm>
        </p:grpSpPr>
        <p:sp>
          <p:nvSpPr>
            <p:cNvPr id="37" name="内页标题，建议30字以内…">
              <a:extLst>
                <a:ext uri="{FF2B5EF4-FFF2-40B4-BE49-F238E27FC236}">
                  <a16:creationId xmlns:a16="http://schemas.microsoft.com/office/drawing/2014/main" id="{60BBC120-E5FA-D34C-99FB-E2BBA3B15CC9}"/>
                </a:ext>
              </a:extLst>
            </p:cNvPr>
            <p:cNvSpPr txBox="1"/>
            <p:nvPr/>
          </p:nvSpPr>
          <p:spPr>
            <a:xfrm>
              <a:off x="14819455" y="1282792"/>
              <a:ext cx="5728931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/>
            <a:p>
              <a:pPr algn="l">
                <a:defRPr sz="5000">
                  <a:solidFill>
                    <a:srgbClr val="034FD8"/>
                  </a:solidFill>
                  <a:latin typeface="+mn-lt"/>
                  <a:ea typeface="+mn-ea"/>
                  <a:cs typeface="+mn-cs"/>
                  <a:sym typeface="TTTGBMedium"/>
                </a:defRPr>
              </a:pPr>
              <a:r>
                <a:rPr lang="zh-CN" altLang="en-US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媒资</a:t>
              </a:r>
              <a:r>
                <a:rPr lang="en-US" altLang="zh-CN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-</a:t>
              </a:r>
              <a:r>
                <a:rPr lang="zh-CN" altLang="en-US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数据分发方式</a:t>
              </a:r>
              <a:endParaRPr lang="en-US" altLang="zh-CN" dirty="0">
                <a:latin typeface="腾讯体 W7" panose="020C08030202040F0204" pitchFamily="34" charset="-122"/>
                <a:ea typeface="腾讯体 W7" panose="020C08030202040F0204" pitchFamily="34" charset="-122"/>
              </a:endParaRPr>
            </a:p>
          </p:txBody>
        </p:sp>
        <p:sp>
          <p:nvSpPr>
            <p:cNvPr id="7" name="流程图: 磁盘 6"/>
            <p:cNvSpPr/>
            <p:nvPr/>
          </p:nvSpPr>
          <p:spPr>
            <a:xfrm>
              <a:off x="16528924" y="2499105"/>
              <a:ext cx="2101176" cy="1070042"/>
            </a:xfrm>
            <a:prstGeom prst="flowChartMagneticDisk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底层存储</a:t>
              </a:r>
            </a:p>
          </p:txBody>
        </p:sp>
        <p:sp>
          <p:nvSpPr>
            <p:cNvPr id="11" name="流程图: 直接访问存储器 10"/>
            <p:cNvSpPr/>
            <p:nvPr/>
          </p:nvSpPr>
          <p:spPr>
            <a:xfrm>
              <a:off x="12631983" y="4344765"/>
              <a:ext cx="1682886" cy="875490"/>
            </a:xfrm>
            <a:prstGeom prst="flowChartMagneticDrum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缓存</a:t>
              </a:r>
            </a:p>
          </p:txBody>
        </p:sp>
        <p:sp>
          <p:nvSpPr>
            <p:cNvPr id="39" name="流程图: 直接访问存储器 38"/>
            <p:cNvSpPr/>
            <p:nvPr/>
          </p:nvSpPr>
          <p:spPr>
            <a:xfrm>
              <a:off x="14696479" y="4344765"/>
              <a:ext cx="1682886" cy="875490"/>
            </a:xfrm>
            <a:prstGeom prst="flowChartMagneticDrum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hive</a:t>
              </a:r>
              <a:endPara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</p:txBody>
        </p:sp>
        <p:sp>
          <p:nvSpPr>
            <p:cNvPr id="41" name="流程图: 直接访问存储器 40"/>
            <p:cNvSpPr/>
            <p:nvPr/>
          </p:nvSpPr>
          <p:spPr>
            <a:xfrm>
              <a:off x="16744351" y="4319316"/>
              <a:ext cx="1682886" cy="875490"/>
            </a:xfrm>
            <a:prstGeom prst="flowChartMagneticDrum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ES</a:t>
              </a:r>
              <a:endPara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</p:txBody>
        </p:sp>
        <p:sp>
          <p:nvSpPr>
            <p:cNvPr id="12" name="流程图: 卡片 11"/>
            <p:cNvSpPr/>
            <p:nvPr/>
          </p:nvSpPr>
          <p:spPr>
            <a:xfrm>
              <a:off x="20889967" y="4344765"/>
              <a:ext cx="1634247" cy="875490"/>
            </a:xfrm>
            <a:prstGeom prst="flowChartPunchedCard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消息通知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在线接口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2641308" y="5875397"/>
              <a:ext cx="1682886" cy="1060315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外网在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线业务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4702256" y="5859143"/>
              <a:ext cx="1682886" cy="1060315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离线计算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业务分析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6738069" y="5845810"/>
              <a:ext cx="1682886" cy="10603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站内搜索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数据导出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859819" y="5832910"/>
              <a:ext cx="1682886" cy="1060315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实时业务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641308" y="7514475"/>
              <a:ext cx="1682886" cy="1060315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App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14702256" y="7479555"/>
              <a:ext cx="1682886" cy="1060315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推荐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6738069" y="7496677"/>
              <a:ext cx="1682886" cy="10603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管理台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20865648" y="7466496"/>
              <a:ext cx="1682886" cy="1060315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内外部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合作团队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</p:txBody>
        </p:sp>
        <p:sp>
          <p:nvSpPr>
            <p:cNvPr id="104" name="流程图: 直接访问存储器 103"/>
            <p:cNvSpPr/>
            <p:nvPr/>
          </p:nvSpPr>
          <p:spPr>
            <a:xfrm>
              <a:off x="18757849" y="4344765"/>
              <a:ext cx="1682886" cy="875490"/>
            </a:xfrm>
            <a:prstGeom prst="flowChartMagneticDrum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hbase</a:t>
              </a:r>
              <a:endPara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8757849" y="5830836"/>
              <a:ext cx="1682886" cy="1060315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离线计算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数据迁移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8757849" y="7496677"/>
              <a:ext cx="1682886" cy="1060315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HDFS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合并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12946993" y="10129041"/>
              <a:ext cx="1157991" cy="88521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新闻</a:t>
              </a:r>
            </a:p>
          </p:txBody>
        </p:sp>
        <p:sp>
          <p:nvSpPr>
            <p:cNvPr id="73" name="椭圆 72"/>
            <p:cNvSpPr/>
            <p:nvPr/>
          </p:nvSpPr>
          <p:spPr>
            <a:xfrm>
              <a:off x="14257384" y="10103476"/>
              <a:ext cx="1157991" cy="88521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体育</a:t>
              </a:r>
            </a:p>
          </p:txBody>
        </p:sp>
        <p:sp>
          <p:nvSpPr>
            <p:cNvPr id="74" name="椭圆 73"/>
            <p:cNvSpPr/>
            <p:nvPr/>
          </p:nvSpPr>
          <p:spPr>
            <a:xfrm>
              <a:off x="12949154" y="11139095"/>
              <a:ext cx="1157991" cy="88521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浏览器</a:t>
              </a:r>
            </a:p>
          </p:txBody>
        </p:sp>
        <p:sp>
          <p:nvSpPr>
            <p:cNvPr id="75" name="椭圆 74"/>
            <p:cNvSpPr/>
            <p:nvPr/>
          </p:nvSpPr>
          <p:spPr>
            <a:xfrm>
              <a:off x="14257383" y="11139094"/>
              <a:ext cx="1157991" cy="88521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动漫</a:t>
              </a:r>
            </a:p>
          </p:txBody>
        </p:sp>
        <p:sp>
          <p:nvSpPr>
            <p:cNvPr id="76" name="椭圆 75"/>
            <p:cNvSpPr/>
            <p:nvPr/>
          </p:nvSpPr>
          <p:spPr>
            <a:xfrm>
              <a:off x="12949154" y="12149149"/>
              <a:ext cx="1157991" cy="88521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err="1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wetv</a:t>
              </a:r>
              <a:endPara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Helvetica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14259545" y="12174712"/>
              <a:ext cx="1157991" cy="88521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企鹅号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16133489" y="10129041"/>
              <a:ext cx="1157991" cy="88521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算法</a:t>
              </a:r>
            </a:p>
          </p:txBody>
        </p:sp>
        <p:sp>
          <p:nvSpPr>
            <p:cNvPr id="79" name="椭圆 78"/>
            <p:cNvSpPr/>
            <p:nvPr/>
          </p:nvSpPr>
          <p:spPr>
            <a:xfrm>
              <a:off x="17443880" y="10129041"/>
              <a:ext cx="1157991" cy="88521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搜索</a:t>
              </a:r>
            </a:p>
          </p:txBody>
        </p:sp>
        <p:sp>
          <p:nvSpPr>
            <p:cNvPr id="80" name="椭圆 79"/>
            <p:cNvSpPr/>
            <p:nvPr/>
          </p:nvSpPr>
          <p:spPr>
            <a:xfrm>
              <a:off x="16127207" y="11139093"/>
              <a:ext cx="1157991" cy="88521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游戏</a:t>
              </a:r>
            </a:p>
          </p:txBody>
        </p:sp>
        <p:sp>
          <p:nvSpPr>
            <p:cNvPr id="81" name="椭圆 80"/>
            <p:cNvSpPr/>
            <p:nvPr/>
          </p:nvSpPr>
          <p:spPr>
            <a:xfrm>
              <a:off x="17443880" y="11139095"/>
              <a:ext cx="1157991" cy="88521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直播</a:t>
              </a:r>
            </a:p>
          </p:txBody>
        </p:sp>
        <p:sp>
          <p:nvSpPr>
            <p:cNvPr id="82" name="椭圆 81"/>
            <p:cNvSpPr/>
            <p:nvPr/>
          </p:nvSpPr>
          <p:spPr>
            <a:xfrm>
              <a:off x="16133489" y="12174711"/>
              <a:ext cx="1157991" cy="88521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数科</a:t>
              </a:r>
            </a:p>
          </p:txBody>
        </p:sp>
        <p:sp>
          <p:nvSpPr>
            <p:cNvPr id="83" name="椭圆 82"/>
            <p:cNvSpPr/>
            <p:nvPr/>
          </p:nvSpPr>
          <p:spPr>
            <a:xfrm>
              <a:off x="17443880" y="12174710"/>
              <a:ext cx="1157991" cy="88521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审核</a:t>
              </a:r>
            </a:p>
          </p:txBody>
        </p:sp>
        <p:sp>
          <p:nvSpPr>
            <p:cNvPr id="84" name="椭圆 83"/>
            <p:cNvSpPr/>
            <p:nvPr/>
          </p:nvSpPr>
          <p:spPr>
            <a:xfrm>
              <a:off x="19305260" y="10129041"/>
              <a:ext cx="1157991" cy="88521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星海</a:t>
              </a:r>
            </a:p>
          </p:txBody>
        </p:sp>
        <p:sp>
          <p:nvSpPr>
            <p:cNvPr id="85" name="椭圆 84"/>
            <p:cNvSpPr/>
            <p:nvPr/>
          </p:nvSpPr>
          <p:spPr>
            <a:xfrm>
              <a:off x="19305259" y="11139092"/>
              <a:ext cx="1157991" cy="88521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版权打击</a:t>
              </a:r>
            </a:p>
          </p:txBody>
        </p:sp>
        <p:sp>
          <p:nvSpPr>
            <p:cNvPr id="87" name="椭圆 86"/>
            <p:cNvSpPr/>
            <p:nvPr/>
          </p:nvSpPr>
          <p:spPr>
            <a:xfrm>
              <a:off x="19305260" y="12186928"/>
              <a:ext cx="1157991" cy="88521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数据导出</a:t>
              </a:r>
            </a:p>
          </p:txBody>
        </p:sp>
        <p:sp>
          <p:nvSpPr>
            <p:cNvPr id="88" name="椭圆 87"/>
            <p:cNvSpPr/>
            <p:nvPr/>
          </p:nvSpPr>
          <p:spPr>
            <a:xfrm>
              <a:off x="21023813" y="10129041"/>
              <a:ext cx="1157991" cy="88521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运营</a:t>
              </a:r>
            </a:p>
          </p:txBody>
        </p:sp>
        <p:sp>
          <p:nvSpPr>
            <p:cNvPr id="89" name="椭圆 88"/>
            <p:cNvSpPr/>
            <p:nvPr/>
          </p:nvSpPr>
          <p:spPr>
            <a:xfrm>
              <a:off x="21023812" y="11139092"/>
              <a:ext cx="1157991" cy="88521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产品</a:t>
              </a:r>
            </a:p>
          </p:txBody>
        </p:sp>
        <p:sp>
          <p:nvSpPr>
            <p:cNvPr id="90" name="椭圆 89"/>
            <p:cNvSpPr/>
            <p:nvPr/>
          </p:nvSpPr>
          <p:spPr>
            <a:xfrm>
              <a:off x="21023813" y="12186928"/>
              <a:ext cx="1157991" cy="88521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Helvetica"/>
                </a:rPr>
                <a:t>开发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2631983" y="9907086"/>
              <a:ext cx="10194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5678008" y="9459614"/>
              <a:ext cx="9727" cy="38618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19039922" y="9388492"/>
              <a:ext cx="9727" cy="38618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20753613" y="9388493"/>
              <a:ext cx="9727" cy="38618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21019198" y="9320091"/>
              <a:ext cx="1293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角色</a:t>
              </a: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6815044" y="9310539"/>
              <a:ext cx="1293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团队</a:t>
              </a: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9254876" y="9320091"/>
              <a:ext cx="1293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系统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3542868" y="9310539"/>
              <a:ext cx="1293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>
                  <a:solidFill>
                    <a:schemeClr val="accent6">
                      <a:hueOff val="10811956"/>
                      <a:satOff val="-58544"/>
                      <a:lumOff val="-9736"/>
                    </a:schemeClr>
                  </a:solidFill>
                  <a:latin typeface="Helvetica"/>
                  <a:ea typeface="Helvetica"/>
                  <a:cs typeface="Helvetica"/>
                </a:defRPr>
              </a:lvl1pPr>
              <a:lvl2pPr>
                <a:defRPr>
                  <a:solidFill>
                    <a:schemeClr val="accent6">
                      <a:hueOff val="10811956"/>
                      <a:satOff val="-58544"/>
                      <a:lumOff val="-9736"/>
                    </a:schemeClr>
                  </a:solidFill>
                  <a:latin typeface="Helvetica"/>
                  <a:ea typeface="Helvetica"/>
                  <a:cs typeface="Helvetica"/>
                </a:defRPr>
              </a:lvl2pPr>
              <a:lvl3pPr>
                <a:defRPr>
                  <a:solidFill>
                    <a:schemeClr val="accent6">
                      <a:hueOff val="10811956"/>
                      <a:satOff val="-58544"/>
                      <a:lumOff val="-9736"/>
                    </a:schemeClr>
                  </a:solidFill>
                  <a:latin typeface="Helvetica"/>
                  <a:ea typeface="Helvetica"/>
                  <a:cs typeface="Helvetica"/>
                </a:defRPr>
              </a:lvl3pPr>
              <a:lvl4pPr>
                <a:defRPr>
                  <a:solidFill>
                    <a:schemeClr val="accent6">
                      <a:hueOff val="10811956"/>
                      <a:satOff val="-58544"/>
                      <a:lumOff val="-9736"/>
                    </a:schemeClr>
                  </a:solidFill>
                  <a:latin typeface="Helvetica"/>
                  <a:ea typeface="Helvetica"/>
                  <a:cs typeface="Helvetica"/>
                </a:defRPr>
              </a:lvl4pPr>
              <a:lvl5pPr>
                <a:defRPr>
                  <a:solidFill>
                    <a:schemeClr val="accent6">
                      <a:hueOff val="10811956"/>
                      <a:satOff val="-58544"/>
                      <a:lumOff val="-9736"/>
                    </a:schemeClr>
                  </a:solidFill>
                  <a:latin typeface="Helvetica"/>
                  <a:ea typeface="Helvetica"/>
                  <a:cs typeface="Helvetica"/>
                </a:defRPr>
              </a:lvl5pPr>
              <a:lvl6pPr>
                <a:defRPr>
                  <a:solidFill>
                    <a:schemeClr val="accent6">
                      <a:hueOff val="10811956"/>
                      <a:satOff val="-58544"/>
                      <a:lumOff val="-9736"/>
                    </a:schemeClr>
                  </a:solidFill>
                  <a:latin typeface="Helvetica"/>
                  <a:ea typeface="Helvetica"/>
                  <a:cs typeface="Helvetica"/>
                </a:defRPr>
              </a:lvl6pPr>
              <a:lvl7pPr>
                <a:defRPr>
                  <a:solidFill>
                    <a:schemeClr val="accent6">
                      <a:hueOff val="10811956"/>
                      <a:satOff val="-58544"/>
                      <a:lumOff val="-9736"/>
                    </a:schemeClr>
                  </a:solidFill>
                  <a:latin typeface="Helvetica"/>
                  <a:ea typeface="Helvetica"/>
                  <a:cs typeface="Helvetica"/>
                </a:defRPr>
              </a:lvl7pPr>
              <a:lvl8pPr>
                <a:defRPr>
                  <a:solidFill>
                    <a:schemeClr val="accent6">
                      <a:hueOff val="10811956"/>
                      <a:satOff val="-58544"/>
                      <a:lumOff val="-9736"/>
                    </a:schemeClr>
                  </a:solidFill>
                  <a:latin typeface="Helvetica"/>
                  <a:ea typeface="Helvetica"/>
                  <a:cs typeface="Helvetica"/>
                </a:defRPr>
              </a:lvl8pPr>
              <a:lvl9pPr>
                <a:defRPr>
                  <a:solidFill>
                    <a:schemeClr val="accent6">
                      <a:hueOff val="10811956"/>
                      <a:satOff val="-58544"/>
                      <a:lumOff val="-9736"/>
                    </a:schemeClr>
                  </a:solidFill>
                  <a:latin typeface="Helvetica"/>
                  <a:ea typeface="Helvetica"/>
                  <a:cs typeface="Helvetica"/>
                </a:defRPr>
              </a:lvl9pPr>
            </a:lstStyle>
            <a:p>
              <a:r>
                <a:rPr lang="zh-CN" altLang="en-US" dirty="0"/>
                <a:t>业务</a:t>
              </a:r>
            </a:p>
          </p:txBody>
        </p:sp>
        <p:cxnSp>
          <p:nvCxnSpPr>
            <p:cNvPr id="31" name="直接箭头连接符 30"/>
            <p:cNvCxnSpPr>
              <a:stCxn id="7" idx="3"/>
              <a:endCxn id="41" idx="0"/>
            </p:cNvCxnSpPr>
            <p:nvPr/>
          </p:nvCxnSpPr>
          <p:spPr>
            <a:xfrm>
              <a:off x="17579512" y="3569147"/>
              <a:ext cx="6282" cy="750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7" idx="3"/>
              <a:endCxn id="11" idx="0"/>
            </p:cNvCxnSpPr>
            <p:nvPr/>
          </p:nvCxnSpPr>
          <p:spPr>
            <a:xfrm flipH="1">
              <a:off x="13473426" y="3569147"/>
              <a:ext cx="4106086" cy="775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7" idx="3"/>
              <a:endCxn id="39" idx="0"/>
            </p:cNvCxnSpPr>
            <p:nvPr/>
          </p:nvCxnSpPr>
          <p:spPr>
            <a:xfrm flipH="1">
              <a:off x="15537922" y="3569147"/>
              <a:ext cx="2041590" cy="775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endCxn id="104" idx="0"/>
            </p:cNvCxnSpPr>
            <p:nvPr/>
          </p:nvCxnSpPr>
          <p:spPr>
            <a:xfrm>
              <a:off x="17690516" y="3589620"/>
              <a:ext cx="1908776" cy="7551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7" idx="3"/>
              <a:endCxn id="12" idx="0"/>
            </p:cNvCxnSpPr>
            <p:nvPr/>
          </p:nvCxnSpPr>
          <p:spPr>
            <a:xfrm>
              <a:off x="17579512" y="3569147"/>
              <a:ext cx="4127579" cy="775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" idx="2"/>
              <a:endCxn id="13" idx="0"/>
            </p:cNvCxnSpPr>
            <p:nvPr/>
          </p:nvCxnSpPr>
          <p:spPr>
            <a:xfrm>
              <a:off x="13473426" y="5220255"/>
              <a:ext cx="9325" cy="6551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13" idx="2"/>
              <a:endCxn id="52" idx="0"/>
            </p:cNvCxnSpPr>
            <p:nvPr/>
          </p:nvCxnSpPr>
          <p:spPr>
            <a:xfrm>
              <a:off x="13482751" y="6935712"/>
              <a:ext cx="0" cy="5787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39" idx="2"/>
              <a:endCxn id="48" idx="0"/>
            </p:cNvCxnSpPr>
            <p:nvPr/>
          </p:nvCxnSpPr>
          <p:spPr>
            <a:xfrm>
              <a:off x="15537922" y="5220255"/>
              <a:ext cx="5777" cy="6388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48" idx="2"/>
              <a:endCxn id="53" idx="0"/>
            </p:cNvCxnSpPr>
            <p:nvPr/>
          </p:nvCxnSpPr>
          <p:spPr>
            <a:xfrm>
              <a:off x="15543699" y="6919458"/>
              <a:ext cx="0" cy="5600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>
              <a:stCxn id="41" idx="2"/>
              <a:endCxn id="50" idx="0"/>
            </p:cNvCxnSpPr>
            <p:nvPr/>
          </p:nvCxnSpPr>
          <p:spPr>
            <a:xfrm flipH="1">
              <a:off x="17579512" y="5194806"/>
              <a:ext cx="6282" cy="6510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50" idx="2"/>
              <a:endCxn id="55" idx="0"/>
            </p:cNvCxnSpPr>
            <p:nvPr/>
          </p:nvCxnSpPr>
          <p:spPr>
            <a:xfrm>
              <a:off x="17579512" y="6906125"/>
              <a:ext cx="0" cy="5905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04" idx="2"/>
              <a:endCxn id="106" idx="0"/>
            </p:cNvCxnSpPr>
            <p:nvPr/>
          </p:nvCxnSpPr>
          <p:spPr>
            <a:xfrm>
              <a:off x="19599292" y="5220255"/>
              <a:ext cx="0" cy="610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>
              <a:stCxn id="106" idx="2"/>
              <a:endCxn id="107" idx="0"/>
            </p:cNvCxnSpPr>
            <p:nvPr/>
          </p:nvCxnSpPr>
          <p:spPr>
            <a:xfrm>
              <a:off x="19599292" y="6891151"/>
              <a:ext cx="0" cy="6055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51" idx="2"/>
              <a:endCxn id="56" idx="0"/>
            </p:cNvCxnSpPr>
            <p:nvPr/>
          </p:nvCxnSpPr>
          <p:spPr>
            <a:xfrm>
              <a:off x="21701262" y="6893225"/>
              <a:ext cx="5829" cy="5732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stCxn id="12" idx="2"/>
              <a:endCxn id="51" idx="0"/>
            </p:cNvCxnSpPr>
            <p:nvPr/>
          </p:nvCxnSpPr>
          <p:spPr>
            <a:xfrm flipH="1">
              <a:off x="21701262" y="5220255"/>
              <a:ext cx="5829" cy="6126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下箭头 175"/>
            <p:cNvSpPr/>
            <p:nvPr/>
          </p:nvSpPr>
          <p:spPr>
            <a:xfrm>
              <a:off x="17469329" y="8632190"/>
              <a:ext cx="232929" cy="6783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11441470" y="4492603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方式</a:t>
              </a: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11441473" y="7718659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业务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1441470" y="6184701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场景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7743" y="1452730"/>
            <a:ext cx="10464567" cy="11607197"/>
            <a:chOff x="327743" y="1452730"/>
            <a:chExt cx="10464567" cy="11607197"/>
          </a:xfrm>
        </p:grpSpPr>
        <p:sp>
          <p:nvSpPr>
            <p:cNvPr id="36" name="内页标题，建议30字以内…">
              <a:extLst>
                <a:ext uri="{FF2B5EF4-FFF2-40B4-BE49-F238E27FC236}">
                  <a16:creationId xmlns:a16="http://schemas.microsoft.com/office/drawing/2014/main" id="{60BBC120-E5FA-D34C-99FB-E2BBA3B15CC9}"/>
                </a:ext>
              </a:extLst>
            </p:cNvPr>
            <p:cNvSpPr txBox="1"/>
            <p:nvPr/>
          </p:nvSpPr>
          <p:spPr>
            <a:xfrm>
              <a:off x="2049434" y="1452730"/>
              <a:ext cx="7171540" cy="8720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/>
            <a:p>
              <a:pPr algn="l">
                <a:defRPr sz="5000">
                  <a:solidFill>
                    <a:srgbClr val="034FD8"/>
                  </a:solidFill>
                  <a:latin typeface="+mn-lt"/>
                  <a:ea typeface="+mn-ea"/>
                  <a:cs typeface="+mn-cs"/>
                  <a:sym typeface="TTTGBMedium"/>
                </a:defRPr>
              </a:pPr>
              <a:r>
                <a:rPr lang="zh-CN" altLang="en-US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媒资</a:t>
              </a:r>
              <a:r>
                <a:rPr lang="en-US" altLang="zh-CN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-</a:t>
              </a:r>
              <a:r>
                <a:rPr lang="zh-CN" altLang="en-US" dirty="0">
                  <a:latin typeface="腾讯体 W7" panose="020C08030202040F0204" pitchFamily="34" charset="-122"/>
                  <a:ea typeface="腾讯体 W7" panose="020C08030202040F0204" pitchFamily="34" charset="-122"/>
                </a:rPr>
                <a:t>腾讯视频数据中台</a:t>
              </a:r>
              <a:endParaRPr lang="en-US" altLang="zh-CN" dirty="0">
                <a:latin typeface="腾讯体 W7" panose="020C08030202040F0204" pitchFamily="34" charset="-122"/>
                <a:ea typeface="腾讯体 W7" panose="020C08030202040F0204" pitchFamily="34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743" y="2471904"/>
              <a:ext cx="10464567" cy="10588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53261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 dirty="0"/>
          </a:p>
        </p:txBody>
      </p:sp>
      <p:sp>
        <p:nvSpPr>
          <p:cNvPr id="72" name="版式设计">
            <a:extLst>
              <a:ext uri="{FF2B5EF4-FFF2-40B4-BE49-F238E27FC236}">
                <a16:creationId xmlns:a16="http://schemas.microsoft.com/office/drawing/2014/main" id="{A19EA3C3-81DE-4A18-9352-16BFC7BBE05B}"/>
              </a:ext>
            </a:extLst>
          </p:cNvPr>
          <p:cNvSpPr txBox="1">
            <a:spLocks/>
          </p:cNvSpPr>
          <p:nvPr/>
        </p:nvSpPr>
        <p:spPr>
          <a:xfrm>
            <a:off x="1506915" y="719041"/>
            <a:ext cx="2854380" cy="624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  <a:cs typeface="+mn-cs"/>
              </a:rPr>
              <a:t>现状和目标</a:t>
            </a:r>
          </a:p>
        </p:txBody>
      </p:sp>
      <p:grpSp>
        <p:nvGrpSpPr>
          <p:cNvPr id="99" name="成组"/>
          <p:cNvGrpSpPr/>
          <p:nvPr/>
        </p:nvGrpSpPr>
        <p:grpSpPr>
          <a:xfrm>
            <a:off x="673184" y="764603"/>
            <a:ext cx="737156" cy="469902"/>
            <a:chOff x="0" y="0"/>
            <a:chExt cx="737154" cy="469900"/>
          </a:xfrm>
        </p:grpSpPr>
        <p:pic>
          <p:nvPicPr>
            <p:cNvPr id="100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2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endParaRPr>
                <a:latin typeface="腾讯体 W7"/>
                <a:ea typeface="腾讯体 W7"/>
              </a:endParaRPr>
            </a:p>
          </p:txBody>
        </p:sp>
      </p:grpSp>
      <p:graphicFrame>
        <p:nvGraphicFramePr>
          <p:cNvPr id="107" name="表格 106"/>
          <p:cNvGraphicFramePr/>
          <p:nvPr>
            <p:extLst>
              <p:ext uri="{D42A27DB-BD31-4B8C-83A1-F6EECF244321}">
                <p14:modId xmlns:p14="http://schemas.microsoft.com/office/powerpoint/2010/main" val="680863197"/>
              </p:ext>
            </p:extLst>
          </p:nvPr>
        </p:nvGraphicFramePr>
        <p:xfrm>
          <a:off x="11485989" y="4140540"/>
          <a:ext cx="12278250" cy="546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2750">
                  <a:extLst>
                    <a:ext uri="{9D8B030D-6E8A-4147-A177-3AD203B41FA5}">
                      <a16:colId xmlns:a16="http://schemas.microsoft.com/office/drawing/2014/main" val="504440151"/>
                    </a:ext>
                  </a:extLst>
                </a:gridCol>
              </a:tblGrid>
              <a:tr h="91053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指标</a:t>
                      </a:r>
                      <a:endParaRPr lang="zh-CN" sz="2800" b="1" dirty="0">
                        <a:solidFill>
                          <a:srgbClr val="FFFFFF"/>
                        </a:solidFill>
                        <a:latin typeface="Arial"/>
                        <a:ea typeface="微软雅黑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现状</a:t>
                      </a:r>
                      <a:endParaRPr lang="zh-CN" sz="2800" b="1" dirty="0">
                        <a:solidFill>
                          <a:srgbClr val="FFFFFF"/>
                        </a:solidFill>
                        <a:latin typeface="Arial"/>
                        <a:ea typeface="微软雅黑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rPr>
                        <a:t>目标</a:t>
                      </a:r>
                      <a:endParaRPr lang="zh-CN" sz="2800" b="1" dirty="0">
                        <a:solidFill>
                          <a:srgbClr val="FFFFFF"/>
                        </a:solidFill>
                        <a:latin typeface="Arial"/>
                        <a:ea typeface="微软雅黑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53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查询性能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平均耗时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&gt;</a:t>
                      </a:r>
                      <a:r>
                        <a:rPr kumimoji="0" lang="en-US" altLang="zh-CN" sz="2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300ms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,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经常超时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平均耗时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&lt;</a:t>
                      </a:r>
                      <a:r>
                        <a:rPr kumimoji="0" lang="en-US" altLang="zh-CN" sz="2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100ms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,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不超时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5653"/>
                  </a:ext>
                </a:extLst>
              </a:tr>
              <a:tr h="910539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"/>
                        </a:rPr>
                        <a:t>同步性能</a:t>
                      </a: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"/>
                        </a:rPr>
                        <a:t>单机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"/>
                        </a:rPr>
                        <a:t>&lt;</a:t>
                      </a:r>
                      <a:r>
                        <a:rPr kumimoji="0" lang="en-US" altLang="zh-CN" sz="2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"/>
                        </a:rPr>
                        <a:t>200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"/>
                        </a:rPr>
                        <a:t>qps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单机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&gt;</a:t>
                      </a:r>
                      <a:r>
                        <a:rPr kumimoji="0" lang="en-US" altLang="zh-CN" sz="2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2000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qps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539"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可靠性</a:t>
                      </a:r>
                      <a:endParaRPr kumimoji="0" lang="zh-CN" altLang="zh-CN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自建集群经常崩，扫表同步有单点，同步程序丢数据</a:t>
                      </a:r>
                      <a:endParaRPr kumimoji="0" lang="en-US" altLang="zh-CN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存储上云，标准化服务</a:t>
                      </a:r>
                      <a:endParaRPr kumimoji="0" lang="en-US" altLang="zh-CN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自动化运维，可靠性</a:t>
                      </a:r>
                      <a:r>
                        <a:rPr kumimoji="0" lang="en-US" altLang="zh-CN" sz="2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99.99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78094"/>
                  </a:ext>
                </a:extLst>
              </a:tr>
              <a:tr h="91053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扩展性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新增项目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,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新增字段</a:t>
                      </a: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,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新增功能需要</a:t>
                      </a:r>
                      <a:r>
                        <a:rPr kumimoji="0" lang="zh-CN" altLang="en-US" sz="2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重新开发</a:t>
                      </a: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参数</a:t>
                      </a:r>
                      <a:r>
                        <a:rPr kumimoji="0" lang="zh-CN" altLang="en-US" sz="2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配置化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，功能</a:t>
                      </a:r>
                      <a:r>
                        <a:rPr kumimoji="0" lang="zh-CN" altLang="en-US" sz="2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插件化</a:t>
                      </a: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53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通用性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接口，协议，字段都不统一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标准化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协议，统一</a:t>
                      </a:r>
                      <a:r>
                        <a:rPr kumimoji="0" lang="en-US" altLang="zh-CN" sz="2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api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73184" y="3411340"/>
            <a:ext cx="9478734" cy="4413359"/>
            <a:chOff x="673184" y="3411340"/>
            <a:chExt cx="9478734" cy="4413359"/>
          </a:xfrm>
        </p:grpSpPr>
        <p:cxnSp>
          <p:nvCxnSpPr>
            <p:cNvPr id="101" name="直接连接符 100"/>
            <p:cNvCxnSpPr/>
            <p:nvPr/>
          </p:nvCxnSpPr>
          <p:spPr>
            <a:xfrm>
              <a:off x="673184" y="7824699"/>
              <a:ext cx="9478734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圆角矩形 3">
              <a:extLst>
                <a:ext uri="{FF2B5EF4-FFF2-40B4-BE49-F238E27FC236}">
                  <a16:creationId xmlns:a16="http://schemas.microsoft.com/office/drawing/2014/main" id="{C685A1DF-E561-0340-8A5B-B76C446A3B34}"/>
                </a:ext>
              </a:extLst>
            </p:cNvPr>
            <p:cNvSpPr/>
            <p:nvPr/>
          </p:nvSpPr>
          <p:spPr>
            <a:xfrm>
              <a:off x="2224200" y="5020611"/>
              <a:ext cx="1782237" cy="48774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spp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服务</a:t>
              </a:r>
            </a:p>
          </p:txBody>
        </p:sp>
        <p:cxnSp>
          <p:nvCxnSpPr>
            <p:cNvPr id="57" name="直线箭头连接符 110">
              <a:extLst>
                <a:ext uri="{FF2B5EF4-FFF2-40B4-BE49-F238E27FC236}">
                  <a16:creationId xmlns:a16="http://schemas.microsoft.com/office/drawing/2014/main" id="{F98A02FE-A379-604E-A5A4-8A434565ED90}"/>
                </a:ext>
              </a:extLst>
            </p:cNvPr>
            <p:cNvCxnSpPr>
              <a:cxnSpLocks/>
              <a:stCxn id="56" idx="2"/>
              <a:endCxn id="64" idx="1"/>
            </p:cNvCxnSpPr>
            <p:nvPr/>
          </p:nvCxnSpPr>
          <p:spPr>
            <a:xfrm>
              <a:off x="3115319" y="5508360"/>
              <a:ext cx="1354011" cy="773488"/>
            </a:xfrm>
            <a:prstGeom prst="straightConnector1">
              <a:avLst/>
            </a:prstGeom>
            <a:noFill/>
            <a:ln w="38100" cap="flat">
              <a:solidFill>
                <a:schemeClr val="tx2">
                  <a:lumMod val="50000"/>
                </a:schemeClr>
              </a:solidFill>
              <a:prstDash val="solid"/>
              <a:miter lim="400000"/>
              <a:headEnd w="lg" len="lg"/>
              <a:tailEnd type="arrow" w="sm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直线箭头连接符 110">
              <a:extLst>
                <a:ext uri="{FF2B5EF4-FFF2-40B4-BE49-F238E27FC236}">
                  <a16:creationId xmlns:a16="http://schemas.microsoft.com/office/drawing/2014/main" id="{F98A02FE-A379-604E-A5A4-8A434565ED90}"/>
                </a:ext>
              </a:extLst>
            </p:cNvPr>
            <p:cNvCxnSpPr>
              <a:cxnSpLocks/>
              <a:stCxn id="61" idx="2"/>
              <a:endCxn id="64" idx="1"/>
            </p:cNvCxnSpPr>
            <p:nvPr/>
          </p:nvCxnSpPr>
          <p:spPr>
            <a:xfrm flipH="1">
              <a:off x="4469329" y="5506350"/>
              <a:ext cx="1385039" cy="775497"/>
            </a:xfrm>
            <a:prstGeom prst="straightConnector1">
              <a:avLst/>
            </a:prstGeom>
            <a:noFill/>
            <a:ln w="38100" cap="flat">
              <a:solidFill>
                <a:schemeClr val="tx2">
                  <a:lumMod val="50000"/>
                </a:schemeClr>
              </a:solidFill>
              <a:prstDash val="solid"/>
              <a:miter lim="400000"/>
              <a:headEnd w="lg" len="lg"/>
              <a:tailEnd type="arrow" w="sm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直线箭头连接符 110">
              <a:extLst>
                <a:ext uri="{FF2B5EF4-FFF2-40B4-BE49-F238E27FC236}">
                  <a16:creationId xmlns:a16="http://schemas.microsoft.com/office/drawing/2014/main" id="{F98A02FE-A379-604E-A5A4-8A434565ED90}"/>
                </a:ext>
              </a:extLst>
            </p:cNvPr>
            <p:cNvCxnSpPr>
              <a:cxnSpLocks/>
              <a:stCxn id="62" idx="2"/>
              <a:endCxn id="75" idx="1"/>
            </p:cNvCxnSpPr>
            <p:nvPr/>
          </p:nvCxnSpPr>
          <p:spPr>
            <a:xfrm>
              <a:off x="8590434" y="5490177"/>
              <a:ext cx="6244" cy="685715"/>
            </a:xfrm>
            <a:prstGeom prst="straightConnector1">
              <a:avLst/>
            </a:prstGeom>
            <a:noFill/>
            <a:ln w="38100" cap="flat">
              <a:solidFill>
                <a:schemeClr val="tx2">
                  <a:lumMod val="50000"/>
                </a:schemeClr>
              </a:solidFill>
              <a:prstDash val="solid"/>
              <a:miter lim="400000"/>
              <a:headEnd w="lg" len="lg"/>
              <a:tailEnd type="arrow" w="sm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圆角矩形 3">
              <a:extLst>
                <a:ext uri="{FF2B5EF4-FFF2-40B4-BE49-F238E27FC236}">
                  <a16:creationId xmlns:a16="http://schemas.microsoft.com/office/drawing/2014/main" id="{C685A1DF-E561-0340-8A5B-B76C446A3B34}"/>
                </a:ext>
              </a:extLst>
            </p:cNvPr>
            <p:cNvSpPr/>
            <p:nvPr/>
          </p:nvSpPr>
          <p:spPr>
            <a:xfrm>
              <a:off x="4879311" y="5018602"/>
              <a:ext cx="1950114" cy="4877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Pthon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脚本</a:t>
              </a:r>
            </a:p>
          </p:txBody>
        </p:sp>
        <p:sp>
          <p:nvSpPr>
            <p:cNvPr id="62" name="圆角矩形 3">
              <a:extLst>
                <a:ext uri="{FF2B5EF4-FFF2-40B4-BE49-F238E27FC236}">
                  <a16:creationId xmlns:a16="http://schemas.microsoft.com/office/drawing/2014/main" id="{C685A1DF-E561-0340-8A5B-B76C446A3B34}"/>
                </a:ext>
              </a:extLst>
            </p:cNvPr>
            <p:cNvSpPr/>
            <p:nvPr/>
          </p:nvSpPr>
          <p:spPr>
            <a:xfrm>
              <a:off x="7699315" y="5002429"/>
              <a:ext cx="1782237" cy="48774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C++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脚本</a:t>
              </a:r>
            </a:p>
          </p:txBody>
        </p:sp>
        <p:sp>
          <p:nvSpPr>
            <p:cNvPr id="64" name="圆柱形 63">
              <a:extLst>
                <a:ext uri="{FF2B5EF4-FFF2-40B4-BE49-F238E27FC236}">
                  <a16:creationId xmlns:a16="http://schemas.microsoft.com/office/drawing/2014/main" id="{4025B758-BBFE-425A-84B6-5D2CB99923D6}"/>
                </a:ext>
              </a:extLst>
            </p:cNvPr>
            <p:cNvSpPr/>
            <p:nvPr/>
          </p:nvSpPr>
          <p:spPr>
            <a:xfrm>
              <a:off x="3603296" y="6281847"/>
              <a:ext cx="1732065" cy="729200"/>
            </a:xfrm>
            <a:prstGeom prst="can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pPr defTabSz="1828800"/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ES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集群</a:t>
              </a:r>
            </a:p>
          </p:txBody>
        </p:sp>
        <p:sp>
          <p:nvSpPr>
            <p:cNvPr id="66" name="圆柱形 65">
              <a:extLst>
                <a:ext uri="{FF2B5EF4-FFF2-40B4-BE49-F238E27FC236}">
                  <a16:creationId xmlns:a16="http://schemas.microsoft.com/office/drawing/2014/main" id="{4025B758-BBFE-425A-84B6-5D2CB99923D6}"/>
                </a:ext>
              </a:extLst>
            </p:cNvPr>
            <p:cNvSpPr/>
            <p:nvPr/>
          </p:nvSpPr>
          <p:spPr>
            <a:xfrm>
              <a:off x="4981506" y="3411340"/>
              <a:ext cx="1732065" cy="729200"/>
            </a:xfrm>
            <a:prstGeom prst="can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栏目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DB</a:t>
              </a:r>
              <a:endPara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endParaRPr>
            </a:p>
          </p:txBody>
        </p:sp>
        <p:sp>
          <p:nvSpPr>
            <p:cNvPr id="67" name="圆柱形 66">
              <a:extLst>
                <a:ext uri="{FF2B5EF4-FFF2-40B4-BE49-F238E27FC236}">
                  <a16:creationId xmlns:a16="http://schemas.microsoft.com/office/drawing/2014/main" id="{4025B758-BBFE-425A-84B6-5D2CB99923D6}"/>
                </a:ext>
              </a:extLst>
            </p:cNvPr>
            <p:cNvSpPr/>
            <p:nvPr/>
          </p:nvSpPr>
          <p:spPr>
            <a:xfrm>
              <a:off x="7724401" y="3416403"/>
              <a:ext cx="1732065" cy="729200"/>
            </a:xfrm>
            <a:prstGeom prst="can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人名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DB</a:t>
              </a:r>
              <a:endPara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endParaRPr>
            </a:p>
          </p:txBody>
        </p:sp>
        <p:cxnSp>
          <p:nvCxnSpPr>
            <p:cNvPr id="68" name="直线箭头连接符 110">
              <a:extLst>
                <a:ext uri="{FF2B5EF4-FFF2-40B4-BE49-F238E27FC236}">
                  <a16:creationId xmlns:a16="http://schemas.microsoft.com/office/drawing/2014/main" id="{F98A02FE-A379-604E-A5A4-8A434565ED90}"/>
                </a:ext>
              </a:extLst>
            </p:cNvPr>
            <p:cNvCxnSpPr>
              <a:cxnSpLocks/>
              <a:stCxn id="62" idx="0"/>
              <a:endCxn id="67" idx="3"/>
            </p:cNvCxnSpPr>
            <p:nvPr/>
          </p:nvCxnSpPr>
          <p:spPr>
            <a:xfrm flipV="1">
              <a:off x="8590434" y="4145603"/>
              <a:ext cx="0" cy="856826"/>
            </a:xfrm>
            <a:prstGeom prst="straightConnector1">
              <a:avLst/>
            </a:prstGeom>
            <a:noFill/>
            <a:ln w="38100" cap="flat">
              <a:solidFill>
                <a:schemeClr val="tx2">
                  <a:lumMod val="50000"/>
                </a:schemeClr>
              </a:solidFill>
              <a:prstDash val="solid"/>
              <a:miter lim="400000"/>
              <a:headEnd type="arrow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直线箭头连接符 110">
              <a:extLst>
                <a:ext uri="{FF2B5EF4-FFF2-40B4-BE49-F238E27FC236}">
                  <a16:creationId xmlns:a16="http://schemas.microsoft.com/office/drawing/2014/main" id="{F98A02FE-A379-604E-A5A4-8A434565ED90}"/>
                </a:ext>
              </a:extLst>
            </p:cNvPr>
            <p:cNvCxnSpPr>
              <a:cxnSpLocks/>
              <a:stCxn id="61" idx="0"/>
              <a:endCxn id="66" idx="3"/>
            </p:cNvCxnSpPr>
            <p:nvPr/>
          </p:nvCxnSpPr>
          <p:spPr>
            <a:xfrm flipH="1" flipV="1">
              <a:off x="5847539" y="4140540"/>
              <a:ext cx="6829" cy="878062"/>
            </a:xfrm>
            <a:prstGeom prst="straightConnector1">
              <a:avLst/>
            </a:prstGeom>
            <a:noFill/>
            <a:ln w="38100" cap="flat">
              <a:solidFill>
                <a:schemeClr val="tx2">
                  <a:lumMod val="50000"/>
                </a:schemeClr>
              </a:solidFill>
              <a:prstDash val="solid"/>
              <a:miter lim="400000"/>
              <a:headEnd type="arrow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直线箭头连接符 110">
              <a:extLst>
                <a:ext uri="{FF2B5EF4-FFF2-40B4-BE49-F238E27FC236}">
                  <a16:creationId xmlns:a16="http://schemas.microsoft.com/office/drawing/2014/main" id="{F98A02FE-A379-604E-A5A4-8A434565ED90}"/>
                </a:ext>
              </a:extLst>
            </p:cNvPr>
            <p:cNvCxnSpPr>
              <a:cxnSpLocks/>
              <a:stCxn id="56" idx="0"/>
              <a:endCxn id="111" idx="2"/>
            </p:cNvCxnSpPr>
            <p:nvPr/>
          </p:nvCxnSpPr>
          <p:spPr>
            <a:xfrm flipH="1" flipV="1">
              <a:off x="3112039" y="4079826"/>
              <a:ext cx="3280" cy="940785"/>
            </a:xfrm>
            <a:prstGeom prst="straightConnector1">
              <a:avLst/>
            </a:prstGeom>
            <a:noFill/>
            <a:ln w="38100" cap="flat">
              <a:solidFill>
                <a:schemeClr val="tx2">
                  <a:lumMod val="50000"/>
                </a:schemeClr>
              </a:solidFill>
              <a:prstDash val="solid"/>
              <a:miter lim="400000"/>
              <a:headEnd type="arrow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3" name="文本框 102"/>
            <p:cNvSpPr txBox="1"/>
            <p:nvPr/>
          </p:nvSpPr>
          <p:spPr>
            <a:xfrm>
              <a:off x="725405" y="4051671"/>
              <a:ext cx="564257" cy="2872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旧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同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步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架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构</a:t>
              </a:r>
            </a:p>
          </p:txBody>
        </p:sp>
        <p:sp>
          <p:nvSpPr>
            <p:cNvPr id="75" name="圆柱形 74">
              <a:extLst>
                <a:ext uri="{FF2B5EF4-FFF2-40B4-BE49-F238E27FC236}">
                  <a16:creationId xmlns:a16="http://schemas.microsoft.com/office/drawing/2014/main" id="{4025B758-BBFE-425A-84B6-5D2CB99923D6}"/>
                </a:ext>
              </a:extLst>
            </p:cNvPr>
            <p:cNvSpPr/>
            <p:nvPr/>
          </p:nvSpPr>
          <p:spPr>
            <a:xfrm>
              <a:off x="7749487" y="6175892"/>
              <a:ext cx="1732065" cy="729200"/>
            </a:xfrm>
            <a:prstGeom prst="can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pPr defTabSz="1828800"/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Sphinx</a:t>
              </a:r>
              <a:endPara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endParaRPr>
            </a:p>
          </p:txBody>
        </p:sp>
        <p:sp>
          <p:nvSpPr>
            <p:cNvPr id="111" name="圆角矩形 3">
              <a:extLst>
                <a:ext uri="{FF2B5EF4-FFF2-40B4-BE49-F238E27FC236}">
                  <a16:creationId xmlns:a16="http://schemas.microsoft.com/office/drawing/2014/main" id="{C685A1DF-E561-0340-8A5B-B76C446A3B34}"/>
                </a:ext>
              </a:extLst>
            </p:cNvPr>
            <p:cNvSpPr/>
            <p:nvPr/>
          </p:nvSpPr>
          <p:spPr>
            <a:xfrm>
              <a:off x="2155693" y="3581368"/>
              <a:ext cx="1950376" cy="498458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Hippo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消息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73184" y="8575170"/>
            <a:ext cx="9824229" cy="3496331"/>
            <a:chOff x="673184" y="8575170"/>
            <a:chExt cx="9824229" cy="349633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82D7691-F3AD-4163-8531-6AF0098C5DC0}"/>
                </a:ext>
              </a:extLst>
            </p:cNvPr>
            <p:cNvCxnSpPr>
              <a:cxnSpLocks/>
            </p:cNvCxnSpPr>
            <p:nvPr/>
          </p:nvCxnSpPr>
          <p:spPr>
            <a:xfrm>
              <a:off x="1657391" y="10970490"/>
              <a:ext cx="8840022" cy="0"/>
            </a:xfrm>
            <a:prstGeom prst="line">
              <a:avLst/>
            </a:prstGeom>
            <a:noFill/>
            <a:ln w="38100" cap="flat">
              <a:solidFill>
                <a:schemeClr val="tx1">
                  <a:lumMod val="7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8" name="直线箭头连接符 110">
              <a:extLst>
                <a:ext uri="{FF2B5EF4-FFF2-40B4-BE49-F238E27FC236}">
                  <a16:creationId xmlns:a16="http://schemas.microsoft.com/office/drawing/2014/main" id="{F98A02FE-A379-604E-A5A4-8A434565ED90}"/>
                </a:ext>
              </a:extLst>
            </p:cNvPr>
            <p:cNvCxnSpPr>
              <a:cxnSpLocks/>
              <a:stCxn id="114" idx="2"/>
            </p:cNvCxnSpPr>
            <p:nvPr/>
          </p:nvCxnSpPr>
          <p:spPr>
            <a:xfrm>
              <a:off x="6687277" y="10243214"/>
              <a:ext cx="0" cy="727276"/>
            </a:xfrm>
            <a:prstGeom prst="straightConnector1">
              <a:avLst/>
            </a:prstGeom>
            <a:noFill/>
            <a:ln w="38100" cap="flat">
              <a:solidFill>
                <a:schemeClr val="tx2">
                  <a:lumMod val="50000"/>
                </a:schemeClr>
              </a:solidFill>
              <a:prstDash val="solid"/>
              <a:miter lim="400000"/>
              <a:headEnd w="lg" len="lg"/>
              <a:tailEnd type="arrow" w="sm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9" name="直线箭头连接符 110">
              <a:extLst>
                <a:ext uri="{FF2B5EF4-FFF2-40B4-BE49-F238E27FC236}">
                  <a16:creationId xmlns:a16="http://schemas.microsoft.com/office/drawing/2014/main" id="{F98A02FE-A379-604E-A5A4-8A434565ED90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>
              <a:off x="4632230" y="10251806"/>
              <a:ext cx="5095" cy="667010"/>
            </a:xfrm>
            <a:prstGeom prst="straightConnector1">
              <a:avLst/>
            </a:prstGeom>
            <a:noFill/>
            <a:ln w="38100" cap="flat">
              <a:solidFill>
                <a:schemeClr val="tx2">
                  <a:lumMod val="50000"/>
                </a:schemeClr>
              </a:solidFill>
              <a:prstDash val="solid"/>
              <a:miter lim="400000"/>
              <a:headEnd w="lg" len="lg"/>
              <a:tailEnd type="arrow" w="sm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" name="直线箭头连接符 110">
              <a:extLst>
                <a:ext uri="{FF2B5EF4-FFF2-40B4-BE49-F238E27FC236}">
                  <a16:creationId xmlns:a16="http://schemas.microsoft.com/office/drawing/2014/main" id="{F98A02FE-A379-604E-A5A4-8A434565ED90}"/>
                </a:ext>
              </a:extLst>
            </p:cNvPr>
            <p:cNvCxnSpPr>
              <a:cxnSpLocks/>
              <a:stCxn id="115" idx="2"/>
              <a:endCxn id="76" idx="1"/>
            </p:cNvCxnSpPr>
            <p:nvPr/>
          </p:nvCxnSpPr>
          <p:spPr>
            <a:xfrm>
              <a:off x="8641988" y="10252607"/>
              <a:ext cx="8611" cy="1089694"/>
            </a:xfrm>
            <a:prstGeom prst="straightConnector1">
              <a:avLst/>
            </a:prstGeom>
            <a:noFill/>
            <a:ln w="38100" cap="flat">
              <a:solidFill>
                <a:schemeClr val="tx2">
                  <a:lumMod val="50000"/>
                </a:schemeClr>
              </a:solidFill>
              <a:prstDash val="solid"/>
              <a:miter lim="400000"/>
              <a:headEnd w="lg" len="lg"/>
              <a:tailEnd type="arrow" w="sm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" name="文本框 104"/>
            <p:cNvSpPr txBox="1"/>
            <p:nvPr/>
          </p:nvSpPr>
          <p:spPr>
            <a:xfrm>
              <a:off x="673184" y="9124593"/>
              <a:ext cx="564257" cy="2872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旧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查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询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架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构</a:t>
              </a:r>
            </a:p>
          </p:txBody>
        </p:sp>
        <p:sp>
          <p:nvSpPr>
            <p:cNvPr id="76" name="圆柱形 75">
              <a:extLst>
                <a:ext uri="{FF2B5EF4-FFF2-40B4-BE49-F238E27FC236}">
                  <a16:creationId xmlns:a16="http://schemas.microsoft.com/office/drawing/2014/main" id="{4025B758-BBFE-425A-84B6-5D2CB99923D6}"/>
                </a:ext>
              </a:extLst>
            </p:cNvPr>
            <p:cNvSpPr/>
            <p:nvPr/>
          </p:nvSpPr>
          <p:spPr>
            <a:xfrm>
              <a:off x="7784566" y="11342301"/>
              <a:ext cx="1732065" cy="729200"/>
            </a:xfrm>
            <a:prstGeom prst="can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pPr defTabSz="1828800"/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Sphinx</a:t>
              </a:r>
              <a:endPara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endParaRPr>
            </a:p>
          </p:txBody>
        </p:sp>
        <p:sp>
          <p:nvSpPr>
            <p:cNvPr id="93" name="圆柱形 92">
              <a:extLst>
                <a:ext uri="{FF2B5EF4-FFF2-40B4-BE49-F238E27FC236}">
                  <a16:creationId xmlns:a16="http://schemas.microsoft.com/office/drawing/2014/main" id="{4025B758-BBFE-425A-84B6-5D2CB99923D6}"/>
                </a:ext>
              </a:extLst>
            </p:cNvPr>
            <p:cNvSpPr/>
            <p:nvPr/>
          </p:nvSpPr>
          <p:spPr>
            <a:xfrm>
              <a:off x="3771292" y="11307030"/>
              <a:ext cx="1732065" cy="729200"/>
            </a:xfrm>
            <a:prstGeom prst="can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pPr defTabSz="1828800"/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ES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集群</a:t>
              </a:r>
            </a:p>
          </p:txBody>
        </p:sp>
        <p:sp>
          <p:nvSpPr>
            <p:cNvPr id="113" name="圆角矩形 3">
              <a:extLst>
                <a:ext uri="{FF2B5EF4-FFF2-40B4-BE49-F238E27FC236}">
                  <a16:creationId xmlns:a16="http://schemas.microsoft.com/office/drawing/2014/main" id="{C685A1DF-E561-0340-8A5B-B76C446A3B34}"/>
                </a:ext>
              </a:extLst>
            </p:cNvPr>
            <p:cNvSpPr/>
            <p:nvPr/>
          </p:nvSpPr>
          <p:spPr>
            <a:xfrm>
              <a:off x="3741111" y="9764058"/>
              <a:ext cx="1782237" cy="48774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Spp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服务</a:t>
              </a:r>
            </a:p>
          </p:txBody>
        </p:sp>
        <p:sp>
          <p:nvSpPr>
            <p:cNvPr id="114" name="圆角矩形 3">
              <a:extLst>
                <a:ext uri="{FF2B5EF4-FFF2-40B4-BE49-F238E27FC236}">
                  <a16:creationId xmlns:a16="http://schemas.microsoft.com/office/drawing/2014/main" id="{C685A1DF-E561-0340-8A5B-B76C446A3B34}"/>
                </a:ext>
              </a:extLst>
            </p:cNvPr>
            <p:cNvSpPr/>
            <p:nvPr/>
          </p:nvSpPr>
          <p:spPr>
            <a:xfrm>
              <a:off x="5796158" y="9755466"/>
              <a:ext cx="1782237" cy="487748"/>
            </a:xfrm>
            <a:prstGeom prst="roundRect">
              <a:avLst/>
            </a:prstGeom>
            <a:solidFill>
              <a:srgbClr val="B6F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Php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接口</a:t>
              </a:r>
            </a:p>
          </p:txBody>
        </p:sp>
        <p:sp>
          <p:nvSpPr>
            <p:cNvPr id="115" name="圆角矩形 3">
              <a:extLst>
                <a:ext uri="{FF2B5EF4-FFF2-40B4-BE49-F238E27FC236}">
                  <a16:creationId xmlns:a16="http://schemas.microsoft.com/office/drawing/2014/main" id="{C685A1DF-E561-0340-8A5B-B76C446A3B34}"/>
                </a:ext>
              </a:extLst>
            </p:cNvPr>
            <p:cNvSpPr/>
            <p:nvPr/>
          </p:nvSpPr>
          <p:spPr>
            <a:xfrm>
              <a:off x="7750869" y="9764859"/>
              <a:ext cx="1782237" cy="487748"/>
            </a:xfrm>
            <a:prstGeom prst="roundRect">
              <a:avLst/>
            </a:prstGeom>
            <a:solidFill>
              <a:srgbClr val="DDDAF3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C++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接口</a:t>
              </a:r>
            </a:p>
          </p:txBody>
        </p:sp>
        <p:sp>
          <p:nvSpPr>
            <p:cNvPr id="117" name="圆角矩形 3">
              <a:extLst>
                <a:ext uri="{FF2B5EF4-FFF2-40B4-BE49-F238E27FC236}">
                  <a16:creationId xmlns:a16="http://schemas.microsoft.com/office/drawing/2014/main" id="{C685A1DF-E561-0340-8A5B-B76C446A3B34}"/>
                </a:ext>
              </a:extLst>
            </p:cNvPr>
            <p:cNvSpPr/>
            <p:nvPr/>
          </p:nvSpPr>
          <p:spPr>
            <a:xfrm>
              <a:off x="3649360" y="8584695"/>
              <a:ext cx="1975240" cy="487748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星海管理台</a:t>
              </a:r>
            </a:p>
          </p:txBody>
        </p:sp>
        <p:sp>
          <p:nvSpPr>
            <p:cNvPr id="118" name="圆角矩形 3">
              <a:extLst>
                <a:ext uri="{FF2B5EF4-FFF2-40B4-BE49-F238E27FC236}">
                  <a16:creationId xmlns:a16="http://schemas.microsoft.com/office/drawing/2014/main" id="{C685A1DF-E561-0340-8A5B-B76C446A3B34}"/>
                </a:ext>
              </a:extLst>
            </p:cNvPr>
            <p:cNvSpPr/>
            <p:nvPr/>
          </p:nvSpPr>
          <p:spPr>
            <a:xfrm>
              <a:off x="5700287" y="8582591"/>
              <a:ext cx="1973981" cy="487748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海外管理台</a:t>
              </a:r>
            </a:p>
          </p:txBody>
        </p:sp>
        <p:sp>
          <p:nvSpPr>
            <p:cNvPr id="119" name="圆角矩形 3">
              <a:extLst>
                <a:ext uri="{FF2B5EF4-FFF2-40B4-BE49-F238E27FC236}">
                  <a16:creationId xmlns:a16="http://schemas.microsoft.com/office/drawing/2014/main" id="{C685A1DF-E561-0340-8A5B-B76C446A3B34}"/>
                </a:ext>
              </a:extLst>
            </p:cNvPr>
            <p:cNvSpPr/>
            <p:nvPr/>
          </p:nvSpPr>
          <p:spPr>
            <a:xfrm>
              <a:off x="7749955" y="8575170"/>
              <a:ext cx="1782237" cy="487748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人名库</a:t>
              </a:r>
            </a:p>
          </p:txBody>
        </p:sp>
        <p:cxnSp>
          <p:nvCxnSpPr>
            <p:cNvPr id="120" name="直线箭头连接符 110">
              <a:extLst>
                <a:ext uri="{FF2B5EF4-FFF2-40B4-BE49-F238E27FC236}">
                  <a16:creationId xmlns:a16="http://schemas.microsoft.com/office/drawing/2014/main" id="{F98A02FE-A379-604E-A5A4-8A434565ED90}"/>
                </a:ext>
              </a:extLst>
            </p:cNvPr>
            <p:cNvCxnSpPr>
              <a:cxnSpLocks/>
              <a:stCxn id="118" idx="2"/>
              <a:endCxn id="114" idx="0"/>
            </p:cNvCxnSpPr>
            <p:nvPr/>
          </p:nvCxnSpPr>
          <p:spPr>
            <a:xfrm flipH="1">
              <a:off x="6687277" y="9070339"/>
              <a:ext cx="1" cy="685127"/>
            </a:xfrm>
            <a:prstGeom prst="straightConnector1">
              <a:avLst/>
            </a:prstGeom>
            <a:noFill/>
            <a:ln w="38100" cap="flat">
              <a:solidFill>
                <a:schemeClr val="tx2">
                  <a:lumMod val="50000"/>
                </a:schemeClr>
              </a:solidFill>
              <a:prstDash val="solid"/>
              <a:miter lim="400000"/>
              <a:headEnd w="lg" len="lg"/>
              <a:tailEnd type="arrow" w="sm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1" name="直线箭头连接符 110">
              <a:extLst>
                <a:ext uri="{FF2B5EF4-FFF2-40B4-BE49-F238E27FC236}">
                  <a16:creationId xmlns:a16="http://schemas.microsoft.com/office/drawing/2014/main" id="{F98A02FE-A379-604E-A5A4-8A434565ED90}"/>
                </a:ext>
              </a:extLst>
            </p:cNvPr>
            <p:cNvCxnSpPr>
              <a:cxnSpLocks/>
              <a:stCxn id="117" idx="2"/>
              <a:endCxn id="113" idx="0"/>
            </p:cNvCxnSpPr>
            <p:nvPr/>
          </p:nvCxnSpPr>
          <p:spPr>
            <a:xfrm flipH="1">
              <a:off x="4632230" y="9072443"/>
              <a:ext cx="4750" cy="691615"/>
            </a:xfrm>
            <a:prstGeom prst="straightConnector1">
              <a:avLst/>
            </a:prstGeom>
            <a:noFill/>
            <a:ln w="38100" cap="flat">
              <a:solidFill>
                <a:schemeClr val="tx2">
                  <a:lumMod val="50000"/>
                </a:schemeClr>
              </a:solidFill>
              <a:prstDash val="solid"/>
              <a:miter lim="400000"/>
              <a:headEnd w="lg" len="lg"/>
              <a:tailEnd type="arrow" w="sm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2" name="直线箭头连接符 110">
              <a:extLst>
                <a:ext uri="{FF2B5EF4-FFF2-40B4-BE49-F238E27FC236}">
                  <a16:creationId xmlns:a16="http://schemas.microsoft.com/office/drawing/2014/main" id="{F98A02FE-A379-604E-A5A4-8A434565ED90}"/>
                </a:ext>
              </a:extLst>
            </p:cNvPr>
            <p:cNvCxnSpPr>
              <a:cxnSpLocks/>
              <a:stCxn id="119" idx="2"/>
              <a:endCxn id="115" idx="0"/>
            </p:cNvCxnSpPr>
            <p:nvPr/>
          </p:nvCxnSpPr>
          <p:spPr>
            <a:xfrm>
              <a:off x="8641074" y="9062918"/>
              <a:ext cx="914" cy="701941"/>
            </a:xfrm>
            <a:prstGeom prst="straightConnector1">
              <a:avLst/>
            </a:prstGeom>
            <a:noFill/>
            <a:ln w="38100" cap="flat">
              <a:solidFill>
                <a:schemeClr val="tx2">
                  <a:lumMod val="50000"/>
                </a:schemeClr>
              </a:solidFill>
              <a:prstDash val="solid"/>
              <a:miter lim="400000"/>
              <a:headEnd w="lg" len="lg"/>
              <a:tailEnd type="arrow" w="sm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3" name="圆角矩形 3">
              <a:extLst>
                <a:ext uri="{FF2B5EF4-FFF2-40B4-BE49-F238E27FC236}">
                  <a16:creationId xmlns:a16="http://schemas.microsoft.com/office/drawing/2014/main" id="{C685A1DF-E561-0340-8A5B-B76C446A3B34}"/>
                </a:ext>
              </a:extLst>
            </p:cNvPr>
            <p:cNvSpPr/>
            <p:nvPr/>
          </p:nvSpPr>
          <p:spPr>
            <a:xfrm>
              <a:off x="1524000" y="8584695"/>
              <a:ext cx="2030118" cy="487748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导数据系统</a:t>
              </a:r>
            </a:p>
          </p:txBody>
        </p:sp>
        <p:cxnSp>
          <p:nvCxnSpPr>
            <p:cNvPr id="124" name="直线箭头连接符 110">
              <a:extLst>
                <a:ext uri="{FF2B5EF4-FFF2-40B4-BE49-F238E27FC236}">
                  <a16:creationId xmlns:a16="http://schemas.microsoft.com/office/drawing/2014/main" id="{F98A02FE-A379-604E-A5A4-8A434565ED90}"/>
                </a:ext>
              </a:extLst>
            </p:cNvPr>
            <p:cNvCxnSpPr>
              <a:cxnSpLocks/>
              <a:stCxn id="123" idx="2"/>
            </p:cNvCxnSpPr>
            <p:nvPr/>
          </p:nvCxnSpPr>
          <p:spPr>
            <a:xfrm>
              <a:off x="2539059" y="9072443"/>
              <a:ext cx="0" cy="1898047"/>
            </a:xfrm>
            <a:prstGeom prst="straightConnector1">
              <a:avLst/>
            </a:prstGeom>
            <a:noFill/>
            <a:ln w="38100" cap="flat">
              <a:solidFill>
                <a:schemeClr val="tx2">
                  <a:lumMod val="50000"/>
                </a:schemeClr>
              </a:solidFill>
              <a:prstDash val="solid"/>
              <a:miter lim="400000"/>
              <a:headEnd w="lg" len="lg"/>
              <a:tailEnd type="arrow" w="sm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6" name="文本框 45"/>
            <p:cNvSpPr txBox="1"/>
            <p:nvPr/>
          </p:nvSpPr>
          <p:spPr>
            <a:xfrm flipH="1">
              <a:off x="2696879" y="9641657"/>
              <a:ext cx="382077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直连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4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8237407" y="26345024"/>
            <a:ext cx="530593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86CB4B4D-7CA3-9044-876B-883B54F8677D}" type="slidenum">
              <a:rPr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</a:rPr>
              <a:pPr>
                <a:defRPr/>
              </a:pPr>
              <a:t>7</a:t>
            </a:fld>
            <a:endParaRPr>
              <a:solidFill>
                <a:srgbClr val="BC8027">
                  <a:hueOff val="7068528"/>
                  <a:satOff val="-63217"/>
                  <a:lumOff val="21330"/>
                </a:srgbClr>
              </a:solidFill>
            </a:endParaRPr>
          </a:p>
        </p:txBody>
      </p:sp>
      <p:sp>
        <p:nvSpPr>
          <p:cNvPr id="7" name="版式设计">
            <a:extLst>
              <a:ext uri="{FF2B5EF4-FFF2-40B4-BE49-F238E27FC236}">
                <a16:creationId xmlns:a16="http://schemas.microsoft.com/office/drawing/2014/main" id="{A19EA3C3-81DE-4A18-9352-16BFC7BBE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0339" y="687548"/>
            <a:ext cx="2854380" cy="624012"/>
          </a:xfrm>
          <a:prstGeom prst="rect">
            <a:avLst/>
          </a:prstGeom>
        </p:spPr>
        <p:txBody>
          <a:bodyPr>
            <a:noAutofit/>
          </a:bodyPr>
          <a:lstStyle>
            <a:lvl1pPr defTabSz="817244">
              <a:defRPr sz="2970"/>
            </a:lvl1pPr>
          </a:lstStyle>
          <a:p>
            <a:pPr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  <a:sym typeface="Helvetica"/>
              </a:rPr>
              <a:t>技术选型</a:t>
            </a:r>
          </a:p>
        </p:txBody>
      </p:sp>
      <p:grpSp>
        <p:nvGrpSpPr>
          <p:cNvPr id="21" name="成组"/>
          <p:cNvGrpSpPr/>
          <p:nvPr/>
        </p:nvGrpSpPr>
        <p:grpSpPr>
          <a:xfrm>
            <a:off x="673184" y="764603"/>
            <a:ext cx="737156" cy="469902"/>
            <a:chOff x="0" y="0"/>
            <a:chExt cx="737154" cy="469900"/>
          </a:xfrm>
        </p:grpSpPr>
        <p:pic>
          <p:nvPicPr>
            <p:cNvPr id="22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endParaRPr>
                <a:latin typeface="腾讯体 W7"/>
                <a:ea typeface="腾讯体 W7"/>
              </a:endParaRPr>
            </a:p>
          </p:txBody>
        </p:sp>
      </p:grpSp>
      <p:graphicFrame>
        <p:nvGraphicFramePr>
          <p:cNvPr id="38" name="表格 37"/>
          <p:cNvGraphicFramePr/>
          <p:nvPr>
            <p:extLst>
              <p:ext uri="{D42A27DB-BD31-4B8C-83A1-F6EECF244321}">
                <p14:modId xmlns:p14="http://schemas.microsoft.com/office/powerpoint/2010/main" val="222336841"/>
              </p:ext>
            </p:extLst>
          </p:nvPr>
        </p:nvGraphicFramePr>
        <p:xfrm>
          <a:off x="673184" y="1987038"/>
          <a:ext cx="15523326" cy="360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7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7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7618">
                  <a:extLst>
                    <a:ext uri="{9D8B030D-6E8A-4147-A177-3AD203B41FA5}">
                      <a16:colId xmlns:a16="http://schemas.microsoft.com/office/drawing/2014/main" val="615905667"/>
                    </a:ext>
                  </a:extLst>
                </a:gridCol>
                <a:gridCol w="2217618">
                  <a:extLst>
                    <a:ext uri="{9D8B030D-6E8A-4147-A177-3AD203B41FA5}">
                      <a16:colId xmlns:a16="http://schemas.microsoft.com/office/drawing/2014/main" val="2124623668"/>
                    </a:ext>
                  </a:extLst>
                </a:gridCol>
              </a:tblGrid>
              <a:tr h="107017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对比维度</a:t>
                      </a:r>
                      <a:endParaRPr lang="zh-CN" sz="2800" b="1" dirty="0">
                        <a:solidFill>
                          <a:srgbClr val="000000"/>
                        </a:solidFill>
                        <a:latin typeface="Arial"/>
                        <a:ea typeface="微软雅黑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读性能</a:t>
                      </a: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写性能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成本</a:t>
                      </a:r>
                      <a:endParaRPr lang="zh-CN" sz="2800" b="1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Arial"/>
                        <a:ea typeface="微软雅黑"/>
                        <a:cs typeface="+mn-cs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云原生</a:t>
                      </a:r>
                      <a:endParaRPr lang="zh-CN" sz="2800" b="1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Arial"/>
                        <a:ea typeface="微软雅黑"/>
                        <a:cs typeface="+mn-cs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扩展性</a:t>
                      </a:r>
                      <a:endParaRPr lang="zh-CN" sz="2800" b="1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Arial"/>
                        <a:ea typeface="微软雅黑"/>
                        <a:cs typeface="+mn-cs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文档类型</a:t>
                      </a:r>
                      <a:endParaRPr lang="zh-CN" sz="2800" b="1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Arial"/>
                        <a:ea typeface="微软雅黑"/>
                        <a:cs typeface="+mn-cs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930"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ElasticSearch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低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高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高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支持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高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en-US" sz="2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json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7690"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Sphinx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低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高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不支持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中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json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83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en-US" altLang="zh-CN" sz="2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Solr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低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高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不支持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高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xml,json,csv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5C458225-4E7F-7347-B07F-85CB2526C55F}"/>
              </a:ext>
            </a:extLst>
          </p:cNvPr>
          <p:cNvSpPr txBox="1"/>
          <p:nvPr/>
        </p:nvSpPr>
        <p:spPr>
          <a:xfrm>
            <a:off x="103227" y="73093"/>
            <a:ext cx="603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34FD8"/>
                </a:solidFill>
                <a:latin typeface="腾讯体 W7"/>
                <a:ea typeface="腾讯体 W7"/>
              </a:rPr>
              <a:t>选择方案：</a:t>
            </a:r>
            <a:r>
              <a:rPr lang="en-US" altLang="zh-CN" dirty="0" err="1">
                <a:solidFill>
                  <a:srgbClr val="034FD8"/>
                </a:solidFill>
                <a:latin typeface="腾讯体 W7"/>
                <a:ea typeface="腾讯体 W7"/>
              </a:rPr>
              <a:t>ElasticSearch</a:t>
            </a:r>
            <a:endParaRPr lang="zh-CN" altLang="en-US" dirty="0">
              <a:solidFill>
                <a:srgbClr val="034FD8"/>
              </a:solidFill>
              <a:latin typeface="腾讯体 W7"/>
              <a:ea typeface="腾讯体 W7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513648418"/>
              </p:ext>
            </p:extLst>
          </p:nvPr>
        </p:nvGraphicFramePr>
        <p:xfrm>
          <a:off x="673184" y="6427854"/>
          <a:ext cx="15523325" cy="3864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4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4665">
                  <a:extLst>
                    <a:ext uri="{9D8B030D-6E8A-4147-A177-3AD203B41FA5}">
                      <a16:colId xmlns:a16="http://schemas.microsoft.com/office/drawing/2014/main" val="241494434"/>
                    </a:ext>
                  </a:extLst>
                </a:gridCol>
              </a:tblGrid>
              <a:tr h="114835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latin typeface="Arial"/>
                          <a:ea typeface="微软雅黑"/>
                        </a:rPr>
                        <a:t>业务特点</a:t>
                      </a:r>
                      <a:endParaRPr lang="zh-CN" sz="2800" b="1" dirty="0">
                        <a:solidFill>
                          <a:srgbClr val="000000"/>
                        </a:solidFill>
                        <a:latin typeface="Arial"/>
                        <a:ea typeface="微软雅黑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写多读少</a:t>
                      </a: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数据形式</a:t>
                      </a:r>
                      <a:endParaRPr lang="en-US" altLang="zh-CN" sz="2800" b="1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Arial"/>
                        <a:ea typeface="微软雅黑"/>
                        <a:cs typeface="+mn-cs"/>
                        <a:sym typeface="Helvetica Light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单一</a:t>
                      </a:r>
                      <a:r>
                        <a:rPr lang="en-US" altLang="zh-CN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(</a:t>
                      </a:r>
                      <a:r>
                        <a:rPr lang="en-US" altLang="zh-CN" sz="28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json</a:t>
                      </a:r>
                      <a:r>
                        <a:rPr lang="en-US" altLang="zh-CN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)</a:t>
                      </a:r>
                      <a:endParaRPr lang="zh-CN" sz="2800" b="1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Arial"/>
                        <a:ea typeface="微软雅黑"/>
                        <a:cs typeface="+mn-cs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维度多</a:t>
                      </a:r>
                      <a:r>
                        <a:rPr lang="en-US" altLang="zh-CN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(3365)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增长快</a:t>
                      </a:r>
                      <a:r>
                        <a:rPr lang="en-US" altLang="zh-CN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(1.5</a:t>
                      </a: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天</a:t>
                      </a:r>
                      <a:r>
                        <a:rPr lang="en-US" altLang="zh-CN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/</a:t>
                      </a: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个</a:t>
                      </a:r>
                      <a:r>
                        <a:rPr lang="en-US" altLang="zh-CN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)</a:t>
                      </a:r>
                      <a:endParaRPr lang="zh-CN" sz="2800" b="1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Arial"/>
                        <a:ea typeface="微软雅黑"/>
                        <a:cs typeface="+mn-cs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动态数据</a:t>
                      </a:r>
                      <a:endParaRPr lang="en-US" altLang="zh-CN" sz="2800" b="1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Arial"/>
                        <a:ea typeface="微软雅黑"/>
                        <a:cs typeface="+mn-cs"/>
                        <a:sym typeface="Helvetica Light"/>
                      </a:endParaRPr>
                    </a:p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Arial"/>
                          <a:ea typeface="微软雅黑"/>
                          <a:cs typeface="+mn-cs"/>
                          <a:sym typeface="Helvetica Light"/>
                        </a:rPr>
                        <a:t>（存量数有更新）</a:t>
                      </a: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922"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ElasticSearch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√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√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√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√</a:t>
                      </a: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4002"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Sphinx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√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×</a:t>
                      </a:r>
                      <a:endParaRPr kumimoji="0" lang="zh-CN" altLang="en-US" sz="24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√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en-US" altLang="zh-CN" sz="2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Solr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√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√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√</a:t>
                      </a: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×</a:t>
                      </a:r>
                      <a:endParaRPr kumimoji="0" lang="zh-CN" altLang="en-US" sz="24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extLst>
              <p:ext uri="{D42A27DB-BD31-4B8C-83A1-F6EECF244321}">
                <p14:modId xmlns:p14="http://schemas.microsoft.com/office/powerpoint/2010/main" val="3624401900"/>
              </p:ext>
            </p:extLst>
          </p:nvPr>
        </p:nvGraphicFramePr>
        <p:xfrm>
          <a:off x="673183" y="11360976"/>
          <a:ext cx="15523326" cy="80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221">
                  <a:extLst>
                    <a:ext uri="{9D8B030D-6E8A-4147-A177-3AD203B41FA5}">
                      <a16:colId xmlns:a16="http://schemas.microsoft.com/office/drawing/2014/main" val="3921827181"/>
                    </a:ext>
                  </a:extLst>
                </a:gridCol>
                <a:gridCol w="2587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7221">
                  <a:extLst>
                    <a:ext uri="{9D8B030D-6E8A-4147-A177-3AD203B41FA5}">
                      <a16:colId xmlns:a16="http://schemas.microsoft.com/office/drawing/2014/main" val="241494434"/>
                    </a:ext>
                  </a:extLst>
                </a:gridCol>
              </a:tblGrid>
              <a:tr h="8024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ES</a:t>
                      </a: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其他特点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天生分布式</a:t>
                      </a:r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marL="25400" marR="25400" marT="25400" marB="9144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Restful </a:t>
                      </a:r>
                      <a:r>
                        <a:rPr kumimoji="0" lang="en-US" altLang="zh-CN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api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Kibana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社区活跃</a:t>
                      </a:r>
                      <a:endParaRPr kumimoji="0" lang="en-US" altLang="zh-CN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25400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rPr>
                        <a:t>排名第一</a:t>
                      </a:r>
                      <a:endParaRPr kumimoji="0" lang="zh-CN" alt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软雅黑" charset="0"/>
                        <a:ea typeface="微软雅黑" charset="0"/>
                        <a:cs typeface="Helvetica"/>
                        <a:sym typeface="Helvetica Ligh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右大括号 2"/>
          <p:cNvSpPr/>
          <p:nvPr/>
        </p:nvSpPr>
        <p:spPr>
          <a:xfrm>
            <a:off x="16676592" y="4660700"/>
            <a:ext cx="1381539" cy="7146235"/>
          </a:xfrm>
          <a:prstGeom prst="rightBrace">
            <a:avLst>
              <a:gd name="adj1" fmla="val 8333"/>
              <a:gd name="adj2" fmla="val 49444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58703" y="7910651"/>
            <a:ext cx="3190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微软雅黑" charset="0"/>
                <a:ea typeface="微软雅黑" charset="0"/>
                <a:sym typeface="Helvetica Light"/>
              </a:rPr>
              <a:t>ElasticSearch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7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1" y="13219065"/>
            <a:ext cx="24384001" cy="469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254000" lvl="0" indent="0" algn="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BC8027">
                    <a:hueOff val="7068528"/>
                    <a:satOff val="-63217"/>
                    <a:lumOff val="21330"/>
                  </a:srgbClr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254000" lvl="0" indent="0" algn="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BC8027">
                  <a:hueOff val="7068528"/>
                  <a:satOff val="-63217"/>
                  <a:lumOff val="21330"/>
                </a:srgbClr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78" name="版式设计">
            <a:extLst>
              <a:ext uri="{FF2B5EF4-FFF2-40B4-BE49-F238E27FC236}">
                <a16:creationId xmlns:a16="http://schemas.microsoft.com/office/drawing/2014/main" id="{01B9F0B5-FEDA-449B-85C9-EA05D8DE3E29}"/>
              </a:ext>
            </a:extLst>
          </p:cNvPr>
          <p:cNvSpPr txBox="1">
            <a:spLocks/>
          </p:cNvSpPr>
          <p:nvPr/>
        </p:nvSpPr>
        <p:spPr>
          <a:xfrm>
            <a:off x="1502540" y="591708"/>
            <a:ext cx="4644799" cy="751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/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  <a:sym typeface="TTTGBMedium"/>
              </a:rPr>
              <a:t>查询服务实现</a:t>
            </a:r>
            <a:endParaRPr lang="zh-CN" altLang="en-US" sz="4300"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grpSp>
        <p:nvGrpSpPr>
          <p:cNvPr id="113" name="成组"/>
          <p:cNvGrpSpPr/>
          <p:nvPr/>
        </p:nvGrpSpPr>
        <p:grpSpPr>
          <a:xfrm>
            <a:off x="673184" y="764603"/>
            <a:ext cx="737156" cy="469902"/>
            <a:chOff x="0" y="0"/>
            <a:chExt cx="737154" cy="469900"/>
          </a:xfrm>
        </p:grpSpPr>
        <p:pic>
          <p:nvPicPr>
            <p:cNvPr id="114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5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endParaRPr>
                <a:latin typeface="腾讯体 W7"/>
                <a:ea typeface="腾讯体 W7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683763" y="10925218"/>
            <a:ext cx="9296637" cy="1200329"/>
            <a:chOff x="11683763" y="10925218"/>
            <a:chExt cx="9296637" cy="1200329"/>
          </a:xfrm>
        </p:grpSpPr>
        <p:sp>
          <p:nvSpPr>
            <p:cNvPr id="137" name="右箭头 136"/>
            <p:cNvSpPr/>
            <p:nvPr/>
          </p:nvSpPr>
          <p:spPr>
            <a:xfrm>
              <a:off x="11683763" y="11148362"/>
              <a:ext cx="1218725" cy="754043"/>
            </a:xfrm>
            <a:prstGeom prst="rightArrow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24BE7D1A-B4D6-5540-89E7-6F39C5D2DF87}"/>
                </a:ext>
              </a:extLst>
            </p:cNvPr>
            <p:cNvSpPr txBox="1"/>
            <p:nvPr/>
          </p:nvSpPr>
          <p:spPr>
            <a:xfrm>
              <a:off x="13712951" y="10925218"/>
              <a:ext cx="72674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集群划分：业务隔离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集群上云：运维托管，集群监控，告警，备份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619330" y="7462389"/>
            <a:ext cx="9076591" cy="1754326"/>
            <a:chOff x="11619330" y="7462389"/>
            <a:chExt cx="9076591" cy="1754326"/>
          </a:xfrm>
        </p:grpSpPr>
        <p:sp>
          <p:nvSpPr>
            <p:cNvPr id="139" name="右箭头 138"/>
            <p:cNvSpPr/>
            <p:nvPr/>
          </p:nvSpPr>
          <p:spPr>
            <a:xfrm>
              <a:off x="11619330" y="7962530"/>
              <a:ext cx="1218725" cy="754043"/>
            </a:xfrm>
            <a:prstGeom prst="rightArrow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24BE7D1A-B4D6-5540-89E7-6F39C5D2DF87}"/>
                </a:ext>
              </a:extLst>
            </p:cNvPr>
            <p:cNvSpPr txBox="1"/>
            <p:nvPr/>
          </p:nvSpPr>
          <p:spPr>
            <a:xfrm>
              <a:off x="13712951" y="7462389"/>
              <a:ext cx="69829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扩展性：一套代码，不同项目不同配置，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扩展性：新增字段，查询条件自由添加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可靠性：容错，服务降级，监控流水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683763" y="4713604"/>
            <a:ext cx="9865597" cy="1754326"/>
            <a:chOff x="11683763" y="4713604"/>
            <a:chExt cx="8985527" cy="1754326"/>
          </a:xfrm>
        </p:grpSpPr>
        <p:sp>
          <p:nvSpPr>
            <p:cNvPr id="141" name="右箭头 140"/>
            <p:cNvSpPr/>
            <p:nvPr/>
          </p:nvSpPr>
          <p:spPr>
            <a:xfrm>
              <a:off x="11683763" y="4956802"/>
              <a:ext cx="1218725" cy="754043"/>
            </a:xfrm>
            <a:prstGeom prst="rightArrow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 Neue Medium"/>
                <a:sym typeface="Helvetica Neue Medium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4BE7D1A-B4D6-5540-89E7-6F39C5D2DF87}"/>
                </a:ext>
              </a:extLst>
            </p:cNvPr>
            <p:cNvSpPr txBox="1"/>
            <p:nvPr/>
          </p:nvSpPr>
          <p:spPr>
            <a:xfrm>
              <a:off x="13686320" y="4713604"/>
              <a:ext cx="69829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统一线上接入：自动化运维，服务和数据管理清晰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Helvetica Light"/>
                </a:rPr>
                <a:t>功能解耦：配套功能与核心查询解耦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Helvetica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65383" y="2725666"/>
            <a:ext cx="9763607" cy="9154321"/>
            <a:chOff x="765383" y="2725666"/>
            <a:chExt cx="9763607" cy="9154321"/>
          </a:xfrm>
        </p:grpSpPr>
        <p:sp>
          <p:nvSpPr>
            <p:cNvPr id="79" name="圆角矩形 3">
              <a:extLst>
                <a:ext uri="{FF2B5EF4-FFF2-40B4-BE49-F238E27FC236}">
                  <a16:creationId xmlns:a16="http://schemas.microsoft.com/office/drawing/2014/main" id="{C685A1DF-E561-0340-8A5B-B76C446A3B34}"/>
                </a:ext>
              </a:extLst>
            </p:cNvPr>
            <p:cNvSpPr/>
            <p:nvPr/>
          </p:nvSpPr>
          <p:spPr>
            <a:xfrm>
              <a:off x="852187" y="5059470"/>
              <a:ext cx="9477257" cy="64155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pPr algn="l"/>
              <a:r>
                <a:rPr lang="en-US" altLang="zh-CN" sz="3200" b="1" dirty="0">
                  <a:solidFill>
                    <a:srgbClr val="FF0000"/>
                  </a:solidFill>
                  <a:sym typeface="+mn-ea"/>
                </a:rPr>
                <a:t>Proxy</a:t>
              </a:r>
              <a:endParaRPr lang="zh-CN" altLang="en-US" sz="3200" b="1" dirty="0">
                <a:solidFill>
                  <a:srgbClr val="FF0000"/>
                </a:solidFill>
                <a:sym typeface="+mn-ea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0F4083D4-3337-4FC3-AB8C-904E1A043DDB}"/>
                </a:ext>
              </a:extLst>
            </p:cNvPr>
            <p:cNvCxnSpPr>
              <a:cxnSpLocks/>
            </p:cNvCxnSpPr>
            <p:nvPr/>
          </p:nvCxnSpPr>
          <p:spPr>
            <a:xfrm>
              <a:off x="765383" y="10731710"/>
              <a:ext cx="9763607" cy="0"/>
            </a:xfrm>
            <a:prstGeom prst="line">
              <a:avLst/>
            </a:prstGeom>
            <a:noFill/>
            <a:ln w="38100" cap="flat">
              <a:solidFill>
                <a:schemeClr val="tx1">
                  <a:lumMod val="7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8" name="圆角矩形 67"/>
            <p:cNvSpPr/>
            <p:nvPr/>
          </p:nvSpPr>
          <p:spPr>
            <a:xfrm>
              <a:off x="806367" y="6657831"/>
              <a:ext cx="9523077" cy="347297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60695" y="7277026"/>
              <a:ext cx="615450" cy="2142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sym typeface="+mn-ea"/>
                </a:rPr>
                <a:t>查</a:t>
              </a:r>
              <a:endParaRPr lang="en-US" altLang="zh-CN" b="1" dirty="0">
                <a:solidFill>
                  <a:srgbClr val="FF0000"/>
                </a:solidFill>
                <a:sym typeface="+mn-ea"/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  <a:sym typeface="+mn-ea"/>
                </a:rPr>
                <a:t>询</a:t>
              </a:r>
              <a:endParaRPr lang="en-US" altLang="zh-CN" b="1" dirty="0">
                <a:solidFill>
                  <a:srgbClr val="FF0000"/>
                </a:solidFill>
                <a:sym typeface="+mn-ea"/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  <a:sym typeface="+mn-ea"/>
                </a:rPr>
                <a:t>服</a:t>
              </a:r>
              <a:endParaRPr lang="en-US" altLang="zh-CN" b="1" dirty="0">
                <a:solidFill>
                  <a:srgbClr val="FF0000"/>
                </a:solidFill>
                <a:sym typeface="+mn-ea"/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  <a:sym typeface="+mn-ea"/>
                </a:rPr>
                <a:t>务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3352652" y="6993232"/>
              <a:ext cx="1608762" cy="52982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3345859" y="7022181"/>
              <a:ext cx="16155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权限检查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826011" y="6959858"/>
              <a:ext cx="1608762" cy="52982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5856062" y="7006129"/>
              <a:ext cx="16155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参数检查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8198705" y="6959858"/>
              <a:ext cx="1608762" cy="52982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8191912" y="6988807"/>
              <a:ext cx="16155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数据保护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356404" y="9303642"/>
              <a:ext cx="1608762" cy="52982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3368835" y="9349914"/>
              <a:ext cx="16155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扩展插件</a:t>
              </a:r>
            </a:p>
          </p:txBody>
        </p:sp>
        <p:sp>
          <p:nvSpPr>
            <p:cNvPr id="122" name="矩形 121"/>
            <p:cNvSpPr/>
            <p:nvPr/>
          </p:nvSpPr>
          <p:spPr>
            <a:xfrm>
              <a:off x="5848987" y="9287590"/>
              <a:ext cx="1608762" cy="52982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5879038" y="9333862"/>
              <a:ext cx="16155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监控流水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8191911" y="9263397"/>
              <a:ext cx="1615555" cy="56609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8228755" y="9310481"/>
              <a:ext cx="16155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服务降级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3352652" y="8145462"/>
              <a:ext cx="1608762" cy="52982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315808" y="8193557"/>
              <a:ext cx="16155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参数限制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826011" y="8112088"/>
              <a:ext cx="1608762" cy="52982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5856062" y="8158359"/>
              <a:ext cx="16155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DSL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转换</a:t>
              </a:r>
            </a:p>
          </p:txBody>
        </p:sp>
        <p:sp>
          <p:nvSpPr>
            <p:cNvPr id="155" name="矩形 154"/>
            <p:cNvSpPr/>
            <p:nvPr/>
          </p:nvSpPr>
          <p:spPr>
            <a:xfrm>
              <a:off x="8198705" y="8112088"/>
              <a:ext cx="1608762" cy="52982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8191912" y="8141037"/>
              <a:ext cx="161555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容错</a:t>
              </a:r>
            </a:p>
          </p:txBody>
        </p: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3C4C5F92-F39B-46B5-BC6A-CE15014F6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718" y="3846384"/>
              <a:ext cx="9477257" cy="5380"/>
            </a:xfrm>
            <a:prstGeom prst="line">
              <a:avLst/>
            </a:prstGeom>
            <a:noFill/>
            <a:ln w="38100" cap="flat">
              <a:solidFill>
                <a:schemeClr val="tx1">
                  <a:lumMod val="7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B7C6B1BD-91F9-C64F-B913-4B436821E955}"/>
                </a:ext>
              </a:extLst>
            </p:cNvPr>
            <p:cNvSpPr/>
            <p:nvPr/>
          </p:nvSpPr>
          <p:spPr>
            <a:xfrm>
              <a:off x="1368081" y="2725666"/>
              <a:ext cx="2697179" cy="88672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pPr defTabSz="1828800"/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腾讯视频</a:t>
              </a:r>
              <a:endPara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endParaRP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820C68B8-4B7A-BD42-A471-DEF901ABDA41}"/>
                </a:ext>
              </a:extLst>
            </p:cNvPr>
            <p:cNvSpPr/>
            <p:nvPr/>
          </p:nvSpPr>
          <p:spPr>
            <a:xfrm>
              <a:off x="7069853" y="2743374"/>
              <a:ext cx="2697178" cy="88672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pPr defTabSz="1828800"/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腾讯体育</a:t>
              </a:r>
              <a:endPara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B7C6B1BD-91F9-C64F-B913-4B436821E955}"/>
                </a:ext>
              </a:extLst>
            </p:cNvPr>
            <p:cNvSpPr/>
            <p:nvPr/>
          </p:nvSpPr>
          <p:spPr>
            <a:xfrm>
              <a:off x="4225680" y="2725666"/>
              <a:ext cx="2697179" cy="88672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pPr defTabSz="1828800"/>
              <a:r>
                <a:rPr lang="en-US" altLang="zh-CN" sz="2400" dirty="0" err="1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WeTV</a:t>
              </a:r>
              <a:endPara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endParaRPr>
            </a:p>
          </p:txBody>
        </p:sp>
        <p:sp>
          <p:nvSpPr>
            <p:cNvPr id="91" name="圆柱形 90">
              <a:extLst>
                <a:ext uri="{FF2B5EF4-FFF2-40B4-BE49-F238E27FC236}">
                  <a16:creationId xmlns:a16="http://schemas.microsoft.com/office/drawing/2014/main" id="{4025B758-BBFE-425A-84B6-5D2CB99923D6}"/>
                </a:ext>
              </a:extLst>
            </p:cNvPr>
            <p:cNvSpPr/>
            <p:nvPr/>
          </p:nvSpPr>
          <p:spPr>
            <a:xfrm>
              <a:off x="8513176" y="11108808"/>
              <a:ext cx="1732065" cy="729200"/>
            </a:xfrm>
            <a:prstGeom prst="can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pPr defTabSz="1828800"/>
              <a:r>
                <a:rPr lang="en-US" altLang="zh-CN" sz="2400" dirty="0" err="1">
                  <a:solidFill>
                    <a:srgbClr val="000000"/>
                  </a:solidFill>
                  <a:latin typeface="微软雅黑" charset="0"/>
                  <a:ea typeface="微软雅黑" charset="0"/>
                  <a:sym typeface="+mn-ea"/>
                </a:rPr>
                <a:t>Mysql</a:t>
              </a:r>
              <a:endPara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501202" y="5125622"/>
              <a:ext cx="997419" cy="48863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分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Set</a:t>
              </a:r>
              <a:endPara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443128" y="5144013"/>
              <a:ext cx="997419" cy="47192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鉴权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473332" y="5144013"/>
              <a:ext cx="997419" cy="47192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频控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540142" y="5133980"/>
              <a:ext cx="1403434" cy="47192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协议转换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538402" y="5139292"/>
              <a:ext cx="997419" cy="48863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翻译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8587879" y="5152371"/>
              <a:ext cx="1028404" cy="47556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重排序</a:t>
              </a:r>
            </a:p>
          </p:txBody>
        </p:sp>
        <p:sp>
          <p:nvSpPr>
            <p:cNvPr id="80" name="下箭头 79"/>
            <p:cNvSpPr/>
            <p:nvPr/>
          </p:nvSpPr>
          <p:spPr>
            <a:xfrm>
              <a:off x="2746264" y="4105865"/>
              <a:ext cx="570877" cy="832800"/>
            </a:xfrm>
            <a:prstGeom prst="down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2" name="下箭头 81"/>
            <p:cNvSpPr/>
            <p:nvPr/>
          </p:nvSpPr>
          <p:spPr>
            <a:xfrm>
              <a:off x="2733833" y="5797124"/>
              <a:ext cx="570877" cy="832800"/>
            </a:xfrm>
            <a:prstGeom prst="down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3" name="下箭头 82"/>
            <p:cNvSpPr/>
            <p:nvPr/>
          </p:nvSpPr>
          <p:spPr>
            <a:xfrm rot="10800000">
              <a:off x="8216292" y="4124001"/>
              <a:ext cx="570877" cy="832800"/>
            </a:xfrm>
            <a:prstGeom prst="down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4" name="下箭头 83"/>
            <p:cNvSpPr/>
            <p:nvPr/>
          </p:nvSpPr>
          <p:spPr>
            <a:xfrm rot="10800000">
              <a:off x="8228026" y="5768842"/>
              <a:ext cx="570877" cy="832800"/>
            </a:xfrm>
            <a:prstGeom prst="down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9" name="下箭头 88"/>
            <p:cNvSpPr/>
            <p:nvPr/>
          </p:nvSpPr>
          <p:spPr>
            <a:xfrm>
              <a:off x="5288998" y="4167241"/>
              <a:ext cx="570877" cy="832800"/>
            </a:xfrm>
            <a:prstGeom prst="down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0" name="下箭头 89"/>
            <p:cNvSpPr/>
            <p:nvPr/>
          </p:nvSpPr>
          <p:spPr>
            <a:xfrm>
              <a:off x="5315934" y="5779593"/>
              <a:ext cx="570877" cy="832800"/>
            </a:xfrm>
            <a:prstGeom prst="down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3" name="圆柱形 132">
              <a:extLst>
                <a:ext uri="{FF2B5EF4-FFF2-40B4-BE49-F238E27FC236}">
                  <a16:creationId xmlns:a16="http://schemas.microsoft.com/office/drawing/2014/main" id="{4025B758-BBFE-425A-84B6-5D2CB99923D6}"/>
                </a:ext>
              </a:extLst>
            </p:cNvPr>
            <p:cNvSpPr/>
            <p:nvPr/>
          </p:nvSpPr>
          <p:spPr>
            <a:xfrm>
              <a:off x="1097702" y="11069326"/>
              <a:ext cx="1863084" cy="800451"/>
            </a:xfrm>
            <a:prstGeom prst="can">
              <a:avLst/>
            </a:prstGeom>
            <a:solidFill>
              <a:srgbClr val="538EDF"/>
            </a:solidFill>
            <a:ln w="9525" cap="flat" cmpd="sng" algn="ctr">
              <a:solidFill>
                <a:srgbClr val="538ED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pPr defTabSz="1828800"/>
              <a:r>
                <a:rPr lang="en-US" altLang="zh-CN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ES</a:t>
              </a: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集群</a:t>
              </a:r>
              <a:r>
                <a:rPr lang="en-US" altLang="zh-CN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</a:t>
              </a:r>
              <a:endPara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4" name="圆柱形 133">
              <a:extLst>
                <a:ext uri="{FF2B5EF4-FFF2-40B4-BE49-F238E27FC236}">
                  <a16:creationId xmlns:a16="http://schemas.microsoft.com/office/drawing/2014/main" id="{4025B758-BBFE-425A-84B6-5D2CB99923D6}"/>
                </a:ext>
              </a:extLst>
            </p:cNvPr>
            <p:cNvSpPr/>
            <p:nvPr/>
          </p:nvSpPr>
          <p:spPr>
            <a:xfrm>
              <a:off x="3519091" y="11069384"/>
              <a:ext cx="1863084" cy="800451"/>
            </a:xfrm>
            <a:prstGeom prst="can">
              <a:avLst/>
            </a:prstGeom>
            <a:solidFill>
              <a:srgbClr val="538EDF"/>
            </a:solidFill>
            <a:ln w="9525" cap="flat" cmpd="sng" algn="ctr">
              <a:solidFill>
                <a:srgbClr val="538ED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pPr defTabSz="1828800"/>
              <a:r>
                <a:rPr lang="en-US" altLang="zh-CN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ES</a:t>
              </a: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集群</a:t>
              </a:r>
              <a:r>
                <a:rPr lang="en-US" altLang="zh-CN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</a:t>
              </a:r>
              <a:endPara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5" name="圆柱形 134">
              <a:extLst>
                <a:ext uri="{FF2B5EF4-FFF2-40B4-BE49-F238E27FC236}">
                  <a16:creationId xmlns:a16="http://schemas.microsoft.com/office/drawing/2014/main" id="{4025B758-BBFE-425A-84B6-5D2CB99923D6}"/>
                </a:ext>
              </a:extLst>
            </p:cNvPr>
            <p:cNvSpPr/>
            <p:nvPr/>
          </p:nvSpPr>
          <p:spPr>
            <a:xfrm>
              <a:off x="5940480" y="11079536"/>
              <a:ext cx="1863084" cy="800451"/>
            </a:xfrm>
            <a:prstGeom prst="can">
              <a:avLst/>
            </a:prstGeom>
            <a:solidFill>
              <a:srgbClr val="538EDF"/>
            </a:solidFill>
            <a:ln w="9525" cap="flat" cmpd="sng" algn="ctr">
              <a:solidFill>
                <a:srgbClr val="538ED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182880" tIns="91440" rIns="182880" bIns="91440" numCol="1" anchor="ctr" anchorCtr="0" compatLnSpc="1">
              <a:noAutofit/>
            </a:bodyPr>
            <a:lstStyle/>
            <a:p>
              <a:pPr defTabSz="1828800"/>
              <a:r>
                <a:rPr lang="en-US" altLang="zh-CN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ES</a:t>
              </a:r>
              <a:r>
                <a: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集群</a:t>
              </a:r>
              <a:r>
                <a:rPr lang="en-US" altLang="zh-CN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</a:t>
              </a:r>
              <a:endPara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1615667" y="7003598"/>
              <a:ext cx="1447410" cy="522129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Before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605970" y="8147632"/>
              <a:ext cx="1447410" cy="522129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Execute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605970" y="9301725"/>
              <a:ext cx="1447410" cy="522129"/>
            </a:xfrm>
            <a:prstGeom prst="round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After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58" name="直线箭头连接符 110">
              <a:extLst>
                <a:ext uri="{FF2B5EF4-FFF2-40B4-BE49-F238E27FC236}">
                  <a16:creationId xmlns:a16="http://schemas.microsoft.com/office/drawing/2014/main" id="{F98A02FE-A379-604E-A5A4-8A434565ED90}"/>
                </a:ext>
              </a:extLst>
            </p:cNvPr>
            <p:cNvCxnSpPr>
              <a:cxnSpLocks/>
            </p:cNvCxnSpPr>
            <p:nvPr/>
          </p:nvCxnSpPr>
          <p:spPr>
            <a:xfrm>
              <a:off x="3174687" y="6717386"/>
              <a:ext cx="0" cy="3413424"/>
            </a:xfrm>
            <a:prstGeom prst="straightConnector1">
              <a:avLst/>
            </a:prstGeom>
            <a:noFill/>
            <a:ln w="38100" cap="flat">
              <a:solidFill>
                <a:schemeClr val="tx2">
                  <a:lumMod val="50000"/>
                </a:schemeClr>
              </a:solidFill>
              <a:prstDash val="dash"/>
              <a:miter lim="4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直线箭头连接符 110">
              <a:extLst>
                <a:ext uri="{FF2B5EF4-FFF2-40B4-BE49-F238E27FC236}">
                  <a16:creationId xmlns:a16="http://schemas.microsoft.com/office/drawing/2014/main" id="{F98A02FE-A379-604E-A5A4-8A434565E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5667" y="7820339"/>
              <a:ext cx="8413550" cy="49338"/>
            </a:xfrm>
            <a:prstGeom prst="straightConnector1">
              <a:avLst/>
            </a:prstGeom>
            <a:noFill/>
            <a:ln w="38100" cap="flat">
              <a:solidFill>
                <a:schemeClr val="tx2">
                  <a:lumMod val="50000"/>
                </a:schemeClr>
              </a:solidFill>
              <a:prstDash val="dash"/>
              <a:miter lim="4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直线箭头连接符 110">
              <a:extLst>
                <a:ext uri="{FF2B5EF4-FFF2-40B4-BE49-F238E27FC236}">
                  <a16:creationId xmlns:a16="http://schemas.microsoft.com/office/drawing/2014/main" id="{F98A02FE-A379-604E-A5A4-8A434565E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5667" y="8986037"/>
              <a:ext cx="8326001" cy="44210"/>
            </a:xfrm>
            <a:prstGeom prst="straightConnector1">
              <a:avLst/>
            </a:prstGeom>
            <a:noFill/>
            <a:ln w="38100" cap="flat">
              <a:solidFill>
                <a:schemeClr val="tx2">
                  <a:lumMod val="50000"/>
                </a:schemeClr>
              </a:solidFill>
              <a:prstDash val="dash"/>
              <a:miter lim="4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1324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幻灯片编号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pPr hangingPunct="1"/>
            <a:fld id="{86CB4B4D-7CA3-9044-876B-883B54F8677D}" type="slidenum">
              <a:rPr>
                <a:solidFill>
                  <a:srgbClr val="BC8027">
                    <a:lumOff val="21330"/>
                  </a:srgbClr>
                </a:solidFill>
              </a:rPr>
              <a:pPr hangingPunct="1"/>
              <a:t>9</a:t>
            </a:fld>
            <a:endParaRPr>
              <a:solidFill>
                <a:srgbClr val="BC8027">
                  <a:lumOff val="21330"/>
                </a:srgbClr>
              </a:solidFill>
            </a:endParaRPr>
          </a:p>
        </p:txBody>
      </p:sp>
      <p:sp>
        <p:nvSpPr>
          <p:cNvPr id="19" name="版式设计">
            <a:extLst>
              <a:ext uri="{FF2B5EF4-FFF2-40B4-BE49-F238E27FC236}">
                <a16:creationId xmlns:a16="http://schemas.microsoft.com/office/drawing/2014/main" id="{A19EA3C3-81DE-4A18-9352-16BFC7BBE05B}"/>
              </a:ext>
            </a:extLst>
          </p:cNvPr>
          <p:cNvSpPr txBox="1">
            <a:spLocks/>
          </p:cNvSpPr>
          <p:nvPr/>
        </p:nvSpPr>
        <p:spPr>
          <a:xfrm>
            <a:off x="1498058" y="766440"/>
            <a:ext cx="9108982" cy="624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l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hangingPunct="1">
              <a:defRPr sz="5000">
                <a:solidFill>
                  <a:srgbClr val="034FD8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  <a:cs typeface="+mn-cs"/>
                <a:sym typeface="TTTGBMedium"/>
              </a:rPr>
              <a:t>项目重难点</a:t>
            </a:r>
            <a:r>
              <a:rPr lang="en-US" altLang="zh-CN" sz="4300" dirty="0">
                <a:latin typeface="腾讯体 W7" panose="020C08030202040F0204" pitchFamily="34" charset="-122"/>
                <a:ea typeface="腾讯体 W7" panose="020C08030202040F0204" pitchFamily="34" charset="-122"/>
                <a:cs typeface="+mn-cs"/>
                <a:sym typeface="TTTGBMedium"/>
              </a:rPr>
              <a:t>--</a:t>
            </a:r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  <a:cs typeface="+mn-cs"/>
                <a:sym typeface="TTTGBMedium"/>
              </a:rPr>
              <a:t>查询性能优化</a:t>
            </a:r>
            <a:r>
              <a:rPr lang="en-US" altLang="zh-CN" sz="4300" dirty="0">
                <a:latin typeface="腾讯体 W7" panose="020C08030202040F0204" pitchFamily="34" charset="-122"/>
                <a:ea typeface="腾讯体 W7" panose="020C08030202040F0204" pitchFamily="34" charset="-122"/>
                <a:cs typeface="+mn-cs"/>
                <a:sym typeface="TTTGBMedium"/>
              </a:rPr>
              <a:t>(</a:t>
            </a:r>
            <a:r>
              <a:rPr lang="zh-CN" altLang="en-US" sz="4300" dirty="0">
                <a:latin typeface="腾讯体 W7" panose="020C08030202040F0204" pitchFamily="34" charset="-122"/>
                <a:ea typeface="腾讯体 W7" panose="020C08030202040F0204" pitchFamily="34" charset="-122"/>
                <a:cs typeface="+mn-cs"/>
                <a:sym typeface="TTTGBMedium"/>
              </a:rPr>
              <a:t>视频项目</a:t>
            </a:r>
            <a:r>
              <a:rPr lang="en-US" altLang="zh-CN" sz="4300" dirty="0">
                <a:latin typeface="腾讯体 W7" panose="020C08030202040F0204" pitchFamily="34" charset="-122"/>
                <a:ea typeface="腾讯体 W7" panose="020C08030202040F0204" pitchFamily="34" charset="-122"/>
                <a:cs typeface="+mn-cs"/>
                <a:sym typeface="TTTGBMedium"/>
              </a:rPr>
              <a:t>)</a:t>
            </a:r>
            <a:endParaRPr lang="zh-CN" altLang="en-US" sz="4300" dirty="0">
              <a:latin typeface="腾讯体 W7" panose="020C08030202040F0204" pitchFamily="34" charset="-122"/>
              <a:ea typeface="腾讯体 W7" panose="020C08030202040F0204" pitchFamily="34" charset="-122"/>
              <a:cs typeface="+mn-cs"/>
            </a:endParaRPr>
          </a:p>
        </p:txBody>
      </p:sp>
      <p:grpSp>
        <p:nvGrpSpPr>
          <p:cNvPr id="20" name="成组"/>
          <p:cNvGrpSpPr/>
          <p:nvPr/>
        </p:nvGrpSpPr>
        <p:grpSpPr>
          <a:xfrm>
            <a:off x="673184" y="764603"/>
            <a:ext cx="737156" cy="469902"/>
            <a:chOff x="0" y="0"/>
            <a:chExt cx="737154" cy="469900"/>
          </a:xfrm>
        </p:grpSpPr>
        <p:pic>
          <p:nvPicPr>
            <p:cNvPr id="21" name="图像"/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92199" y="0"/>
              <a:ext cx="552756" cy="4699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1"/>
            <p:cNvSpPr txBox="1"/>
            <p:nvPr/>
          </p:nvSpPr>
          <p:spPr>
            <a:xfrm>
              <a:off x="0" y="19808"/>
              <a:ext cx="737155" cy="430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0800" tIns="50800" rIns="50800" bIns="50800" numCol="1" anchor="ctr"/>
            <a:lstStyle>
              <a:lvl1pPr lvl="0">
                <a:defRPr sz="1800">
                  <a:solidFill>
                    <a:srgbClr val="FFFFFF"/>
                  </a:solidFill>
                  <a:latin typeface="TTTGBMedium"/>
                  <a:ea typeface="TTTGBMedium"/>
                </a:defRPr>
              </a:lvl1pPr>
            </a:lstStyle>
            <a:p>
              <a:endParaRPr>
                <a:latin typeface="腾讯体 W7"/>
                <a:ea typeface="腾讯体 W7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3184" y="2190219"/>
            <a:ext cx="10944022" cy="9885076"/>
            <a:chOff x="673184" y="2190219"/>
            <a:chExt cx="10944022" cy="9885076"/>
          </a:xfrm>
        </p:grpSpPr>
        <p:sp>
          <p:nvSpPr>
            <p:cNvPr id="71" name="六边形 70"/>
            <p:cNvSpPr/>
            <p:nvPr/>
          </p:nvSpPr>
          <p:spPr>
            <a:xfrm>
              <a:off x="673184" y="2252463"/>
              <a:ext cx="5325506" cy="756084"/>
            </a:xfrm>
            <a:prstGeom prst="hexagon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  <a:lumOff val="1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13500000" scaled="1"/>
              <a:tileRect/>
            </a:gradFill>
            <a:ln w="25400" cap="flat" cmpd="sng" algn="ctr">
              <a:gradFill>
                <a:gsLst>
                  <a:gs pos="0">
                    <a:sysClr val="window" lastClr="FFFFFF">
                      <a:lumMod val="71000"/>
                      <a:lumOff val="29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txBody>
            <a:bodyPr lIns="68580" tIns="34290" rIns="68580" bIns="3429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2" name="六边形 71"/>
            <p:cNvSpPr/>
            <p:nvPr/>
          </p:nvSpPr>
          <p:spPr>
            <a:xfrm>
              <a:off x="1332627" y="2326295"/>
              <a:ext cx="4564456" cy="608420"/>
            </a:xfrm>
            <a:prstGeom prst="hexagon">
              <a:avLst/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68580" tIns="34290" rIns="68580" bIns="3429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9" name="Rectangle 7"/>
            <p:cNvSpPr>
              <a:spLocks noChangeArrowheads="1"/>
            </p:cNvSpPr>
            <p:nvPr/>
          </p:nvSpPr>
          <p:spPr bwMode="auto">
            <a:xfrm>
              <a:off x="2455382" y="2407549"/>
              <a:ext cx="3348372" cy="4847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l" defTabSz="913924" hangingPunct="1">
                <a:defRPr/>
              </a:pPr>
              <a:r>
                <a:rPr lang="zh-CN" altLang="en-US" sz="2700" b="1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数据建模</a:t>
              </a:r>
            </a:p>
          </p:txBody>
        </p:sp>
        <p:grpSp>
          <p:nvGrpSpPr>
            <p:cNvPr id="83" name="组合 82"/>
            <p:cNvGrpSpPr/>
            <p:nvPr/>
          </p:nvGrpSpPr>
          <p:grpSpPr>
            <a:xfrm rot="16200000">
              <a:off x="907085" y="2135623"/>
              <a:ext cx="851086" cy="960278"/>
              <a:chOff x="8439634" y="3544648"/>
              <a:chExt cx="1611146" cy="1817848"/>
            </a:xfrm>
          </p:grpSpPr>
          <p:sp>
            <p:nvSpPr>
              <p:cNvPr id="84" name="Freeform 5"/>
              <p:cNvSpPr/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97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ysClr val="window" lastClr="FFFFFF">
                        <a:lumMod val="75000"/>
                      </a:sysClr>
                    </a:gs>
                    <a:gs pos="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85" name="Freeform 5"/>
              <p:cNvSpPr/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05A9E"/>
              </a:solidFill>
              <a:ln w="15875">
                <a:gradFill flip="none" rotWithShape="1">
                  <a:gsLst>
                    <a:gs pos="0">
                      <a:sysClr val="window" lastClr="FFFFFF">
                        <a:lumMod val="6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86" name="Rectangle 7"/>
            <p:cNvSpPr>
              <a:spLocks noChangeArrowheads="1"/>
            </p:cNvSpPr>
            <p:nvPr/>
          </p:nvSpPr>
          <p:spPr bwMode="auto">
            <a:xfrm>
              <a:off x="1167198" y="2399719"/>
              <a:ext cx="330860" cy="4847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80" tIns="34290" rIns="68580" bIns="34290">
              <a:spAutoFit/>
            </a:bodyPr>
            <a:lstStyle/>
            <a:p>
              <a:pPr algn="l" defTabSz="914400" hangingPunct="1"/>
              <a:r>
                <a:rPr lang="en-US" altLang="zh-CN" sz="2700" b="1" kern="120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1</a:t>
              </a:r>
              <a:endParaRPr lang="zh-CN" altLang="en-US" sz="2700" b="1" kern="12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graphicFrame>
          <p:nvGraphicFramePr>
            <p:cNvPr id="102" name="表格 101"/>
            <p:cNvGraphicFramePr/>
            <p:nvPr>
              <p:extLst>
                <p:ext uri="{D42A27DB-BD31-4B8C-83A1-F6EECF244321}">
                  <p14:modId xmlns:p14="http://schemas.microsoft.com/office/powerpoint/2010/main" val="2046373404"/>
                </p:ext>
              </p:extLst>
            </p:nvPr>
          </p:nvGraphicFramePr>
          <p:xfrm>
            <a:off x="673184" y="4331817"/>
            <a:ext cx="9326850" cy="348596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108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08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108950">
                    <a:extLst>
                      <a:ext uri="{9D8B030D-6E8A-4147-A177-3AD203B41FA5}">
                        <a16:colId xmlns:a16="http://schemas.microsoft.com/office/drawing/2014/main" val="1007851351"/>
                      </a:ext>
                    </a:extLst>
                  </a:gridCol>
                </a:tblGrid>
                <a:tr h="950790"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lang="zh-CN" altLang="en-US" sz="2800" b="1" dirty="0">
                            <a:solidFill>
                              <a:srgbClr val="FFFFFF"/>
                            </a:solidFill>
                            <a:latin typeface="Arial"/>
                            <a:ea typeface="微软雅黑"/>
                          </a:rPr>
                          <a:t>优化项</a:t>
                        </a:r>
                        <a:endParaRPr lang="zh-CN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lang="zh-CN" altLang="en-US" sz="2800" b="1" dirty="0">
                            <a:solidFill>
                              <a:srgbClr val="FFFFFF"/>
                            </a:solidFill>
                            <a:latin typeface="Arial"/>
                            <a:ea typeface="微软雅黑"/>
                          </a:rPr>
                          <a:t>旧</a:t>
                        </a:r>
                        <a:endParaRPr lang="zh-CN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lang="zh-CN" altLang="en-US" sz="2800" b="1" dirty="0">
                            <a:solidFill>
                              <a:srgbClr val="FFFFFF"/>
                            </a:solidFill>
                            <a:latin typeface="Arial"/>
                            <a:ea typeface="微软雅黑"/>
                          </a:rPr>
                          <a:t>新</a:t>
                        </a:r>
                        <a:endParaRPr lang="zh-CN" sz="2800" b="1" dirty="0">
                          <a:solidFill>
                            <a:srgbClr val="FFFFFF"/>
                          </a:solidFill>
                          <a:latin typeface="Arial"/>
                          <a:ea typeface="微软雅黑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0070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38452"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配置过滤字段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254000" lvl="0" indent="0" algn="ctr" defTabSz="8255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   无</a:t>
                        </a: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254000" lvl="0" indent="0" algn="ctr" defTabSz="8255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算法结果，</a:t>
                        </a: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8</a:t>
                        </a: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张智能图，广告点位置等</a:t>
                        </a: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04010374"/>
                    </a:ext>
                  </a:extLst>
                </a:tr>
                <a:tr h="838452">
                  <a:tc>
                    <a:txBody>
                      <a:bodyPr/>
                      <a:lstStyle/>
                      <a:p>
                        <a:pPr algn="ctr"/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关闭</a:t>
                        </a:r>
                        <a:r>
                          <a:rPr kumimoji="0" lang="en-US" altLang="zh-CN" sz="2400" b="0" i="0" u="none" strike="noStrike" cap="none" spc="0" normalizeH="0" baseline="0" dirty="0" err="1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doc_value</a:t>
                        </a:r>
                        <a:endPara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254000" lvl="0" indent="0" algn="ctr" defTabSz="8255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   无</a:t>
                        </a: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254000" lvl="0" indent="0" algn="ctr" defTabSz="8255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关掉</a:t>
                        </a: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30+</a:t>
                        </a: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字段</a:t>
                        </a:r>
                        <a:endPara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  <a:p>
                        <a:pPr marL="0" marR="254000" lvl="0" indent="0" algn="ctr" defTabSz="8255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节省内存</a:t>
                        </a:r>
                        <a:endParaRPr kumimoji="0" lang="en-US" altLang="zh-CN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838452">
                  <a:tc>
                    <a:txBody>
                      <a:bodyPr/>
                      <a:lstStyle/>
                      <a:p>
                        <a:pPr indent="0" algn="ctr">
                          <a:buNone/>
                        </a:pP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配置字段类型</a:t>
                        </a:r>
                        <a:endParaRPr kumimoji="0" 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2</a:t>
                        </a: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种</a:t>
                        </a:r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-</a:t>
                        </a:r>
                        <a:r>
                          <a:rPr kumimoji="0" lang="en-US" altLang="zh-CN" sz="2400" b="0" i="0" u="none" strike="noStrike" cap="none" spc="0" normalizeH="0" baseline="0" dirty="0" err="1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Text,date</a:t>
                        </a:r>
                        <a:endParaRPr kumimoji="0" lang="zh-CN" altLang="en-US" sz="2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软雅黑" charset="0"/>
                          <a:ea typeface="微软雅黑" charset="0"/>
                          <a:cs typeface="Helvetica"/>
                          <a:sym typeface="Helvetica Light"/>
                        </a:endParaRP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kumimoji="0" lang="en-US" altLang="zh-CN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8</a:t>
                        </a:r>
                        <a:r>
                          <a:rPr kumimoji="0" lang="zh-CN" altLang="en-US" sz="2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微软雅黑" charset="0"/>
                            <a:ea typeface="微软雅黑" charset="0"/>
                            <a:cs typeface="Helvetica"/>
                            <a:sym typeface="Helvetica Light"/>
                          </a:rPr>
                          <a:t>种</a:t>
                        </a:r>
                      </a:p>
                    </a:txBody>
                    <a:tcPr marL="25400" marR="25400" marT="25400" marB="91440" anchor="ctr">
                      <a:lnL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680599912"/>
                    </a:ext>
                  </a:extLst>
                </a:tr>
              </a:tbl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673184" y="8658975"/>
              <a:ext cx="10944022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034FD8"/>
                  </a:solidFill>
                  <a:latin typeface="腾讯体 W7"/>
                  <a:ea typeface="腾讯体 W7"/>
                </a:rPr>
                <a:t>删字段节省空间：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1.2T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磁盘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  <a:p>
              <a:pPr algn="l"/>
              <a:r>
                <a:rPr lang="zh-CN" altLang="en-US" sz="2400" dirty="0">
                  <a:solidFill>
                    <a:srgbClr val="000000"/>
                  </a:solidFill>
                  <a:latin typeface="+mn-ea"/>
                </a:rPr>
                <a:t>其中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</a:rPr>
                <a:t>8</a:t>
              </a:r>
              <a:r>
                <a:rPr lang="zh-CN" altLang="en-US" sz="2400" dirty="0">
                  <a:solidFill>
                    <a:srgbClr val="000000"/>
                  </a:solidFill>
                  <a:latin typeface="+mn-ea"/>
                </a:rPr>
                <a:t>张图地址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zh-CN" sz="2400" dirty="0" err="1">
                  <a:solidFill>
                    <a:srgbClr val="000000"/>
                  </a:solidFill>
                  <a:latin typeface="+mn-ea"/>
                </a:rPr>
                <a:t>smart_pic_infos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</a:rPr>
                <a:t>)</a:t>
              </a:r>
              <a:r>
                <a:rPr lang="zh-CN" altLang="en-US" sz="2400" dirty="0">
                  <a:solidFill>
                    <a:srgbClr val="000000"/>
                  </a:solidFill>
                  <a:latin typeface="+mn-ea"/>
                </a:rPr>
                <a:t>单字段节省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</a:rPr>
                <a:t>367G</a:t>
              </a:r>
              <a:endParaRPr lang="en-US" altLang="zh-CN" sz="2400" dirty="0">
                <a:solidFill>
                  <a:srgbClr val="000000"/>
                </a:solidFill>
                <a:latin typeface="+mn-ea"/>
              </a:endParaRPr>
            </a:p>
            <a:p>
              <a:pPr algn="l"/>
              <a:r>
                <a:rPr lang="zh-CN" altLang="en-US" sz="2400" dirty="0">
                  <a:solidFill>
                    <a:srgbClr val="000000"/>
                  </a:solidFill>
                  <a:latin typeface="+mn-ea"/>
                </a:rPr>
                <a:t>平均长度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</a:rPr>
                <a:t>4kb</a:t>
              </a:r>
              <a:r>
                <a:rPr lang="en-US" altLang="zh-CN" sz="2400" dirty="0">
                  <a:solidFill>
                    <a:srgbClr val="000000"/>
                  </a:solidFill>
                  <a:latin typeface="+mn-ea"/>
                </a:rPr>
                <a:t> * </a:t>
              </a:r>
              <a:r>
                <a:rPr lang="zh-CN" altLang="en-US" sz="2400" dirty="0">
                  <a:solidFill>
                    <a:srgbClr val="000000"/>
                  </a:solidFill>
                  <a:latin typeface="+mn-ea"/>
                </a:rPr>
                <a:t>包含该字段的视频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</a:rPr>
                <a:t>96204792 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≈ 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367G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磁盘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  <a:p>
              <a:pPr algn="l"/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algn="l"/>
              <a:r>
                <a:rPr lang="zh-CN" altLang="en-US" sz="2400" dirty="0">
                  <a:solidFill>
                    <a:srgbClr val="034FD8"/>
                  </a:solidFill>
                  <a:latin typeface="腾讯体 W7"/>
                  <a:ea typeface="腾讯体 W7"/>
                </a:rPr>
                <a:t>关闭</a:t>
              </a:r>
              <a:r>
                <a:rPr lang="en-US" altLang="zh-CN" sz="2400" dirty="0" err="1">
                  <a:solidFill>
                    <a:srgbClr val="034FD8"/>
                  </a:solidFill>
                  <a:latin typeface="腾讯体 W7"/>
                  <a:ea typeface="腾讯体 W7"/>
                </a:rPr>
                <a:t>doc_value</a:t>
              </a:r>
              <a:r>
                <a:rPr lang="zh-CN" altLang="en-US" sz="2400" dirty="0">
                  <a:solidFill>
                    <a:srgbClr val="034FD8"/>
                  </a:solidFill>
                  <a:latin typeface="腾讯体 W7"/>
                  <a:ea typeface="腾讯体 W7"/>
                </a:rPr>
                <a:t>节省：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</a:rPr>
                <a:t>30G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30*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平均每个字段的数据量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1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亿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*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单字段大小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10b 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≈ 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30G</a:t>
              </a:r>
              <a:endPara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  <a:p>
              <a:pPr algn="l"/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algn="l"/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总字段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3365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</a:rPr>
                <a:t>,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</a:rPr>
                <a:t>其中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</a:rPr>
                <a:t>65%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的是选项型字段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(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比如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state),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将这部分从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text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变成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keyword</a:t>
              </a:r>
            </a:p>
            <a:p>
              <a:pPr algn="l"/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读写时都省去分词阶段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967103" y="2305650"/>
            <a:ext cx="11207858" cy="9536781"/>
            <a:chOff x="13580798" y="2190219"/>
            <a:chExt cx="11207858" cy="9536781"/>
          </a:xfrm>
        </p:grpSpPr>
        <p:sp>
          <p:nvSpPr>
            <p:cNvPr id="73" name="六边形 72"/>
            <p:cNvSpPr/>
            <p:nvPr/>
          </p:nvSpPr>
          <p:spPr>
            <a:xfrm>
              <a:off x="13580798" y="2252463"/>
              <a:ext cx="5325506" cy="756084"/>
            </a:xfrm>
            <a:prstGeom prst="hexagon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  <a:lumOff val="1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13500000" scaled="1"/>
              <a:tileRect/>
            </a:gradFill>
            <a:ln w="25400" cap="flat" cmpd="sng" algn="ctr">
              <a:gradFill>
                <a:gsLst>
                  <a:gs pos="0">
                    <a:sysClr val="window" lastClr="FFFFFF">
                      <a:lumMod val="71000"/>
                      <a:lumOff val="29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txBody>
            <a:bodyPr lIns="68580" tIns="34290" rIns="68580" bIns="3429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4" name="六边形 73"/>
            <p:cNvSpPr/>
            <p:nvPr/>
          </p:nvSpPr>
          <p:spPr>
            <a:xfrm>
              <a:off x="14240241" y="2326295"/>
              <a:ext cx="4564456" cy="608420"/>
            </a:xfrm>
            <a:prstGeom prst="hexagon">
              <a:avLst/>
            </a:prstGeom>
            <a:solidFill>
              <a:srgbClr val="005A9E"/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68580" tIns="34290" rIns="68580" bIns="3429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0" name="Rectangle 7"/>
            <p:cNvSpPr>
              <a:spLocks noChangeArrowheads="1"/>
            </p:cNvSpPr>
            <p:nvPr/>
          </p:nvSpPr>
          <p:spPr bwMode="auto">
            <a:xfrm>
              <a:off x="15362996" y="2388131"/>
              <a:ext cx="3132348" cy="4847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l" defTabSz="913924" hangingPunct="1">
                <a:defRPr/>
              </a:pPr>
              <a:r>
                <a:rPr lang="zh-CN" altLang="en-US" sz="2700" b="1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合理分片</a:t>
              </a:r>
            </a:p>
          </p:txBody>
        </p:sp>
        <p:grpSp>
          <p:nvGrpSpPr>
            <p:cNvPr id="87" name="组合 86"/>
            <p:cNvGrpSpPr/>
            <p:nvPr/>
          </p:nvGrpSpPr>
          <p:grpSpPr>
            <a:xfrm rot="16200000">
              <a:off x="13814699" y="2135623"/>
              <a:ext cx="851086" cy="960278"/>
              <a:chOff x="8439634" y="3544648"/>
              <a:chExt cx="1611146" cy="1817848"/>
            </a:xfrm>
          </p:grpSpPr>
          <p:sp>
            <p:nvSpPr>
              <p:cNvPr id="88" name="Freeform 5"/>
              <p:cNvSpPr/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97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ysClr val="window" lastClr="FFFFFF">
                        <a:lumMod val="75000"/>
                      </a:sysClr>
                    </a:gs>
                    <a:gs pos="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89" name="Freeform 5"/>
              <p:cNvSpPr/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15875">
                <a:gradFill flip="none" rotWithShape="1">
                  <a:gsLst>
                    <a:gs pos="0">
                      <a:sysClr val="window" lastClr="FFFFFF">
                        <a:lumMod val="6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96" name="Rectangle 7"/>
            <p:cNvSpPr>
              <a:spLocks noChangeArrowheads="1"/>
            </p:cNvSpPr>
            <p:nvPr/>
          </p:nvSpPr>
          <p:spPr bwMode="auto">
            <a:xfrm>
              <a:off x="14074812" y="2388131"/>
              <a:ext cx="330860" cy="4847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68580" tIns="34290" rIns="68580" bIns="34290">
              <a:spAutoFit/>
            </a:bodyPr>
            <a:lstStyle/>
            <a:p>
              <a:pPr algn="l" defTabSz="914400" hangingPunct="1"/>
              <a:r>
                <a:rPr lang="en-US" altLang="zh-CN" sz="2700" b="1" kern="1200" dirty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2</a:t>
              </a:r>
              <a:endParaRPr lang="zh-CN" altLang="en-US" sz="2700" b="1" kern="120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3760104" y="8987789"/>
              <a:ext cx="11028552" cy="2739211"/>
              <a:chOff x="13666056" y="6357214"/>
              <a:chExt cx="10849508" cy="273921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13666056" y="6357214"/>
                <a:ext cx="10849508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254000" algn="l" hangingPunct="1"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单分片占用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=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总存储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÷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副本数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÷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分片数</a:t>
                </a:r>
                <a:endPara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endParaRPr>
              </a:p>
              <a:p>
                <a:pPr marR="254000" algn="l" hangingPunct="1"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endParaRPr>
              </a:p>
              <a:p>
                <a:pPr marR="254000" algn="l" hangingPunct="1"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旧：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12T÷2÷50=120G  </a:t>
                </a:r>
              </a:p>
              <a:p>
                <a:pPr marR="254000" algn="l" hangingPunct="1"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endParaRPr>
              </a:p>
              <a:p>
                <a:pPr marR="254000" algn="l" hangingPunct="1"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建议：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Log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数据单分片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charset="0"/>
                    <a:ea typeface="微软雅黑" charset="0"/>
                  </a:rPr>
                  <a:t>40G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，站内搜索场景建议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charset="0"/>
                    <a:ea typeface="微软雅黑" charset="0"/>
                  </a:rPr>
                  <a:t>20G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，最合理分片要真实压测</a:t>
                </a:r>
                <a:endPara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endParaRPr>
              </a:p>
              <a:p>
                <a:pPr marR="254000" algn="l" hangingPunct="1">
                  <a:defRPr/>
                </a:pPr>
                <a:endPara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endParaRPr>
              </a:p>
              <a:p>
                <a:pPr marR="254000" algn="l" hangingPunct="1"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新分片个数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= (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总存储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÷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副本数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)×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数据增长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1.2÷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分片大小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(20G)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charset="0"/>
                    <a:ea typeface="微软雅黑" charset="0"/>
                  </a:rPr>
                  <a:t>≈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charset="0"/>
                    <a:ea typeface="微软雅黑" charset="0"/>
                  </a:rPr>
                  <a:t>300</a:t>
                </a:r>
              </a:p>
            </p:txBody>
          </p:sp>
          <p:pic>
            <p:nvPicPr>
              <p:cNvPr id="8" name="图片 7" descr="绿色对号标志错误素材图片免费下载-千库网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01752" y="8276656"/>
                <a:ext cx="757049" cy="758214"/>
              </a:xfrm>
              <a:prstGeom prst="rect">
                <a:avLst/>
              </a:prstGeom>
            </p:spPr>
          </p:pic>
          <p:pic>
            <p:nvPicPr>
              <p:cNvPr id="9" name="图片 8" descr="图标元素设计元素_图标元素免抠素材免费下载 - 花猫素材网 ...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63353" y="6979438"/>
                <a:ext cx="716604" cy="716604"/>
              </a:xfrm>
              <a:prstGeom prst="rect">
                <a:avLst/>
              </a:prstGeom>
            </p:spPr>
          </p:pic>
        </p:grpSp>
        <p:sp>
          <p:nvSpPr>
            <p:cNvPr id="37" name="文本框 36"/>
            <p:cNvSpPr txBox="1"/>
            <p:nvPr/>
          </p:nvSpPr>
          <p:spPr>
            <a:xfrm>
              <a:off x="13685511" y="4974249"/>
              <a:ext cx="1059472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254000" algn="l" hangingPunct="1"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分片一旦设置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charset="0"/>
                  <a:ea typeface="微软雅黑" charset="0"/>
                </a:rPr>
                <a:t>不能变</a:t>
              </a:r>
              <a:endParaRPr lang="en-US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</a:endParaRPr>
            </a:p>
            <a:p>
              <a:pPr marR="254000" algn="l" hangingPunct="1">
                <a:defRPr/>
              </a:pP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  <a:p>
              <a:pPr marR="254000" algn="l" hangingPunct="1"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分片大：在分片上查询效率慢，分片迁移慢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  <a:p>
              <a:pPr marR="254000" algn="l" hangingPunct="1">
                <a:defRPr/>
              </a:pP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  <a:p>
              <a:pPr marR="254000" algn="l" hangingPunct="1"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分片小：分片太多，增加主节点负载，占用系统资源多，分发请求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&amp;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结果合并时效率慢，官方建议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1GB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堆空间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&lt;20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rPr>
                <a:t>个分片</a:t>
              </a:r>
              <a:endPara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3685511" y="4159492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为什么要合理分片？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3685511" y="8046214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34FD8"/>
                  </a:solidFill>
                  <a:latin typeface="腾讯体 W7"/>
                  <a:ea typeface="腾讯体 W7"/>
                </a:rPr>
                <a:t>如何计算？</a:t>
              </a:r>
              <a:endParaRPr lang="en-US" altLang="zh-CN" dirty="0">
                <a:solidFill>
                  <a:srgbClr val="034FD8"/>
                </a:solidFill>
                <a:latin typeface="腾讯体 W7"/>
                <a:ea typeface="腾讯体 W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50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4"/>
                <a:lumOff val="-9736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4"/>
                <a:lumOff val="-9736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135968</TotalTime>
  <Words>2970</Words>
  <Application>Microsoft Office PowerPoint</Application>
  <PresentationFormat>自定义</PresentationFormat>
  <Paragraphs>735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 Unicode MS</vt:lpstr>
      <vt:lpstr>Helvetica Light</vt:lpstr>
      <vt:lpstr>Helvetica Neue</vt:lpstr>
      <vt:lpstr>Helvetica Neue Medium</vt:lpstr>
      <vt:lpstr>Microsoft YaHei Light</vt:lpstr>
      <vt:lpstr>TTTGBMedium</vt:lpstr>
      <vt:lpstr>等线</vt:lpstr>
      <vt:lpstr>等线 Light</vt:lpstr>
      <vt:lpstr>腾讯体 W7</vt:lpstr>
      <vt:lpstr>微软雅黑</vt:lpstr>
      <vt:lpstr>微软雅黑</vt:lpstr>
      <vt:lpstr>Arial</vt:lpstr>
      <vt:lpstr>Calibri</vt:lpstr>
      <vt:lpstr>Helvetica</vt:lpstr>
      <vt:lpstr>Wingdings</vt:lpstr>
      <vt:lpstr>Gradient</vt:lpstr>
      <vt:lpstr>Office 主题​​</vt:lpstr>
      <vt:lpstr>孙宇（manersun）职级评审陈述</vt:lpstr>
      <vt:lpstr>目录</vt:lpstr>
      <vt:lpstr>个人成长经历(申报结果出来后，系统会自动生成此页面)</vt:lpstr>
      <vt:lpstr>举证项目代码地址（仅参与T族CR评审者需填写）</vt:lpstr>
      <vt:lpstr>PowerPoint 演示文稿</vt:lpstr>
      <vt:lpstr>PowerPoint 演示文稿</vt:lpstr>
      <vt:lpstr>技术选型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其他</vt:lpstr>
      <vt:lpstr>PowerPoint 演示文稿</vt:lpstr>
      <vt:lpstr>存储选型</vt:lpstr>
      <vt:lpstr>附录</vt:lpstr>
      <vt:lpstr>PowerPoint 演示文稿</vt:lpstr>
      <vt:lpstr>视频ES情况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共享 连接的力量</dc:title>
  <dc:creator>manersun(孙宇)</dc:creator>
  <cp:lastModifiedBy>孙 宇</cp:lastModifiedBy>
  <cp:revision>1364</cp:revision>
  <dcterms:modified xsi:type="dcterms:W3CDTF">2022-05-17T14:26:21Z</dcterms:modified>
</cp:coreProperties>
</file>