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05-12-2024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F839B-19BB-44CC-B1BD-D3E4109C12E1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1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05-12-2024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38B21-B887-4AC2-EE14-56C62D5CC0B0}"/>
              </a:ext>
            </a:extLst>
          </p:cNvPr>
          <p:cNvSpPr txBox="1"/>
          <p:nvPr/>
        </p:nvSpPr>
        <p:spPr>
          <a:xfrm>
            <a:off x="767408" y="1235617"/>
            <a:ext cx="94605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login and Authentication:</a:t>
            </a:r>
          </a:p>
          <a:p>
            <a:pPr>
              <a:buClr>
                <a:srgbClr val="FF0000"/>
              </a:buClr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ensures secure access to the system by validating patient credentials.</a:t>
            </a:r>
          </a:p>
          <a:p>
            <a:pPr>
              <a:buClr>
                <a:srgbClr val="FF0000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Patients log in using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checked for correctness before proceeding to the next step.</a:t>
            </a:r>
          </a:p>
          <a:p>
            <a:pPr>
              <a:buClr>
                <a:srgbClr val="FF0000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prevents unauthorized access and establishes a personalized session for each patient, ensuring the integrity of the data flow throughout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BA0D-1616-2917-2B6A-9D6F6B33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75245"/>
            <a:ext cx="10515600" cy="4351338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 Management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collects and manages complete patient information,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ensures data validation for accuracy and stores the details securely for further processing.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serves as the foundation for associating patient data with their MRI scan and tumor analysis results.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980728"/>
            <a:ext cx="10658400" cy="5196235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19C6787-E2D5-F715-48BE-A89DBD60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497986"/>
            <a:ext cx="96490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MRI Image Upload and Preprocessing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allows patients to upload their MRI scans securely. It validates the uploaded file format (e.g., .jpg,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steps ensure the MRI image is standardized and ready for accurate tumor detection by the CNN(Convolutional Neural Network)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module also provides feedback on successful uploads and transitions smoothly to the detection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53330"/>
            <a:ext cx="10515600" cy="4911973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module processes the uploaded MRI image using a pre-trained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detect and analyze potential brain tumors. Key features include: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1.Tumor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and highlights abnormal regions in the image.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2.Analysis Results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likelihood of a tumor as a percentage.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3.Visualization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processed images with marked tumor areas.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fast and accurate diagnosis to assist medical professionals.</a:t>
            </a:r>
          </a:p>
          <a:p>
            <a:pPr>
              <a:buClr>
                <a:srgbClr val="FF000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736"/>
            <a:ext cx="10515600" cy="530361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Recommendation:</a:t>
            </a:r>
          </a:p>
          <a:p>
            <a:pPr marL="0" indent="0">
              <a:buClr>
                <a:srgbClr val="FF0000"/>
              </a:buClr>
              <a:buNone/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a list of suggested radiologists for follow-up based on tumor detection results. 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Radiologist 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doctor’s name,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 and contact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Suggestions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doctors based on the patient's location or diagnosis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patients to view, print, or save the recommendations for consultation.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Guidance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patients connect with specialists for treatment.</a:t>
            </a:r>
          </a:p>
          <a:p>
            <a:pPr marL="0" indent="0">
              <a:buClr>
                <a:srgbClr val="FF0000"/>
              </a:buClr>
              <a:buNone/>
            </a:pPr>
            <a:endParaRPr lang="en-GB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15</a:t>
            </a:fld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8D2D39-9117-D5D2-F933-C950AAA76D17}"/>
              </a:ext>
            </a:extLst>
          </p:cNvPr>
          <p:cNvGrpSpPr/>
          <p:nvPr/>
        </p:nvGrpSpPr>
        <p:grpSpPr>
          <a:xfrm>
            <a:off x="728758" y="1713271"/>
            <a:ext cx="4913783" cy="835200"/>
            <a:chOff x="2" y="236346"/>
            <a:chExt cx="4913783" cy="8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91279B-ACEA-15E0-2EC6-C720FCA472E7}"/>
                </a:ext>
              </a:extLst>
            </p:cNvPr>
            <p:cNvSpPr/>
            <p:nvPr/>
          </p:nvSpPr>
          <p:spPr>
            <a:xfrm>
              <a:off x="2" y="236346"/>
              <a:ext cx="4913783" cy="835200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09FFB-576C-F183-EF68-38B894CF1A7E}"/>
                </a:ext>
              </a:extLst>
            </p:cNvPr>
            <p:cNvSpPr txBox="1"/>
            <p:nvPr/>
          </p:nvSpPr>
          <p:spPr>
            <a:xfrm>
              <a:off x="2" y="236346"/>
              <a:ext cx="4913783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 Outcomes:</a:t>
              </a:r>
              <a:endParaRPr lang="en-US" sz="29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E50C5-5AE9-0606-D9A6-48A35403F287}"/>
              </a:ext>
            </a:extLst>
          </p:cNvPr>
          <p:cNvGrpSpPr/>
          <p:nvPr/>
        </p:nvGrpSpPr>
        <p:grpSpPr>
          <a:xfrm>
            <a:off x="728759" y="2509143"/>
            <a:ext cx="4913784" cy="3168511"/>
            <a:chOff x="49" y="402680"/>
            <a:chExt cx="4913784" cy="31685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AA4AB8-8BAF-4723-A962-2E6675ADB795}"/>
                </a:ext>
              </a:extLst>
            </p:cNvPr>
            <p:cNvSpPr/>
            <p:nvPr/>
          </p:nvSpPr>
          <p:spPr>
            <a:xfrm>
              <a:off x="49" y="402680"/>
              <a:ext cx="4913783" cy="3024990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894D28-DCF3-BB52-2263-9E427EFDE8BA}"/>
                </a:ext>
              </a:extLst>
            </p:cNvPr>
            <p:cNvSpPr txBox="1"/>
            <p:nvPr/>
          </p:nvSpPr>
          <p:spPr>
            <a:xfrm>
              <a:off x="50" y="402680"/>
              <a:ext cx="4913783" cy="3168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686" tIns="154686" rIns="206248" bIns="232029" numCol="1" spcCol="1270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tumor detection accuracy (CNN model).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interface for patient details and uploads.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b="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Secure handling of user data</a:t>
              </a:r>
              <a:r>
                <a:rPr lang="en-US" sz="2400" dirty="0">
                  <a:solidFill>
                    <a:srgbClr val="0D0D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047C3-8CAE-649C-A08C-C903873CD8CF}"/>
              </a:ext>
            </a:extLst>
          </p:cNvPr>
          <p:cNvGrpSpPr/>
          <p:nvPr/>
        </p:nvGrpSpPr>
        <p:grpSpPr>
          <a:xfrm>
            <a:off x="6440015" y="1647189"/>
            <a:ext cx="4913783" cy="835200"/>
            <a:chOff x="5601763" y="174416"/>
            <a:chExt cx="4913784" cy="9069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EEE49-2698-FC43-7AC5-B337F46613F3}"/>
                </a:ext>
              </a:extLst>
            </p:cNvPr>
            <p:cNvSpPr/>
            <p:nvPr/>
          </p:nvSpPr>
          <p:spPr>
            <a:xfrm>
              <a:off x="5601764" y="246176"/>
              <a:ext cx="4913783" cy="835200"/>
            </a:xfrm>
            <a:prstGeom prst="rect">
              <a:avLst/>
            </a:pr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EA3AC9-C684-A122-A5F0-D6203D86492F}"/>
                </a:ext>
              </a:extLst>
            </p:cNvPr>
            <p:cNvSpPr txBox="1"/>
            <p:nvPr/>
          </p:nvSpPr>
          <p:spPr>
            <a:xfrm>
              <a:off x="5601763" y="174416"/>
              <a:ext cx="4913783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6248" tIns="117856" rIns="206248" bIns="117856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Feedback:</a:t>
              </a:r>
              <a:endParaRPr lang="en-US" sz="29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4B27A-5B69-39C6-A70D-CA693E4B60D8}"/>
              </a:ext>
            </a:extLst>
          </p:cNvPr>
          <p:cNvGrpSpPr/>
          <p:nvPr/>
        </p:nvGrpSpPr>
        <p:grpSpPr>
          <a:xfrm>
            <a:off x="6440016" y="2482389"/>
            <a:ext cx="4913783" cy="3024990"/>
            <a:chOff x="5601764" y="1081376"/>
            <a:chExt cx="4913783" cy="30249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DBB5D7-9FDE-E0C3-AE47-AA6136811306}"/>
                </a:ext>
              </a:extLst>
            </p:cNvPr>
            <p:cNvSpPr/>
            <p:nvPr/>
          </p:nvSpPr>
          <p:spPr>
            <a:xfrm>
              <a:off x="5601764" y="1081376"/>
              <a:ext cx="4913783" cy="3024990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lnRef>
            <a:fillRef idx="1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BE046-500A-2748-B5C4-0E66E4CB1D29}"/>
                </a:ext>
              </a:extLst>
            </p:cNvPr>
            <p:cNvSpPr txBox="1"/>
            <p:nvPr/>
          </p:nvSpPr>
          <p:spPr>
            <a:xfrm>
              <a:off x="5601764" y="1081376"/>
              <a:ext cx="4913783" cy="302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4686" tIns="154686" rIns="206248" bIns="232029" numCol="1" spcCol="1270" anchor="t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GB" sz="2400" i="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Enhanced User Experience with seamless navigation</a:t>
              </a:r>
              <a:endPara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recommended more detailed doctor profiles and location-based suggestions.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Requests for additional tumor types and image format support.</a:t>
              </a:r>
            </a:p>
            <a:p>
              <a:pPr algn="l">
                <a:buFont typeface="Arial" panose="020B0604020202020204" pitchFamily="34" charset="0"/>
                <a:buChar char="•"/>
              </a:pPr>
              <a:endParaRPr lang="en-GB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80B3E-A3EC-9515-7002-C73A41CE45F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2192000" y="1582075"/>
            <a:ext cx="240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83D855-CE82-7F33-4CBD-C440D843A9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71464" y="929341"/>
            <a:ext cx="1008233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an automated and efficient solution for brain tumor detection using AI, offering accurate results and recommendations.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the diagnostic process by managing patient data and suggesting relevant doctors for follow-up.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enhances accessibility, especially in unreserved areas, and can be easily expanded for other medical conditions</a:t>
            </a:r>
            <a:r>
              <a:rPr lang="en-US" sz="24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assist healthcare professionals in diagnosing brain tumors.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P.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		                        Karolina A (811721104069)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Maneshaw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 (811721104086)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Ramisha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Parveen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K(811721104120)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BRAIN-TUMOR DETECTION USING MRI IMAGES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80728"/>
            <a:ext cx="10730408" cy="5375622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an automated system for detecting brain tumors from MRI scans using a Convolutional Neural Network (CNN). </a:t>
            </a:r>
          </a:p>
          <a:p>
            <a:pPr marL="0" lvl="1" indent="0" algn="just">
              <a:spcBef>
                <a:spcPts val="1000"/>
              </a:spcBef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provide accurate tumor detection, manage patient details efficiently, and recommend relevant doctors for follow-up. </a:t>
            </a:r>
          </a:p>
          <a:p>
            <a:pPr marL="0" lvl="1" indent="0" algn="just">
              <a:spcBef>
                <a:spcPts val="1000"/>
              </a:spcBef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just">
              <a:spcBef>
                <a:spcPts val="1000"/>
              </a:spcBef>
              <a:buClr>
                <a:srgbClr val="FF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accessibility, especially in remote areas, by offering a reliable and user-friendly solution for early tumor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124744"/>
            <a:ext cx="10514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Develops an automated system for detecting brain tumors in MRI scans using a Convolutional Neural Network (CNN).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identifies tumors, provides a percentage and offers doctor recommendations based on the results.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simplifies the diagnostic process, making it accessible and efficient, especially in areas with limited access to radiologists.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27851"/>
              </p:ext>
            </p:extLst>
          </p:nvPr>
        </p:nvGraphicFramePr>
        <p:xfrm>
          <a:off x="0" y="719665"/>
          <a:ext cx="12192000" cy="10346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10193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automated brain tumor segmentation system in 3D-MRI using symmetry analysis of brain and level sets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Kermi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al.,2018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IET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Processing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an automated method for segmenting brain tumors in 3D MRI scans.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 MRI Image Processing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tumour classification using two-tier classifier with adaptive segmentation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technique(Anita &amp;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Murugavalli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IET 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 for classifying brain tumors based on medical imaging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Algorithms,Feature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brain tumor in MRI images, using combination of fuzzy c-means and SVM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Singh, 2015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a hybrid method for detecting brain tumors in MRI scans.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 (SVM),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Fuzzy c-means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Manifold embedding and semantic segmentation for intraoperative guidance with hyperspectral brain imaging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Ravì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Library of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a method that uses hyperspectral imaging (HSI) during brain surgeries to assist surgeons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Hyperspectral Imaging (HSI)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a computer aided prognosis for brain glioblastomas tumor growth estimation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Sallemi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on developing a computer-aided system for estimating the growth of glioblastoma tumors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Data Analysis,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20061"/>
                  </a:ext>
                </a:extLst>
              </a:tr>
              <a:tr h="101935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cancer classification using hybrid classifier.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Machhale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classifying brain cancer types from MRI images using a hybrid classification approach.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Machine Learning Models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5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5F74-7465-8CD3-A8E4-304D33C2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33" y="726341"/>
            <a:ext cx="4608512" cy="60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7" name="Picture 6" descr="A diagram of a model of brain&#10;&#10;Description automatically generated">
            <a:extLst>
              <a:ext uri="{FF2B5EF4-FFF2-40B4-BE49-F238E27FC236}">
                <a16:creationId xmlns:a16="http://schemas.microsoft.com/office/drawing/2014/main" id="{A91E367F-311E-A331-6416-75BF2897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509806"/>
            <a:ext cx="6480719" cy="6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68" y="764704"/>
            <a:ext cx="5302175" cy="11521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9496" y="2206887"/>
            <a:ext cx="5183188" cy="41044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– min intel i5, 		     max intel i7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– min 8GB 		     	      recommend 16GB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 – 256GB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Graphis card – Nvidia GTX 1050 or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    Higher (for Visual 			    presentation)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7" y="980730"/>
            <a:ext cx="5183188" cy="93610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36160" y="2206887"/>
            <a:ext cx="5397674" cy="396448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 - Windows 11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980728"/>
            <a:ext cx="10010328" cy="525658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login and Authentication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Details Management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Image Upload and Preprocessing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Analysis</a:t>
            </a:r>
          </a:p>
          <a:p>
            <a:pPr marL="0" indent="0">
              <a:buClr>
                <a:srgbClr val="FF0000"/>
              </a:buClr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Recommendation</a:t>
            </a:r>
            <a:endParaRPr lang="en-GB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1089</Words>
  <Application>Microsoft Office PowerPoint</Application>
  <PresentationFormat>Widescreen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Harissh</dc:creator>
  <cp:lastModifiedBy>KAROLINA A</cp:lastModifiedBy>
  <cp:revision>7</cp:revision>
  <dcterms:modified xsi:type="dcterms:W3CDTF">2024-12-05T12:57:48Z</dcterms:modified>
</cp:coreProperties>
</file>