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Montserrat"/>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42e3e7cd_1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42e3e7c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800"/>
              </a:spcBef>
              <a:spcAft>
                <a:spcPts val="0"/>
              </a:spcAft>
              <a:buNone/>
            </a:pPr>
            <a:r>
              <a:rPr lang="es" sz="1200">
                <a:highlight>
                  <a:srgbClr val="FFFFFF"/>
                </a:highlight>
              </a:rPr>
              <a:t>De acuerdo a un estudio publicado en 2000 por el FBI y el Instituto de Seguridad Computacional (CSI), más del setenta por ciento de todos los ataques en datos y recursos confidenciales reportados por organizaciones, ocurrieron dentro de la organización misma. Por esto, la implementación de una política de seguridad interna es tan importante como una estrategia externa. Esta sección explica algunos de los pasos comunes que los administradores y usuarios deben tomar para salvaguardar sus sistemas de malas prácticas internas.</a:t>
            </a:r>
            <a:endParaRPr sz="1200">
              <a:highlight>
                <a:srgbClr val="FFFFFF"/>
              </a:highlight>
            </a:endParaRPr>
          </a:p>
          <a:p>
            <a:pPr indent="0" lvl="0" marL="0" rtl="0" algn="l">
              <a:lnSpc>
                <a:spcPct val="115000"/>
              </a:lnSpc>
              <a:spcBef>
                <a:spcPts val="800"/>
              </a:spcBef>
              <a:spcAft>
                <a:spcPts val="0"/>
              </a:spcAft>
              <a:buNone/>
            </a:pPr>
            <a:r>
              <a:rPr lang="es" sz="1200">
                <a:highlight>
                  <a:srgbClr val="FFFFFF"/>
                </a:highlight>
              </a:rPr>
              <a:t>Las estaciones de trabajo de los empleados, no son los blancos más comunes de ataques remotos, especialmente aquellos detrás de un cortafuegos bien configurado. Sin embargo, hay algunas protecciones que se pueden implementar para evitar un ataque interno o físico en los recursos individuales de una estación de trabajo. Hay algunas recomendaciones de seguridad como establecer contraseña a la BIOS, pero si el pc es robado y se desmonta el mismo sabemos que por mucha contraseña que tengamos, va a dar igual.</a:t>
            </a:r>
            <a:endParaRPr sz="1200">
              <a:highlight>
                <a:srgbClr val="FFFFFF"/>
              </a:highlight>
            </a:endParaRPr>
          </a:p>
          <a:p>
            <a:pPr indent="0" lvl="0" marL="0" rtl="0" algn="l">
              <a:spcBef>
                <a:spcPts val="80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56b2025b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56b2025b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d9c40d9f9_0_2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9c40d9f9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050">
                <a:solidFill>
                  <a:srgbClr val="3C3C3C"/>
                </a:solidFill>
                <a:highlight>
                  <a:srgbClr val="FFFFFF"/>
                </a:highlight>
              </a:rPr>
              <a:t>Muchos usuarios de Internet ni siquiera saben que existen </a:t>
            </a:r>
            <a:r>
              <a:rPr b="1" lang="es" sz="1050">
                <a:solidFill>
                  <a:srgbClr val="3C3C3C"/>
                </a:solidFill>
                <a:highlight>
                  <a:srgbClr val="FFFFFF"/>
                </a:highlight>
              </a:rPr>
              <a:t>keyloggers en forma de hardware</a:t>
            </a:r>
            <a:r>
              <a:rPr lang="es" sz="1050">
                <a:solidFill>
                  <a:srgbClr val="3C3C3C"/>
                </a:solidFill>
                <a:highlight>
                  <a:srgbClr val="FFFFFF"/>
                </a:highlight>
              </a:rPr>
              <a:t>. Este tipo de </a:t>
            </a:r>
            <a:r>
              <a:rPr b="1" lang="es" sz="1050">
                <a:solidFill>
                  <a:srgbClr val="3C3C3C"/>
                </a:solidFill>
                <a:highlight>
                  <a:srgbClr val="FFFFFF"/>
                </a:highlight>
              </a:rPr>
              <a:t>keyloggers </a:t>
            </a:r>
            <a:r>
              <a:rPr lang="es" sz="1050">
                <a:solidFill>
                  <a:srgbClr val="3C3C3C"/>
                </a:solidFill>
                <a:highlight>
                  <a:srgbClr val="FFFFFF"/>
                </a:highlight>
              </a:rPr>
              <a:t> se puede utilizar, por ejemplo, </a:t>
            </a:r>
            <a:r>
              <a:rPr b="1" lang="es" sz="1050">
                <a:solidFill>
                  <a:srgbClr val="3C3C3C"/>
                </a:solidFill>
                <a:highlight>
                  <a:srgbClr val="FFFFFF"/>
                </a:highlight>
              </a:rPr>
              <a:t>en la forma de un USB</a:t>
            </a:r>
            <a:r>
              <a:rPr lang="es" sz="1050">
                <a:solidFill>
                  <a:srgbClr val="3C3C3C"/>
                </a:solidFill>
                <a:highlight>
                  <a:srgbClr val="FFFFFF"/>
                </a:highlight>
              </a:rPr>
              <a:t> conectado entre el teclado y el ordenador. Tal conector tiene una memoria interna en la que se almacenan los protocolos de las entradas del teclado. Al retirar el keylogger más tarde, se pueden leer los protocolos almacenados. Los registradores de teclas basados en hardware también están disponibles en diferentes variantes, aunque no son tan conocidos por el usuario medio, ya que no son tan fáciles de conseguir como los keyloggers de software.</a:t>
            </a:r>
            <a:endParaRPr sz="1050">
              <a:solidFill>
                <a:srgbClr val="3C3C3C"/>
              </a:solidFill>
              <a:highlight>
                <a:srgbClr val="FFFFFF"/>
              </a:highlight>
            </a:endParaRPr>
          </a:p>
          <a:p>
            <a:pPr indent="0" lvl="0" marL="0" rtl="0" algn="l">
              <a:spcBef>
                <a:spcPts val="0"/>
              </a:spcBef>
              <a:spcAft>
                <a:spcPts val="0"/>
              </a:spcAft>
              <a:buNone/>
            </a:pPr>
            <a:r>
              <a:t/>
            </a:r>
            <a:endParaRPr sz="1050">
              <a:solidFill>
                <a:srgbClr val="3C3C3C"/>
              </a:solidFill>
              <a:highlight>
                <a:srgbClr val="FFFFFF"/>
              </a:highlight>
            </a:endParaRPr>
          </a:p>
          <a:p>
            <a:pPr indent="0" lvl="0" marL="0" rtl="0" algn="l">
              <a:spcBef>
                <a:spcPts val="0"/>
              </a:spcBef>
              <a:spcAft>
                <a:spcPts val="0"/>
              </a:spcAft>
              <a:buNone/>
            </a:pPr>
            <a:r>
              <a:rPr lang="es" sz="1050">
                <a:solidFill>
                  <a:srgbClr val="3C3C3C"/>
                </a:solidFill>
                <a:highlight>
                  <a:srgbClr val="FFFFFF"/>
                </a:highlight>
              </a:rPr>
              <a:t>Tecnologías de keyloggers:</a:t>
            </a:r>
            <a:endParaRPr sz="1050">
              <a:solidFill>
                <a:srgbClr val="3C3C3C"/>
              </a:solidFill>
              <a:highlight>
                <a:srgbClr val="FFFFFF"/>
              </a:highlight>
            </a:endParaRPr>
          </a:p>
          <a:p>
            <a:pPr indent="-295275" lvl="0" marL="457200" rtl="0" algn="l">
              <a:spcBef>
                <a:spcPts val="0"/>
              </a:spcBef>
              <a:spcAft>
                <a:spcPts val="0"/>
              </a:spcAft>
              <a:buClr>
                <a:srgbClr val="3C3C3C"/>
              </a:buClr>
              <a:buSzPts val="1050"/>
              <a:buAutoNum type="arabicPeriod"/>
            </a:pPr>
            <a:r>
              <a:rPr lang="es" sz="1050">
                <a:solidFill>
                  <a:srgbClr val="3C3C3C"/>
                </a:solidFill>
                <a:highlight>
                  <a:srgbClr val="F5F5F5"/>
                </a:highlight>
              </a:rPr>
              <a:t>Hardware adicional para teclados: Como el que vemos en la fotografía de abajo, se instala un dispositivo hardware entre el teclado y el ordenador, suelen llamarse también “keygrabber”, Las entradas se registran en este archivo. KeyGrabber está disponible para conexiones USB y PS2.</a:t>
            </a:r>
            <a:endParaRPr sz="1050">
              <a:solidFill>
                <a:srgbClr val="3C3C3C"/>
              </a:solidFill>
              <a:highlight>
                <a:srgbClr val="F5F5F5"/>
              </a:highlight>
            </a:endParaRPr>
          </a:p>
          <a:p>
            <a:pPr indent="0" lvl="0" marL="457200" rtl="0" algn="l">
              <a:spcBef>
                <a:spcPts val="0"/>
              </a:spcBef>
              <a:spcAft>
                <a:spcPts val="0"/>
              </a:spcAft>
              <a:buNone/>
            </a:pPr>
            <a:r>
              <a:t/>
            </a:r>
            <a:endParaRPr sz="1050">
              <a:solidFill>
                <a:srgbClr val="3C3C3C"/>
              </a:solidFill>
              <a:highlight>
                <a:srgbClr val="F5F5F5"/>
              </a:highlight>
            </a:endParaRPr>
          </a:p>
          <a:p>
            <a:pPr indent="-295275" lvl="0" marL="457200" rtl="0" algn="l">
              <a:lnSpc>
                <a:spcPct val="180000"/>
              </a:lnSpc>
              <a:spcBef>
                <a:spcPts val="0"/>
              </a:spcBef>
              <a:spcAft>
                <a:spcPts val="0"/>
              </a:spcAft>
              <a:buClr>
                <a:srgbClr val="3C3C3C"/>
              </a:buClr>
              <a:buSzPts val="1050"/>
              <a:buAutoNum type="arabicPeriod"/>
            </a:pPr>
            <a:r>
              <a:rPr lang="es" sz="1050">
                <a:solidFill>
                  <a:srgbClr val="3C3C3C"/>
                </a:solidFill>
                <a:highlight>
                  <a:srgbClr val="FFFFFF"/>
                </a:highlight>
              </a:rPr>
              <a:t>Basado en firmware: Estos registradores de teclas específicos registran las entradas a nivel de la BIOS. Esto, a menudo requiere acceso físico al ordenador y acceso al root. </a:t>
            </a:r>
            <a:endParaRPr sz="1050">
              <a:solidFill>
                <a:srgbClr val="3C3C3C"/>
              </a:solidFill>
              <a:highlight>
                <a:srgbClr val="FFFFFF"/>
              </a:highlight>
            </a:endParaRPr>
          </a:p>
          <a:p>
            <a:pPr indent="-295275" lvl="0" marL="457200" rtl="0" algn="l">
              <a:spcBef>
                <a:spcPts val="0"/>
              </a:spcBef>
              <a:spcAft>
                <a:spcPts val="0"/>
              </a:spcAft>
              <a:buClr>
                <a:srgbClr val="3C3C3C"/>
              </a:buClr>
              <a:buSzPts val="1050"/>
              <a:buAutoNum type="arabicPeriod"/>
            </a:pPr>
            <a:r>
              <a:rPr lang="es" sz="1050">
                <a:solidFill>
                  <a:srgbClr val="3C3C3C"/>
                </a:solidFill>
                <a:highlight>
                  <a:srgbClr val="FFFFFF"/>
                </a:highlight>
              </a:rPr>
              <a:t>Los delincuentes suelen utilizar este método de registro de teclas en los cajeros automáticos. Se instala un anexo en el campo de entrada de la máquina. Este es a menudo difícil de reconocer y es percibido por el usuario como una parte integral de la máquina. Los clientes entonces ingresan sus claves y otros datos confidenciales e involuntariamente los envían al keylogger.</a:t>
            </a:r>
            <a:endParaRPr sz="1050">
              <a:solidFill>
                <a:srgbClr val="3C3C3C"/>
              </a:solidFill>
              <a:highlight>
                <a:srgbClr val="FFFFFF"/>
              </a:highlight>
            </a:endParaRPr>
          </a:p>
          <a:p>
            <a:pPr indent="0" lvl="0" marL="457200" rtl="0" algn="l">
              <a:spcBef>
                <a:spcPts val="0"/>
              </a:spcBef>
              <a:spcAft>
                <a:spcPts val="0"/>
              </a:spcAft>
              <a:buNone/>
            </a:pPr>
            <a:r>
              <a:t/>
            </a:r>
            <a:endParaRPr sz="1050">
              <a:solidFill>
                <a:srgbClr val="3C3C3C"/>
              </a:solidFill>
              <a:highlight>
                <a:srgbClr val="FFFFFF"/>
              </a:highlight>
            </a:endParaRPr>
          </a:p>
          <a:p>
            <a:pPr indent="-295275" lvl="0" marL="457200" rtl="0" algn="l">
              <a:lnSpc>
                <a:spcPct val="100000"/>
              </a:lnSpc>
              <a:spcBef>
                <a:spcPts val="0"/>
              </a:spcBef>
              <a:spcAft>
                <a:spcPts val="0"/>
              </a:spcAft>
              <a:buClr>
                <a:srgbClr val="3C3C3C"/>
              </a:buClr>
              <a:buSzPts val="1050"/>
              <a:buAutoNum type="arabicPeriod"/>
            </a:pPr>
            <a:r>
              <a:rPr lang="es" sz="1050">
                <a:solidFill>
                  <a:srgbClr val="3C3C3C"/>
                </a:solidFill>
                <a:highlight>
                  <a:srgbClr val="FFFFFF"/>
                </a:highlight>
              </a:rPr>
              <a:t>Keylogger acústico: </a:t>
            </a:r>
            <a:r>
              <a:rPr lang="es" sz="1050">
                <a:solidFill>
                  <a:srgbClr val="3C3C3C"/>
                </a:solidFill>
                <a:highlight>
                  <a:srgbClr val="F5F5F5"/>
                </a:highlight>
              </a:rPr>
              <a:t>Estos dispositivos evalúan los sonidos que un usuario hace con el teclado de la computadora. Después de todo, presionar cada tecla produce un sonido diferente que el ser humano no puede distinguir. Los registradores de teclas acústicos también trabajan con estadísticas sobre el comportamiento humano en el ordenador para reconstruir el texto ingresado por el usuario. </a:t>
            </a:r>
            <a:endParaRPr sz="1050">
              <a:solidFill>
                <a:srgbClr val="3C3C3C"/>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53d5d8b8b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53d5d8b8b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350">
                <a:solidFill>
                  <a:srgbClr val="333333"/>
                </a:solidFill>
                <a:highlight>
                  <a:srgbClr val="FFFFFF"/>
                </a:highlight>
                <a:latin typeface="Roboto"/>
                <a:ea typeface="Roboto"/>
                <a:cs typeface="Roboto"/>
                <a:sym typeface="Roboto"/>
              </a:rPr>
              <a:t>Este malware, </a:t>
            </a:r>
            <a:r>
              <a:rPr b="1" lang="es" sz="1350">
                <a:solidFill>
                  <a:srgbClr val="333333"/>
                </a:solidFill>
                <a:highlight>
                  <a:srgbClr val="FFFFFF"/>
                </a:highlight>
                <a:latin typeface="Roboto"/>
                <a:ea typeface="Roboto"/>
                <a:cs typeface="Roboto"/>
                <a:sym typeface="Roboto"/>
              </a:rPr>
              <a:t>bautizado como 'POWER-SUPPLaY'</a:t>
            </a:r>
            <a:r>
              <a:rPr lang="es" sz="1350">
                <a:solidFill>
                  <a:srgbClr val="333333"/>
                </a:solidFill>
                <a:highlight>
                  <a:srgbClr val="FFFFFF"/>
                </a:highlight>
                <a:latin typeface="Roboto"/>
                <a:ea typeface="Roboto"/>
                <a:cs typeface="Roboto"/>
                <a:sym typeface="Roboto"/>
              </a:rPr>
              <a:t>, explota esta parte del ordenador "para reproducir sonidos y usarlo como un altavoz secundario fuera de banda con capacidades limitadas" .</a:t>
            </a:r>
            <a:r>
              <a:rPr i="1" lang="es" sz="1350">
                <a:solidFill>
                  <a:srgbClr val="333333"/>
                </a:solidFill>
                <a:highlight>
                  <a:srgbClr val="FFFFFF"/>
                </a:highlight>
                <a:latin typeface="Georgia"/>
                <a:ea typeface="Georgia"/>
                <a:cs typeface="Georgia"/>
                <a:sym typeface="Georgia"/>
              </a:rPr>
              <a:t>Su código manipula la frecuencia de conmutación de la fuente de alimentación y, por lo tanto, controla la forma de las ondas de sonido generadas por sus condensadores y transformadores. </a:t>
            </a:r>
            <a:r>
              <a:rPr lang="es" sz="1350">
                <a:solidFill>
                  <a:srgbClr val="333333"/>
                </a:solidFill>
                <a:highlight>
                  <a:srgbClr val="FFFFFF"/>
                </a:highlight>
                <a:latin typeface="Roboto"/>
                <a:ea typeface="Roboto"/>
                <a:cs typeface="Roboto"/>
                <a:sym typeface="Roboto"/>
              </a:rPr>
              <a:t>Estas señales acústicas </a:t>
            </a:r>
            <a:r>
              <a:rPr b="1" lang="es" sz="1350">
                <a:solidFill>
                  <a:srgbClr val="333333"/>
                </a:solidFill>
                <a:highlight>
                  <a:srgbClr val="FFFFFF"/>
                </a:highlight>
                <a:latin typeface="Roboto"/>
                <a:ea typeface="Roboto"/>
                <a:cs typeface="Roboto"/>
                <a:sym typeface="Roboto"/>
              </a:rPr>
              <a:t>pueden ser interceptadas por un receptor cercano (por ejemplo, un smartphone)</a:t>
            </a:r>
            <a:r>
              <a:rPr lang="es" sz="1350">
                <a:solidFill>
                  <a:srgbClr val="333333"/>
                </a:solidFill>
                <a:highlight>
                  <a:srgbClr val="FFFFFF"/>
                </a:highlight>
                <a:latin typeface="Roboto"/>
                <a:ea typeface="Roboto"/>
                <a:cs typeface="Roboto"/>
                <a:sym typeface="Roboto"/>
              </a:rPr>
              <a:t>, que demodule y decodifique los datos para posteriormente enviarlos al atacante a través de Internet. Según el investigador, esto permitiría extraer datos a una velocidad máxima de 50 bits/seg situando el teléfono a una distancia aproximada de 2,5 m.</a:t>
            </a:r>
            <a:endParaRPr sz="135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5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rPr lang="es" sz="1200">
                <a:solidFill>
                  <a:srgbClr val="2A2A2A"/>
                </a:solidFill>
                <a:highlight>
                  <a:srgbClr val="FFFFFF"/>
                </a:highlight>
              </a:rPr>
              <a:t>El sistema desarrollado podría acercase a un</a:t>
            </a:r>
            <a:r>
              <a:rPr b="1" lang="es" sz="1200">
                <a:solidFill>
                  <a:srgbClr val="2A2A2A"/>
                </a:solidFill>
                <a:highlight>
                  <a:srgbClr val="FFFFFF"/>
                </a:highlight>
              </a:rPr>
              <a:t> lento código morse donde la transmisión de datos se realiza a través del ventilador</a:t>
            </a:r>
            <a:r>
              <a:rPr lang="es" sz="1200">
                <a:solidFill>
                  <a:srgbClr val="2A2A2A"/>
                </a:solidFill>
                <a:highlight>
                  <a:srgbClr val="FFFFFF"/>
                </a:highlight>
              </a:rPr>
              <a:t>. El malware acapara la información a emitir y lo hace mediante el ruido del ventilador. Un sistema muy original, pero lento. La </a:t>
            </a:r>
            <a:r>
              <a:rPr b="1" lang="es" sz="1200">
                <a:solidFill>
                  <a:srgbClr val="2A2A2A"/>
                </a:solidFill>
                <a:highlight>
                  <a:srgbClr val="FFFFFF"/>
                </a:highlight>
              </a:rPr>
              <a:t>transmisión de las palabras de forma individual</a:t>
            </a:r>
            <a:r>
              <a:rPr lang="es" sz="1200">
                <a:solidFill>
                  <a:srgbClr val="2A2A2A"/>
                </a:solidFill>
                <a:highlight>
                  <a:srgbClr val="FFFFFF"/>
                </a:highlight>
              </a:rPr>
              <a:t> puede ser tediosa, pero se califica esta estrategia como útil para casos desesperados en los que no existe ninguna otra forma de llegar hasta los equipos ni romper las barreras de seguridad online.</a:t>
            </a:r>
            <a:endParaRPr sz="1200">
              <a:solidFill>
                <a:srgbClr val="2A2A2A"/>
              </a:solidFill>
              <a:highlight>
                <a:srgbClr val="FFFFFF"/>
              </a:highlight>
            </a:endParaRPr>
          </a:p>
          <a:p>
            <a:pPr indent="0" lvl="0" marL="0" rtl="0" algn="l">
              <a:spcBef>
                <a:spcPts val="0"/>
              </a:spcBef>
              <a:spcAft>
                <a:spcPts val="0"/>
              </a:spcAft>
              <a:buNone/>
            </a:pPr>
            <a:r>
              <a:t/>
            </a:r>
            <a:endParaRPr sz="1200">
              <a:solidFill>
                <a:srgbClr val="2A2A2A"/>
              </a:solidFill>
              <a:highlight>
                <a:srgbClr val="FFFFFF"/>
              </a:highlight>
            </a:endParaRPr>
          </a:p>
          <a:p>
            <a:pPr indent="0" lvl="0" marL="0" rtl="0" algn="l">
              <a:spcBef>
                <a:spcPts val="0"/>
              </a:spcBef>
              <a:spcAft>
                <a:spcPts val="0"/>
              </a:spcAft>
              <a:buNone/>
            </a:pPr>
            <a:r>
              <a:t/>
            </a:r>
            <a:endParaRPr sz="1200">
              <a:solidFill>
                <a:srgbClr val="2A2A2A"/>
              </a:solidFill>
              <a:highlight>
                <a:srgbClr val="FFFFFF"/>
              </a:highlight>
            </a:endParaRPr>
          </a:p>
          <a:p>
            <a:pPr indent="0" lvl="0" marL="0" rtl="0" algn="l">
              <a:spcBef>
                <a:spcPts val="0"/>
              </a:spcBef>
              <a:spcAft>
                <a:spcPts val="0"/>
              </a:spcAft>
              <a:buNone/>
            </a:pPr>
            <a:r>
              <a:rPr b="1" lang="es" sz="2250">
                <a:solidFill>
                  <a:srgbClr val="092051"/>
                </a:solidFill>
                <a:highlight>
                  <a:srgbClr val="FFFFFF"/>
                </a:highlight>
                <a:latin typeface="Montserrat"/>
                <a:ea typeface="Montserrat"/>
                <a:cs typeface="Montserrat"/>
                <a:sym typeface="Montserrat"/>
              </a:rPr>
              <a:t>Consiguen robar datos de un ordenador desconectado de Internet, a través de los cables de corriente analizando las ‘fluctuaciones del flujo de corriente’</a:t>
            </a:r>
            <a:endParaRPr b="1" sz="2250">
              <a:solidFill>
                <a:srgbClr val="09205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200">
              <a:solidFill>
                <a:srgbClr val="333333"/>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lang="es" sz="1200">
                <a:solidFill>
                  <a:srgbClr val="333333"/>
                </a:solidFill>
                <a:highlight>
                  <a:srgbClr val="FFFFFF"/>
                </a:highlight>
                <a:latin typeface="Montserrat"/>
                <a:ea typeface="Montserrat"/>
                <a:cs typeface="Montserrat"/>
                <a:sym typeface="Montserrat"/>
              </a:rPr>
              <a:t>La técnica en cuestión la han denominado </a:t>
            </a:r>
            <a:r>
              <a:rPr b="1" lang="es" sz="1200">
                <a:solidFill>
                  <a:srgbClr val="333333"/>
                </a:solidFill>
                <a:highlight>
                  <a:srgbClr val="FFFFFF"/>
                </a:highlight>
                <a:latin typeface="Montserrat"/>
                <a:ea typeface="Montserrat"/>
                <a:cs typeface="Montserrat"/>
                <a:sym typeface="Montserrat"/>
              </a:rPr>
              <a:t>PowerHammer</a:t>
            </a:r>
            <a:r>
              <a:rPr lang="es" sz="1200">
                <a:solidFill>
                  <a:srgbClr val="333333"/>
                </a:solidFill>
                <a:highlight>
                  <a:srgbClr val="FFFFFF"/>
                </a:highlight>
                <a:latin typeface="Montserrat"/>
                <a:ea typeface="Montserrat"/>
                <a:cs typeface="Montserrat"/>
                <a:sym typeface="Montserrat"/>
              </a:rPr>
              <a:t>, y se basa en el análisis del </a:t>
            </a:r>
            <a:r>
              <a:rPr b="1" lang="es" sz="1200">
                <a:solidFill>
                  <a:srgbClr val="333333"/>
                </a:solidFill>
                <a:highlight>
                  <a:srgbClr val="FFFFFF"/>
                </a:highlight>
                <a:latin typeface="Montserrat"/>
                <a:ea typeface="Montserrat"/>
                <a:cs typeface="Montserrat"/>
                <a:sym typeface="Montserrat"/>
              </a:rPr>
              <a:t>uso de CPU</a:t>
            </a:r>
            <a:r>
              <a:rPr lang="es" sz="1200">
                <a:solidFill>
                  <a:srgbClr val="333333"/>
                </a:solidFill>
                <a:highlight>
                  <a:srgbClr val="FFFFFF"/>
                </a:highlight>
                <a:latin typeface="Montserrat"/>
                <a:ea typeface="Montserrat"/>
                <a:cs typeface="Montserrat"/>
                <a:sym typeface="Montserrat"/>
              </a:rPr>
              <a:t>. ¿Cómo? Revisando las </a:t>
            </a:r>
            <a:r>
              <a:rPr b="1" lang="es" sz="1200">
                <a:solidFill>
                  <a:srgbClr val="333333"/>
                </a:solidFill>
                <a:highlight>
                  <a:srgbClr val="FFFFFF"/>
                </a:highlight>
                <a:latin typeface="Montserrat"/>
                <a:ea typeface="Montserrat"/>
                <a:cs typeface="Montserrat"/>
                <a:sym typeface="Montserrat"/>
              </a:rPr>
              <a:t>fluctuaciones</a:t>
            </a:r>
            <a:r>
              <a:rPr lang="es" sz="1200">
                <a:solidFill>
                  <a:srgbClr val="333333"/>
                </a:solidFill>
                <a:highlight>
                  <a:srgbClr val="FFFFFF"/>
                </a:highlight>
                <a:latin typeface="Montserrat"/>
                <a:ea typeface="Montserrat"/>
                <a:cs typeface="Montserrat"/>
                <a:sym typeface="Montserrat"/>
              </a:rPr>
              <a:t> que produce sobre el </a:t>
            </a:r>
            <a:r>
              <a:rPr b="1" lang="es" sz="1200">
                <a:solidFill>
                  <a:srgbClr val="333333"/>
                </a:solidFill>
                <a:highlight>
                  <a:srgbClr val="FFFFFF"/>
                </a:highlight>
                <a:latin typeface="Montserrat"/>
                <a:ea typeface="Montserrat"/>
                <a:cs typeface="Montserrat"/>
                <a:sym typeface="Montserrat"/>
              </a:rPr>
              <a:t>flujo de corriente eléctrica</a:t>
            </a:r>
            <a:r>
              <a:rPr lang="es" sz="1200">
                <a:solidFill>
                  <a:srgbClr val="333333"/>
                </a:solidFill>
                <a:highlight>
                  <a:srgbClr val="FFFFFF"/>
                </a:highlight>
                <a:latin typeface="Montserrat"/>
                <a:ea typeface="Montserrat"/>
                <a:cs typeface="Montserrat"/>
                <a:sym typeface="Montserrat"/>
              </a:rPr>
              <a:t>. De aquí se puede extraer información tan detallada como los </a:t>
            </a:r>
            <a:r>
              <a:rPr b="1" lang="es" sz="1200">
                <a:solidFill>
                  <a:srgbClr val="333333"/>
                </a:solidFill>
                <a:highlight>
                  <a:srgbClr val="FFFFFF"/>
                </a:highlight>
                <a:latin typeface="Montserrat"/>
                <a:ea typeface="Montserrat"/>
                <a:cs typeface="Montserrat"/>
                <a:sym typeface="Montserrat"/>
              </a:rPr>
              <a:t>datos a nivel binario</a:t>
            </a:r>
            <a:r>
              <a:rPr lang="es" sz="1200">
                <a:solidFill>
                  <a:srgbClr val="333333"/>
                </a:solidFill>
                <a:highlight>
                  <a:srgbClr val="FFFFFF"/>
                </a:highlight>
                <a:latin typeface="Montserrat"/>
                <a:ea typeface="Montserrat"/>
                <a:cs typeface="Montserrat"/>
                <a:sym typeface="Montserrat"/>
              </a:rPr>
              <a:t>. Evidentemente, es difícil interpretar esto, pero se puede implementar un </a:t>
            </a:r>
            <a:r>
              <a:rPr b="1" lang="es" sz="1200">
                <a:solidFill>
                  <a:srgbClr val="333333"/>
                </a:solidFill>
                <a:highlight>
                  <a:srgbClr val="FFFFFF"/>
                </a:highlight>
                <a:latin typeface="Montserrat"/>
                <a:ea typeface="Montserrat"/>
                <a:cs typeface="Montserrat"/>
                <a:sym typeface="Montserrat"/>
              </a:rPr>
              <a:t>hardware específico</a:t>
            </a:r>
            <a:r>
              <a:rPr lang="es" sz="1200">
                <a:solidFill>
                  <a:srgbClr val="333333"/>
                </a:solidFill>
                <a:highlight>
                  <a:srgbClr val="FFFFFF"/>
                </a:highlight>
                <a:latin typeface="Montserrat"/>
                <a:ea typeface="Montserrat"/>
                <a:cs typeface="Montserrat"/>
                <a:sym typeface="Montserrat"/>
              </a:rPr>
              <a:t> que se encargue de </a:t>
            </a:r>
            <a:r>
              <a:rPr b="1" lang="es" sz="1200">
                <a:solidFill>
                  <a:srgbClr val="333333"/>
                </a:solidFill>
                <a:highlight>
                  <a:srgbClr val="FFFFFF"/>
                </a:highlight>
                <a:latin typeface="Montserrat"/>
                <a:ea typeface="Montserrat"/>
                <a:cs typeface="Montserrat"/>
                <a:sym typeface="Montserrat"/>
              </a:rPr>
              <a:t>monitorizar</a:t>
            </a:r>
            <a:r>
              <a:rPr lang="es" sz="1200">
                <a:solidFill>
                  <a:srgbClr val="333333"/>
                </a:solidFill>
                <a:highlight>
                  <a:srgbClr val="FFFFFF"/>
                </a:highlight>
                <a:latin typeface="Montserrat"/>
                <a:ea typeface="Montserrat"/>
                <a:cs typeface="Montserrat"/>
                <a:sym typeface="Montserrat"/>
              </a:rPr>
              <a:t> los </a:t>
            </a:r>
            <a:r>
              <a:rPr i="1" lang="es" sz="1200">
                <a:solidFill>
                  <a:srgbClr val="333333"/>
                </a:solidFill>
                <a:highlight>
                  <a:srgbClr val="FFFFFF"/>
                </a:highlight>
                <a:latin typeface="Montserrat"/>
                <a:ea typeface="Montserrat"/>
                <a:cs typeface="Montserrat"/>
                <a:sym typeface="Montserrat"/>
              </a:rPr>
              <a:t>‘pulsos eléctricos’</a:t>
            </a:r>
            <a:r>
              <a:rPr lang="es" sz="1200">
                <a:solidFill>
                  <a:srgbClr val="333333"/>
                </a:solidFill>
                <a:highlight>
                  <a:srgbClr val="FFFFFF"/>
                </a:highlight>
                <a:latin typeface="Montserrat"/>
                <a:ea typeface="Montserrat"/>
                <a:cs typeface="Montserrat"/>
                <a:sym typeface="Montserrat"/>
              </a:rPr>
              <a:t> que se producen en el </a:t>
            </a:r>
            <a:r>
              <a:rPr b="1" lang="es" sz="1200">
                <a:solidFill>
                  <a:srgbClr val="333333"/>
                </a:solidFill>
                <a:highlight>
                  <a:srgbClr val="FFFFFF"/>
                </a:highlight>
                <a:latin typeface="Montserrat"/>
                <a:ea typeface="Montserrat"/>
                <a:cs typeface="Montserrat"/>
                <a:sym typeface="Montserrat"/>
              </a:rPr>
              <a:t>funcionamiento de la CPU</a:t>
            </a:r>
            <a:r>
              <a:rPr lang="es" sz="1200">
                <a:solidFill>
                  <a:srgbClr val="333333"/>
                </a:solidFill>
                <a:highlight>
                  <a:srgbClr val="FFFFFF"/>
                </a:highlight>
                <a:latin typeface="Montserrat"/>
                <a:ea typeface="Montserrat"/>
                <a:cs typeface="Montserrat"/>
                <a:sym typeface="Montserrat"/>
              </a:rPr>
              <a:t> para extraer información privada que está siendo procesada por el sistema atacado. Este hardware se encarga de </a:t>
            </a:r>
            <a:r>
              <a:rPr i="1" lang="es" sz="1200">
                <a:solidFill>
                  <a:srgbClr val="333333"/>
                </a:solidFill>
                <a:highlight>
                  <a:srgbClr val="FFFFFF"/>
                </a:highlight>
                <a:latin typeface="Montserrat"/>
                <a:ea typeface="Montserrat"/>
                <a:cs typeface="Montserrat"/>
                <a:sym typeface="Montserrat"/>
              </a:rPr>
              <a:t>‘descodificar’</a:t>
            </a:r>
            <a:r>
              <a:rPr lang="es" sz="1200">
                <a:solidFill>
                  <a:srgbClr val="333333"/>
                </a:solidFill>
                <a:highlight>
                  <a:srgbClr val="FFFFFF"/>
                </a:highlight>
                <a:latin typeface="Montserrat"/>
                <a:ea typeface="Montserrat"/>
                <a:cs typeface="Montserrat"/>
                <a:sym typeface="Montserrat"/>
              </a:rPr>
              <a:t> los pulsos.</a:t>
            </a:r>
            <a:endParaRPr sz="1200">
              <a:solidFill>
                <a:srgbClr val="333333"/>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lang="es" sz="1200">
                <a:solidFill>
                  <a:srgbClr val="333333"/>
                </a:solidFill>
                <a:highlight>
                  <a:srgbClr val="FFFFFF"/>
                </a:highlight>
                <a:latin typeface="Montserrat"/>
                <a:ea typeface="Montserrat"/>
                <a:cs typeface="Montserrat"/>
                <a:sym typeface="Montserrat"/>
              </a:rPr>
              <a:t>Los </a:t>
            </a:r>
            <a:r>
              <a:rPr b="1" lang="es" sz="1200">
                <a:solidFill>
                  <a:srgbClr val="333333"/>
                </a:solidFill>
                <a:highlight>
                  <a:srgbClr val="FFFFFF"/>
                </a:highlight>
                <a:latin typeface="Montserrat"/>
                <a:ea typeface="Montserrat"/>
                <a:cs typeface="Montserrat"/>
                <a:sym typeface="Montserrat"/>
              </a:rPr>
              <a:t>datos binarios</a:t>
            </a:r>
            <a:r>
              <a:rPr lang="es" sz="1200">
                <a:solidFill>
                  <a:srgbClr val="333333"/>
                </a:solidFill>
                <a:highlight>
                  <a:srgbClr val="FFFFFF"/>
                </a:highlight>
                <a:latin typeface="Montserrat"/>
                <a:ea typeface="Montserrat"/>
                <a:cs typeface="Montserrat"/>
                <a:sym typeface="Montserrat"/>
              </a:rPr>
              <a:t>, según explican, se pueden </a:t>
            </a:r>
            <a:r>
              <a:rPr b="1" lang="es" sz="1200">
                <a:solidFill>
                  <a:srgbClr val="333333"/>
                </a:solidFill>
                <a:highlight>
                  <a:srgbClr val="FFFFFF"/>
                </a:highlight>
                <a:latin typeface="Montserrat"/>
                <a:ea typeface="Montserrat"/>
                <a:cs typeface="Montserrat"/>
                <a:sym typeface="Montserrat"/>
              </a:rPr>
              <a:t>modular</a:t>
            </a:r>
            <a:r>
              <a:rPr lang="es" sz="1200">
                <a:solidFill>
                  <a:srgbClr val="333333"/>
                </a:solidFill>
                <a:highlight>
                  <a:srgbClr val="FFFFFF"/>
                </a:highlight>
                <a:latin typeface="Montserrat"/>
                <a:ea typeface="Montserrat"/>
                <a:cs typeface="Montserrat"/>
                <a:sym typeface="Montserrat"/>
              </a:rPr>
              <a:t> en base al análisis de esas fluctuaciones en el flujo de corriente. Con esta técnica se pueden robar datos a una </a:t>
            </a:r>
            <a:r>
              <a:rPr b="1" lang="es" sz="1200">
                <a:solidFill>
                  <a:srgbClr val="333333"/>
                </a:solidFill>
                <a:highlight>
                  <a:srgbClr val="FFFFFF"/>
                </a:highlight>
                <a:latin typeface="Montserrat"/>
                <a:ea typeface="Montserrat"/>
                <a:cs typeface="Montserrat"/>
                <a:sym typeface="Montserrat"/>
              </a:rPr>
              <a:t>velocidad entre 10 y 1.000 bits por segundo</a:t>
            </a:r>
            <a:r>
              <a:rPr lang="es" sz="1200">
                <a:solidFill>
                  <a:srgbClr val="333333"/>
                </a:solidFill>
                <a:highlight>
                  <a:srgbClr val="FFFFFF"/>
                </a:highlight>
                <a:latin typeface="Montserrat"/>
                <a:ea typeface="Montserrat"/>
                <a:cs typeface="Montserrat"/>
                <a:sym typeface="Montserrat"/>
              </a:rPr>
              <a:t>.</a:t>
            </a:r>
            <a:r>
              <a:rPr b="1" lang="es" sz="1200">
                <a:solidFill>
                  <a:srgbClr val="333333"/>
                </a:solidFill>
                <a:highlight>
                  <a:srgbClr val="FFFFFF"/>
                </a:highlight>
                <a:latin typeface="Montserrat"/>
                <a:ea typeface="Montserrat"/>
                <a:cs typeface="Montserrat"/>
                <a:sym typeface="Montserrat"/>
              </a:rPr>
              <a:t> </a:t>
            </a:r>
            <a:endParaRPr sz="1200">
              <a:solidFill>
                <a:srgbClr val="333333"/>
              </a:solidFill>
              <a:highlight>
                <a:srgbClr val="FFFFFF"/>
              </a:highlight>
              <a:latin typeface="Montserrat"/>
              <a:ea typeface="Montserrat"/>
              <a:cs typeface="Montserrat"/>
              <a:sym typeface="Montserra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708ffe4d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708ffe4d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d4400e736_2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4400e73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5000"/>
              </a:lnSpc>
              <a:spcBef>
                <a:spcPts val="0"/>
              </a:spcBef>
              <a:spcAft>
                <a:spcPts val="0"/>
              </a:spcAft>
              <a:buNone/>
            </a:pPr>
            <a:r>
              <a:t/>
            </a:r>
            <a:endParaRPr sz="1200">
              <a:highlight>
                <a:srgbClr val="FFFFFF"/>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6e81d323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6e81d323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050">
                <a:solidFill>
                  <a:srgbClr val="2C2D2D"/>
                </a:solidFill>
                <a:highlight>
                  <a:srgbClr val="FFFFFF"/>
                </a:highlight>
              </a:rPr>
              <a:t>Para entender cómo este método puede ser tan eficaz </a:t>
            </a:r>
            <a:r>
              <a:rPr b="1" lang="es" sz="1050">
                <a:solidFill>
                  <a:srgbClr val="2C2D2D"/>
                </a:solidFill>
                <a:highlight>
                  <a:srgbClr val="FFFFFF"/>
                </a:highlight>
              </a:rPr>
              <a:t>hay que tener en cuenta que en un módulo de memoria RAM cualquiera, las celdas de los bits están situadas una al lado de la otra,</a:t>
            </a:r>
            <a:r>
              <a:rPr lang="es" sz="1050">
                <a:solidFill>
                  <a:srgbClr val="2C2D2D"/>
                </a:solidFill>
                <a:highlight>
                  <a:srgbClr val="FFFFFF"/>
                </a:highlight>
              </a:rPr>
              <a:t> ordenadas en diferentes hileras que se sitúan unas encima de otras, De esta forma, aunque cada bit es una celda individual, no se encuentra aislado del resto y los cambios que sufre pueden alterar al resto. Para proteger los datos más importantes, los bits en los que se guardan datos clave, normalmente, tendrán una protección especial y el atacante no podrá sobreescribirlos. Sin embargo, si en vez de eso decide escribir una y otra vez sobre las hileras de bits que se sitúan a ambos lados del “bit principal”, acabaría afectándole y modificando su valor. Este método, llamado </a:t>
            </a:r>
            <a:r>
              <a:rPr b="1" lang="es" sz="1050">
                <a:solidFill>
                  <a:srgbClr val="2C2D2D"/>
                </a:solidFill>
                <a:highlight>
                  <a:srgbClr val="FFFFFF"/>
                </a:highlight>
              </a:rPr>
              <a:t>“rowhammer”</a:t>
            </a:r>
            <a:r>
              <a:rPr lang="es" sz="1050">
                <a:solidFill>
                  <a:srgbClr val="2C2D2D"/>
                </a:solidFill>
                <a:highlight>
                  <a:srgbClr val="FFFFFF"/>
                </a:highlight>
              </a:rPr>
              <a:t>, es uno de los más efectivos, tanto que ha sido utilizado, por ejemplo, por unos investigadores de Google que se sirvieron de este método para demostrar que </a:t>
            </a:r>
            <a:r>
              <a:rPr b="1" lang="es" sz="1050">
                <a:solidFill>
                  <a:srgbClr val="2C2D2D"/>
                </a:solidFill>
                <a:highlight>
                  <a:srgbClr val="FFFFFF"/>
                </a:highlight>
              </a:rPr>
              <a:t>era posible afectar a los bits que determinan qué permisos puede tener una aplicación. </a:t>
            </a:r>
            <a:r>
              <a:rPr lang="es" sz="1050">
                <a:solidFill>
                  <a:srgbClr val="2C2D2D"/>
                </a:solidFill>
                <a:highlight>
                  <a:srgbClr val="FFFFFF"/>
                </a:highlight>
              </a:rPr>
              <a:t>Con el método rowhammer </a:t>
            </a:r>
            <a:r>
              <a:rPr b="1" lang="es" sz="1050">
                <a:solidFill>
                  <a:srgbClr val="2C2D2D"/>
                </a:solidFill>
                <a:highlight>
                  <a:srgbClr val="FFFFFF"/>
                </a:highlight>
              </a:rPr>
              <a:t>sería posible crear malware que atacase esos bits ganando acceso a todo el sistema</a:t>
            </a:r>
            <a:r>
              <a:rPr lang="es" sz="1050">
                <a:solidFill>
                  <a:srgbClr val="2C2D2D"/>
                </a:solidFill>
                <a:highlight>
                  <a:srgbClr val="FFFFFF"/>
                </a:highlight>
              </a:rPr>
              <a:t> e, incluso, saltarse los sistemas “sandbox” que tienen algunos sistemas operativos y que limitan el espacio de memoria que puede usar una aplicación por motivos de seguridad.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708ffe4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708ffe4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200">
                <a:highlight>
                  <a:srgbClr val="FFFFFF"/>
                </a:highlight>
                <a:latin typeface="Roboto"/>
                <a:ea typeface="Roboto"/>
                <a:cs typeface="Roboto"/>
                <a:sym typeface="Roboto"/>
              </a:rPr>
              <a:t>RAM:</a:t>
            </a:r>
            <a:r>
              <a:rPr lang="es" sz="1200">
                <a:highlight>
                  <a:srgbClr val="FFFFFF"/>
                </a:highlight>
                <a:latin typeface="Roboto"/>
                <a:ea typeface="Roboto"/>
                <a:cs typeface="Roboto"/>
                <a:sym typeface="Roboto"/>
              </a:rPr>
              <a:t> La principal amenaza para el hardware es la seguridad de la </a:t>
            </a:r>
            <a:r>
              <a:rPr b="1" lang="es" sz="1200">
                <a:highlight>
                  <a:srgbClr val="FFFFFF"/>
                </a:highlight>
                <a:latin typeface="Roboto"/>
                <a:ea typeface="Roboto"/>
                <a:cs typeface="Roboto"/>
                <a:sym typeface="Roboto"/>
              </a:rPr>
              <a:t>DDR DRAM,</a:t>
            </a:r>
            <a:r>
              <a:rPr lang="es" sz="1200">
                <a:highlight>
                  <a:srgbClr val="FFFFFF"/>
                </a:highlight>
                <a:latin typeface="Roboto"/>
                <a:ea typeface="Roboto"/>
                <a:cs typeface="Roboto"/>
                <a:sym typeface="Roboto"/>
              </a:rPr>
              <a:t> la cual no se puede solucionar mediante ningún parche de software. El problema radica en que los </a:t>
            </a:r>
            <a:r>
              <a:rPr b="1" lang="es" sz="1200">
                <a:highlight>
                  <a:srgbClr val="FFFFFF"/>
                </a:highlight>
                <a:latin typeface="Roboto"/>
                <a:ea typeface="Roboto"/>
                <a:cs typeface="Roboto"/>
                <a:sym typeface="Roboto"/>
              </a:rPr>
              <a:t>elementos del hardware soldados en el chip</a:t>
            </a:r>
            <a:r>
              <a:rPr lang="es" sz="1200">
                <a:highlight>
                  <a:srgbClr val="FFFFFF"/>
                </a:highlight>
                <a:latin typeface="Roboto"/>
                <a:ea typeface="Roboto"/>
                <a:cs typeface="Roboto"/>
                <a:sym typeface="Roboto"/>
              </a:rPr>
              <a:t> se encuentran colocados cada vez más cerca y, por tanto, comienzan a interferir unos con otros. Los nuevos módulos de memoria RAM basados en DDR4 y de ‘parity check’ pueden hacer frente a los ataques que se basan en este defecto; pero, en realidad, la mayoría de los ordenadores pueden hackearse mediante el ataque descrito. La única solución es cambiar todos los </a:t>
            </a:r>
            <a:r>
              <a:rPr b="1" lang="es" sz="1200">
                <a:highlight>
                  <a:srgbClr val="FFFFFF"/>
                </a:highlight>
                <a:latin typeface="Roboto"/>
                <a:ea typeface="Roboto"/>
                <a:cs typeface="Roboto"/>
                <a:sym typeface="Roboto"/>
              </a:rPr>
              <a:t>módulos de la memoria RAM.</a:t>
            </a:r>
            <a:endParaRPr b="1" sz="1200">
              <a:highlight>
                <a:srgbClr val="FFFFFF"/>
              </a:highlight>
              <a:latin typeface="Roboto"/>
              <a:ea typeface="Roboto"/>
              <a:cs typeface="Roboto"/>
              <a:sym typeface="Roboto"/>
            </a:endParaRPr>
          </a:p>
          <a:p>
            <a:pPr indent="0" lvl="0" marL="0" rtl="0" algn="l">
              <a:spcBef>
                <a:spcPts val="0"/>
              </a:spcBef>
              <a:spcAft>
                <a:spcPts val="0"/>
              </a:spcAft>
              <a:buNone/>
            </a:pPr>
            <a:r>
              <a:t/>
            </a:r>
            <a:endParaRPr b="1" sz="1200">
              <a:highlight>
                <a:srgbClr val="FFFFFF"/>
              </a:highlight>
              <a:latin typeface="Roboto"/>
              <a:ea typeface="Roboto"/>
              <a:cs typeface="Roboto"/>
              <a:sym typeface="Roboto"/>
            </a:endParaRPr>
          </a:p>
          <a:p>
            <a:pPr indent="0" lvl="0" marL="0" rtl="0" algn="l">
              <a:spcBef>
                <a:spcPts val="0"/>
              </a:spcBef>
              <a:spcAft>
                <a:spcPts val="0"/>
              </a:spcAft>
              <a:buNone/>
            </a:pPr>
            <a:r>
              <a:rPr b="1" lang="es" sz="1200">
                <a:highlight>
                  <a:srgbClr val="FFFFFF"/>
                </a:highlight>
                <a:latin typeface="Roboto"/>
                <a:ea typeface="Roboto"/>
                <a:cs typeface="Roboto"/>
                <a:sym typeface="Roboto"/>
              </a:rPr>
              <a:t>BIOS:</a:t>
            </a:r>
            <a:r>
              <a:rPr lang="es" sz="1200">
                <a:highlight>
                  <a:srgbClr val="FFFFFF"/>
                </a:highlight>
                <a:latin typeface="Roboto"/>
                <a:ea typeface="Roboto"/>
                <a:cs typeface="Roboto"/>
                <a:sym typeface="Roboto"/>
              </a:rPr>
              <a:t> Cuando la Interfaz Extensible de Firmware (UEFI) comenzó a cobrar fuerza, una gran parte del </a:t>
            </a:r>
            <a:r>
              <a:rPr b="1" lang="es" sz="1200">
                <a:highlight>
                  <a:srgbClr val="FFFFFF"/>
                </a:highlight>
                <a:latin typeface="Roboto"/>
                <a:ea typeface="Roboto"/>
                <a:cs typeface="Roboto"/>
                <a:sym typeface="Roboto"/>
              </a:rPr>
              <a:t>código fuente</a:t>
            </a:r>
            <a:r>
              <a:rPr lang="es" sz="1200">
                <a:highlight>
                  <a:srgbClr val="FFFFFF"/>
                </a:highlight>
                <a:latin typeface="Roboto"/>
                <a:ea typeface="Roboto"/>
                <a:cs typeface="Roboto"/>
                <a:sym typeface="Roboto"/>
              </a:rPr>
              <a:t> se convirtió en algo común a todas las plataformas y en una puerta de entrada para el malware. Así, la última </a:t>
            </a:r>
            <a:r>
              <a:rPr b="1" lang="es" sz="1200">
                <a:highlight>
                  <a:srgbClr val="FFFFFF"/>
                </a:highlight>
                <a:latin typeface="Roboto"/>
                <a:ea typeface="Roboto"/>
                <a:cs typeface="Roboto"/>
                <a:sym typeface="Roboto"/>
              </a:rPr>
              <a:t>vulnerabilidad de UEFI</a:t>
            </a:r>
            <a:r>
              <a:rPr lang="es" sz="1200">
                <a:highlight>
                  <a:srgbClr val="FFFFFF"/>
                </a:highlight>
                <a:latin typeface="Roboto"/>
                <a:ea typeface="Roboto"/>
                <a:cs typeface="Roboto"/>
                <a:sym typeface="Roboto"/>
              </a:rPr>
              <a:t> permite </a:t>
            </a:r>
            <a:r>
              <a:rPr b="1" lang="es" sz="1200">
                <a:highlight>
                  <a:srgbClr val="FFFFFF"/>
                </a:highlight>
                <a:latin typeface="Roboto"/>
                <a:ea typeface="Roboto"/>
                <a:cs typeface="Roboto"/>
                <a:sym typeface="Roboto"/>
              </a:rPr>
              <a:t>sobrescribir sobre el BIOS,</a:t>
            </a:r>
            <a:r>
              <a:rPr lang="es" sz="1200">
                <a:highlight>
                  <a:srgbClr val="FFFFFF"/>
                </a:highlight>
                <a:latin typeface="Roboto"/>
                <a:ea typeface="Roboto"/>
                <a:cs typeface="Roboto"/>
                <a:sym typeface="Roboto"/>
              </a:rPr>
              <a:t> sin que se pueda hacer nada al respecto.</a:t>
            </a:r>
            <a:endParaRPr sz="1200">
              <a:highlight>
                <a:srgbClr val="FFFFFF"/>
              </a:highlight>
              <a:latin typeface="Roboto"/>
              <a:ea typeface="Roboto"/>
              <a:cs typeface="Roboto"/>
              <a:sym typeface="Roboto"/>
            </a:endParaRPr>
          </a:p>
          <a:p>
            <a:pPr indent="0" lvl="0" marL="0" rtl="0" algn="l">
              <a:spcBef>
                <a:spcPts val="0"/>
              </a:spcBef>
              <a:spcAft>
                <a:spcPts val="0"/>
              </a:spcAft>
              <a:buNone/>
            </a:pPr>
            <a:r>
              <a:t/>
            </a:r>
            <a:endParaRPr sz="1200">
              <a:highlight>
                <a:srgbClr val="FFFFFF"/>
              </a:highlight>
              <a:latin typeface="Roboto"/>
              <a:ea typeface="Roboto"/>
              <a:cs typeface="Roboto"/>
              <a:sym typeface="Roboto"/>
            </a:endParaRPr>
          </a:p>
          <a:p>
            <a:pPr indent="0" lvl="0" marL="0" rtl="0" algn="l">
              <a:spcBef>
                <a:spcPts val="0"/>
              </a:spcBef>
              <a:spcAft>
                <a:spcPts val="0"/>
              </a:spcAft>
              <a:buNone/>
            </a:pPr>
            <a:r>
              <a:rPr lang="es" sz="1300">
                <a:highlight>
                  <a:srgbClr val="FFFFFF"/>
                </a:highlight>
                <a:latin typeface="Roboto"/>
                <a:ea typeface="Roboto"/>
                <a:cs typeface="Roboto"/>
                <a:sym typeface="Roboto"/>
              </a:rPr>
              <a:t>Estos ataques pueden dañarlo de tal manera que no haya reparación posible. </a:t>
            </a:r>
            <a:r>
              <a:rPr lang="es" sz="1300">
                <a:highlight>
                  <a:srgbClr val="F9F9F9"/>
                </a:highlight>
                <a:latin typeface="Roboto"/>
                <a:ea typeface="Roboto"/>
                <a:cs typeface="Roboto"/>
                <a:sym typeface="Roboto"/>
              </a:rPr>
              <a:t>Reescriben el firmware de los principales fabricantes (WD, Seagate, Samsung etc). Al escribirse el virus en el firmware, no es borrable con un formateo. Ni con un borrado a bajo nivel. Tan pronto instales un SO, se vuelve a copiar y vuelve a infectarlo. Como el virus se carga antes que nada del SO, puede interceptar un disco duro entero cifrado, cuando te pide que entres la contraseña cifrada para poder arrancar el SO. Como ya está funcionando, puede interceptar la contraseña y guardarla en el propio espacio del firmware.</a:t>
            </a:r>
            <a:endParaRPr sz="1600">
              <a:highlight>
                <a:srgbClr val="FFFFFF"/>
              </a:highlight>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853d5d8b8b_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53d5d8b8b_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Primer video-&gt; El dispositivo ya afectado le indica que hay una nueva actualización disponible y le requiere la contraseña, dice que obviamente Amazon no te va a pedir mediante este sistema una contraseña para hacer esto, vemos como en el terminal vemos registrado todo lo que decimos.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Segundo video -&gt; Anteriormente desactiva todos los puertos USB, conexión wifi y todo, mediante un malware instalado en una plaquita mediante usb transfiere el programa al dispositivo, se pasan los datos mediante ultrasonido</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856b2025bf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56b2025b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Primer video, transmisión de datos a través de señales acústicas generadas por el disco duro</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742e3e7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742e3e7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cbab3a369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bab3a369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856b2025bf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856b2025bf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d9c40d9f9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9c40d9f9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56b2025b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56b2025b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56b2025b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56b2025b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 puede actualizar el firmware pero eso no </a:t>
            </a:r>
            <a:r>
              <a:rPr lang="es"/>
              <a:t>evitará</a:t>
            </a:r>
            <a:r>
              <a:rPr lang="es"/>
              <a:t> la brecha de seguridad. Logitech tiene un serio problema ya que hay decenas de dispositivos afectados bajo el estandar inalambrico Unifying...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56b2025b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56b2025b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56b2025b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56b2025b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56b2025b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56b2025b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56b2025b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56b2025b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8.gif"/><Relationship Id="rId4" Type="http://schemas.openxmlformats.org/officeDocument/2006/relationships/image" Target="../media/image15.gif"/><Relationship Id="rId5"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www.youtube.com/watch?v=VTTq-wBFu-o" TargetMode="External"/><Relationship Id="rId4"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www.youtube.com/watch?v=Wh2uexUAy7k" TargetMode="External"/><Relationship Id="rId4" Type="http://schemas.openxmlformats.org/officeDocument/2006/relationships/image" Target="../media/image14.jpg"/><Relationship Id="rId5" Type="http://schemas.openxmlformats.org/officeDocument/2006/relationships/hyperlink" Target="http://www.youtube.com/watch?v=oktnyJ72A-U" TargetMode="External"/><Relationship Id="rId6"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www.youtube.com/watch?v=H7lQXmSLiP8" TargetMode="External"/><Relationship Id="rId4" Type="http://schemas.openxmlformats.org/officeDocument/2006/relationships/image" Target="../media/image6.jpg"/><Relationship Id="rId5" Type="http://schemas.openxmlformats.org/officeDocument/2006/relationships/hyperlink" Target="http://www.youtube.com/watch?v=_TidRpVWXBE" TargetMode="External"/><Relationship Id="rId6" Type="http://schemas.openxmlformats.org/officeDocument/2006/relationships/image" Target="../media/image1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510450" y="273000"/>
            <a:ext cx="64245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s" sz="2900">
                <a:solidFill>
                  <a:srgbClr val="666666"/>
                </a:solidFill>
              </a:rPr>
              <a:t>Seguridad y robo de información </a:t>
            </a:r>
            <a:r>
              <a:rPr b="1" lang="es" sz="2900">
                <a:solidFill>
                  <a:srgbClr val="666666"/>
                </a:solidFill>
              </a:rPr>
              <a:t>vía  </a:t>
            </a:r>
            <a:r>
              <a:rPr b="1" lang="es" sz="2900">
                <a:solidFill>
                  <a:srgbClr val="666666"/>
                </a:solidFill>
              </a:rPr>
              <a:t>periféricos y dispositivos hardware</a:t>
            </a:r>
            <a:endParaRPr b="1" sz="2900">
              <a:solidFill>
                <a:srgbClr val="666666"/>
              </a:solidFill>
            </a:endParaRPr>
          </a:p>
        </p:txBody>
      </p:sp>
      <p:sp>
        <p:nvSpPr>
          <p:cNvPr id="86" name="Google Shape;86;p13"/>
          <p:cNvSpPr txBox="1"/>
          <p:nvPr>
            <p:ph idx="1" type="subTitle"/>
          </p:nvPr>
        </p:nvSpPr>
        <p:spPr>
          <a:xfrm>
            <a:off x="629950" y="2218952"/>
            <a:ext cx="3040800" cy="70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rgbClr val="666666"/>
                </a:solidFill>
              </a:rPr>
              <a:t>Alberto García Valero</a:t>
            </a:r>
            <a:endParaRPr sz="1800">
              <a:solidFill>
                <a:srgbClr val="666666"/>
              </a:solidFill>
            </a:endParaRPr>
          </a:p>
          <a:p>
            <a:pPr indent="0" lvl="0" marL="0" rtl="0" algn="l">
              <a:spcBef>
                <a:spcPts val="0"/>
              </a:spcBef>
              <a:spcAft>
                <a:spcPts val="0"/>
              </a:spcAft>
              <a:buNone/>
            </a:pPr>
            <a:r>
              <a:rPr lang="es" sz="1800">
                <a:solidFill>
                  <a:srgbClr val="666666"/>
                </a:solidFill>
              </a:rPr>
              <a:t>Manuel Fernández La-Chica</a:t>
            </a:r>
            <a:endParaRPr sz="1800">
              <a:solidFill>
                <a:srgbClr val="666666"/>
              </a:solidFill>
            </a:endParaRPr>
          </a:p>
        </p:txBody>
      </p:sp>
      <p:sp>
        <p:nvSpPr>
          <p:cNvPr id="87" name="Google Shape;87;p13"/>
          <p:cNvSpPr txBox="1"/>
          <p:nvPr>
            <p:ph idx="1" type="subTitle"/>
          </p:nvPr>
        </p:nvSpPr>
        <p:spPr>
          <a:xfrm>
            <a:off x="629950" y="4113575"/>
            <a:ext cx="5352600" cy="85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500">
                <a:solidFill>
                  <a:srgbClr val="666666"/>
                </a:solidFill>
              </a:rPr>
              <a:t>ETSIIT</a:t>
            </a:r>
            <a:r>
              <a:rPr lang="es" sz="1500">
                <a:solidFill>
                  <a:srgbClr val="666666"/>
                </a:solidFill>
              </a:rPr>
              <a:t> - Grado en Ingeniería Informática</a:t>
            </a:r>
            <a:endParaRPr sz="1500">
              <a:solidFill>
                <a:srgbClr val="666666"/>
              </a:solidFill>
            </a:endParaRPr>
          </a:p>
          <a:p>
            <a:pPr indent="0" lvl="0" marL="0" rtl="0" algn="l">
              <a:spcBef>
                <a:spcPts val="0"/>
              </a:spcBef>
              <a:spcAft>
                <a:spcPts val="0"/>
              </a:spcAft>
              <a:buNone/>
            </a:pPr>
            <a:r>
              <a:rPr b="1" lang="es" sz="1500">
                <a:solidFill>
                  <a:srgbClr val="666666"/>
                </a:solidFill>
              </a:rPr>
              <a:t>Periféricos</a:t>
            </a:r>
            <a:r>
              <a:rPr b="1" lang="es" sz="1500">
                <a:solidFill>
                  <a:srgbClr val="666666"/>
                </a:solidFill>
              </a:rPr>
              <a:t> y Dispositivos de Interfaz Humana</a:t>
            </a:r>
            <a:endParaRPr b="1" sz="1500">
              <a:solidFill>
                <a:srgbClr val="666666"/>
              </a:solidFill>
            </a:endParaRPr>
          </a:p>
        </p:txBody>
      </p:sp>
      <p:cxnSp>
        <p:nvCxnSpPr>
          <p:cNvPr id="88" name="Google Shape;88;p13"/>
          <p:cNvCxnSpPr/>
          <p:nvPr/>
        </p:nvCxnSpPr>
        <p:spPr>
          <a:xfrm>
            <a:off x="629950" y="2087725"/>
            <a:ext cx="500400" cy="0"/>
          </a:xfrm>
          <a:prstGeom prst="straightConnector1">
            <a:avLst/>
          </a:prstGeom>
          <a:noFill/>
          <a:ln cap="flat" cmpd="sng" w="19050">
            <a:solidFill>
              <a:srgbClr val="434343"/>
            </a:solidFill>
            <a:prstDash val="solid"/>
            <a:round/>
            <a:headEnd len="med" w="med" type="none"/>
            <a:tailEnd len="med" w="med" type="none"/>
          </a:ln>
        </p:spPr>
      </p:cxnSp>
      <p:pic>
        <p:nvPicPr>
          <p:cNvPr id="89" name="Google Shape;89;p13"/>
          <p:cNvPicPr preferRelativeResize="0"/>
          <p:nvPr/>
        </p:nvPicPr>
        <p:blipFill>
          <a:blip r:embed="rId3">
            <a:alphaModFix/>
          </a:blip>
          <a:stretch>
            <a:fillRect/>
          </a:stretch>
        </p:blipFill>
        <p:spPr>
          <a:xfrm>
            <a:off x="7300125" y="3379825"/>
            <a:ext cx="1395475" cy="1395475"/>
          </a:xfrm>
          <a:prstGeom prst="rect">
            <a:avLst/>
          </a:prstGeom>
          <a:noFill/>
          <a:ln>
            <a:noFill/>
          </a:ln>
        </p:spPr>
      </p:pic>
      <p:pic>
        <p:nvPicPr>
          <p:cNvPr id="90" name="Google Shape;90;p13"/>
          <p:cNvPicPr preferRelativeResize="0"/>
          <p:nvPr/>
        </p:nvPicPr>
        <p:blipFill>
          <a:blip r:embed="rId4">
            <a:alphaModFix/>
          </a:blip>
          <a:stretch>
            <a:fillRect/>
          </a:stretch>
        </p:blipFill>
        <p:spPr>
          <a:xfrm>
            <a:off x="4367838" y="2087725"/>
            <a:ext cx="2623596" cy="1939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s" sz="2800"/>
              <a:t>1.1.7 Acceso a la webcam y </a:t>
            </a:r>
            <a:r>
              <a:rPr b="1" lang="es" sz="2800"/>
              <a:t>micrófono</a:t>
            </a:r>
            <a:endParaRPr b="1" sz="2800"/>
          </a:p>
        </p:txBody>
      </p:sp>
      <p:sp>
        <p:nvSpPr>
          <p:cNvPr id="151" name="Google Shape;151;p22"/>
          <p:cNvSpPr txBox="1"/>
          <p:nvPr>
            <p:ph idx="1" type="body"/>
          </p:nvPr>
        </p:nvSpPr>
        <p:spPr>
          <a:xfrm>
            <a:off x="311700" y="1017800"/>
            <a:ext cx="8520600" cy="3339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s" sz="1600"/>
              <a:t>Hay cientos de </a:t>
            </a:r>
            <a:r>
              <a:rPr b="1" lang="es" sz="1600"/>
              <a:t>malware</a:t>
            </a:r>
            <a:r>
              <a:rPr lang="es" sz="1600"/>
              <a:t> cuyo fin es el </a:t>
            </a:r>
            <a:r>
              <a:rPr b="1" lang="es" sz="1600"/>
              <a:t>acceso</a:t>
            </a:r>
            <a:r>
              <a:rPr lang="es" sz="1600"/>
              <a:t> a la </a:t>
            </a:r>
            <a:r>
              <a:rPr b="1" lang="es" sz="1600"/>
              <a:t>webcam o </a:t>
            </a:r>
            <a:r>
              <a:rPr b="1" lang="es" sz="1600"/>
              <a:t>micrófono</a:t>
            </a:r>
            <a:r>
              <a:rPr lang="es" sz="1600"/>
              <a:t> de tu equipo.</a:t>
            </a:r>
            <a:endParaRPr sz="1600"/>
          </a:p>
          <a:p>
            <a:pPr indent="0" lvl="0" marL="457200" rtl="0" algn="l">
              <a:spcBef>
                <a:spcPts val="1600"/>
              </a:spcBef>
              <a:spcAft>
                <a:spcPts val="0"/>
              </a:spcAft>
              <a:buNone/>
            </a:pPr>
            <a:r>
              <a:t/>
            </a:r>
            <a:endParaRPr sz="1600"/>
          </a:p>
          <a:p>
            <a:pPr indent="-330200" lvl="0" marL="457200" rtl="0" algn="l">
              <a:spcBef>
                <a:spcPts val="1600"/>
              </a:spcBef>
              <a:spcAft>
                <a:spcPts val="0"/>
              </a:spcAft>
              <a:buSzPts val="1600"/>
              <a:buChar char="-"/>
            </a:pPr>
            <a:r>
              <a:rPr lang="es" sz="1600"/>
              <a:t>Los ciberdelincuentes se aprovechan de estas brechas de seguridad normalmente para el </a:t>
            </a:r>
            <a:r>
              <a:rPr b="1" lang="es" sz="1600"/>
              <a:t>robo de </a:t>
            </a:r>
            <a:r>
              <a:rPr b="1" lang="es" sz="1600"/>
              <a:t>información</a:t>
            </a:r>
            <a:r>
              <a:rPr lang="es" sz="1600"/>
              <a:t> y la </a:t>
            </a:r>
            <a:r>
              <a:rPr b="1" lang="es" sz="1600"/>
              <a:t>extorsión</a:t>
            </a:r>
            <a:r>
              <a:rPr b="1" lang="es" sz="1600"/>
              <a:t> </a:t>
            </a:r>
            <a:r>
              <a:rPr b="1" lang="es" sz="1600"/>
              <a:t>económica</a:t>
            </a:r>
            <a:r>
              <a:rPr lang="es" sz="1600"/>
              <a:t>.</a:t>
            </a:r>
            <a:endParaRPr sz="1600"/>
          </a:p>
          <a:p>
            <a:pPr indent="0" lvl="0" marL="457200" rtl="0" algn="l">
              <a:spcBef>
                <a:spcPts val="1600"/>
              </a:spcBef>
              <a:spcAft>
                <a:spcPts val="0"/>
              </a:spcAft>
              <a:buNone/>
            </a:pPr>
            <a:r>
              <a:t/>
            </a:r>
            <a:endParaRPr sz="1600"/>
          </a:p>
          <a:p>
            <a:pPr indent="-330200" lvl="0" marL="457200" rtl="0" algn="l">
              <a:spcBef>
                <a:spcPts val="1600"/>
              </a:spcBef>
              <a:spcAft>
                <a:spcPts val="0"/>
              </a:spcAft>
              <a:buSzPts val="1600"/>
              <a:buChar char="-"/>
            </a:pPr>
            <a:r>
              <a:rPr lang="es" sz="1600"/>
              <a:t>En </a:t>
            </a:r>
            <a:r>
              <a:rPr lang="es" sz="1600"/>
              <a:t>relación</a:t>
            </a:r>
            <a:r>
              <a:rPr lang="es" sz="1600"/>
              <a:t> a la </a:t>
            </a:r>
            <a:r>
              <a:rPr b="1" lang="es" sz="1600"/>
              <a:t>webcam</a:t>
            </a:r>
            <a:r>
              <a:rPr lang="es" sz="1600"/>
              <a:t> hay </a:t>
            </a:r>
            <a:r>
              <a:rPr b="1" lang="es" sz="1600"/>
              <a:t>métodos</a:t>
            </a:r>
            <a:r>
              <a:rPr b="1" lang="es" sz="1600"/>
              <a:t> para </a:t>
            </a:r>
            <a:r>
              <a:rPr b="1" lang="es" sz="1600"/>
              <a:t>deshabilitarla</a:t>
            </a:r>
            <a:r>
              <a:rPr lang="es" sz="1600"/>
              <a:t> en el sistema y que no se reconozca, </a:t>
            </a:r>
            <a:r>
              <a:rPr b="1" lang="es" sz="1600"/>
              <a:t>como si no existiese</a:t>
            </a:r>
            <a:r>
              <a:rPr lang="es" sz="1600"/>
              <a:t>,</a:t>
            </a:r>
            <a:r>
              <a:rPr lang="es" sz="1600"/>
              <a:t> aunque el poner un stick encima de ella no deja de ser el </a:t>
            </a:r>
            <a:r>
              <a:rPr lang="es" sz="1600"/>
              <a:t>método</a:t>
            </a:r>
            <a:r>
              <a:rPr lang="es" sz="1600"/>
              <a:t> </a:t>
            </a:r>
            <a:r>
              <a:rPr lang="es" sz="1600"/>
              <a:t>más</a:t>
            </a:r>
            <a:r>
              <a:rPr lang="es" sz="1600"/>
              <a:t> fiable hoy dia...</a:t>
            </a:r>
            <a:endParaRPr sz="1600"/>
          </a:p>
        </p:txBody>
      </p:sp>
      <p:pic>
        <p:nvPicPr>
          <p:cNvPr id="152" name="Google Shape;152;p22"/>
          <p:cNvPicPr preferRelativeResize="0"/>
          <p:nvPr/>
        </p:nvPicPr>
        <p:blipFill>
          <a:blip r:embed="rId3">
            <a:alphaModFix/>
          </a:blip>
          <a:stretch>
            <a:fillRect/>
          </a:stretch>
        </p:blipFill>
        <p:spPr>
          <a:xfrm>
            <a:off x="7205725" y="99467"/>
            <a:ext cx="1626575" cy="918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3"/>
          <p:cNvSpPr txBox="1"/>
          <p:nvPr>
            <p:ph idx="4294967295" type="title"/>
          </p:nvPr>
        </p:nvSpPr>
        <p:spPr>
          <a:xfrm>
            <a:off x="311700" y="445025"/>
            <a:ext cx="4393500" cy="10053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s" sz="3600"/>
              <a:t>   Keyloggers</a:t>
            </a:r>
            <a:endParaRPr b="1" sz="3600"/>
          </a:p>
        </p:txBody>
      </p:sp>
      <p:sp>
        <p:nvSpPr>
          <p:cNvPr id="158" name="Google Shape;158;p23"/>
          <p:cNvSpPr txBox="1"/>
          <p:nvPr>
            <p:ph idx="4294967295" type="body"/>
          </p:nvPr>
        </p:nvSpPr>
        <p:spPr>
          <a:xfrm>
            <a:off x="311700" y="1630600"/>
            <a:ext cx="4084500" cy="315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t>El keylogger por hardware es una solución perfecta que sirve para seguir la actividad del usuario de ordenador con escaso riesgo de su detección. </a:t>
            </a:r>
            <a:endParaRPr sz="1500"/>
          </a:p>
          <a:p>
            <a:pPr indent="0" lvl="0" marL="0" rtl="0" algn="l">
              <a:spcBef>
                <a:spcPts val="1600"/>
              </a:spcBef>
              <a:spcAft>
                <a:spcPts val="1600"/>
              </a:spcAft>
              <a:buNone/>
            </a:pPr>
            <a:r>
              <a:rPr lang="es" sz="1500"/>
              <a:t>Es un dispositivo 100% electrónico así que no requiere acceso al sistema operativo, no deja huellas y los programas no son capaces de detectar este tipo de dispositivo.</a:t>
            </a:r>
            <a:endParaRPr sz="1500"/>
          </a:p>
        </p:txBody>
      </p:sp>
      <p:pic>
        <p:nvPicPr>
          <p:cNvPr id="159" name="Google Shape;159;p23"/>
          <p:cNvPicPr preferRelativeResize="0"/>
          <p:nvPr/>
        </p:nvPicPr>
        <p:blipFill rotWithShape="1">
          <a:blip r:embed="rId3">
            <a:alphaModFix/>
          </a:blip>
          <a:srcRect b="-3033" l="5432" r="11496" t="-3033"/>
          <a:stretch/>
        </p:blipFill>
        <p:spPr>
          <a:xfrm>
            <a:off x="4705150" y="361926"/>
            <a:ext cx="2035799" cy="1955425"/>
          </a:xfrm>
          <a:prstGeom prst="rect">
            <a:avLst/>
          </a:prstGeom>
          <a:noFill/>
          <a:ln>
            <a:noFill/>
          </a:ln>
        </p:spPr>
      </p:pic>
      <p:pic>
        <p:nvPicPr>
          <p:cNvPr id="160" name="Google Shape;160;p23"/>
          <p:cNvPicPr preferRelativeResize="0"/>
          <p:nvPr/>
        </p:nvPicPr>
        <p:blipFill rotWithShape="1">
          <a:blip r:embed="rId4">
            <a:alphaModFix/>
          </a:blip>
          <a:srcRect b="0" l="10846" r="10838" t="0"/>
          <a:stretch/>
        </p:blipFill>
        <p:spPr>
          <a:xfrm>
            <a:off x="6796425" y="361926"/>
            <a:ext cx="2035800" cy="1955425"/>
          </a:xfrm>
          <a:prstGeom prst="rect">
            <a:avLst/>
          </a:prstGeom>
          <a:noFill/>
          <a:ln>
            <a:noFill/>
          </a:ln>
        </p:spPr>
      </p:pic>
      <p:pic>
        <p:nvPicPr>
          <p:cNvPr id="161" name="Google Shape;161;p23"/>
          <p:cNvPicPr preferRelativeResize="0"/>
          <p:nvPr/>
        </p:nvPicPr>
        <p:blipFill rotWithShape="1">
          <a:blip r:embed="rId5">
            <a:alphaModFix/>
          </a:blip>
          <a:srcRect b="4570" l="0" r="0" t="4570"/>
          <a:stretch/>
        </p:blipFill>
        <p:spPr>
          <a:xfrm>
            <a:off x="4705200" y="2366436"/>
            <a:ext cx="4127100" cy="24203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s" sz="3600"/>
              <a:t>1.2 Hardware</a:t>
            </a:r>
            <a:endParaRPr b="1" sz="3600"/>
          </a:p>
          <a:p>
            <a:pPr indent="0" lvl="0" marL="0" rtl="0" algn="l">
              <a:spcBef>
                <a:spcPts val="0"/>
              </a:spcBef>
              <a:spcAft>
                <a:spcPts val="0"/>
              </a:spcAft>
              <a:buNone/>
            </a:pPr>
            <a:r>
              <a:t/>
            </a:r>
            <a:endParaRPr/>
          </a:p>
        </p:txBody>
      </p:sp>
      <p:sp>
        <p:nvSpPr>
          <p:cNvPr id="167" name="Google Shape;167;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s" sz="2000"/>
              <a:t>F</a:t>
            </a:r>
            <a:r>
              <a:rPr b="1" lang="es" sz="2000"/>
              <a:t>uente de alimentación</a:t>
            </a:r>
            <a:r>
              <a:rPr lang="es" sz="2000"/>
              <a:t> como altavoz de ultrasonidos</a:t>
            </a:r>
            <a:endParaRPr sz="2000"/>
          </a:p>
          <a:p>
            <a:pPr indent="-355600" lvl="0" marL="457200" rtl="0" algn="l">
              <a:spcBef>
                <a:spcPts val="0"/>
              </a:spcBef>
              <a:spcAft>
                <a:spcPts val="0"/>
              </a:spcAft>
              <a:buSzPts val="2000"/>
              <a:buChar char="❏"/>
            </a:pPr>
            <a:r>
              <a:rPr b="1" lang="es" sz="2000"/>
              <a:t>Ventiladores</a:t>
            </a:r>
            <a:r>
              <a:rPr lang="es" sz="2000"/>
              <a:t> para la transmisión de información en código morse</a:t>
            </a:r>
            <a:endParaRPr sz="2000"/>
          </a:p>
          <a:p>
            <a:pPr indent="-355600" lvl="0" marL="457200" rtl="0" algn="l">
              <a:spcBef>
                <a:spcPts val="0"/>
              </a:spcBef>
              <a:spcAft>
                <a:spcPts val="0"/>
              </a:spcAft>
              <a:buSzPts val="2000"/>
              <a:buChar char="❏"/>
            </a:pPr>
            <a:r>
              <a:rPr lang="es" sz="2000"/>
              <a:t>Modificación registros </a:t>
            </a:r>
            <a:r>
              <a:rPr b="1" lang="es" sz="2000"/>
              <a:t>RAM</a:t>
            </a:r>
            <a:r>
              <a:rPr lang="es" sz="2000"/>
              <a:t> para concesión de permisos y robo de información</a:t>
            </a:r>
            <a:endParaRPr sz="2000"/>
          </a:p>
          <a:p>
            <a:pPr indent="-355600" lvl="0" marL="457200" rtl="0" algn="l">
              <a:spcBef>
                <a:spcPts val="0"/>
              </a:spcBef>
              <a:spcAft>
                <a:spcPts val="0"/>
              </a:spcAft>
              <a:buSzPts val="2000"/>
              <a:buChar char="❏"/>
            </a:pPr>
            <a:r>
              <a:rPr lang="es" sz="2000"/>
              <a:t>Daño irreparable del </a:t>
            </a:r>
            <a:r>
              <a:rPr b="1" lang="es" sz="2000"/>
              <a:t>disco duro</a:t>
            </a:r>
            <a:r>
              <a:rPr lang="es" sz="2000"/>
              <a:t> alterando su firmware</a:t>
            </a:r>
            <a:endParaRPr sz="2000"/>
          </a:p>
          <a:p>
            <a:pPr indent="-355600" lvl="0" marL="457200" rtl="0" algn="l">
              <a:spcBef>
                <a:spcPts val="0"/>
              </a:spcBef>
              <a:spcAft>
                <a:spcPts val="0"/>
              </a:spcAft>
              <a:buSzPts val="2000"/>
              <a:buChar char="❏"/>
            </a:pPr>
            <a:r>
              <a:rPr lang="es" sz="2000"/>
              <a:t>Robo de información de los </a:t>
            </a:r>
            <a:r>
              <a:rPr b="1" lang="es" sz="2000"/>
              <a:t>HDD</a:t>
            </a:r>
            <a:r>
              <a:rPr lang="es" sz="2000"/>
              <a:t> mediante señales acústicas</a:t>
            </a:r>
            <a:endParaRPr sz="2000"/>
          </a:p>
          <a:p>
            <a:pPr indent="-355600" lvl="0" marL="457200" rtl="0" algn="l">
              <a:spcBef>
                <a:spcPts val="0"/>
              </a:spcBef>
              <a:spcAft>
                <a:spcPts val="0"/>
              </a:spcAft>
              <a:buSzPts val="2000"/>
              <a:buChar char="❏"/>
            </a:pPr>
            <a:r>
              <a:rPr lang="es" sz="2000"/>
              <a:t>Acceso al código fuente del ROM chip de la </a:t>
            </a:r>
            <a:r>
              <a:rPr b="1" lang="es" sz="2000"/>
              <a:t>BIOS/UEFI</a:t>
            </a:r>
            <a:endParaRPr b="1"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Power Supplay</a:t>
            </a:r>
            <a:endParaRPr/>
          </a:p>
        </p:txBody>
      </p:sp>
      <p:pic>
        <p:nvPicPr>
          <p:cNvPr descr="Air-Gap research page: http://www.covertchannels.com&#10;By Dr. Mordechai Guri&#10;&#10;POWER-SUPPLaY: Leaking Data from Air-Gapped Systems by Turning the Power-Supplies Into  Speakers" id="173" name="Google Shape;173;p25" title="POWER-SUPPLaY: Leaking Data from Air-Gapped Systems by Turning the Power-Supplies Into  Speakers">
            <a:hlinkClick r:id="rId3"/>
          </p:cNvPr>
          <p:cNvPicPr preferRelativeResize="0"/>
          <p:nvPr/>
        </p:nvPicPr>
        <p:blipFill>
          <a:blip r:embed="rId4">
            <a:alphaModFix/>
          </a:blip>
          <a:stretch>
            <a:fillRect/>
          </a:stretch>
        </p:blipFill>
        <p:spPr>
          <a:xfrm>
            <a:off x="512725" y="1197225"/>
            <a:ext cx="4572000" cy="3429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265500" y="868150"/>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s" sz="3000"/>
              <a:t>Ranking de vulnerabilidades hardware</a:t>
            </a:r>
            <a:endParaRPr b="1" sz="2900"/>
          </a:p>
        </p:txBody>
      </p:sp>
      <p:sp>
        <p:nvSpPr>
          <p:cNvPr id="179" name="Google Shape;179;p26"/>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Estas son debidas por el aumento en la complejidad de los nuevos firmwares encargados para gestionar sus distintos componentes.</a:t>
            </a:r>
            <a:endParaRPr sz="1400"/>
          </a:p>
        </p:txBody>
      </p:sp>
      <p:sp>
        <p:nvSpPr>
          <p:cNvPr id="180" name="Google Shape;180;p26"/>
          <p:cNvSpPr txBox="1"/>
          <p:nvPr>
            <p:ph idx="2" type="body"/>
          </p:nvPr>
        </p:nvSpPr>
        <p:spPr>
          <a:xfrm>
            <a:off x="4803750" y="4109225"/>
            <a:ext cx="7578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s" sz="1100"/>
              <a:t>RAM</a:t>
            </a:r>
            <a:endParaRPr sz="1100"/>
          </a:p>
        </p:txBody>
      </p:sp>
      <p:sp>
        <p:nvSpPr>
          <p:cNvPr id="181" name="Google Shape;181;p26"/>
          <p:cNvSpPr/>
          <p:nvPr/>
        </p:nvSpPr>
        <p:spPr>
          <a:xfrm>
            <a:off x="4837800" y="939900"/>
            <a:ext cx="689700" cy="3169200"/>
          </a:xfrm>
          <a:prstGeom prst="rect">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6"/>
          <p:cNvSpPr txBox="1"/>
          <p:nvPr>
            <p:ph idx="2" type="body"/>
          </p:nvPr>
        </p:nvSpPr>
        <p:spPr>
          <a:xfrm>
            <a:off x="4850600" y="2540363"/>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s" sz="1400">
                <a:solidFill>
                  <a:schemeClr val="dk1"/>
                </a:solidFill>
              </a:rPr>
              <a:t>1ª</a:t>
            </a:r>
            <a:endParaRPr sz="1400">
              <a:solidFill>
                <a:schemeClr val="dk1"/>
              </a:solidFill>
            </a:endParaRPr>
          </a:p>
        </p:txBody>
      </p:sp>
      <p:sp>
        <p:nvSpPr>
          <p:cNvPr id="183" name="Google Shape;183;p26"/>
          <p:cNvSpPr txBox="1"/>
          <p:nvPr>
            <p:ph idx="2" type="body"/>
          </p:nvPr>
        </p:nvSpPr>
        <p:spPr>
          <a:xfrm>
            <a:off x="5620088" y="4109225"/>
            <a:ext cx="8511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s" sz="1000"/>
              <a:t>Disco Duro</a:t>
            </a:r>
            <a:endParaRPr sz="1000"/>
          </a:p>
        </p:txBody>
      </p:sp>
      <p:sp>
        <p:nvSpPr>
          <p:cNvPr id="184" name="Google Shape;184;p26"/>
          <p:cNvSpPr/>
          <p:nvPr/>
        </p:nvSpPr>
        <p:spPr>
          <a:xfrm>
            <a:off x="5683900" y="1450550"/>
            <a:ext cx="689400" cy="2659800"/>
          </a:xfrm>
          <a:prstGeom prst="rect">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6"/>
          <p:cNvSpPr txBox="1"/>
          <p:nvPr>
            <p:ph idx="2" type="body"/>
          </p:nvPr>
        </p:nvSpPr>
        <p:spPr>
          <a:xfrm>
            <a:off x="5690163" y="2715425"/>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s" sz="1400">
                <a:solidFill>
                  <a:schemeClr val="dk1"/>
                </a:solidFill>
              </a:rPr>
              <a:t>2ª</a:t>
            </a:r>
            <a:endParaRPr sz="1400">
              <a:solidFill>
                <a:schemeClr val="dk1"/>
              </a:solidFill>
            </a:endParaRPr>
          </a:p>
        </p:txBody>
      </p:sp>
      <p:sp>
        <p:nvSpPr>
          <p:cNvPr id="186" name="Google Shape;186;p26"/>
          <p:cNvSpPr txBox="1"/>
          <p:nvPr>
            <p:ph idx="2" type="body"/>
          </p:nvPr>
        </p:nvSpPr>
        <p:spPr>
          <a:xfrm>
            <a:off x="6495625" y="4109225"/>
            <a:ext cx="7578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s" sz="1100"/>
              <a:t>USB</a:t>
            </a:r>
            <a:endParaRPr sz="1100"/>
          </a:p>
        </p:txBody>
      </p:sp>
      <p:sp>
        <p:nvSpPr>
          <p:cNvPr id="187" name="Google Shape;187;p26"/>
          <p:cNvSpPr/>
          <p:nvPr/>
        </p:nvSpPr>
        <p:spPr>
          <a:xfrm>
            <a:off x="6529725" y="1968600"/>
            <a:ext cx="689400" cy="2141100"/>
          </a:xfrm>
          <a:prstGeom prst="rect">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8" name="Google Shape;188;p26"/>
          <p:cNvSpPr txBox="1"/>
          <p:nvPr>
            <p:ph idx="2" type="body"/>
          </p:nvPr>
        </p:nvSpPr>
        <p:spPr>
          <a:xfrm>
            <a:off x="6524038" y="29418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s" sz="1400">
                <a:solidFill>
                  <a:schemeClr val="dk1"/>
                </a:solidFill>
              </a:rPr>
              <a:t>3ª</a:t>
            </a:r>
            <a:endParaRPr sz="1400">
              <a:solidFill>
                <a:schemeClr val="dk1"/>
              </a:solidFill>
            </a:endParaRPr>
          </a:p>
        </p:txBody>
      </p:sp>
      <p:sp>
        <p:nvSpPr>
          <p:cNvPr id="189" name="Google Shape;189;p26"/>
          <p:cNvSpPr txBox="1"/>
          <p:nvPr>
            <p:ph idx="2" type="body"/>
          </p:nvPr>
        </p:nvSpPr>
        <p:spPr>
          <a:xfrm>
            <a:off x="7248300" y="4109225"/>
            <a:ext cx="9393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s" sz="1000"/>
              <a:t>Thunderbolt</a:t>
            </a:r>
            <a:endParaRPr sz="1000"/>
          </a:p>
        </p:txBody>
      </p:sp>
      <p:sp>
        <p:nvSpPr>
          <p:cNvPr id="190" name="Google Shape;190;p26"/>
          <p:cNvSpPr/>
          <p:nvPr/>
        </p:nvSpPr>
        <p:spPr>
          <a:xfrm>
            <a:off x="7364200" y="2540375"/>
            <a:ext cx="689400" cy="1569600"/>
          </a:xfrm>
          <a:prstGeom prst="rect">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6"/>
          <p:cNvSpPr txBox="1"/>
          <p:nvPr>
            <p:ph idx="2" type="body"/>
          </p:nvPr>
        </p:nvSpPr>
        <p:spPr>
          <a:xfrm>
            <a:off x="7369950" y="3167975"/>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s" sz="1400">
                <a:solidFill>
                  <a:schemeClr val="dk1"/>
                </a:solidFill>
              </a:rPr>
              <a:t>4ª</a:t>
            </a:r>
            <a:endParaRPr sz="1400">
              <a:solidFill>
                <a:schemeClr val="dk1"/>
              </a:solidFill>
            </a:endParaRPr>
          </a:p>
        </p:txBody>
      </p:sp>
      <p:sp>
        <p:nvSpPr>
          <p:cNvPr id="192" name="Google Shape;192;p26"/>
          <p:cNvSpPr txBox="1"/>
          <p:nvPr>
            <p:ph idx="2" type="body"/>
          </p:nvPr>
        </p:nvSpPr>
        <p:spPr>
          <a:xfrm>
            <a:off x="8187575" y="4103500"/>
            <a:ext cx="7578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s" sz="1100"/>
              <a:t>BIOS</a:t>
            </a:r>
            <a:endParaRPr sz="1100"/>
          </a:p>
        </p:txBody>
      </p:sp>
      <p:sp>
        <p:nvSpPr>
          <p:cNvPr id="193" name="Google Shape;193;p26"/>
          <p:cNvSpPr/>
          <p:nvPr/>
        </p:nvSpPr>
        <p:spPr>
          <a:xfrm>
            <a:off x="8210175" y="2947525"/>
            <a:ext cx="689400" cy="1156800"/>
          </a:xfrm>
          <a:prstGeom prst="rect">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6"/>
          <p:cNvSpPr txBox="1"/>
          <p:nvPr>
            <p:ph idx="2" type="body"/>
          </p:nvPr>
        </p:nvSpPr>
        <p:spPr>
          <a:xfrm>
            <a:off x="8210175" y="328455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s" sz="1400">
                <a:solidFill>
                  <a:schemeClr val="dk1"/>
                </a:solidFill>
              </a:rPr>
              <a:t>5</a:t>
            </a:r>
            <a:r>
              <a:rPr b="1" lang="es" sz="1400">
                <a:solidFill>
                  <a:schemeClr val="dk1"/>
                </a:solidFill>
              </a:rPr>
              <a:t>ª</a:t>
            </a:r>
            <a:endParaRPr sz="14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Bit-flipping en Memoria RAM</a:t>
            </a:r>
            <a:endParaRPr b="1"/>
          </a:p>
        </p:txBody>
      </p:sp>
      <p:sp>
        <p:nvSpPr>
          <p:cNvPr id="200" name="Google Shape;200;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Es el fenómeno que ocurre cuando un bit cambia su valor sin que lo haya hecho el sistema. Es evidente que cambiar el valor de un bit arbitrariamente puede tener consecuencias catastróficas en un sistema, normalmente se pueden hacer haciendo que el usuario ejecute un código casi sin darse cuenta, como JavasCript al abrir una página web.</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8"/>
          <p:cNvSpPr txBox="1"/>
          <p:nvPr>
            <p:ph type="title"/>
          </p:nvPr>
        </p:nvSpPr>
        <p:spPr>
          <a:xfrm>
            <a:off x="311700" y="15127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BIOS</a:t>
            </a:r>
            <a:endParaRPr/>
          </a:p>
        </p:txBody>
      </p:sp>
      <p:sp>
        <p:nvSpPr>
          <p:cNvPr id="206" name="Google Shape;206;p28"/>
          <p:cNvSpPr txBox="1"/>
          <p:nvPr>
            <p:ph idx="1" type="body"/>
          </p:nvPr>
        </p:nvSpPr>
        <p:spPr>
          <a:xfrm>
            <a:off x="311700" y="2162350"/>
            <a:ext cx="8520600" cy="49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Cuando el código fuente se convierte en algún común, encontramos un problema.</a:t>
            </a:r>
            <a:endParaRPr/>
          </a:p>
        </p:txBody>
      </p:sp>
      <p:sp>
        <p:nvSpPr>
          <p:cNvPr id="207" name="Google Shape;207;p28"/>
          <p:cNvSpPr txBox="1"/>
          <p:nvPr>
            <p:ph type="title"/>
          </p:nvPr>
        </p:nvSpPr>
        <p:spPr>
          <a:xfrm>
            <a:off x="311700" y="27308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Disco Duro</a:t>
            </a:r>
            <a:endParaRPr/>
          </a:p>
        </p:txBody>
      </p:sp>
      <p:sp>
        <p:nvSpPr>
          <p:cNvPr id="208" name="Google Shape;208;p28"/>
          <p:cNvSpPr txBox="1"/>
          <p:nvPr>
            <p:ph idx="1" type="body"/>
          </p:nvPr>
        </p:nvSpPr>
        <p:spPr>
          <a:xfrm>
            <a:off x="311700" y="3380475"/>
            <a:ext cx="8520600" cy="49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El firmware que controla los discos contiene elementos que pueden piratearlos.</a:t>
            </a:r>
            <a:endParaRPr/>
          </a:p>
        </p:txBody>
      </p:sp>
      <p:sp>
        <p:nvSpPr>
          <p:cNvPr id="209" name="Google Shape;209;p28"/>
          <p:cNvSpPr txBox="1"/>
          <p:nvPr>
            <p:ph type="title"/>
          </p:nvPr>
        </p:nvSpPr>
        <p:spPr>
          <a:xfrm>
            <a:off x="311700" y="3268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RAM</a:t>
            </a:r>
            <a:endParaRPr/>
          </a:p>
        </p:txBody>
      </p:sp>
      <p:sp>
        <p:nvSpPr>
          <p:cNvPr id="210" name="Google Shape;210;p28"/>
          <p:cNvSpPr txBox="1"/>
          <p:nvPr>
            <p:ph idx="1" type="body"/>
          </p:nvPr>
        </p:nvSpPr>
        <p:spPr>
          <a:xfrm>
            <a:off x="311700" y="976450"/>
            <a:ext cx="8520600" cy="49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Principal amenaza, problema con los elementos del hardware soldados en el chip.</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s" sz="3600"/>
              <a:t>3. Vídeos</a:t>
            </a:r>
            <a:endParaRPr b="1" sz="3600"/>
          </a:p>
        </p:txBody>
      </p:sp>
      <p:pic>
        <p:nvPicPr>
          <p:cNvPr id="216" name="Google Shape;216;p29" title="Smart Spies: Amazon Alexa Phishing">
            <a:hlinkClick r:id="rId3"/>
          </p:cNvPr>
          <p:cNvPicPr preferRelativeResize="0"/>
          <p:nvPr/>
        </p:nvPicPr>
        <p:blipFill>
          <a:blip r:embed="rId4">
            <a:alphaModFix/>
          </a:blip>
          <a:stretch>
            <a:fillRect/>
          </a:stretch>
        </p:blipFill>
        <p:spPr>
          <a:xfrm>
            <a:off x="152400" y="1372700"/>
            <a:ext cx="4419600" cy="3314700"/>
          </a:xfrm>
          <a:prstGeom prst="rect">
            <a:avLst/>
          </a:prstGeom>
          <a:noFill/>
          <a:ln>
            <a:noFill/>
          </a:ln>
        </p:spPr>
      </p:pic>
      <p:pic>
        <p:nvPicPr>
          <p:cNvPr descr="Malware infiltration via USB HID driver to bypass USB drive blocking, keylogging and data exfiltration from computer without any connectivity via near ultrasound." id="217" name="Google Shape;217;p29" title="Hacking Demo - Airgap Covert Channel">
            <a:hlinkClick r:id="rId5"/>
          </p:cNvPr>
          <p:cNvPicPr preferRelativeResize="0"/>
          <p:nvPr/>
        </p:nvPicPr>
        <p:blipFill>
          <a:blip r:embed="rId6">
            <a:alphaModFix/>
          </a:blip>
          <a:stretch>
            <a:fillRect/>
          </a:stretch>
        </p:blipFill>
        <p:spPr>
          <a:xfrm>
            <a:off x="4737025" y="545475"/>
            <a:ext cx="4267200" cy="3200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s" sz="3600"/>
              <a:t>3. Vídeos</a:t>
            </a:r>
            <a:endParaRPr b="1" sz="3600"/>
          </a:p>
        </p:txBody>
      </p:sp>
      <p:pic>
        <p:nvPicPr>
          <p:cNvPr descr="By Mordechai Guri (http://cyber.bgu.ac.il/advanced-cyber/airgap)" id="223" name="Google Shape;223;p30" title="DiskFiltration: Data Exfiltration from Air-Gapped Computers">
            <a:hlinkClick r:id="rId3"/>
          </p:cNvPr>
          <p:cNvPicPr preferRelativeResize="0"/>
          <p:nvPr/>
        </p:nvPicPr>
        <p:blipFill>
          <a:blip r:embed="rId4">
            <a:alphaModFix/>
          </a:blip>
          <a:stretch>
            <a:fillRect/>
          </a:stretch>
        </p:blipFill>
        <p:spPr>
          <a:xfrm>
            <a:off x="109900" y="1124623"/>
            <a:ext cx="4286250" cy="3214702"/>
          </a:xfrm>
          <a:prstGeom prst="rect">
            <a:avLst/>
          </a:prstGeom>
          <a:noFill/>
          <a:ln>
            <a:noFill/>
          </a:ln>
        </p:spPr>
      </p:pic>
      <p:pic>
        <p:nvPicPr>
          <p:cNvPr id="224" name="Google Shape;224;p30" title="USB Killer v2.0  testing.">
            <a:hlinkClick r:id="rId5"/>
          </p:cNvPr>
          <p:cNvPicPr preferRelativeResize="0"/>
          <p:nvPr/>
        </p:nvPicPr>
        <p:blipFill>
          <a:blip r:embed="rId6">
            <a:alphaModFix/>
          </a:blip>
          <a:stretch>
            <a:fillRect/>
          </a:stretch>
        </p:blipFill>
        <p:spPr>
          <a:xfrm>
            <a:off x="4482625" y="225025"/>
            <a:ext cx="4552950" cy="341471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1"/>
          <p:cNvSpPr txBox="1"/>
          <p:nvPr>
            <p:ph type="title"/>
          </p:nvPr>
        </p:nvSpPr>
        <p:spPr>
          <a:xfrm>
            <a:off x="311700" y="3220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3600"/>
              <a:t>Conclusión</a:t>
            </a:r>
            <a:endParaRPr b="1" sz="3600"/>
          </a:p>
        </p:txBody>
      </p:sp>
      <p:sp>
        <p:nvSpPr>
          <p:cNvPr id="230" name="Google Shape;230;p31"/>
          <p:cNvSpPr txBox="1"/>
          <p:nvPr>
            <p:ph idx="1" type="body"/>
          </p:nvPr>
        </p:nvSpPr>
        <p:spPr>
          <a:xfrm>
            <a:off x="311700" y="1094750"/>
            <a:ext cx="8520600" cy="340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Aunque se ha avanzado mucho los investigadores y ciberdelincuentes a dia de hoy </a:t>
            </a:r>
            <a:r>
              <a:rPr b="1" lang="es"/>
              <a:t>acaban consiguiendo dar con alguna brecha de seguridad</a:t>
            </a:r>
            <a:r>
              <a:rPr lang="es"/>
              <a:t>.</a:t>
            </a:r>
            <a:endParaRPr/>
          </a:p>
          <a:p>
            <a:pPr indent="0" lvl="0" marL="0" rtl="0" algn="l">
              <a:spcBef>
                <a:spcPts val="1600"/>
              </a:spcBef>
              <a:spcAft>
                <a:spcPts val="0"/>
              </a:spcAft>
              <a:buNone/>
            </a:pPr>
            <a:r>
              <a:rPr lang="es"/>
              <a:t>Con los conocimientos y habilidades necesarias y utilizando diferentes </a:t>
            </a:r>
            <a:r>
              <a:rPr lang="es"/>
              <a:t>técnicas</a:t>
            </a:r>
            <a:r>
              <a:rPr lang="es"/>
              <a:t> como puede ser la </a:t>
            </a:r>
            <a:r>
              <a:rPr lang="es"/>
              <a:t>ingeniería</a:t>
            </a:r>
            <a:r>
              <a:rPr lang="es"/>
              <a:t> inversa entre otras muchas </a:t>
            </a:r>
            <a:r>
              <a:rPr lang="es"/>
              <a:t>prácticamente</a:t>
            </a:r>
            <a:r>
              <a:rPr lang="es"/>
              <a:t> </a:t>
            </a:r>
            <a:r>
              <a:rPr b="1" lang="es"/>
              <a:t>no hay sistema infranqueable</a:t>
            </a:r>
            <a:r>
              <a:rPr lang="es"/>
              <a:t>…</a:t>
            </a:r>
            <a:endParaRPr/>
          </a:p>
          <a:p>
            <a:pPr indent="0" lvl="0" marL="0" rtl="0" algn="l">
              <a:spcBef>
                <a:spcPts val="1600"/>
              </a:spcBef>
              <a:spcAft>
                <a:spcPts val="0"/>
              </a:spcAft>
              <a:buNone/>
            </a:pPr>
            <a:r>
              <a:rPr lang="es"/>
              <a:t>La </a:t>
            </a:r>
            <a:r>
              <a:rPr b="1" lang="es"/>
              <a:t>ciberseguridad</a:t>
            </a:r>
            <a:r>
              <a:rPr lang="es"/>
              <a:t> se posiciona como uno de los </a:t>
            </a:r>
            <a:r>
              <a:rPr b="1" lang="es"/>
              <a:t>campos </a:t>
            </a:r>
            <a:r>
              <a:rPr b="1" lang="es"/>
              <a:t>más</a:t>
            </a:r>
            <a:r>
              <a:rPr b="1" lang="es"/>
              <a:t> importantes</a:t>
            </a:r>
            <a:r>
              <a:rPr lang="es"/>
              <a:t> dentro de la </a:t>
            </a:r>
            <a:r>
              <a:rPr lang="es"/>
              <a:t>informática</a:t>
            </a:r>
            <a:r>
              <a:rPr lang="es"/>
              <a:t> con vistas a un futuro en el que nuestra </a:t>
            </a:r>
            <a:r>
              <a:rPr b="1" lang="es"/>
              <a:t>privacidad</a:t>
            </a:r>
            <a:r>
              <a:rPr lang="es"/>
              <a:t> cada vez </a:t>
            </a:r>
            <a:r>
              <a:rPr lang="es"/>
              <a:t>está</a:t>
            </a:r>
            <a:r>
              <a:rPr lang="es"/>
              <a:t> </a:t>
            </a:r>
            <a:r>
              <a:rPr b="1" lang="es"/>
              <a:t>más</a:t>
            </a:r>
            <a:r>
              <a:rPr b="1" lang="es"/>
              <a:t> expuesta</a:t>
            </a:r>
            <a:r>
              <a:rPr lang="es"/>
              <a:t>.</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4"/>
          <p:cNvSpPr txBox="1"/>
          <p:nvPr>
            <p:ph type="title"/>
          </p:nvPr>
        </p:nvSpPr>
        <p:spPr>
          <a:xfrm>
            <a:off x="311700" y="445025"/>
            <a:ext cx="8465700" cy="8610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s" sz="3600"/>
              <a:t>Índice</a:t>
            </a:r>
            <a:endParaRPr b="1" sz="3600"/>
          </a:p>
        </p:txBody>
      </p:sp>
      <p:sp>
        <p:nvSpPr>
          <p:cNvPr id="96" name="Google Shape;96;p14"/>
          <p:cNvSpPr txBox="1"/>
          <p:nvPr>
            <p:ph idx="1" type="body"/>
          </p:nvPr>
        </p:nvSpPr>
        <p:spPr>
          <a:xfrm>
            <a:off x="311700" y="1437750"/>
            <a:ext cx="8520600" cy="35856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AutoNum type="arabicPeriod"/>
            </a:pPr>
            <a:r>
              <a:rPr lang="es" sz="2600"/>
              <a:t>Malware y robo de información</a:t>
            </a:r>
            <a:endParaRPr sz="2600"/>
          </a:p>
          <a:p>
            <a:pPr indent="-393700" lvl="1" marL="914400" rtl="0" algn="l">
              <a:spcBef>
                <a:spcPts val="0"/>
              </a:spcBef>
              <a:spcAft>
                <a:spcPts val="0"/>
              </a:spcAft>
              <a:buSzPts val="2600"/>
              <a:buAutoNum type="arabicPeriod"/>
            </a:pPr>
            <a:r>
              <a:rPr lang="es" sz="2600"/>
              <a:t>Periféricos</a:t>
            </a:r>
            <a:endParaRPr sz="2600"/>
          </a:p>
          <a:p>
            <a:pPr indent="-393700" lvl="1" marL="914400" rtl="0" algn="l">
              <a:spcBef>
                <a:spcPts val="0"/>
              </a:spcBef>
              <a:spcAft>
                <a:spcPts val="0"/>
              </a:spcAft>
              <a:buSzPts val="2600"/>
              <a:buAutoNum type="arabicPeriod"/>
            </a:pPr>
            <a:r>
              <a:rPr lang="es" sz="2600"/>
              <a:t>Hardware</a:t>
            </a:r>
            <a:endParaRPr sz="2600"/>
          </a:p>
          <a:p>
            <a:pPr indent="-393700" lvl="0" marL="457200" rtl="0" algn="l">
              <a:spcBef>
                <a:spcPts val="0"/>
              </a:spcBef>
              <a:spcAft>
                <a:spcPts val="0"/>
              </a:spcAft>
              <a:buSzPts val="2600"/>
              <a:buAutoNum type="arabicPeriod"/>
            </a:pPr>
            <a:r>
              <a:rPr lang="es" sz="2600"/>
              <a:t>Videos de casos </a:t>
            </a:r>
            <a:r>
              <a:rPr lang="es" sz="2600"/>
              <a:t>prácticos</a:t>
            </a:r>
            <a:endParaRPr sz="2600"/>
          </a:p>
          <a:p>
            <a:pPr indent="-393700" lvl="0" marL="457200" rtl="0" algn="l">
              <a:spcBef>
                <a:spcPts val="0"/>
              </a:spcBef>
              <a:spcAft>
                <a:spcPts val="0"/>
              </a:spcAft>
              <a:buSzPts val="2600"/>
              <a:buAutoNum type="arabicPeriod"/>
            </a:pPr>
            <a:r>
              <a:rPr lang="es" sz="2600"/>
              <a:t>Conclusión</a:t>
            </a:r>
            <a:endParaRPr sz="2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3600"/>
              <a:t>Fuentes de información</a:t>
            </a:r>
            <a:endParaRPr b="1" sz="3600"/>
          </a:p>
        </p:txBody>
      </p:sp>
      <p:sp>
        <p:nvSpPr>
          <p:cNvPr id="236" name="Google Shape;236;p32"/>
          <p:cNvSpPr txBox="1"/>
          <p:nvPr>
            <p:ph idx="1" type="body"/>
          </p:nvPr>
        </p:nvSpPr>
        <p:spPr>
          <a:xfrm>
            <a:off x="511525" y="1355150"/>
            <a:ext cx="4763700" cy="33225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b="1" lang="es"/>
              <a:t>genbeta.com</a:t>
            </a:r>
            <a:endParaRPr b="1"/>
          </a:p>
          <a:p>
            <a:pPr indent="-342900" lvl="0" marL="457200" rtl="0" algn="l">
              <a:lnSpc>
                <a:spcPct val="100000"/>
              </a:lnSpc>
              <a:spcBef>
                <a:spcPts val="0"/>
              </a:spcBef>
              <a:spcAft>
                <a:spcPts val="0"/>
              </a:spcAft>
              <a:buSzPts val="1800"/>
              <a:buChar char="❏"/>
            </a:pPr>
            <a:r>
              <a:rPr b="1" lang="es"/>
              <a:t>computerhoy.com</a:t>
            </a:r>
            <a:endParaRPr b="1"/>
          </a:p>
          <a:p>
            <a:pPr indent="-342900" lvl="0" marL="457200" rtl="0" algn="l">
              <a:lnSpc>
                <a:spcPct val="100000"/>
              </a:lnSpc>
              <a:spcBef>
                <a:spcPts val="0"/>
              </a:spcBef>
              <a:spcAft>
                <a:spcPts val="0"/>
              </a:spcAft>
              <a:buSzPts val="1800"/>
              <a:buChar char="❏"/>
            </a:pPr>
            <a:r>
              <a:rPr b="1" lang="es"/>
              <a:t>hipertextual.com</a:t>
            </a:r>
            <a:endParaRPr b="1"/>
          </a:p>
          <a:p>
            <a:pPr indent="-342900" lvl="0" marL="457200" rtl="0" algn="l">
              <a:lnSpc>
                <a:spcPct val="100000"/>
              </a:lnSpc>
              <a:spcBef>
                <a:spcPts val="0"/>
              </a:spcBef>
              <a:spcAft>
                <a:spcPts val="0"/>
              </a:spcAft>
              <a:buSzPts val="1800"/>
              <a:buChar char="❏"/>
            </a:pPr>
            <a:r>
              <a:rPr b="1" lang="es"/>
              <a:t>adslzone.net</a:t>
            </a:r>
            <a:endParaRPr b="1"/>
          </a:p>
          <a:p>
            <a:pPr indent="-342900" lvl="0" marL="457200" rtl="0" algn="l">
              <a:lnSpc>
                <a:spcPct val="100000"/>
              </a:lnSpc>
              <a:spcBef>
                <a:spcPts val="0"/>
              </a:spcBef>
              <a:spcAft>
                <a:spcPts val="0"/>
              </a:spcAft>
              <a:buSzPts val="1800"/>
              <a:buChar char="❏"/>
            </a:pPr>
            <a:r>
              <a:rPr b="1" lang="es"/>
              <a:t>muycomputerpro.com</a:t>
            </a:r>
            <a:endParaRPr b="1"/>
          </a:p>
          <a:p>
            <a:pPr indent="-342900" lvl="0" marL="457200" rtl="0" algn="l">
              <a:lnSpc>
                <a:spcPct val="100000"/>
              </a:lnSpc>
              <a:spcBef>
                <a:spcPts val="0"/>
              </a:spcBef>
              <a:spcAft>
                <a:spcPts val="0"/>
              </a:spcAft>
              <a:buSzPts val="1800"/>
              <a:buChar char="❏"/>
            </a:pPr>
            <a:r>
              <a:rPr b="1" lang="es"/>
              <a:t>globbsecurity.com</a:t>
            </a:r>
            <a:endParaRPr b="1"/>
          </a:p>
          <a:p>
            <a:pPr indent="-342900" lvl="0" marL="457200" rtl="0" algn="l">
              <a:lnSpc>
                <a:spcPct val="100000"/>
              </a:lnSpc>
              <a:spcBef>
                <a:spcPts val="0"/>
              </a:spcBef>
              <a:spcAft>
                <a:spcPts val="0"/>
              </a:spcAft>
              <a:buSzPts val="1800"/>
              <a:buChar char="❏"/>
            </a:pPr>
            <a:r>
              <a:rPr b="1" lang="es"/>
              <a:t>xataka.com</a:t>
            </a:r>
            <a:endParaRPr b="1"/>
          </a:p>
          <a:p>
            <a:pPr indent="-342900" lvl="0" marL="457200" rtl="0" algn="l">
              <a:lnSpc>
                <a:spcPct val="100000"/>
              </a:lnSpc>
              <a:spcBef>
                <a:spcPts val="0"/>
              </a:spcBef>
              <a:spcAft>
                <a:spcPts val="0"/>
              </a:spcAft>
              <a:buSzPts val="1800"/>
              <a:buChar char="❏"/>
            </a:pPr>
            <a:r>
              <a:rPr b="1" lang="es"/>
              <a:t>keelog.com</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s" sz="3600"/>
              <a:t>1.1  </a:t>
            </a:r>
            <a:r>
              <a:rPr b="1" lang="es" sz="3600"/>
              <a:t>Periféricos</a:t>
            </a:r>
            <a:endParaRPr b="1" sz="3600"/>
          </a:p>
        </p:txBody>
      </p:sp>
      <p:sp>
        <p:nvSpPr>
          <p:cNvPr id="102" name="Google Shape;102;p15"/>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s" sz="2000"/>
              <a:t>Hackear pixeles de un </a:t>
            </a:r>
            <a:r>
              <a:rPr b="1" lang="es" sz="2000"/>
              <a:t>monitor</a:t>
            </a:r>
            <a:endParaRPr b="1" sz="2000"/>
          </a:p>
          <a:p>
            <a:pPr indent="-355600" lvl="0" marL="457200" rtl="0" algn="l">
              <a:spcBef>
                <a:spcPts val="0"/>
              </a:spcBef>
              <a:spcAft>
                <a:spcPts val="0"/>
              </a:spcAft>
              <a:buSzPts val="2000"/>
              <a:buChar char="❏"/>
            </a:pPr>
            <a:r>
              <a:rPr b="1" lang="es" sz="2000"/>
              <a:t>Ratones y teclados</a:t>
            </a:r>
            <a:r>
              <a:rPr lang="es" sz="2000"/>
              <a:t> </a:t>
            </a:r>
            <a:r>
              <a:rPr lang="es" sz="2000"/>
              <a:t>inalámbricos</a:t>
            </a:r>
            <a:endParaRPr sz="2000"/>
          </a:p>
          <a:p>
            <a:pPr indent="-355600" lvl="0" marL="457200" rtl="0" algn="l">
              <a:spcBef>
                <a:spcPts val="0"/>
              </a:spcBef>
              <a:spcAft>
                <a:spcPts val="0"/>
              </a:spcAft>
              <a:buSzPts val="2000"/>
              <a:buChar char="❏"/>
            </a:pPr>
            <a:r>
              <a:rPr lang="es" sz="2000"/>
              <a:t>Captura de las </a:t>
            </a:r>
            <a:r>
              <a:rPr b="1" lang="es" sz="2000"/>
              <a:t>pulsaciones del teclado</a:t>
            </a:r>
            <a:endParaRPr b="1" sz="2000"/>
          </a:p>
          <a:p>
            <a:pPr indent="-355600" lvl="0" marL="457200" rtl="0" algn="l">
              <a:spcBef>
                <a:spcPts val="0"/>
              </a:spcBef>
              <a:spcAft>
                <a:spcPts val="0"/>
              </a:spcAft>
              <a:buSzPts val="2000"/>
              <a:buChar char="❏"/>
            </a:pPr>
            <a:r>
              <a:rPr lang="es" sz="2000"/>
              <a:t>Phishing </a:t>
            </a:r>
            <a:r>
              <a:rPr lang="es" sz="2000"/>
              <a:t>a través</a:t>
            </a:r>
            <a:r>
              <a:rPr lang="es" sz="2000"/>
              <a:t> de </a:t>
            </a:r>
            <a:r>
              <a:rPr b="1" lang="es" sz="2000"/>
              <a:t>altavoces inteligentes</a:t>
            </a:r>
            <a:endParaRPr b="1" sz="2000"/>
          </a:p>
          <a:p>
            <a:pPr indent="-355600" lvl="0" marL="457200" rtl="0" algn="l">
              <a:spcBef>
                <a:spcPts val="0"/>
              </a:spcBef>
              <a:spcAft>
                <a:spcPts val="0"/>
              </a:spcAft>
              <a:buSzPts val="2000"/>
              <a:buChar char="❏"/>
            </a:pPr>
            <a:r>
              <a:rPr lang="es" sz="2000"/>
              <a:t>Pendrives </a:t>
            </a:r>
            <a:r>
              <a:rPr b="1" lang="es" sz="2000"/>
              <a:t>USB</a:t>
            </a:r>
            <a:endParaRPr sz="2000"/>
          </a:p>
          <a:p>
            <a:pPr indent="-355600" lvl="0" marL="457200" rtl="0" algn="l">
              <a:spcBef>
                <a:spcPts val="0"/>
              </a:spcBef>
              <a:spcAft>
                <a:spcPts val="0"/>
              </a:spcAft>
              <a:buSzPts val="2000"/>
              <a:buChar char="❏"/>
            </a:pPr>
            <a:r>
              <a:rPr lang="es" sz="2000"/>
              <a:t>Cables/interfaz </a:t>
            </a:r>
            <a:r>
              <a:rPr b="1" lang="es" sz="2000"/>
              <a:t>Thunderbolt</a:t>
            </a:r>
            <a:endParaRPr b="1" sz="2000"/>
          </a:p>
          <a:p>
            <a:pPr indent="-355600" lvl="0" marL="457200" rtl="0" algn="l">
              <a:spcBef>
                <a:spcPts val="0"/>
              </a:spcBef>
              <a:spcAft>
                <a:spcPts val="0"/>
              </a:spcAft>
              <a:buSzPts val="2000"/>
              <a:buChar char="❏"/>
            </a:pPr>
            <a:r>
              <a:rPr lang="es" sz="2000"/>
              <a:t>Acceso a la </a:t>
            </a:r>
            <a:r>
              <a:rPr b="1" lang="es" sz="2000"/>
              <a:t>webcam y </a:t>
            </a:r>
            <a:r>
              <a:rPr b="1" lang="es" sz="2000"/>
              <a:t>micrófono</a:t>
            </a:r>
            <a:endParaRPr b="1"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s" sz="2800"/>
              <a:t>1.1.1 Hackear pixeles de un monitor</a:t>
            </a:r>
            <a:endParaRPr b="1" sz="2800"/>
          </a:p>
        </p:txBody>
      </p:sp>
      <p:sp>
        <p:nvSpPr>
          <p:cNvPr id="108" name="Google Shape;108;p16"/>
          <p:cNvSpPr txBox="1"/>
          <p:nvPr>
            <p:ph idx="1" type="body"/>
          </p:nvPr>
        </p:nvSpPr>
        <p:spPr>
          <a:xfrm>
            <a:off x="311700" y="1122700"/>
            <a:ext cx="8520600" cy="3693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s" sz="1600"/>
              <a:t>Necesario </a:t>
            </a:r>
            <a:r>
              <a:rPr b="1" lang="es" sz="1600"/>
              <a:t>acceder al firmware</a:t>
            </a:r>
            <a:r>
              <a:rPr lang="es" sz="1600"/>
              <a:t> del monitor </a:t>
            </a:r>
            <a:r>
              <a:rPr b="1" lang="es" sz="1600"/>
              <a:t>via USB o HDMI</a:t>
            </a:r>
            <a:r>
              <a:rPr lang="es" sz="1600"/>
              <a:t>.</a:t>
            </a:r>
            <a:endParaRPr sz="1600"/>
          </a:p>
          <a:p>
            <a:pPr indent="0" lvl="0" marL="457200" rtl="0" algn="l">
              <a:spcBef>
                <a:spcPts val="1600"/>
              </a:spcBef>
              <a:spcAft>
                <a:spcPts val="0"/>
              </a:spcAft>
              <a:buNone/>
            </a:pPr>
            <a:r>
              <a:t/>
            </a:r>
            <a:endParaRPr sz="1600"/>
          </a:p>
          <a:p>
            <a:pPr indent="-330200" lvl="0" marL="457200" rtl="0" algn="l">
              <a:lnSpc>
                <a:spcPct val="100000"/>
              </a:lnSpc>
              <a:spcBef>
                <a:spcPts val="1600"/>
              </a:spcBef>
              <a:spcAft>
                <a:spcPts val="0"/>
              </a:spcAft>
              <a:buSzPts val="1600"/>
              <a:buChar char="-"/>
            </a:pPr>
            <a:r>
              <a:rPr lang="es" sz="1600"/>
              <a:t>Se </a:t>
            </a:r>
            <a:r>
              <a:rPr lang="es" sz="1600"/>
              <a:t>podría</a:t>
            </a:r>
            <a:r>
              <a:rPr lang="es" sz="1600"/>
              <a:t> tanto </a:t>
            </a:r>
            <a:r>
              <a:rPr b="1" lang="es" sz="1600"/>
              <a:t>visualizar el contenido</a:t>
            </a:r>
            <a:r>
              <a:rPr lang="es" sz="1600"/>
              <a:t> de la pantalla como </a:t>
            </a:r>
            <a:r>
              <a:rPr b="1" lang="es" sz="1600"/>
              <a:t>alterar sus pixeles</a:t>
            </a:r>
            <a:r>
              <a:rPr lang="es" sz="1600"/>
              <a:t> mostrando </a:t>
            </a:r>
            <a:r>
              <a:rPr lang="es" sz="1600"/>
              <a:t>imágenes</a:t>
            </a:r>
            <a:r>
              <a:rPr lang="es" sz="1600"/>
              <a:t> y mensajes para por ejemplo ejercer una </a:t>
            </a:r>
            <a:r>
              <a:rPr lang="es" sz="1600"/>
              <a:t>extorsión</a:t>
            </a:r>
            <a:r>
              <a:rPr lang="es" sz="1600"/>
              <a:t>...</a:t>
            </a:r>
            <a:endParaRPr sz="1600"/>
          </a:p>
          <a:p>
            <a:pPr indent="0" lvl="0" marL="457200" rtl="0" algn="l">
              <a:lnSpc>
                <a:spcPct val="100000"/>
              </a:lnSpc>
              <a:spcBef>
                <a:spcPts val="1600"/>
              </a:spcBef>
              <a:spcAft>
                <a:spcPts val="0"/>
              </a:spcAft>
              <a:buNone/>
            </a:pPr>
            <a:r>
              <a:t/>
            </a:r>
            <a:endParaRPr sz="1600"/>
          </a:p>
          <a:p>
            <a:pPr indent="-330200" lvl="0" marL="457200" rtl="0" algn="l">
              <a:spcBef>
                <a:spcPts val="1600"/>
              </a:spcBef>
              <a:spcAft>
                <a:spcPts val="0"/>
              </a:spcAft>
              <a:buSzPts val="1600"/>
              <a:buChar char="-"/>
            </a:pPr>
            <a:r>
              <a:rPr lang="es" sz="1600"/>
              <a:t>Esta técnica fue presentada en la </a:t>
            </a:r>
            <a:r>
              <a:rPr b="1" lang="es" sz="1600"/>
              <a:t>Def Con</a:t>
            </a:r>
            <a:r>
              <a:rPr lang="es" sz="1600"/>
              <a:t> de Las Vegas por la </a:t>
            </a:r>
            <a:r>
              <a:rPr lang="es" sz="1600"/>
              <a:t>compañía</a:t>
            </a:r>
            <a:r>
              <a:rPr lang="es" sz="1600"/>
              <a:t> </a:t>
            </a:r>
            <a:r>
              <a:rPr b="1" lang="es" sz="1600"/>
              <a:t>Red Balloon Security</a:t>
            </a:r>
            <a:r>
              <a:rPr lang="es" sz="1600"/>
              <a:t> tras </a:t>
            </a:r>
            <a:r>
              <a:rPr b="1" lang="es" sz="1600"/>
              <a:t>2 años de </a:t>
            </a:r>
            <a:r>
              <a:rPr b="1" lang="es" sz="1600"/>
              <a:t>ingeniería</a:t>
            </a:r>
            <a:r>
              <a:rPr b="1" lang="es" sz="1600"/>
              <a:t> inversa</a:t>
            </a:r>
            <a:r>
              <a:rPr lang="es" sz="1600"/>
              <a:t> en un Dell U2410.</a:t>
            </a:r>
            <a:endParaRPr sz="1600"/>
          </a:p>
        </p:txBody>
      </p:sp>
      <p:pic>
        <p:nvPicPr>
          <p:cNvPr id="109" name="Google Shape;109;p16"/>
          <p:cNvPicPr preferRelativeResize="0"/>
          <p:nvPr/>
        </p:nvPicPr>
        <p:blipFill>
          <a:blip r:embed="rId3">
            <a:alphaModFix/>
          </a:blip>
          <a:stretch>
            <a:fillRect/>
          </a:stretch>
        </p:blipFill>
        <p:spPr>
          <a:xfrm>
            <a:off x="6858000" y="483575"/>
            <a:ext cx="2022226" cy="1516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s" sz="2800"/>
              <a:t>1.1.2 Ratones y teclados </a:t>
            </a:r>
            <a:r>
              <a:rPr b="1" lang="es" sz="2800"/>
              <a:t>inalámbricos</a:t>
            </a:r>
            <a:endParaRPr b="1" sz="2800"/>
          </a:p>
        </p:txBody>
      </p:sp>
      <p:sp>
        <p:nvSpPr>
          <p:cNvPr id="115" name="Google Shape;115;p17"/>
          <p:cNvSpPr txBox="1"/>
          <p:nvPr>
            <p:ph idx="1" type="body"/>
          </p:nvPr>
        </p:nvSpPr>
        <p:spPr>
          <a:xfrm>
            <a:off x="311700" y="1017800"/>
            <a:ext cx="8520600" cy="3856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s" sz="1600"/>
              <a:t>Necesario acceso </a:t>
            </a:r>
            <a:r>
              <a:rPr lang="es" sz="1600"/>
              <a:t>físico al teclado o ratón</a:t>
            </a:r>
            <a:r>
              <a:rPr lang="es" sz="1600"/>
              <a:t> para iniciar el ataque.</a:t>
            </a:r>
            <a:endParaRPr sz="1600"/>
          </a:p>
          <a:p>
            <a:pPr indent="0" lvl="0" marL="457200" rtl="0" algn="l">
              <a:spcBef>
                <a:spcPts val="1600"/>
              </a:spcBef>
              <a:spcAft>
                <a:spcPts val="0"/>
              </a:spcAft>
              <a:buNone/>
            </a:pPr>
            <a:r>
              <a:t/>
            </a:r>
            <a:endParaRPr sz="1600"/>
          </a:p>
          <a:p>
            <a:pPr indent="-330200" lvl="0" marL="457200" rtl="0" algn="l">
              <a:spcBef>
                <a:spcPts val="1600"/>
              </a:spcBef>
              <a:spcAft>
                <a:spcPts val="0"/>
              </a:spcAft>
              <a:buSzPts val="1600"/>
              <a:buChar char="-"/>
            </a:pPr>
            <a:r>
              <a:rPr lang="es" sz="1600"/>
              <a:t>Vulnerabilidad en productos </a:t>
            </a:r>
            <a:r>
              <a:rPr lang="es" sz="1600"/>
              <a:t>del 2009 hasta el presente que usan </a:t>
            </a:r>
            <a:r>
              <a:rPr b="1" lang="es" sz="1600"/>
              <a:t>receptores USB</a:t>
            </a:r>
            <a:r>
              <a:rPr lang="es" sz="1600"/>
              <a:t> en concreto de la marca </a:t>
            </a:r>
            <a:r>
              <a:rPr b="1" lang="es" sz="1600"/>
              <a:t>Logitech</a:t>
            </a:r>
            <a:r>
              <a:rPr lang="es" sz="1600"/>
              <a:t> bajo el estandar inalambrico </a:t>
            </a:r>
            <a:r>
              <a:rPr b="1" lang="es" sz="1600"/>
              <a:t>Unifying</a:t>
            </a:r>
            <a:r>
              <a:rPr lang="es" sz="1600"/>
              <a:t>. </a:t>
            </a:r>
            <a:endParaRPr sz="1600"/>
          </a:p>
          <a:p>
            <a:pPr indent="0" lvl="0" marL="457200" rtl="0" algn="l">
              <a:spcBef>
                <a:spcPts val="1600"/>
              </a:spcBef>
              <a:spcAft>
                <a:spcPts val="0"/>
              </a:spcAft>
              <a:buNone/>
            </a:pPr>
            <a:r>
              <a:t/>
            </a:r>
            <a:endParaRPr sz="1600"/>
          </a:p>
          <a:p>
            <a:pPr indent="-330200" lvl="0" marL="457200" rtl="0" algn="l">
              <a:spcBef>
                <a:spcPts val="1600"/>
              </a:spcBef>
              <a:spcAft>
                <a:spcPts val="0"/>
              </a:spcAft>
              <a:buSzPts val="1600"/>
              <a:buChar char="-"/>
            </a:pPr>
            <a:r>
              <a:rPr lang="es" sz="1600"/>
              <a:t>El error permite al atacante </a:t>
            </a:r>
            <a:r>
              <a:rPr b="1" lang="es" sz="1600"/>
              <a:t>crear una puerta trasera</a:t>
            </a:r>
            <a:r>
              <a:rPr lang="es" sz="1600"/>
              <a:t> para inyectar software malicioso o obtener </a:t>
            </a:r>
            <a:r>
              <a:rPr lang="es" sz="1600"/>
              <a:t>información</a:t>
            </a:r>
            <a:r>
              <a:rPr lang="es" sz="1600"/>
              <a:t> como por ejemplo las teclas pulsadas.</a:t>
            </a:r>
            <a:endParaRPr sz="1600"/>
          </a:p>
          <a:p>
            <a:pPr indent="0" lvl="0" marL="457200" rtl="0" algn="l">
              <a:spcBef>
                <a:spcPts val="1600"/>
              </a:spcBef>
              <a:spcAft>
                <a:spcPts val="0"/>
              </a:spcAft>
              <a:buNone/>
            </a:pPr>
            <a:r>
              <a:t/>
            </a:r>
            <a:endParaRPr sz="1600"/>
          </a:p>
          <a:p>
            <a:pPr indent="-330200" lvl="0" marL="457200" rtl="0" algn="l">
              <a:spcBef>
                <a:spcPts val="1600"/>
              </a:spcBef>
              <a:spcAft>
                <a:spcPts val="0"/>
              </a:spcAft>
              <a:buSzPts val="1600"/>
              <a:buChar char="-"/>
            </a:pPr>
            <a:r>
              <a:rPr lang="es" sz="1600"/>
              <a:t>Brecha de seguridad descubierta por </a:t>
            </a:r>
            <a:r>
              <a:rPr b="1" lang="es" sz="1600"/>
              <a:t>Marcus Mengs.</a:t>
            </a:r>
            <a:endParaRPr sz="1600"/>
          </a:p>
        </p:txBody>
      </p:sp>
      <p:pic>
        <p:nvPicPr>
          <p:cNvPr id="116" name="Google Shape;116;p17"/>
          <p:cNvPicPr preferRelativeResize="0"/>
          <p:nvPr/>
        </p:nvPicPr>
        <p:blipFill>
          <a:blip r:embed="rId3">
            <a:alphaModFix/>
          </a:blip>
          <a:stretch>
            <a:fillRect/>
          </a:stretch>
        </p:blipFill>
        <p:spPr>
          <a:xfrm>
            <a:off x="7159700" y="806625"/>
            <a:ext cx="1812877" cy="10988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s" sz="2800"/>
              <a:t>1.1.3 Captura de las pulsaciones del teclado</a:t>
            </a:r>
            <a:endParaRPr b="1" sz="2800"/>
          </a:p>
        </p:txBody>
      </p:sp>
      <p:sp>
        <p:nvSpPr>
          <p:cNvPr id="122" name="Google Shape;122;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s" sz="1600"/>
              <a:t>Se capturan utilizando el </a:t>
            </a:r>
            <a:r>
              <a:rPr b="1" lang="es" sz="1600"/>
              <a:t>acelerómetro</a:t>
            </a:r>
            <a:r>
              <a:rPr lang="es" sz="1600"/>
              <a:t> de nuestro </a:t>
            </a:r>
            <a:r>
              <a:rPr b="1" lang="es" sz="1600"/>
              <a:t>smartphone</a:t>
            </a:r>
            <a:r>
              <a:rPr lang="es" sz="1600"/>
              <a:t> apoyado en la misma mesa que estamos tecleando.</a:t>
            </a:r>
            <a:endParaRPr sz="1600"/>
          </a:p>
          <a:p>
            <a:pPr indent="0" lvl="0" marL="457200" rtl="0" algn="l">
              <a:spcBef>
                <a:spcPts val="1600"/>
              </a:spcBef>
              <a:spcAft>
                <a:spcPts val="0"/>
              </a:spcAft>
              <a:buNone/>
            </a:pPr>
            <a:r>
              <a:t/>
            </a:r>
            <a:endParaRPr sz="1600"/>
          </a:p>
          <a:p>
            <a:pPr indent="-330200" lvl="0" marL="457200" rtl="0" algn="l">
              <a:spcBef>
                <a:spcPts val="1600"/>
              </a:spcBef>
              <a:spcAft>
                <a:spcPts val="0"/>
              </a:spcAft>
              <a:buSzPts val="1600"/>
              <a:buChar char="-"/>
            </a:pPr>
            <a:r>
              <a:rPr lang="es" sz="1600"/>
              <a:t>Investigadores del </a:t>
            </a:r>
            <a:r>
              <a:rPr b="1" lang="es" sz="1600"/>
              <a:t>MIT</a:t>
            </a:r>
            <a:r>
              <a:rPr lang="es" sz="1600"/>
              <a:t> y </a:t>
            </a:r>
            <a:r>
              <a:rPr b="1" lang="es" sz="1600"/>
              <a:t>Georgia Tech</a:t>
            </a:r>
            <a:r>
              <a:rPr lang="es" sz="1600"/>
              <a:t> han podido asignar vibraciones a teclas concretas con un </a:t>
            </a:r>
            <a:r>
              <a:rPr b="1" lang="es" sz="1600"/>
              <a:t>80% de efectividad</a:t>
            </a:r>
            <a:r>
              <a:rPr lang="es" sz="1600"/>
              <a:t>.</a:t>
            </a:r>
            <a:endParaRPr sz="1600"/>
          </a:p>
          <a:p>
            <a:pPr indent="0" lvl="0" marL="457200" rtl="0" algn="l">
              <a:spcBef>
                <a:spcPts val="1600"/>
              </a:spcBef>
              <a:spcAft>
                <a:spcPts val="0"/>
              </a:spcAft>
              <a:buNone/>
            </a:pPr>
            <a:r>
              <a:t/>
            </a:r>
            <a:endParaRPr sz="1600"/>
          </a:p>
          <a:p>
            <a:pPr indent="-330200" lvl="0" marL="457200" rtl="0" algn="l">
              <a:spcBef>
                <a:spcPts val="1600"/>
              </a:spcBef>
              <a:spcAft>
                <a:spcPts val="0"/>
              </a:spcAft>
              <a:buSzPts val="1600"/>
              <a:buChar char="-"/>
            </a:pPr>
            <a:r>
              <a:rPr b="1" lang="es" sz="1600"/>
              <a:t>PRO</a:t>
            </a:r>
            <a:r>
              <a:rPr lang="es" sz="1600"/>
              <a:t>: el equipo no necesita estar conectado a ninguna red</a:t>
            </a:r>
            <a:endParaRPr sz="1600"/>
          </a:p>
          <a:p>
            <a:pPr indent="-330200" lvl="0" marL="457200" rtl="0" algn="l">
              <a:spcBef>
                <a:spcPts val="0"/>
              </a:spcBef>
              <a:spcAft>
                <a:spcPts val="0"/>
              </a:spcAft>
              <a:buSzPts val="1600"/>
              <a:buChar char="-"/>
            </a:pPr>
            <a:r>
              <a:rPr b="1" lang="es" sz="1600"/>
              <a:t>CONTRA</a:t>
            </a:r>
            <a:r>
              <a:rPr lang="es" sz="1600"/>
              <a:t>: no es sencillo y se deben dar muchos factores a la vez</a:t>
            </a:r>
            <a:endParaRPr sz="1600"/>
          </a:p>
        </p:txBody>
      </p:sp>
      <p:pic>
        <p:nvPicPr>
          <p:cNvPr id="123" name="Google Shape;123;p18"/>
          <p:cNvPicPr preferRelativeResize="0"/>
          <p:nvPr/>
        </p:nvPicPr>
        <p:blipFill rotWithShape="1">
          <a:blip r:embed="rId3">
            <a:alphaModFix/>
          </a:blip>
          <a:srcRect b="37820" l="15664" r="12346" t="38889"/>
          <a:stretch/>
        </p:blipFill>
        <p:spPr>
          <a:xfrm>
            <a:off x="4462100" y="1623000"/>
            <a:ext cx="2626703" cy="849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s" sz="2800"/>
              <a:t>1.1.4 Phishing </a:t>
            </a:r>
            <a:r>
              <a:rPr b="1" lang="es" sz="2800"/>
              <a:t>a través</a:t>
            </a:r>
            <a:r>
              <a:rPr b="1" lang="es" sz="2800"/>
              <a:t> de altavoces inteligentes</a:t>
            </a:r>
            <a:endParaRPr b="1" sz="2800"/>
          </a:p>
        </p:txBody>
      </p:sp>
      <p:sp>
        <p:nvSpPr>
          <p:cNvPr id="129" name="Google Shape;129;p19"/>
          <p:cNvSpPr txBox="1"/>
          <p:nvPr>
            <p:ph idx="1" type="body"/>
          </p:nvPr>
        </p:nvSpPr>
        <p:spPr>
          <a:xfrm>
            <a:off x="311700" y="1017800"/>
            <a:ext cx="8520600" cy="3339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s" sz="1600"/>
              <a:t>Un grupo de </a:t>
            </a:r>
            <a:r>
              <a:rPr lang="es" sz="1600"/>
              <a:t>investigación</a:t>
            </a:r>
            <a:r>
              <a:rPr lang="es" sz="1600"/>
              <a:t> hacking </a:t>
            </a:r>
            <a:r>
              <a:rPr lang="es" sz="1600"/>
              <a:t>berlinés</a:t>
            </a:r>
            <a:r>
              <a:rPr lang="es" sz="1600"/>
              <a:t> ha conseguida poner en jaque a los </a:t>
            </a:r>
            <a:r>
              <a:rPr b="1" lang="es" sz="1600"/>
              <a:t>altavoces de Amazon y Google</a:t>
            </a:r>
            <a:r>
              <a:rPr lang="es" sz="1600"/>
              <a:t>.</a:t>
            </a:r>
            <a:endParaRPr sz="1600"/>
          </a:p>
          <a:p>
            <a:pPr indent="0" lvl="0" marL="457200" rtl="0" algn="l">
              <a:spcBef>
                <a:spcPts val="1600"/>
              </a:spcBef>
              <a:spcAft>
                <a:spcPts val="0"/>
              </a:spcAft>
              <a:buNone/>
            </a:pPr>
            <a:r>
              <a:t/>
            </a:r>
            <a:endParaRPr sz="1600"/>
          </a:p>
          <a:p>
            <a:pPr indent="-330200" lvl="0" marL="457200" rtl="0" algn="l">
              <a:spcBef>
                <a:spcPts val="1600"/>
              </a:spcBef>
              <a:spcAft>
                <a:spcPts val="0"/>
              </a:spcAft>
              <a:buSzPts val="1600"/>
              <a:buChar char="-"/>
            </a:pPr>
            <a:r>
              <a:rPr lang="es" sz="1600"/>
              <a:t>El problema surge cuando </a:t>
            </a:r>
            <a:r>
              <a:rPr b="1" lang="es" sz="1600"/>
              <a:t>aplicaciones</a:t>
            </a:r>
            <a:r>
              <a:rPr lang="es" sz="1600"/>
              <a:t> aprobadas oficialmente </a:t>
            </a:r>
            <a:r>
              <a:rPr b="1" lang="es" sz="1600"/>
              <a:t>se actualizan </a:t>
            </a:r>
            <a:r>
              <a:rPr lang="es" sz="1600"/>
              <a:t>implementando </a:t>
            </a:r>
            <a:r>
              <a:rPr b="1" lang="es" sz="1600"/>
              <a:t>habilidades nuevas y peligrosas</a:t>
            </a:r>
            <a:r>
              <a:rPr lang="es" sz="1600"/>
              <a:t> actuando como </a:t>
            </a:r>
            <a:r>
              <a:rPr lang="es" sz="1600"/>
              <a:t>espías en la sombra.</a:t>
            </a:r>
            <a:endParaRPr sz="1600"/>
          </a:p>
          <a:p>
            <a:pPr indent="0" lvl="0" marL="457200" rtl="0" algn="l">
              <a:spcBef>
                <a:spcPts val="1600"/>
              </a:spcBef>
              <a:spcAft>
                <a:spcPts val="0"/>
              </a:spcAft>
              <a:buNone/>
            </a:pPr>
            <a:r>
              <a:t/>
            </a:r>
            <a:endParaRPr sz="1600"/>
          </a:p>
          <a:p>
            <a:pPr indent="-330200" lvl="0" marL="457200" rtl="0" algn="l">
              <a:spcBef>
                <a:spcPts val="1600"/>
              </a:spcBef>
              <a:spcAft>
                <a:spcPts val="0"/>
              </a:spcAft>
              <a:buSzPts val="1600"/>
              <a:buChar char="-"/>
            </a:pPr>
            <a:r>
              <a:rPr b="1" lang="es" sz="1600"/>
              <a:t>No solo escuchando</a:t>
            </a:r>
            <a:r>
              <a:rPr lang="es" sz="1600"/>
              <a:t> nuestras conversaciones </a:t>
            </a:r>
            <a:r>
              <a:rPr lang="es" sz="1600"/>
              <a:t>sino</a:t>
            </a:r>
            <a:r>
              <a:rPr lang="es" sz="1600"/>
              <a:t> </a:t>
            </a:r>
            <a:r>
              <a:rPr b="1" lang="es" sz="1600"/>
              <a:t>interactuando con el usuario</a:t>
            </a:r>
            <a:r>
              <a:rPr lang="es" sz="1600"/>
              <a:t> para el robo de </a:t>
            </a:r>
            <a:r>
              <a:rPr lang="es" sz="1600"/>
              <a:t>información</a:t>
            </a:r>
            <a:r>
              <a:rPr lang="es" sz="1600"/>
              <a:t>.</a:t>
            </a:r>
            <a:endParaRPr sz="1600"/>
          </a:p>
        </p:txBody>
      </p:sp>
      <p:pic>
        <p:nvPicPr>
          <p:cNvPr id="130" name="Google Shape;130;p19"/>
          <p:cNvPicPr preferRelativeResize="0"/>
          <p:nvPr/>
        </p:nvPicPr>
        <p:blipFill rotWithShape="1">
          <a:blip r:embed="rId3">
            <a:alphaModFix/>
          </a:blip>
          <a:srcRect b="25492" l="0" r="0" t="28073"/>
          <a:stretch/>
        </p:blipFill>
        <p:spPr>
          <a:xfrm>
            <a:off x="4165325" y="1593575"/>
            <a:ext cx="1308970" cy="607800"/>
          </a:xfrm>
          <a:prstGeom prst="rect">
            <a:avLst/>
          </a:prstGeom>
          <a:noFill/>
          <a:ln>
            <a:noFill/>
          </a:ln>
        </p:spPr>
      </p:pic>
      <p:pic>
        <p:nvPicPr>
          <p:cNvPr id="131" name="Google Shape;131;p19"/>
          <p:cNvPicPr preferRelativeResize="0"/>
          <p:nvPr/>
        </p:nvPicPr>
        <p:blipFill rotWithShape="1">
          <a:blip r:embed="rId4">
            <a:alphaModFix/>
          </a:blip>
          <a:srcRect b="25562" l="0" r="0" t="24462"/>
          <a:stretch/>
        </p:blipFill>
        <p:spPr>
          <a:xfrm>
            <a:off x="5564775" y="1546875"/>
            <a:ext cx="1403062" cy="701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s" sz="2800"/>
              <a:t>1.1.5 Pendrives USB</a:t>
            </a:r>
            <a:endParaRPr b="1" sz="2800"/>
          </a:p>
        </p:txBody>
      </p:sp>
      <p:sp>
        <p:nvSpPr>
          <p:cNvPr id="137" name="Google Shape;137;p20"/>
          <p:cNvSpPr txBox="1"/>
          <p:nvPr>
            <p:ph idx="1" type="body"/>
          </p:nvPr>
        </p:nvSpPr>
        <p:spPr>
          <a:xfrm>
            <a:off x="311700" y="11089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Con el fin de </a:t>
            </a:r>
            <a:r>
              <a:rPr b="1" lang="es"/>
              <a:t>apoderarse del sistema</a:t>
            </a:r>
            <a:r>
              <a:rPr lang="es"/>
              <a:t> o acabar con el equipo como por ejemplo con el famoso </a:t>
            </a:r>
            <a:r>
              <a:rPr b="1" lang="es"/>
              <a:t>USB Killer </a:t>
            </a:r>
            <a:r>
              <a:rPr lang="es"/>
              <a:t>que aplica 220 voltios negativos friendo casi cualquier dispositivo en segundos...</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s"/>
              <a:t>Para el </a:t>
            </a:r>
            <a:r>
              <a:rPr b="1" lang="es"/>
              <a:t>robo de datos e </a:t>
            </a:r>
            <a:r>
              <a:rPr b="1" lang="es"/>
              <a:t>información</a:t>
            </a:r>
            <a:r>
              <a:rPr lang="es"/>
              <a:t> mediante </a:t>
            </a:r>
            <a:r>
              <a:rPr lang="es"/>
              <a:t>técnicas</a:t>
            </a:r>
            <a:r>
              <a:rPr lang="es"/>
              <a:t> de Phishing </a:t>
            </a:r>
            <a:r>
              <a:rPr lang="es"/>
              <a:t>haciéndose</a:t>
            </a:r>
            <a:r>
              <a:rPr lang="es"/>
              <a:t> pasar por una persona, empresa o servicio.</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s"/>
              <a:t>Para utilizar tu equipo para el </a:t>
            </a:r>
            <a:r>
              <a:rPr b="1" lang="es"/>
              <a:t>minado de criptomonedas</a:t>
            </a:r>
            <a:r>
              <a:rPr lang="es"/>
              <a:t>.</a:t>
            </a:r>
            <a:endParaRPr/>
          </a:p>
          <a:p>
            <a:pPr indent="0" lvl="0" marL="457200" rtl="0" algn="l">
              <a:spcBef>
                <a:spcPts val="1600"/>
              </a:spcBef>
              <a:spcAft>
                <a:spcPts val="1600"/>
              </a:spcAft>
              <a:buNone/>
            </a:pPr>
            <a:r>
              <a:t/>
            </a:r>
            <a:endParaRPr/>
          </a:p>
        </p:txBody>
      </p:sp>
      <p:pic>
        <p:nvPicPr>
          <p:cNvPr id="138" name="Google Shape;138;p20"/>
          <p:cNvPicPr preferRelativeResize="0"/>
          <p:nvPr/>
        </p:nvPicPr>
        <p:blipFill>
          <a:blip r:embed="rId3">
            <a:alphaModFix/>
          </a:blip>
          <a:stretch>
            <a:fillRect/>
          </a:stretch>
        </p:blipFill>
        <p:spPr>
          <a:xfrm>
            <a:off x="5220425" y="1893525"/>
            <a:ext cx="1549651" cy="872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s" sz="2800"/>
              <a:t>1.1.6 Cables/interfaz Thunderbolt</a:t>
            </a:r>
            <a:endParaRPr b="1" sz="2800"/>
          </a:p>
        </p:txBody>
      </p:sp>
      <p:sp>
        <p:nvSpPr>
          <p:cNvPr id="144" name="Google Shape;144;p21"/>
          <p:cNvSpPr txBox="1"/>
          <p:nvPr>
            <p:ph idx="1" type="body"/>
          </p:nvPr>
        </p:nvSpPr>
        <p:spPr>
          <a:xfrm>
            <a:off x="311700" y="1097975"/>
            <a:ext cx="8520600" cy="3339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s" sz="1600"/>
              <a:t>Ataque bautizado como </a:t>
            </a:r>
            <a:r>
              <a:rPr b="1" lang="es" sz="1600"/>
              <a:t>Thunderspy </a:t>
            </a:r>
            <a:r>
              <a:rPr lang="es" sz="1600"/>
              <a:t>que p</a:t>
            </a:r>
            <a:r>
              <a:rPr lang="es" sz="1600"/>
              <a:t>ermite el </a:t>
            </a:r>
            <a:r>
              <a:rPr b="1" lang="es" sz="1600"/>
              <a:t>robo de datos</a:t>
            </a:r>
            <a:r>
              <a:rPr lang="es" sz="1600"/>
              <a:t> incluso encriptados y con el equipo bloqueado o en </a:t>
            </a:r>
            <a:r>
              <a:rPr lang="es" sz="1600"/>
              <a:t>suspensión </a:t>
            </a:r>
            <a:r>
              <a:rPr b="1" lang="es" sz="1600"/>
              <a:t>evitando la pantalla de inicio de sesión</a:t>
            </a:r>
            <a:r>
              <a:rPr lang="es" sz="1600"/>
              <a:t>.</a:t>
            </a:r>
            <a:endParaRPr sz="1600"/>
          </a:p>
          <a:p>
            <a:pPr indent="0" lvl="0" marL="457200" rtl="0" algn="l">
              <a:spcBef>
                <a:spcPts val="1600"/>
              </a:spcBef>
              <a:spcAft>
                <a:spcPts val="0"/>
              </a:spcAft>
              <a:buNone/>
            </a:pPr>
            <a:r>
              <a:t/>
            </a:r>
            <a:endParaRPr sz="1600"/>
          </a:p>
          <a:p>
            <a:pPr indent="-330200" lvl="0" marL="457200" rtl="0" algn="l">
              <a:spcBef>
                <a:spcPts val="1600"/>
              </a:spcBef>
              <a:spcAft>
                <a:spcPts val="0"/>
              </a:spcAft>
              <a:buSzPts val="1600"/>
              <a:buChar char="-"/>
            </a:pPr>
            <a:r>
              <a:rPr lang="es" sz="1600"/>
              <a:t>Necesario </a:t>
            </a:r>
            <a:r>
              <a:rPr b="1" lang="es" sz="1600"/>
              <a:t>acceso </a:t>
            </a:r>
            <a:r>
              <a:rPr b="1" lang="es" sz="1600"/>
              <a:t>físico</a:t>
            </a:r>
            <a:r>
              <a:rPr lang="es" sz="1600"/>
              <a:t> y que disponga de </a:t>
            </a:r>
            <a:r>
              <a:rPr b="1" lang="es" sz="1600"/>
              <a:t>Windows/Linux</a:t>
            </a:r>
            <a:r>
              <a:rPr lang="es" sz="1600"/>
              <a:t>. Desde 2019 alguno fabricantes integran </a:t>
            </a:r>
            <a:r>
              <a:rPr b="1" lang="es" sz="1600"/>
              <a:t>Kernel Direct Memory Access Protection</a:t>
            </a:r>
            <a:r>
              <a:rPr lang="es" sz="1600"/>
              <a:t> que protege parcialmente aunque se siguen sacando equipos sin esta </a:t>
            </a:r>
            <a:r>
              <a:rPr lang="es" sz="1600"/>
              <a:t>protección</a:t>
            </a:r>
            <a:r>
              <a:rPr lang="es" sz="1600"/>
              <a:t>.</a:t>
            </a:r>
            <a:endParaRPr sz="1600"/>
          </a:p>
          <a:p>
            <a:pPr indent="0" lvl="0" marL="457200" rtl="0" algn="l">
              <a:spcBef>
                <a:spcPts val="1600"/>
              </a:spcBef>
              <a:spcAft>
                <a:spcPts val="0"/>
              </a:spcAft>
              <a:buNone/>
            </a:pPr>
            <a:r>
              <a:t/>
            </a:r>
            <a:endParaRPr sz="1600"/>
          </a:p>
          <a:p>
            <a:pPr indent="-330200" lvl="0" marL="457200" rtl="0" algn="l">
              <a:spcBef>
                <a:spcPts val="1600"/>
              </a:spcBef>
              <a:spcAft>
                <a:spcPts val="0"/>
              </a:spcAft>
              <a:buSzPts val="1600"/>
              <a:buChar char="-"/>
            </a:pPr>
            <a:r>
              <a:rPr lang="es" sz="1600"/>
              <a:t>El </a:t>
            </a:r>
            <a:r>
              <a:rPr b="1" lang="es" sz="1600"/>
              <a:t>punto fuerte</a:t>
            </a:r>
            <a:r>
              <a:rPr lang="es" sz="1600"/>
              <a:t> de la interfaz, una mayor transferencia de datos a dispositivos externos, </a:t>
            </a:r>
            <a:r>
              <a:rPr b="1" lang="es" sz="1600"/>
              <a:t>es a la vez su punto </a:t>
            </a:r>
            <a:r>
              <a:rPr b="1" lang="es" sz="1600"/>
              <a:t>débil</a:t>
            </a:r>
            <a:r>
              <a:rPr lang="es" sz="1600"/>
              <a:t> permitiendo un acceso </a:t>
            </a:r>
            <a:r>
              <a:rPr lang="es" sz="1600"/>
              <a:t>más</a:t>
            </a:r>
            <a:r>
              <a:rPr lang="es" sz="1600"/>
              <a:t> directo a memoria.</a:t>
            </a:r>
            <a:endParaRPr sz="1600"/>
          </a:p>
        </p:txBody>
      </p:sp>
      <p:pic>
        <p:nvPicPr>
          <p:cNvPr id="145" name="Google Shape;145;p21"/>
          <p:cNvPicPr preferRelativeResize="0"/>
          <p:nvPr/>
        </p:nvPicPr>
        <p:blipFill rotWithShape="1">
          <a:blip r:embed="rId3">
            <a:alphaModFix/>
          </a:blip>
          <a:srcRect b="25431" l="0" r="0" t="29484"/>
          <a:stretch/>
        </p:blipFill>
        <p:spPr>
          <a:xfrm>
            <a:off x="6638175" y="141650"/>
            <a:ext cx="2121150" cy="9563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