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1" r:id="rId7"/>
    <p:sldId id="262" r:id="rId8"/>
    <p:sldId id="267" r:id="rId9"/>
    <p:sldId id="266" r:id="rId10"/>
    <p:sldId id="263" r:id="rId11"/>
    <p:sldId id="264"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A709A-954F-4C5C-88AD-D94E50153C0D}"/>
              </a:ext>
            </a:extLst>
          </p:cNvPr>
          <p:cNvSpPr>
            <a:spLocks noGrp="1"/>
          </p:cNvSpPr>
          <p:nvPr>
            <p:ph type="ctrTitle"/>
          </p:nvPr>
        </p:nvSpPr>
        <p:spPr>
          <a:xfrm>
            <a:off x="1371600" y="1610686"/>
            <a:ext cx="9448800" cy="2017815"/>
          </a:xfrm>
        </p:spPr>
        <p:txBody>
          <a:bodyPr>
            <a:normAutofit fontScale="90000"/>
          </a:bodyPr>
          <a:lstStyle/>
          <a:p>
            <a:pPr algn="ctr"/>
            <a:r>
              <a:rPr lang="es-ES" sz="5300" dirty="0">
                <a:latin typeface="+mn-lt"/>
                <a:ea typeface="+mn-ea"/>
                <a:cs typeface="+mn-cs"/>
              </a:rPr>
              <a:t>Algoritmo de ordenamiento y búsqueda</a:t>
            </a:r>
            <a:br>
              <a:rPr lang="es-ES" sz="1200" b="0" i="0" dirty="0">
                <a:solidFill>
                  <a:srgbClr val="455A64"/>
                </a:solidFill>
                <a:effectLst/>
                <a:latin typeface="Poppins"/>
              </a:rPr>
            </a:br>
            <a:endParaRPr lang="es-MX" sz="4400" dirty="0"/>
          </a:p>
        </p:txBody>
      </p:sp>
      <p:sp>
        <p:nvSpPr>
          <p:cNvPr id="3" name="Subtítulo 2">
            <a:extLst>
              <a:ext uri="{FF2B5EF4-FFF2-40B4-BE49-F238E27FC236}">
                <a16:creationId xmlns:a16="http://schemas.microsoft.com/office/drawing/2014/main" id="{15705D76-018B-4515-9E05-DFC2B365B706}"/>
              </a:ext>
            </a:extLst>
          </p:cNvPr>
          <p:cNvSpPr>
            <a:spLocks noGrp="1"/>
          </p:cNvSpPr>
          <p:nvPr>
            <p:ph type="subTitle" idx="1"/>
          </p:nvPr>
        </p:nvSpPr>
        <p:spPr>
          <a:xfrm>
            <a:off x="1371600" y="3179428"/>
            <a:ext cx="9448800" cy="1138573"/>
          </a:xfrm>
        </p:spPr>
        <p:txBody>
          <a:bodyPr>
            <a:normAutofit/>
          </a:bodyPr>
          <a:lstStyle/>
          <a:p>
            <a:r>
              <a:rPr lang="es-MX" dirty="0"/>
              <a:t>Gutiérrez Padilla Luis Pablo</a:t>
            </a:r>
          </a:p>
          <a:p>
            <a:r>
              <a:rPr lang="es-MX" dirty="0"/>
              <a:t>220277726</a:t>
            </a:r>
          </a:p>
        </p:txBody>
      </p:sp>
    </p:spTree>
    <p:extLst>
      <p:ext uri="{BB962C8B-B14F-4D97-AF65-F5344CB8AC3E}">
        <p14:creationId xmlns:p14="http://schemas.microsoft.com/office/powerpoint/2010/main" val="10478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CFF7C-B62E-42F7-A0AF-0C636EBEED80}"/>
              </a:ext>
            </a:extLst>
          </p:cNvPr>
          <p:cNvSpPr>
            <a:spLocks noGrp="1"/>
          </p:cNvSpPr>
          <p:nvPr>
            <p:ph type="title"/>
          </p:nvPr>
        </p:nvSpPr>
        <p:spPr>
          <a:xfrm>
            <a:off x="2895600" y="764373"/>
            <a:ext cx="8610600" cy="1293028"/>
          </a:xfrm>
        </p:spPr>
        <p:txBody>
          <a:bodyPr>
            <a:normAutofit/>
          </a:bodyPr>
          <a:lstStyle/>
          <a:p>
            <a:r>
              <a:rPr lang="es-MX" dirty="0"/>
              <a:t>Búsqueda lineal</a:t>
            </a:r>
          </a:p>
        </p:txBody>
      </p:sp>
      <p:sp>
        <p:nvSpPr>
          <p:cNvPr id="3" name="Marcador de contenido 2">
            <a:extLst>
              <a:ext uri="{FF2B5EF4-FFF2-40B4-BE49-F238E27FC236}">
                <a16:creationId xmlns:a16="http://schemas.microsoft.com/office/drawing/2014/main" id="{82E5C178-2D8B-48D2-B665-E198997FAD12}"/>
              </a:ext>
            </a:extLst>
          </p:cNvPr>
          <p:cNvSpPr>
            <a:spLocks noGrp="1"/>
          </p:cNvSpPr>
          <p:nvPr>
            <p:ph idx="1"/>
          </p:nvPr>
        </p:nvSpPr>
        <p:spPr>
          <a:xfrm>
            <a:off x="677333" y="2194560"/>
            <a:ext cx="5816600" cy="4024125"/>
          </a:xfrm>
        </p:spPr>
        <p:txBody>
          <a:bodyPr>
            <a:normAutofit/>
          </a:bodyPr>
          <a:lstStyle/>
          <a:p>
            <a:r>
              <a:rPr lang="es-ES" dirty="0"/>
              <a:t>La búsqueda lineal compara los elementos del array con la clave de búsqueda hasta que encuentra el elemento o bien hasta que se determina que no se encuentra. Este método funciona bien con arreglos pequeños y con los no ordenados. </a:t>
            </a:r>
            <a:endParaRPr lang="es-MX" dirty="0"/>
          </a:p>
        </p:txBody>
      </p:sp>
      <p:pic>
        <p:nvPicPr>
          <p:cNvPr id="4098" name="Picture 2" descr="Búsqueda lineal | Carlos González">
            <a:extLst>
              <a:ext uri="{FF2B5EF4-FFF2-40B4-BE49-F238E27FC236}">
                <a16:creationId xmlns:a16="http://schemas.microsoft.com/office/drawing/2014/main" id="{C50832A7-DCA1-40A2-B33A-5C4DA40005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0900" y="2194560"/>
            <a:ext cx="4060626" cy="341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345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08BEA-F047-42A7-9516-B0188C9973F0}"/>
              </a:ext>
            </a:extLst>
          </p:cNvPr>
          <p:cNvSpPr>
            <a:spLocks noGrp="1"/>
          </p:cNvSpPr>
          <p:nvPr>
            <p:ph type="title"/>
          </p:nvPr>
        </p:nvSpPr>
        <p:spPr/>
        <p:txBody>
          <a:bodyPr/>
          <a:lstStyle/>
          <a:p>
            <a:r>
              <a:rPr lang="es-MX" dirty="0"/>
              <a:t>sintaxis</a:t>
            </a:r>
          </a:p>
        </p:txBody>
      </p:sp>
      <p:pic>
        <p:nvPicPr>
          <p:cNvPr id="5" name="Marcador de contenido 4" descr="Texto&#10;&#10;Descripción generada automáticamente">
            <a:extLst>
              <a:ext uri="{FF2B5EF4-FFF2-40B4-BE49-F238E27FC236}">
                <a16:creationId xmlns:a16="http://schemas.microsoft.com/office/drawing/2014/main" id="{AD133DCE-314E-420E-BC02-B76EA471B602}"/>
              </a:ext>
            </a:extLst>
          </p:cNvPr>
          <p:cNvPicPr>
            <a:picLocks noGrp="1" noChangeAspect="1"/>
          </p:cNvPicPr>
          <p:nvPr>
            <p:ph idx="1"/>
          </p:nvPr>
        </p:nvPicPr>
        <p:blipFill>
          <a:blip r:embed="rId2"/>
          <a:stretch>
            <a:fillRect/>
          </a:stretch>
        </p:blipFill>
        <p:spPr>
          <a:xfrm>
            <a:off x="985938" y="2475433"/>
            <a:ext cx="3572374" cy="1609950"/>
          </a:xfrm>
        </p:spPr>
      </p:pic>
      <p:sp>
        <p:nvSpPr>
          <p:cNvPr id="6" name="CuadroTexto 5">
            <a:extLst>
              <a:ext uri="{FF2B5EF4-FFF2-40B4-BE49-F238E27FC236}">
                <a16:creationId xmlns:a16="http://schemas.microsoft.com/office/drawing/2014/main" id="{257A0C56-214F-4469-9309-260715F2BF56}"/>
              </a:ext>
            </a:extLst>
          </p:cNvPr>
          <p:cNvSpPr txBox="1"/>
          <p:nvPr/>
        </p:nvSpPr>
        <p:spPr>
          <a:xfrm>
            <a:off x="6334125" y="2429100"/>
            <a:ext cx="4524375" cy="2971800"/>
          </a:xfrm>
          <a:prstGeom prst="rect">
            <a:avLst/>
          </a:prstGeom>
          <a:noFill/>
        </p:spPr>
        <p:txBody>
          <a:bodyPr wrap="square" rtlCol="0">
            <a:spAutoFit/>
          </a:bodyPr>
          <a:lstStyle/>
          <a:p>
            <a:r>
              <a:rPr lang="es-MX" dirty="0"/>
              <a:t>Este tipo de búsqueda es mucho mas simple, ya que compara de uno por uno los elementos de nuestro arreglo para buscar la posición del numero que el usuario esta buscando, el código hace que se entre en un bucle </a:t>
            </a:r>
            <a:r>
              <a:rPr lang="es-MX" dirty="0" err="1"/>
              <a:t>for</a:t>
            </a:r>
            <a:r>
              <a:rPr lang="es-MX" dirty="0"/>
              <a:t> del cual no se sale hasta que la variable “clave”, la cual es el valor que el usuario esta buscando, coincida con el valor del arreglo.</a:t>
            </a:r>
          </a:p>
        </p:txBody>
      </p:sp>
    </p:spTree>
    <p:extLst>
      <p:ext uri="{BB962C8B-B14F-4D97-AF65-F5344CB8AC3E}">
        <p14:creationId xmlns:p14="http://schemas.microsoft.com/office/powerpoint/2010/main" val="58935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A1A24-A015-40E6-9962-DFFF8A02D49D}"/>
              </a:ext>
            </a:extLst>
          </p:cNvPr>
          <p:cNvSpPr>
            <a:spLocks noGrp="1"/>
          </p:cNvSpPr>
          <p:nvPr>
            <p:ph type="title"/>
          </p:nvPr>
        </p:nvSpPr>
        <p:spPr/>
        <p:txBody>
          <a:bodyPr/>
          <a:lstStyle/>
          <a:p>
            <a:r>
              <a:rPr lang="es-MX" dirty="0"/>
              <a:t>Ventajas y desventajas</a:t>
            </a:r>
          </a:p>
        </p:txBody>
      </p:sp>
      <p:sp>
        <p:nvSpPr>
          <p:cNvPr id="3" name="Marcador de contenido 2">
            <a:extLst>
              <a:ext uri="{FF2B5EF4-FFF2-40B4-BE49-F238E27FC236}">
                <a16:creationId xmlns:a16="http://schemas.microsoft.com/office/drawing/2014/main" id="{917146A2-4998-434B-9F3B-C613A9CD32F1}"/>
              </a:ext>
            </a:extLst>
          </p:cNvPr>
          <p:cNvSpPr>
            <a:spLocks noGrp="1"/>
          </p:cNvSpPr>
          <p:nvPr>
            <p:ph idx="1"/>
          </p:nvPr>
        </p:nvSpPr>
        <p:spPr/>
        <p:txBody>
          <a:bodyPr/>
          <a:lstStyle/>
          <a:p>
            <a:pPr marL="0" indent="0">
              <a:buNone/>
            </a:pPr>
            <a:r>
              <a:rPr lang="es-MX" dirty="0"/>
              <a:t>Ventajas:</a:t>
            </a:r>
          </a:p>
          <a:p>
            <a:pPr>
              <a:buFontTx/>
              <a:buChar char="-"/>
            </a:pPr>
            <a:r>
              <a:rPr lang="es-MX" dirty="0"/>
              <a:t>Cumple con lo deseado</a:t>
            </a:r>
          </a:p>
          <a:p>
            <a:pPr>
              <a:buFontTx/>
              <a:buChar char="-"/>
            </a:pPr>
            <a:r>
              <a:rPr lang="es-MX" dirty="0"/>
              <a:t>No tiene que estar ordenado</a:t>
            </a:r>
          </a:p>
          <a:p>
            <a:pPr>
              <a:buFontTx/>
              <a:buChar char="-"/>
            </a:pPr>
            <a:endParaRPr lang="es-MX" dirty="0"/>
          </a:p>
          <a:p>
            <a:pPr marL="0" indent="0">
              <a:buNone/>
            </a:pPr>
            <a:r>
              <a:rPr lang="es-MX" dirty="0"/>
              <a:t>Desventajas:</a:t>
            </a:r>
          </a:p>
          <a:p>
            <a:pPr marL="0" indent="0">
              <a:buNone/>
            </a:pPr>
            <a:r>
              <a:rPr lang="es-MX" dirty="0"/>
              <a:t>- Puede ser mas tardado que el binario</a:t>
            </a:r>
          </a:p>
        </p:txBody>
      </p:sp>
    </p:spTree>
    <p:extLst>
      <p:ext uri="{BB962C8B-B14F-4D97-AF65-F5344CB8AC3E}">
        <p14:creationId xmlns:p14="http://schemas.microsoft.com/office/powerpoint/2010/main" val="337533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16BA7-859C-45C2-822F-90931D74B9D4}"/>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47CBD940-E5AD-45FF-9602-A22C164A5F79}"/>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D0F21C1A-1E21-4B89-AE49-4689044CB8A5}"/>
              </a:ext>
            </a:extLst>
          </p:cNvPr>
          <p:cNvPicPr>
            <a:picLocks noChangeAspect="1"/>
          </p:cNvPicPr>
          <p:nvPr/>
        </p:nvPicPr>
        <p:blipFill rotWithShape="1">
          <a:blip r:embed="rId2"/>
          <a:srcRect l="8906" t="11923" r="57500" b="50000"/>
          <a:stretch/>
        </p:blipFill>
        <p:spPr>
          <a:xfrm>
            <a:off x="361949" y="2194560"/>
            <a:ext cx="6436538" cy="3951735"/>
          </a:xfrm>
          <a:prstGeom prst="rect">
            <a:avLst/>
          </a:prstGeom>
        </p:spPr>
      </p:pic>
      <p:pic>
        <p:nvPicPr>
          <p:cNvPr id="7" name="Imagen 6">
            <a:extLst>
              <a:ext uri="{FF2B5EF4-FFF2-40B4-BE49-F238E27FC236}">
                <a16:creationId xmlns:a16="http://schemas.microsoft.com/office/drawing/2014/main" id="{F542AB9D-3162-4104-BA2C-B890CC8DA42D}"/>
              </a:ext>
            </a:extLst>
          </p:cNvPr>
          <p:cNvPicPr>
            <a:picLocks noChangeAspect="1"/>
          </p:cNvPicPr>
          <p:nvPr/>
        </p:nvPicPr>
        <p:blipFill rotWithShape="1">
          <a:blip r:embed="rId3"/>
          <a:srcRect l="154" t="6446" r="43156" b="73828"/>
          <a:stretch/>
        </p:blipFill>
        <p:spPr>
          <a:xfrm>
            <a:off x="4945784" y="4000499"/>
            <a:ext cx="5286375" cy="962025"/>
          </a:xfrm>
          <a:prstGeom prst="rect">
            <a:avLst/>
          </a:prstGeom>
        </p:spPr>
      </p:pic>
    </p:spTree>
    <p:extLst>
      <p:ext uri="{BB962C8B-B14F-4D97-AF65-F5344CB8AC3E}">
        <p14:creationId xmlns:p14="http://schemas.microsoft.com/office/powerpoint/2010/main" val="253474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A85AD-E571-402E-B729-453A86873FA3}"/>
              </a:ext>
            </a:extLst>
          </p:cNvPr>
          <p:cNvSpPr>
            <a:spLocks noGrp="1"/>
          </p:cNvSpPr>
          <p:nvPr>
            <p:ph type="title"/>
          </p:nvPr>
        </p:nvSpPr>
        <p:spPr/>
        <p:txBody>
          <a:bodyPr/>
          <a:lstStyle/>
          <a:p>
            <a:r>
              <a:rPr lang="es-MX" dirty="0"/>
              <a:t>fuentes</a:t>
            </a:r>
          </a:p>
        </p:txBody>
      </p:sp>
      <p:sp>
        <p:nvSpPr>
          <p:cNvPr id="3" name="Marcador de contenido 2">
            <a:extLst>
              <a:ext uri="{FF2B5EF4-FFF2-40B4-BE49-F238E27FC236}">
                <a16:creationId xmlns:a16="http://schemas.microsoft.com/office/drawing/2014/main" id="{AB2DFDA9-5BC8-49DB-9F95-8B3318D238DE}"/>
              </a:ext>
            </a:extLst>
          </p:cNvPr>
          <p:cNvSpPr>
            <a:spLocks noGrp="1"/>
          </p:cNvSpPr>
          <p:nvPr>
            <p:ph idx="1"/>
          </p:nvPr>
        </p:nvSpPr>
        <p:spPr/>
        <p:txBody>
          <a:bodyPr/>
          <a:lstStyle/>
          <a:p>
            <a:r>
              <a:rPr lang="es-MX" dirty="0"/>
              <a:t>https://www.fing.edu.uy/tecnoinf/mvd/cursos/prinprog/material/teo/prinprog-teorico11.pdf</a:t>
            </a:r>
          </a:p>
        </p:txBody>
      </p:sp>
    </p:spTree>
    <p:extLst>
      <p:ext uri="{BB962C8B-B14F-4D97-AF65-F5344CB8AC3E}">
        <p14:creationId xmlns:p14="http://schemas.microsoft.com/office/powerpoint/2010/main" val="18902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EE2ED-02DC-45DD-A938-A010DEBF5945}"/>
              </a:ext>
            </a:extLst>
          </p:cNvPr>
          <p:cNvSpPr>
            <a:spLocks noGrp="1"/>
          </p:cNvSpPr>
          <p:nvPr>
            <p:ph type="title"/>
          </p:nvPr>
        </p:nvSpPr>
        <p:spPr/>
        <p:txBody>
          <a:bodyPr>
            <a:normAutofit/>
          </a:bodyPr>
          <a:lstStyle/>
          <a:p>
            <a:r>
              <a:rPr lang="es-MX" sz="3200" dirty="0">
                <a:latin typeface="+mn-lt"/>
                <a:ea typeface="+mn-ea"/>
                <a:cs typeface="+mn-cs"/>
              </a:rPr>
              <a:t>método de ordenamiento de burbuja</a:t>
            </a:r>
          </a:p>
        </p:txBody>
      </p:sp>
      <p:sp>
        <p:nvSpPr>
          <p:cNvPr id="3" name="Marcador de contenido 2">
            <a:extLst>
              <a:ext uri="{FF2B5EF4-FFF2-40B4-BE49-F238E27FC236}">
                <a16:creationId xmlns:a16="http://schemas.microsoft.com/office/drawing/2014/main" id="{26224104-FCF2-4AFE-A356-DBCD0D7B58E7}"/>
              </a:ext>
            </a:extLst>
          </p:cNvPr>
          <p:cNvSpPr>
            <a:spLocks noGrp="1"/>
          </p:cNvSpPr>
          <p:nvPr>
            <p:ph idx="1"/>
          </p:nvPr>
        </p:nvSpPr>
        <p:spPr>
          <a:xfrm>
            <a:off x="685800" y="2194560"/>
            <a:ext cx="3995257" cy="4024125"/>
          </a:xfrm>
        </p:spPr>
        <p:txBody>
          <a:bodyPr/>
          <a:lstStyle/>
          <a:p>
            <a:pPr marL="0" indent="0">
              <a:buNone/>
            </a:pPr>
            <a:r>
              <a:rPr lang="es-MX" dirty="0"/>
              <a:t>Este tipo de ordenamiento hace múltiples pasadas a lo largo de una lista, compara los datos adyacentes e intercambia los que no están en orden. Cada pasada a lo largo de la lista ubica el siguiente valor mas grande en su lugar apropiado. En esencia, cada dato “burbujea” hasta el lugar al que pertenece.</a:t>
            </a:r>
          </a:p>
        </p:txBody>
      </p:sp>
      <p:pic>
        <p:nvPicPr>
          <p:cNvPr id="1026" name="Picture 2">
            <a:extLst>
              <a:ext uri="{FF2B5EF4-FFF2-40B4-BE49-F238E27FC236}">
                <a16:creationId xmlns:a16="http://schemas.microsoft.com/office/drawing/2014/main" id="{294970C8-52C4-4A85-A755-17648AC2A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975" y="2466782"/>
            <a:ext cx="3932659" cy="36134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3002C11-C4A0-448F-9672-A7731EB3CE9E}"/>
              </a:ext>
            </a:extLst>
          </p:cNvPr>
          <p:cNvSpPr txBox="1"/>
          <p:nvPr/>
        </p:nvSpPr>
        <p:spPr>
          <a:xfrm>
            <a:off x="6474377" y="6080185"/>
            <a:ext cx="3995257" cy="276999"/>
          </a:xfrm>
          <a:prstGeom prst="rect">
            <a:avLst/>
          </a:prstGeom>
          <a:noFill/>
        </p:spPr>
        <p:txBody>
          <a:bodyPr wrap="square" rtlCol="0">
            <a:spAutoFit/>
          </a:bodyPr>
          <a:lstStyle/>
          <a:p>
            <a:r>
              <a:rPr lang="es-MX" sz="1200" dirty="0">
                <a:solidFill>
                  <a:schemeClr val="tx1">
                    <a:lumMod val="50000"/>
                  </a:schemeClr>
                </a:solidFill>
              </a:rPr>
              <a:t>Pequeño ejemplo de un ordenamiento de burbuja</a:t>
            </a:r>
            <a:r>
              <a:rPr lang="es-MX" sz="1200" dirty="0"/>
              <a:t>.</a:t>
            </a:r>
          </a:p>
        </p:txBody>
      </p:sp>
    </p:spTree>
    <p:extLst>
      <p:ext uri="{BB962C8B-B14F-4D97-AF65-F5344CB8AC3E}">
        <p14:creationId xmlns:p14="http://schemas.microsoft.com/office/powerpoint/2010/main" val="342086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CD941-6FDA-4E15-9718-879311EF1E9F}"/>
              </a:ext>
            </a:extLst>
          </p:cNvPr>
          <p:cNvSpPr>
            <a:spLocks noGrp="1"/>
          </p:cNvSpPr>
          <p:nvPr>
            <p:ph type="title"/>
          </p:nvPr>
        </p:nvSpPr>
        <p:spPr/>
        <p:txBody>
          <a:bodyPr/>
          <a:lstStyle/>
          <a:p>
            <a:r>
              <a:rPr lang="es-MX" dirty="0"/>
              <a:t>SINTAXIS</a:t>
            </a:r>
          </a:p>
        </p:txBody>
      </p:sp>
      <p:pic>
        <p:nvPicPr>
          <p:cNvPr id="8" name="Marcador de contenido 7" descr="Texto&#10;&#10;Descripción generada automáticamente">
            <a:extLst>
              <a:ext uri="{FF2B5EF4-FFF2-40B4-BE49-F238E27FC236}">
                <a16:creationId xmlns:a16="http://schemas.microsoft.com/office/drawing/2014/main" id="{C004C981-EBBC-4949-A7C4-77F45B5CBB16}"/>
              </a:ext>
            </a:extLst>
          </p:cNvPr>
          <p:cNvPicPr>
            <a:picLocks noGrp="1" noChangeAspect="1"/>
          </p:cNvPicPr>
          <p:nvPr>
            <p:ph idx="1"/>
          </p:nvPr>
        </p:nvPicPr>
        <p:blipFill>
          <a:blip r:embed="rId2"/>
          <a:stretch>
            <a:fillRect/>
          </a:stretch>
        </p:blipFill>
        <p:spPr>
          <a:xfrm>
            <a:off x="947523" y="2358094"/>
            <a:ext cx="3077004" cy="1962424"/>
          </a:xfrm>
        </p:spPr>
      </p:pic>
      <p:sp>
        <p:nvSpPr>
          <p:cNvPr id="9" name="CuadroTexto 8">
            <a:extLst>
              <a:ext uri="{FF2B5EF4-FFF2-40B4-BE49-F238E27FC236}">
                <a16:creationId xmlns:a16="http://schemas.microsoft.com/office/drawing/2014/main" id="{D0DFAC44-BCFE-40C3-9D01-FE8490AB5CA1}"/>
              </a:ext>
            </a:extLst>
          </p:cNvPr>
          <p:cNvSpPr txBox="1"/>
          <p:nvPr/>
        </p:nvSpPr>
        <p:spPr>
          <a:xfrm>
            <a:off x="4914899" y="2358094"/>
            <a:ext cx="5876925" cy="2585323"/>
          </a:xfrm>
          <a:prstGeom prst="rect">
            <a:avLst/>
          </a:prstGeom>
          <a:noFill/>
        </p:spPr>
        <p:txBody>
          <a:bodyPr wrap="square" rtlCol="0">
            <a:spAutoFit/>
          </a:bodyPr>
          <a:lstStyle/>
          <a:p>
            <a:r>
              <a:rPr lang="es-MX" dirty="0"/>
              <a:t>Variables:</a:t>
            </a:r>
          </a:p>
          <a:p>
            <a:pPr marL="285750" indent="-285750">
              <a:buFontTx/>
              <a:buChar char="-"/>
            </a:pPr>
            <a:r>
              <a:rPr lang="es-MX" dirty="0"/>
              <a:t>Lista: es para referirnos a la lista que queremos ordenar.</a:t>
            </a:r>
          </a:p>
          <a:p>
            <a:pPr marL="285750" indent="-285750">
              <a:buFontTx/>
              <a:buChar char="-"/>
            </a:pPr>
            <a:r>
              <a:rPr lang="es-MX" dirty="0"/>
              <a:t>TAM: esta variable sirve para indicar el tamaño de la lista.</a:t>
            </a:r>
          </a:p>
          <a:p>
            <a:pPr marL="285750" indent="-285750">
              <a:buFontTx/>
              <a:buChar char="-"/>
            </a:pPr>
            <a:r>
              <a:rPr lang="es-MX" dirty="0"/>
              <a:t>“i” y “j”: son contadores</a:t>
            </a:r>
          </a:p>
          <a:p>
            <a:pPr marL="285750" indent="-285750">
              <a:buFontTx/>
              <a:buChar char="-"/>
            </a:pPr>
            <a:r>
              <a:rPr lang="es-MX" dirty="0" err="1"/>
              <a:t>Temp</a:t>
            </a:r>
            <a:r>
              <a:rPr lang="es-MX" dirty="0"/>
              <a:t>: esta variable es para realizar los intercambios.</a:t>
            </a:r>
          </a:p>
          <a:p>
            <a:pPr marL="285750" indent="-285750">
              <a:buFontTx/>
              <a:buChar char="-"/>
            </a:pPr>
            <a:endParaRPr lang="es-MX" dirty="0"/>
          </a:p>
        </p:txBody>
      </p:sp>
    </p:spTree>
    <p:extLst>
      <p:ext uri="{BB962C8B-B14F-4D97-AF65-F5344CB8AC3E}">
        <p14:creationId xmlns:p14="http://schemas.microsoft.com/office/powerpoint/2010/main" val="30948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A1A24-A015-40E6-9962-DFFF8A02D49D}"/>
              </a:ext>
            </a:extLst>
          </p:cNvPr>
          <p:cNvSpPr>
            <a:spLocks noGrp="1"/>
          </p:cNvSpPr>
          <p:nvPr>
            <p:ph type="title"/>
          </p:nvPr>
        </p:nvSpPr>
        <p:spPr/>
        <p:txBody>
          <a:bodyPr/>
          <a:lstStyle/>
          <a:p>
            <a:r>
              <a:rPr lang="es-MX" dirty="0"/>
              <a:t>Ventajas y desventajas</a:t>
            </a:r>
          </a:p>
        </p:txBody>
      </p:sp>
      <p:sp>
        <p:nvSpPr>
          <p:cNvPr id="3" name="Marcador de contenido 2">
            <a:extLst>
              <a:ext uri="{FF2B5EF4-FFF2-40B4-BE49-F238E27FC236}">
                <a16:creationId xmlns:a16="http://schemas.microsoft.com/office/drawing/2014/main" id="{917146A2-4998-434B-9F3B-C613A9CD32F1}"/>
              </a:ext>
            </a:extLst>
          </p:cNvPr>
          <p:cNvSpPr>
            <a:spLocks noGrp="1"/>
          </p:cNvSpPr>
          <p:nvPr>
            <p:ph idx="1"/>
          </p:nvPr>
        </p:nvSpPr>
        <p:spPr/>
        <p:txBody>
          <a:bodyPr/>
          <a:lstStyle/>
          <a:p>
            <a:r>
              <a:rPr lang="es-MX" dirty="0"/>
              <a:t>Este algoritmo de ordenamiento puede ser un poco tardado pero cumple con su función, además de que los arreglos deben de estar ordenados para poder hacer uso de algunos algoritmos de búsqueda.</a:t>
            </a:r>
          </a:p>
        </p:txBody>
      </p:sp>
    </p:spTree>
    <p:extLst>
      <p:ext uri="{BB962C8B-B14F-4D97-AF65-F5344CB8AC3E}">
        <p14:creationId xmlns:p14="http://schemas.microsoft.com/office/powerpoint/2010/main" val="27810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1B74E-FD4C-4C2A-BF35-18ADCAD57AF6}"/>
              </a:ext>
            </a:extLst>
          </p:cNvPr>
          <p:cNvSpPr>
            <a:spLocks noGrp="1"/>
          </p:cNvSpPr>
          <p:nvPr>
            <p:ph type="title"/>
          </p:nvPr>
        </p:nvSpPr>
        <p:spPr/>
        <p:txBody>
          <a:bodyPr/>
          <a:lstStyle/>
          <a:p>
            <a:r>
              <a:rPr lang="es-MX" dirty="0" err="1"/>
              <a:t>EJemplo</a:t>
            </a:r>
            <a:endParaRPr lang="es-MX" dirty="0"/>
          </a:p>
        </p:txBody>
      </p:sp>
      <p:sp>
        <p:nvSpPr>
          <p:cNvPr id="3" name="Marcador de contenido 2">
            <a:extLst>
              <a:ext uri="{FF2B5EF4-FFF2-40B4-BE49-F238E27FC236}">
                <a16:creationId xmlns:a16="http://schemas.microsoft.com/office/drawing/2014/main" id="{46DBFC67-DC24-4A71-A860-89671AEB0E81}"/>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2C5DB2D2-8B73-43D9-A08E-CA6AA7192CC6}"/>
              </a:ext>
            </a:extLst>
          </p:cNvPr>
          <p:cNvPicPr>
            <a:picLocks noChangeAspect="1"/>
          </p:cNvPicPr>
          <p:nvPr/>
        </p:nvPicPr>
        <p:blipFill>
          <a:blip r:embed="rId2"/>
          <a:stretch>
            <a:fillRect/>
          </a:stretch>
        </p:blipFill>
        <p:spPr>
          <a:xfrm>
            <a:off x="609600" y="2177797"/>
            <a:ext cx="6591300" cy="4057650"/>
          </a:xfrm>
          <a:prstGeom prst="rect">
            <a:avLst/>
          </a:prstGeom>
        </p:spPr>
      </p:pic>
      <p:pic>
        <p:nvPicPr>
          <p:cNvPr id="9" name="Imagen 8">
            <a:extLst>
              <a:ext uri="{FF2B5EF4-FFF2-40B4-BE49-F238E27FC236}">
                <a16:creationId xmlns:a16="http://schemas.microsoft.com/office/drawing/2014/main" id="{A5D14CB2-0A29-49C1-877F-5809B14FD3A1}"/>
              </a:ext>
            </a:extLst>
          </p:cNvPr>
          <p:cNvPicPr>
            <a:picLocks noChangeAspect="1"/>
          </p:cNvPicPr>
          <p:nvPr/>
        </p:nvPicPr>
        <p:blipFill>
          <a:blip r:embed="rId3"/>
          <a:stretch>
            <a:fillRect/>
          </a:stretch>
        </p:blipFill>
        <p:spPr>
          <a:xfrm>
            <a:off x="6096000" y="2930272"/>
            <a:ext cx="4362450" cy="2552700"/>
          </a:xfrm>
          <a:prstGeom prst="rect">
            <a:avLst/>
          </a:prstGeom>
        </p:spPr>
      </p:pic>
    </p:spTree>
    <p:extLst>
      <p:ext uri="{BB962C8B-B14F-4D97-AF65-F5344CB8AC3E}">
        <p14:creationId xmlns:p14="http://schemas.microsoft.com/office/powerpoint/2010/main" val="278068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15FA5E9-6A0B-4A0F-8F65-04FF17AE1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469E9129-40A7-431A-9059-A3164DCE6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AB142507-B7A0-4992-B55B-A01C3E28E0C7}"/>
              </a:ext>
            </a:extLst>
          </p:cNvPr>
          <p:cNvSpPr>
            <a:spLocks noGrp="1"/>
          </p:cNvSpPr>
          <p:nvPr>
            <p:ph type="title"/>
          </p:nvPr>
        </p:nvSpPr>
        <p:spPr>
          <a:xfrm>
            <a:off x="685800" y="888665"/>
            <a:ext cx="3306744" cy="1293028"/>
          </a:xfrm>
        </p:spPr>
        <p:txBody>
          <a:bodyPr>
            <a:normAutofit/>
          </a:bodyPr>
          <a:lstStyle/>
          <a:p>
            <a:r>
              <a:rPr lang="es-MX" sz="3200"/>
              <a:t>Búsqueda binaria</a:t>
            </a:r>
          </a:p>
        </p:txBody>
      </p:sp>
      <p:sp>
        <p:nvSpPr>
          <p:cNvPr id="3" name="Marcador de contenido 2">
            <a:extLst>
              <a:ext uri="{FF2B5EF4-FFF2-40B4-BE49-F238E27FC236}">
                <a16:creationId xmlns:a16="http://schemas.microsoft.com/office/drawing/2014/main" id="{E6918ECB-DBAF-4A77-B6AC-809F3FFB6AFB}"/>
              </a:ext>
            </a:extLst>
          </p:cNvPr>
          <p:cNvSpPr>
            <a:spLocks noGrp="1"/>
          </p:cNvSpPr>
          <p:nvPr>
            <p:ph idx="1"/>
          </p:nvPr>
        </p:nvSpPr>
        <p:spPr>
          <a:xfrm>
            <a:off x="685801" y="2334827"/>
            <a:ext cx="3306742" cy="3883858"/>
          </a:xfrm>
        </p:spPr>
        <p:txBody>
          <a:bodyPr>
            <a:normAutofit/>
          </a:bodyPr>
          <a:lstStyle/>
          <a:p>
            <a:pPr marL="0" indent="0">
              <a:buNone/>
            </a:pPr>
            <a:r>
              <a:rPr lang="es-ES" sz="1600" dirty="0"/>
              <a:t>Es un método muy eficiente, pero tiene varios prerrequisitos: </a:t>
            </a:r>
          </a:p>
          <a:p>
            <a:pPr marL="0" indent="0">
              <a:buNone/>
            </a:pPr>
            <a:r>
              <a:rPr lang="es-ES" sz="1600" dirty="0"/>
              <a:t>• El conjunto de búsqueda está ordenado. </a:t>
            </a:r>
          </a:p>
          <a:p>
            <a:pPr marL="0" indent="0">
              <a:buNone/>
            </a:pPr>
            <a:r>
              <a:rPr lang="es-ES" sz="1600" dirty="0"/>
              <a:t>• Se dispone de acceso aleatorio. </a:t>
            </a:r>
          </a:p>
          <a:p>
            <a:pPr marL="0" indent="0">
              <a:buNone/>
            </a:pPr>
            <a:r>
              <a:rPr lang="es-ES" sz="1600" dirty="0"/>
              <a:t>Este algoritmo compara el dato buscado con el elemento central. Según sea menor o mayor se prosigue la búsqueda con el subconjunto anterior o posterior, respectivamente, al elemento central, y así sucesivamente.</a:t>
            </a:r>
            <a:endParaRPr lang="es-MX" sz="1600" dirty="0"/>
          </a:p>
        </p:txBody>
      </p:sp>
      <p:sp>
        <p:nvSpPr>
          <p:cNvPr id="75" name="Rounded Rectangle 14">
            <a:extLst>
              <a:ext uri="{FF2B5EF4-FFF2-40B4-BE49-F238E27FC236}">
                <a16:creationId xmlns:a16="http://schemas.microsoft.com/office/drawing/2014/main" id="{6BFDDC8F-8D60-424D-8471-B32F1CB03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úsqueda Binaria en C++">
            <a:extLst>
              <a:ext uri="{FF2B5EF4-FFF2-40B4-BE49-F238E27FC236}">
                <a16:creationId xmlns:a16="http://schemas.microsoft.com/office/drawing/2014/main" id="{2F4F52F2-1916-4BB0-A53F-9F96300040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55339" y="1518777"/>
            <a:ext cx="6127287" cy="424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3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1A59E-ECC4-47CB-80E9-1429551413A5}"/>
              </a:ext>
            </a:extLst>
          </p:cNvPr>
          <p:cNvSpPr>
            <a:spLocks noGrp="1"/>
          </p:cNvSpPr>
          <p:nvPr>
            <p:ph type="title"/>
          </p:nvPr>
        </p:nvSpPr>
        <p:spPr/>
        <p:txBody>
          <a:bodyPr/>
          <a:lstStyle/>
          <a:p>
            <a:r>
              <a:rPr lang="es-MX" dirty="0"/>
              <a:t>sintaxis</a:t>
            </a:r>
          </a:p>
        </p:txBody>
      </p:sp>
      <p:pic>
        <p:nvPicPr>
          <p:cNvPr id="5" name="Marcador de contenido 4" descr="Texto&#10;&#10;Descripción generada automáticamente">
            <a:extLst>
              <a:ext uri="{FF2B5EF4-FFF2-40B4-BE49-F238E27FC236}">
                <a16:creationId xmlns:a16="http://schemas.microsoft.com/office/drawing/2014/main" id="{B0D6AD58-0037-4EFD-A271-CA206143F3C8}"/>
              </a:ext>
            </a:extLst>
          </p:cNvPr>
          <p:cNvPicPr>
            <a:picLocks noGrp="1" noChangeAspect="1"/>
          </p:cNvPicPr>
          <p:nvPr>
            <p:ph idx="1"/>
          </p:nvPr>
        </p:nvPicPr>
        <p:blipFill>
          <a:blip r:embed="rId2"/>
          <a:stretch>
            <a:fillRect/>
          </a:stretch>
        </p:blipFill>
        <p:spPr>
          <a:xfrm>
            <a:off x="386057" y="1908175"/>
            <a:ext cx="3380785" cy="4024313"/>
          </a:xfrm>
        </p:spPr>
      </p:pic>
      <p:sp>
        <p:nvSpPr>
          <p:cNvPr id="7" name="CuadroTexto 6">
            <a:extLst>
              <a:ext uri="{FF2B5EF4-FFF2-40B4-BE49-F238E27FC236}">
                <a16:creationId xmlns:a16="http://schemas.microsoft.com/office/drawing/2014/main" id="{66A67E93-7CA3-4BD2-AAFA-BC822006CE34}"/>
              </a:ext>
            </a:extLst>
          </p:cNvPr>
          <p:cNvSpPr txBox="1"/>
          <p:nvPr/>
        </p:nvSpPr>
        <p:spPr>
          <a:xfrm>
            <a:off x="4451059" y="1872735"/>
            <a:ext cx="7055141" cy="1754326"/>
          </a:xfrm>
          <a:prstGeom prst="rect">
            <a:avLst/>
          </a:prstGeom>
          <a:noFill/>
        </p:spPr>
        <p:txBody>
          <a:bodyPr wrap="square" rtlCol="0">
            <a:spAutoFit/>
          </a:bodyPr>
          <a:lstStyle/>
          <a:p>
            <a:r>
              <a:rPr lang="es-MX" dirty="0"/>
              <a:t>En este caso A[0]=X es el numero que se esta buscando, lo que hace el algoritmo es primero definir las variables “</a:t>
            </a:r>
            <a:r>
              <a:rPr lang="es-MX" dirty="0" err="1"/>
              <a:t>izq</a:t>
            </a:r>
            <a:r>
              <a:rPr lang="es-MX" dirty="0"/>
              <a:t>” y “</a:t>
            </a:r>
            <a:r>
              <a:rPr lang="es-MX" dirty="0" err="1"/>
              <a:t>der</a:t>
            </a:r>
            <a:r>
              <a:rPr lang="es-MX" dirty="0"/>
              <a:t>” como los respectivos lados del arreglo, y “medio” como el punto inicial, después se entra en un bucle do </a:t>
            </a:r>
            <a:r>
              <a:rPr lang="es-MX" dirty="0" err="1"/>
              <a:t>while</a:t>
            </a:r>
            <a:r>
              <a:rPr lang="es-MX" dirty="0"/>
              <a:t> para determinar la posición del elemento que el usuario esta buscando.</a:t>
            </a:r>
          </a:p>
        </p:txBody>
      </p:sp>
    </p:spTree>
    <p:extLst>
      <p:ext uri="{BB962C8B-B14F-4D97-AF65-F5344CB8AC3E}">
        <p14:creationId xmlns:p14="http://schemas.microsoft.com/office/powerpoint/2010/main" val="279147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A1A24-A015-40E6-9962-DFFF8A02D49D}"/>
              </a:ext>
            </a:extLst>
          </p:cNvPr>
          <p:cNvSpPr>
            <a:spLocks noGrp="1"/>
          </p:cNvSpPr>
          <p:nvPr>
            <p:ph type="title"/>
          </p:nvPr>
        </p:nvSpPr>
        <p:spPr/>
        <p:txBody>
          <a:bodyPr/>
          <a:lstStyle/>
          <a:p>
            <a:r>
              <a:rPr lang="es-MX" dirty="0"/>
              <a:t>Ventajas y desventajas</a:t>
            </a:r>
          </a:p>
        </p:txBody>
      </p:sp>
      <p:sp>
        <p:nvSpPr>
          <p:cNvPr id="3" name="Marcador de contenido 2">
            <a:extLst>
              <a:ext uri="{FF2B5EF4-FFF2-40B4-BE49-F238E27FC236}">
                <a16:creationId xmlns:a16="http://schemas.microsoft.com/office/drawing/2014/main" id="{917146A2-4998-434B-9F3B-C613A9CD32F1}"/>
              </a:ext>
            </a:extLst>
          </p:cNvPr>
          <p:cNvSpPr>
            <a:spLocks noGrp="1"/>
          </p:cNvSpPr>
          <p:nvPr>
            <p:ph idx="1"/>
          </p:nvPr>
        </p:nvSpPr>
        <p:spPr/>
        <p:txBody>
          <a:bodyPr/>
          <a:lstStyle/>
          <a:p>
            <a:pPr marL="0" indent="0">
              <a:buNone/>
            </a:pPr>
            <a:r>
              <a:rPr lang="es-MX" dirty="0"/>
              <a:t>Ventajas:</a:t>
            </a:r>
          </a:p>
          <a:p>
            <a:pPr>
              <a:buFontTx/>
              <a:buChar char="-"/>
            </a:pPr>
            <a:r>
              <a:rPr lang="es-MX" dirty="0"/>
              <a:t>Cumple con lo deseado</a:t>
            </a:r>
          </a:p>
          <a:p>
            <a:pPr>
              <a:buFontTx/>
              <a:buChar char="-"/>
            </a:pPr>
            <a:r>
              <a:rPr lang="es-MX" dirty="0"/>
              <a:t>No es muy tardado</a:t>
            </a:r>
          </a:p>
          <a:p>
            <a:pPr>
              <a:buFontTx/>
              <a:buChar char="-"/>
            </a:pPr>
            <a:endParaRPr lang="es-MX" dirty="0"/>
          </a:p>
          <a:p>
            <a:pPr marL="0" indent="0">
              <a:buNone/>
            </a:pPr>
            <a:r>
              <a:rPr lang="es-MX" dirty="0"/>
              <a:t>Desventajas:</a:t>
            </a:r>
          </a:p>
          <a:p>
            <a:pPr marL="0" indent="0">
              <a:buNone/>
            </a:pPr>
            <a:r>
              <a:rPr lang="es-MX" dirty="0"/>
              <a:t>- El arreglo debe estar ordenado</a:t>
            </a:r>
          </a:p>
        </p:txBody>
      </p:sp>
    </p:spTree>
    <p:extLst>
      <p:ext uri="{BB962C8B-B14F-4D97-AF65-F5344CB8AC3E}">
        <p14:creationId xmlns:p14="http://schemas.microsoft.com/office/powerpoint/2010/main" val="341386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F40B5-2AC6-49EB-A1A6-B066A1A5F478}"/>
              </a:ext>
            </a:extLst>
          </p:cNvPr>
          <p:cNvSpPr>
            <a:spLocks noGrp="1"/>
          </p:cNvSpPr>
          <p:nvPr>
            <p:ph type="title"/>
          </p:nvPr>
        </p:nvSpPr>
        <p:spPr/>
        <p:txBody>
          <a:bodyPr/>
          <a:lstStyle/>
          <a:p>
            <a:r>
              <a:rPr lang="es-MX" dirty="0"/>
              <a:t>ejemplo</a:t>
            </a:r>
          </a:p>
        </p:txBody>
      </p:sp>
      <p:sp>
        <p:nvSpPr>
          <p:cNvPr id="3" name="Marcador de contenido 2">
            <a:extLst>
              <a:ext uri="{FF2B5EF4-FFF2-40B4-BE49-F238E27FC236}">
                <a16:creationId xmlns:a16="http://schemas.microsoft.com/office/drawing/2014/main" id="{520E9CFA-C5A3-49E4-A63E-3526597A2DC2}"/>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6136713E-9AD7-4324-B234-A959DD6BDC69}"/>
              </a:ext>
            </a:extLst>
          </p:cNvPr>
          <p:cNvPicPr>
            <a:picLocks noChangeAspect="1"/>
          </p:cNvPicPr>
          <p:nvPr/>
        </p:nvPicPr>
        <p:blipFill>
          <a:blip r:embed="rId2"/>
          <a:stretch>
            <a:fillRect/>
          </a:stretch>
        </p:blipFill>
        <p:spPr>
          <a:xfrm>
            <a:off x="552450" y="1476899"/>
            <a:ext cx="6648450" cy="5162550"/>
          </a:xfrm>
          <a:prstGeom prst="rect">
            <a:avLst/>
          </a:prstGeom>
        </p:spPr>
      </p:pic>
      <p:pic>
        <p:nvPicPr>
          <p:cNvPr id="9" name="Imagen 8">
            <a:extLst>
              <a:ext uri="{FF2B5EF4-FFF2-40B4-BE49-F238E27FC236}">
                <a16:creationId xmlns:a16="http://schemas.microsoft.com/office/drawing/2014/main" id="{14ABCA56-D181-42BC-BA37-DFCDC301A2D9}"/>
              </a:ext>
            </a:extLst>
          </p:cNvPr>
          <p:cNvPicPr>
            <a:picLocks noChangeAspect="1"/>
          </p:cNvPicPr>
          <p:nvPr/>
        </p:nvPicPr>
        <p:blipFill rotWithShape="1">
          <a:blip r:embed="rId3"/>
          <a:srcRect l="158" t="13877" r="3700" b="32514"/>
          <a:stretch/>
        </p:blipFill>
        <p:spPr>
          <a:xfrm>
            <a:off x="5534024" y="3346180"/>
            <a:ext cx="5815013" cy="1159145"/>
          </a:xfrm>
          <a:prstGeom prst="rect">
            <a:avLst/>
          </a:prstGeom>
        </p:spPr>
      </p:pic>
    </p:spTree>
    <p:extLst>
      <p:ext uri="{BB962C8B-B14F-4D97-AF65-F5344CB8AC3E}">
        <p14:creationId xmlns:p14="http://schemas.microsoft.com/office/powerpoint/2010/main" val="703648107"/>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218</TotalTime>
  <Words>496</Words>
  <Application>Microsoft Office PowerPoint</Application>
  <PresentationFormat>Panorámica</PresentationFormat>
  <Paragraphs>44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Poppins</vt:lpstr>
      <vt:lpstr>Estela de condensación</vt:lpstr>
      <vt:lpstr>Algoritmo de ordenamiento y búsqueda </vt:lpstr>
      <vt:lpstr>método de ordenamiento de burbuja</vt:lpstr>
      <vt:lpstr>SINTAXIS</vt:lpstr>
      <vt:lpstr>Ventajas y desventajas</vt:lpstr>
      <vt:lpstr>EJemplo</vt:lpstr>
      <vt:lpstr>Búsqueda binaria</vt:lpstr>
      <vt:lpstr>sintaxis</vt:lpstr>
      <vt:lpstr>Ventajas y desventajas</vt:lpstr>
      <vt:lpstr>ejemplo</vt:lpstr>
      <vt:lpstr>Búsqueda lineal</vt:lpstr>
      <vt:lpstr>sintaxis</vt:lpstr>
      <vt:lpstr>Ventajas y desventajas</vt:lpstr>
      <vt:lpstr>ejemplo</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de ordenamiento y búsqueda</dc:title>
  <dc:creator>Luis Pablo Gtz</dc:creator>
  <cp:lastModifiedBy>Luis Pablo Gtz</cp:lastModifiedBy>
  <cp:revision>6</cp:revision>
  <dcterms:created xsi:type="dcterms:W3CDTF">2020-11-20T06:15:42Z</dcterms:created>
  <dcterms:modified xsi:type="dcterms:W3CDTF">2020-11-21T02:50:38Z</dcterms:modified>
</cp:coreProperties>
</file>