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mid" ContentType="audio/mi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1" r:id="rId4"/>
    <p:sldId id="259" r:id="rId5"/>
    <p:sldId id="257" r:id="rId6"/>
    <p:sldId id="263" r:id="rId7"/>
    <p:sldId id="264" r:id="rId8"/>
    <p:sldId id="308" r:id="rId9"/>
    <p:sldId id="270" r:id="rId10"/>
    <p:sldId id="293" r:id="rId11"/>
    <p:sldId id="296" r:id="rId12"/>
    <p:sldId id="306" r:id="rId13"/>
    <p:sldId id="304" r:id="rId14"/>
    <p:sldId id="305" r:id="rId15"/>
    <p:sldId id="310" r:id="rId16"/>
    <p:sldId id="299" r:id="rId17"/>
    <p:sldId id="309" r:id="rId18"/>
    <p:sldId id="307" r:id="rId19"/>
    <p:sldId id="290" r:id="rId20"/>
    <p:sldId id="301" r:id="rId21"/>
    <p:sldId id="281" r:id="rId22"/>
    <p:sldId id="279" r:id="rId23"/>
    <p:sldId id="280" r:id="rId24"/>
    <p:sldId id="282" r:id="rId25"/>
    <p:sldId id="29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6" d="100"/>
          <a:sy n="76" d="100"/>
        </p:scale>
        <p:origin x="126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12D4A-F8AB-4E5E-9342-4723F16403D7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74D33-15E3-40F6-9F59-17D58508E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9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-4018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74D33-15E3-40F6-9F59-17D58508E4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50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-4018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74D33-15E3-40F6-9F59-17D58508E4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2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-4018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74D33-15E3-40F6-9F59-17D58508E4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5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media" Target="../media/media4.mp3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4.mp3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media" Target="../media/media6.mp3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5.mid"/><Relationship Id="rId1" Type="http://schemas.microsoft.com/office/2007/relationships/media" Target="../media/media5.mid"/><Relationship Id="rId6" Type="http://schemas.openxmlformats.org/officeDocument/2006/relationships/audio" Target="../media/media7.mp3"/><Relationship Id="rId5" Type="http://schemas.microsoft.com/office/2007/relationships/media" Target="../media/media7.mp3"/><Relationship Id="rId4" Type="http://schemas.openxmlformats.org/officeDocument/2006/relationships/audio" Target="../media/media6.mp3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media" Target="../media/media2.mid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id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0" y="0"/>
            <a:ext cx="12262636" cy="701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8088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MEDLAI</a:t>
            </a:r>
            <a:b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Mood-Based Music Composition Using AI</a:t>
            </a:r>
            <a:endParaRPr lang="en-US" sz="6000" b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Project</a:t>
            </a:r>
          </a:p>
          <a:p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By: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Mubasher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Baig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477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2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Models </a:t>
            </a:r>
            <a:r>
              <a:rPr lang="en-US" b="1" dirty="0"/>
              <a:t>pre-trained on specific </a:t>
            </a:r>
            <a:r>
              <a:rPr lang="en-US" b="1" dirty="0" smtClean="0"/>
              <a:t>moods</a:t>
            </a:r>
          </a:p>
          <a:p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534400" cy="445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8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Happy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smtClean="0"/>
              <a:t>104 </a:t>
            </a:r>
            <a:r>
              <a:rPr lang="en-US" dirty="0"/>
              <a:t>MIDI </a:t>
            </a:r>
            <a:r>
              <a:rPr lang="en-US" dirty="0" smtClean="0"/>
              <a:t>files </a:t>
            </a:r>
          </a:p>
          <a:p>
            <a:pPr marL="0" indent="0">
              <a:buNone/>
            </a:pPr>
            <a:r>
              <a:rPr lang="en-US" b="1" dirty="0" smtClean="0"/>
              <a:t>Sad:</a:t>
            </a:r>
            <a:r>
              <a:rPr lang="en-US" dirty="0"/>
              <a:t> </a:t>
            </a:r>
            <a:r>
              <a:rPr lang="en-US" dirty="0" smtClean="0"/>
              <a:t>194 </a:t>
            </a:r>
            <a:r>
              <a:rPr lang="en-US" dirty="0" smtClean="0"/>
              <a:t>MIDI </a:t>
            </a:r>
            <a:r>
              <a:rPr lang="en-US" dirty="0" smtClean="0"/>
              <a:t>files</a:t>
            </a:r>
          </a:p>
          <a:p>
            <a:pPr marL="0" indent="0">
              <a:buNone/>
            </a:pPr>
            <a:r>
              <a:rPr lang="en-US" b="1" dirty="0" smtClean="0"/>
              <a:t>Calm:</a:t>
            </a:r>
            <a:r>
              <a:rPr lang="en-US" dirty="0" smtClean="0"/>
              <a:t> 87 </a:t>
            </a:r>
            <a:r>
              <a:rPr lang="en-US" dirty="0"/>
              <a:t>MIDI </a:t>
            </a:r>
            <a:r>
              <a:rPr lang="en-US" dirty="0" smtClean="0"/>
              <a:t>files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Duration:</a:t>
            </a:r>
            <a:r>
              <a:rPr lang="en-US" dirty="0" smtClean="0"/>
              <a:t>  </a:t>
            </a:r>
            <a:r>
              <a:rPr lang="en-US" dirty="0"/>
              <a:t>53 seconds to 1 </a:t>
            </a:r>
            <a:r>
              <a:rPr lang="en-US" dirty="0" smtClean="0"/>
              <a:t>hour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Datasets:</a:t>
            </a:r>
            <a:endParaRPr lang="en-US" dirty="0"/>
          </a:p>
          <a:p>
            <a:r>
              <a:rPr lang="en-US" dirty="0"/>
              <a:t>Jazz ML Ready MIDI </a:t>
            </a:r>
            <a:r>
              <a:rPr lang="en-US" i="1" dirty="0"/>
              <a:t>(Source: </a:t>
            </a:r>
            <a:r>
              <a:rPr lang="en-US" i="1" dirty="0" err="1"/>
              <a:t>Kaggle</a:t>
            </a:r>
            <a:r>
              <a:rPr lang="en-US" i="1" dirty="0"/>
              <a:t>)</a:t>
            </a:r>
            <a:endParaRPr lang="en-US" dirty="0"/>
          </a:p>
          <a:p>
            <a:r>
              <a:rPr lang="en-US" dirty="0"/>
              <a:t>Lakh </a:t>
            </a:r>
            <a:r>
              <a:rPr lang="en-US" dirty="0" err="1"/>
              <a:t>Pianoroll</a:t>
            </a:r>
            <a:r>
              <a:rPr lang="en-US" dirty="0"/>
              <a:t> Dataset </a:t>
            </a:r>
            <a:r>
              <a:rPr lang="en-US" i="1" dirty="0"/>
              <a:t>(Source: GitHub)</a:t>
            </a:r>
            <a:endParaRPr lang="en-US" dirty="0"/>
          </a:p>
          <a:p>
            <a:r>
              <a:rPr lang="en-US" dirty="0"/>
              <a:t>Classical Music MIDI </a:t>
            </a:r>
            <a:r>
              <a:rPr lang="en-US" i="1" dirty="0"/>
              <a:t>(Source: </a:t>
            </a:r>
            <a:r>
              <a:rPr lang="en-US" i="1" dirty="0" err="1"/>
              <a:t>Kaggle</a:t>
            </a:r>
            <a:r>
              <a:rPr lang="en-US" i="1" dirty="0"/>
              <a:t>)</a:t>
            </a:r>
            <a:endParaRPr lang="en-US" dirty="0"/>
          </a:p>
          <a:p>
            <a:r>
              <a:rPr lang="en-US" dirty="0"/>
              <a:t>MIDI Collection </a:t>
            </a:r>
            <a:r>
              <a:rPr lang="en-US" i="1" dirty="0"/>
              <a:t>(Source: Reddit)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Websites:</a:t>
            </a:r>
            <a:endParaRPr lang="en-US" dirty="0"/>
          </a:p>
          <a:p>
            <a:r>
              <a:rPr lang="en-US" dirty="0"/>
              <a:t>Partners in Rhyme</a:t>
            </a:r>
          </a:p>
          <a:p>
            <a:r>
              <a:rPr lang="en-US" dirty="0"/>
              <a:t>Fredrik’s Music</a:t>
            </a:r>
          </a:p>
          <a:p>
            <a:r>
              <a:rPr lang="en-US" dirty="0"/>
              <a:t>MIDI World</a:t>
            </a:r>
          </a:p>
          <a:p>
            <a:r>
              <a:rPr lang="en-US" dirty="0"/>
              <a:t>8 Notes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536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 smtClean="0"/>
              <a:t>RNNs</a:t>
            </a:r>
          </a:p>
          <a:p>
            <a:pPr marL="514350" indent="-457200"/>
            <a:r>
              <a:rPr lang="en-US" dirty="0" smtClean="0"/>
              <a:t>LSTM</a:t>
            </a:r>
          </a:p>
          <a:p>
            <a:pPr marL="514350" indent="-457200"/>
            <a:r>
              <a:rPr lang="en-US" dirty="0" smtClean="0"/>
              <a:t>GANs</a:t>
            </a:r>
          </a:p>
          <a:p>
            <a:pPr marL="514350" indent="-457200"/>
            <a:r>
              <a:rPr lang="en-US" dirty="0" smtClean="0"/>
              <a:t>Transformers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9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496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100" b="1" dirty="0" smtClean="0"/>
          </a:p>
          <a:p>
            <a:pPr lvl="0"/>
            <a:r>
              <a:rPr lang="en-US" sz="3100" b="1" dirty="0" smtClean="0"/>
              <a:t>LSTM </a:t>
            </a:r>
            <a:r>
              <a:rPr lang="en-US" sz="2500" b="1" dirty="0" smtClean="0"/>
              <a:t>(Sad)</a:t>
            </a:r>
            <a:endParaRPr lang="en-US" sz="2500" b="1" dirty="0" smtClean="0"/>
          </a:p>
          <a:p>
            <a:pPr lvl="0"/>
            <a:endParaRPr lang="en-US" sz="3100" b="1" dirty="0" smtClean="0"/>
          </a:p>
          <a:p>
            <a:pPr lvl="0"/>
            <a:endParaRPr lang="en-US" sz="3100" b="1" dirty="0"/>
          </a:p>
          <a:p>
            <a:r>
              <a:rPr lang="en-US" sz="3100" b="1" dirty="0" smtClean="0"/>
              <a:t>GANs </a:t>
            </a:r>
            <a:r>
              <a:rPr lang="en-US" sz="2500" b="1" dirty="0" smtClean="0"/>
              <a:t>(Sad)</a:t>
            </a:r>
            <a:endParaRPr lang="en-US" sz="2500" b="1" dirty="0" smtClean="0"/>
          </a:p>
          <a:p>
            <a:endParaRPr lang="en-US" sz="3100" b="1" dirty="0"/>
          </a:p>
        </p:txBody>
      </p:sp>
      <p:pic>
        <p:nvPicPr>
          <p:cNvPr id="6" name="pokemon-gan-sapphir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114800" y="4953000"/>
            <a:ext cx="609600" cy="609600"/>
          </a:xfrm>
          <a:prstGeom prst="rect">
            <a:avLst/>
          </a:prstGeom>
        </p:spPr>
      </p:pic>
      <p:pic>
        <p:nvPicPr>
          <p:cNvPr id="7" name="pokemon-lstm-silver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114800" y="2819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1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32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011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These are Neural Networks that uses more encoders and decoders to achieve </a:t>
            </a:r>
            <a:r>
              <a:rPr lang="en-US" sz="2800" b="1" dirty="0" smtClean="0"/>
              <a:t>“attention”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Musical notes are converted into </a:t>
            </a:r>
            <a:r>
              <a:rPr lang="en-US" sz="2800" b="1" dirty="0" smtClean="0"/>
              <a:t>text</a:t>
            </a:r>
            <a:r>
              <a:rPr lang="en-US" sz="2800" dirty="0" smtClean="0"/>
              <a:t> (Music21).</a:t>
            </a:r>
          </a:p>
          <a:p>
            <a:r>
              <a:rPr lang="en-US" sz="2800" dirty="0" smtClean="0"/>
              <a:t>Text is </a:t>
            </a:r>
            <a:r>
              <a:rPr lang="en-US" sz="2800" b="1" dirty="0" smtClean="0"/>
              <a:t>tokenized</a:t>
            </a:r>
            <a:r>
              <a:rPr lang="en-US" sz="2800" dirty="0" smtClean="0"/>
              <a:t>: </a:t>
            </a:r>
            <a:r>
              <a:rPr lang="en-US" sz="2800" i="1" dirty="0" smtClean="0"/>
              <a:t>“</a:t>
            </a:r>
            <a:r>
              <a:rPr lang="en-US" sz="2800" i="1" dirty="0" err="1" smtClean="0"/>
              <a:t>xxbos</a:t>
            </a:r>
            <a:r>
              <a:rPr lang="en-US" sz="2800" i="1" dirty="0" smtClean="0"/>
              <a:t> </a:t>
            </a:r>
            <a:r>
              <a:rPr lang="en-US" sz="2800" i="1" dirty="0" err="1"/>
              <a:t>xxpad</a:t>
            </a:r>
            <a:r>
              <a:rPr lang="en-US" sz="2800" i="1" dirty="0"/>
              <a:t> n72 d2 n52 d16 n48 d16 n45 </a:t>
            </a:r>
            <a:r>
              <a:rPr lang="en-US" sz="2800" i="1" dirty="0" smtClean="0"/>
              <a:t>“.</a:t>
            </a:r>
          </a:p>
          <a:p>
            <a:r>
              <a:rPr lang="en-US" sz="2800" dirty="0" smtClean="0"/>
              <a:t>Tokens to </a:t>
            </a:r>
            <a:r>
              <a:rPr lang="en-US" sz="2800" b="1" dirty="0" smtClean="0"/>
              <a:t>vectors.</a:t>
            </a:r>
          </a:p>
          <a:p>
            <a:r>
              <a:rPr lang="en-US" sz="2800" dirty="0" smtClean="0"/>
              <a:t>Vectors are fed to Transformers.</a:t>
            </a:r>
          </a:p>
          <a:p>
            <a:r>
              <a:rPr lang="en-US" sz="2800" dirty="0" smtClean="0"/>
              <a:t>Word-level encoding/decoding is done (attention).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17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5400" y="-25400"/>
            <a:ext cx="11887200" cy="7285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90600" y="115751"/>
            <a:ext cx="7089811" cy="2322649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MEDLAI</a:t>
            </a:r>
            <a:br>
              <a:rPr lang="en-US" sz="6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6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4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(Transformers)</a:t>
            </a:r>
            <a:endParaRPr 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Happy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 smtClean="0"/>
          </a:p>
          <a:p>
            <a:r>
              <a:rPr lang="en-US" sz="2800" b="1" dirty="0" smtClean="0"/>
              <a:t>Sad</a:t>
            </a:r>
          </a:p>
          <a:p>
            <a:endParaRPr lang="en-US" sz="2800" b="1" dirty="0" smtClean="0"/>
          </a:p>
          <a:p>
            <a:endParaRPr lang="en-US" sz="2800" b="1" dirty="0"/>
          </a:p>
          <a:p>
            <a:r>
              <a:rPr lang="en-US" sz="2800" b="1" dirty="0" smtClean="0"/>
              <a:t>Calm</a:t>
            </a:r>
          </a:p>
          <a:p>
            <a:endParaRPr lang="en-US" sz="2800" b="1" dirty="0"/>
          </a:p>
          <a:p>
            <a:pPr marL="57150" indent="0">
              <a:buNone/>
            </a:pPr>
            <a:endParaRPr lang="en-US" b="1" dirty="0"/>
          </a:p>
        </p:txBody>
      </p:sp>
      <p:pic>
        <p:nvPicPr>
          <p:cNvPr id="4" name="bla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667000" y="1828800"/>
            <a:ext cx="609600" cy="609600"/>
          </a:xfrm>
          <a:prstGeom prst="rect">
            <a:avLst/>
          </a:prstGeom>
        </p:spPr>
      </p:pic>
      <p:pic>
        <p:nvPicPr>
          <p:cNvPr id="5" name="sad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667000" y="3228181"/>
            <a:ext cx="609600" cy="609600"/>
          </a:xfrm>
          <a:prstGeom prst="rect">
            <a:avLst/>
          </a:prstGeom>
        </p:spPr>
      </p:pic>
      <p:pic>
        <p:nvPicPr>
          <p:cNvPr id="6" name="calm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667000" y="467717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3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7235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230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b="1" dirty="0"/>
              <a:t>RNNs: </a:t>
            </a:r>
          </a:p>
          <a:p>
            <a:pPr lvl="1"/>
            <a:r>
              <a:rPr lang="en-US" sz="3100" dirty="0" smtClean="0"/>
              <a:t>Repeated notes, bad music quality,</a:t>
            </a:r>
            <a:endParaRPr lang="en-US" sz="3100" dirty="0"/>
          </a:p>
          <a:p>
            <a:pPr lvl="0"/>
            <a:r>
              <a:rPr lang="en-US" sz="3100" b="1" dirty="0"/>
              <a:t>LSTM</a:t>
            </a:r>
          </a:p>
          <a:p>
            <a:pPr lvl="1"/>
            <a:r>
              <a:rPr lang="en-US" sz="3100" dirty="0" smtClean="0"/>
              <a:t>Better quality music, Repetitive music, couldn’t differentiate mood</a:t>
            </a:r>
            <a:endParaRPr lang="en-US" sz="3100" dirty="0"/>
          </a:p>
          <a:p>
            <a:r>
              <a:rPr lang="en-US" sz="3100" b="1" dirty="0"/>
              <a:t>GANs</a:t>
            </a:r>
          </a:p>
          <a:p>
            <a:pPr lvl="1"/>
            <a:r>
              <a:rPr lang="en-US" sz="3100" dirty="0" smtClean="0"/>
              <a:t>Sound is pleasant than above two, not polyphonic, couldn’t </a:t>
            </a:r>
            <a:r>
              <a:rPr lang="en-US" sz="3100" dirty="0" smtClean="0"/>
              <a:t>differentiate mood for long time, </a:t>
            </a:r>
            <a:r>
              <a:rPr lang="en-US" sz="3100" dirty="0" smtClean="0"/>
              <a:t>not good with complex patterns</a:t>
            </a:r>
            <a:endParaRPr lang="en-US" sz="3100" dirty="0"/>
          </a:p>
          <a:p>
            <a:r>
              <a:rPr lang="en-US" sz="3100" b="1" dirty="0"/>
              <a:t>Transformers</a:t>
            </a:r>
          </a:p>
          <a:p>
            <a:pPr lvl="1"/>
            <a:r>
              <a:rPr lang="en-US" sz="3100" dirty="0"/>
              <a:t>“Selected Model”, takes relatively less time to train, produces good quality music, </a:t>
            </a:r>
            <a:r>
              <a:rPr lang="en-US" sz="3100" dirty="0" smtClean="0"/>
              <a:t>Polyphonic, maintains mood, differentiates mood</a:t>
            </a:r>
            <a:endParaRPr lang="en-US" sz="3100" dirty="0"/>
          </a:p>
          <a:p>
            <a:pPr marL="5715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09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Music is based on </a:t>
            </a:r>
            <a:r>
              <a:rPr lang="en-US" dirty="0" smtClean="0"/>
              <a:t>three </a:t>
            </a:r>
            <a:r>
              <a:rPr lang="en-US" dirty="0" smtClean="0"/>
              <a:t>moods: </a:t>
            </a:r>
            <a:r>
              <a:rPr lang="en-US" dirty="0" smtClean="0"/>
              <a:t>happy, </a:t>
            </a:r>
            <a:r>
              <a:rPr lang="en-US" dirty="0" smtClean="0"/>
              <a:t>sad, and calm.</a:t>
            </a:r>
            <a:endParaRPr lang="en-US" dirty="0" smtClean="0"/>
          </a:p>
          <a:p>
            <a:r>
              <a:rPr lang="en-US" dirty="0" smtClean="0"/>
              <a:t>Transformers proved better than rest of the </a:t>
            </a:r>
            <a:r>
              <a:rPr lang="en-US" dirty="0" smtClean="0"/>
              <a:t>models.</a:t>
            </a:r>
            <a:endParaRPr lang="en-US" dirty="0" smtClean="0"/>
          </a:p>
          <a:p>
            <a:r>
              <a:rPr lang="en-US" dirty="0" smtClean="0"/>
              <a:t>Transformers produced better quality </a:t>
            </a:r>
            <a:r>
              <a:rPr lang="en-US" dirty="0" smtClean="0"/>
              <a:t>music.</a:t>
            </a:r>
            <a:endParaRPr lang="en-US" dirty="0" smtClean="0"/>
          </a:p>
          <a:p>
            <a:r>
              <a:rPr lang="en-US" dirty="0" smtClean="0"/>
              <a:t>Transformers maintained the </a:t>
            </a:r>
            <a:r>
              <a:rPr lang="en-US" dirty="0" smtClean="0"/>
              <a:t>mood.</a:t>
            </a:r>
            <a:endParaRPr lang="en-US" dirty="0" smtClean="0"/>
          </a:p>
          <a:p>
            <a:r>
              <a:rPr lang="en-US" dirty="0" smtClean="0"/>
              <a:t>Polyphonic music is being </a:t>
            </a:r>
            <a:r>
              <a:rPr lang="en-US" dirty="0" smtClean="0"/>
              <a:t>generated.</a:t>
            </a:r>
            <a:endParaRPr lang="en-US" dirty="0" smtClean="0"/>
          </a:p>
          <a:p>
            <a:r>
              <a:rPr lang="en-US" dirty="0" smtClean="0"/>
              <a:t>Output in MIDI format and is </a:t>
            </a:r>
            <a:r>
              <a:rPr lang="en-US" dirty="0" smtClean="0"/>
              <a:t>playable.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862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5758" y="-41517"/>
            <a:ext cx="12262636" cy="701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9360" y="1571247"/>
            <a:ext cx="7772400" cy="377687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Team Members</a:t>
            </a:r>
            <a:b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6000" b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1447800"/>
            <a:ext cx="2823839" cy="1674615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Abdullah Khan</a:t>
            </a:r>
          </a:p>
          <a:p>
            <a:r>
              <a:rPr lang="en-US" sz="2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15L-4322</a:t>
            </a:r>
          </a:p>
          <a:p>
            <a:endParaRPr lang="en-US" sz="2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Ahmad </a:t>
            </a:r>
            <a:r>
              <a:rPr lang="en-US" sz="2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Zaheer</a:t>
            </a:r>
            <a:endParaRPr lang="en-US" sz="2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15L-4018</a:t>
            </a:r>
          </a:p>
          <a:p>
            <a:endParaRPr lang="en-US" sz="2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Aqsa Zia</a:t>
            </a:r>
          </a:p>
          <a:p>
            <a:r>
              <a:rPr lang="en-US" sz="2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15L-4118</a:t>
            </a:r>
          </a:p>
          <a:p>
            <a:endParaRPr lang="en-US" sz="2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Talha</a:t>
            </a:r>
            <a:r>
              <a:rPr lang="en-US" sz="2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Saqib</a:t>
            </a:r>
            <a:endParaRPr lang="en-US" sz="2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15L-4172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062337" y="4918798"/>
            <a:ext cx="3352800" cy="2371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755560" y="3586853"/>
            <a:ext cx="3352800" cy="2803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8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Subjectivity issue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175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1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[1]https</a:t>
            </a:r>
            <a:r>
              <a:rPr lang="en-US" dirty="0"/>
              <a:t>://</a:t>
            </a:r>
            <a:r>
              <a:rPr lang="en-US" dirty="0" smtClean="0"/>
              <a:t>wallpapercave.com/wp/ILXmRYl.jpg</a:t>
            </a:r>
          </a:p>
          <a:p>
            <a:endParaRPr lang="en-US" dirty="0" smtClean="0"/>
          </a:p>
          <a:p>
            <a:r>
              <a:rPr lang="en-US" dirty="0" smtClean="0"/>
              <a:t>[2]https</a:t>
            </a:r>
            <a:r>
              <a:rPr lang="en-US" dirty="0"/>
              <a:t>://www.pinterest.com/janutt/sweet-emotions-mood-swings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[3]https</a:t>
            </a:r>
            <a:r>
              <a:rPr lang="en-US" dirty="0"/>
              <a:t>://www.igeeksblog.com/best-iphone-xr-wallpaper-apps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[4]https</a:t>
            </a:r>
            <a:r>
              <a:rPr lang="en-US" dirty="0"/>
              <a:t>://</a:t>
            </a:r>
            <a:r>
              <a:rPr lang="en-US" dirty="0" smtClean="0"/>
              <a:t>wallpaperplay.com/walls/full/3/f/d/327867.jpg</a:t>
            </a:r>
          </a:p>
          <a:p>
            <a:endParaRPr lang="en-US" dirty="0" smtClean="0"/>
          </a:p>
          <a:p>
            <a:r>
              <a:rPr lang="en-US" dirty="0" smtClean="0"/>
              <a:t>[5]</a:t>
            </a:r>
            <a:r>
              <a:rPr lang="en-US" i="1" dirty="0"/>
              <a:t> Electrical and Computer Engineering Design Handbook/Music Mood Classification (Michael </a:t>
            </a:r>
            <a:r>
              <a:rPr lang="en-US" i="1" dirty="0" err="1"/>
              <a:t>Nuzzolo</a:t>
            </a:r>
            <a:r>
              <a:rPr lang="en-US" i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5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[1] M. </a:t>
            </a:r>
            <a:r>
              <a:rPr lang="en-US" dirty="0" err="1"/>
              <a:t>Nuzzolo</a:t>
            </a:r>
            <a:r>
              <a:rPr lang="en-US" dirty="0"/>
              <a:t>, “Music Mood Classification,” </a:t>
            </a:r>
            <a:r>
              <a:rPr lang="en-US" i="1" dirty="0"/>
              <a:t>Electrical and Computer Engineering Design Handbook, 2019. </a:t>
            </a:r>
            <a:r>
              <a:rPr lang="en-US" dirty="0"/>
              <a:t>[Online]. Available: </a:t>
            </a:r>
            <a:r>
              <a:rPr lang="en-US" i="1" dirty="0"/>
              <a:t>https://sites.tufts.edu/eeseniordesignhandbook/2015/music-mood-classification</a:t>
            </a:r>
            <a:r>
              <a:rPr lang="en-US" i="1" dirty="0" smtClean="0"/>
              <a:t>/.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[</a:t>
            </a:r>
            <a:r>
              <a:rPr lang="en-US" dirty="0"/>
              <a:t>2] H. Henry Mao, T. Shin, G. W. Cottrell,” </a:t>
            </a:r>
            <a:r>
              <a:rPr lang="en-US" dirty="0" err="1"/>
              <a:t>DeepJ</a:t>
            </a:r>
            <a:r>
              <a:rPr lang="en-US" dirty="0"/>
              <a:t>: Style-Specific Music Generation”</a:t>
            </a:r>
            <a:r>
              <a:rPr lang="en-US" i="1" dirty="0"/>
              <a:t>. </a:t>
            </a:r>
            <a:r>
              <a:rPr lang="en-US" dirty="0"/>
              <a:t>[Online]. Available</a:t>
            </a:r>
            <a:r>
              <a:rPr lang="en-US" i="1" dirty="0"/>
              <a:t>: https://cseweb.ucsd.edu/~</a:t>
            </a:r>
            <a:r>
              <a:rPr lang="en-US" i="1" dirty="0" smtClean="0"/>
              <a:t>gary/pubs/henry-deepj.pdf</a:t>
            </a:r>
            <a:endParaRPr lang="en-US" dirty="0" smtClean="0"/>
          </a:p>
          <a:p>
            <a:r>
              <a:rPr lang="en-US" dirty="0"/>
              <a:t> </a:t>
            </a:r>
          </a:p>
          <a:p>
            <a:r>
              <a:rPr lang="en-US" dirty="0" smtClean="0"/>
              <a:t>[</a:t>
            </a:r>
            <a:r>
              <a:rPr lang="en-US" dirty="0"/>
              <a:t>3] H. Jung, “Making Music: When Simple Probabilities Outperform Deep Learning”, </a:t>
            </a:r>
            <a:r>
              <a:rPr lang="en-US" i="1" dirty="0"/>
              <a:t>Towards Data Science, </a:t>
            </a:r>
            <a:r>
              <a:rPr lang="en-US" dirty="0"/>
              <a:t>2019</a:t>
            </a:r>
            <a:r>
              <a:rPr lang="en-US" i="1" dirty="0"/>
              <a:t>.</a:t>
            </a:r>
            <a:r>
              <a:rPr lang="en-US" dirty="0"/>
              <a:t> [Online]. Available: </a:t>
            </a:r>
            <a:r>
              <a:rPr lang="en-US" i="1" dirty="0"/>
              <a:t>https://</a:t>
            </a:r>
            <a:r>
              <a:rPr lang="en-US" i="1" dirty="0" smtClean="0"/>
              <a:t>towardsdatascience.com/making-music-when-simple-probabilities-outperform-deep-learning-75f4ee1b8e69</a:t>
            </a:r>
            <a:endParaRPr lang="en-US" dirty="0" smtClean="0"/>
          </a:p>
          <a:p>
            <a:r>
              <a:rPr lang="en-US" i="1" dirty="0" smtClean="0"/>
              <a:t> 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/>
              <a:t>4] D. Conklin, “Music Generation from Statistical Models”, 2019. [Online]. Available: </a:t>
            </a:r>
            <a:r>
              <a:rPr lang="en-US" i="1" dirty="0"/>
              <a:t>https://</a:t>
            </a:r>
            <a:r>
              <a:rPr lang="en-US" i="1" dirty="0" smtClean="0"/>
              <a:t>pdfs.semanticscholar.org/69d4/e2740df45aed7dd587669c60cab2d99f83a2.pdf</a:t>
            </a:r>
            <a:endParaRPr lang="en-US" dirty="0" smtClean="0"/>
          </a:p>
          <a:p>
            <a:r>
              <a:rPr lang="en-US" dirty="0" smtClean="0"/>
              <a:t> 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/>
              <a:t>5] G. </a:t>
            </a:r>
            <a:r>
              <a:rPr lang="en-US" dirty="0" err="1"/>
              <a:t>Peeters</a:t>
            </a:r>
            <a:r>
              <a:rPr lang="en-US" dirty="0"/>
              <a:t>, A. </a:t>
            </a:r>
            <a:r>
              <a:rPr lang="en-US" dirty="0" err="1"/>
              <a:t>Burthe</a:t>
            </a:r>
            <a:r>
              <a:rPr lang="en-US" dirty="0"/>
              <a:t>, X. </a:t>
            </a:r>
            <a:r>
              <a:rPr lang="en-US" dirty="0" err="1"/>
              <a:t>Rodet</a:t>
            </a:r>
            <a:r>
              <a:rPr lang="en-US" dirty="0"/>
              <a:t>, “Toward Automatic Music Audio Summary Generation from Signal Analysis”, 2019. [Online]. Available: </a:t>
            </a:r>
            <a:r>
              <a:rPr lang="en-US" i="1" dirty="0"/>
              <a:t>https://hal.archives-ouvertes.fr/hal-01161322</a:t>
            </a:r>
            <a:r>
              <a:rPr lang="en-US" i="1" dirty="0" smtClean="0"/>
              <a:t>/</a:t>
            </a:r>
            <a:endParaRPr lang="en-US" dirty="0"/>
          </a:p>
          <a:p>
            <a:r>
              <a:rPr lang="en-US" i="1" dirty="0" smtClean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[6] L. </a:t>
            </a:r>
            <a:r>
              <a:rPr lang="en-US" dirty="0" err="1"/>
              <a:t>Bigo</a:t>
            </a:r>
            <a:r>
              <a:rPr lang="en-US" dirty="0"/>
              <a:t>, D. Conklin, “A viewpoint Approach to Symbolic Music Transformation”, </a:t>
            </a:r>
            <a:r>
              <a:rPr lang="en-US" i="1" dirty="0"/>
              <a:t>Music, Mind, and Embodiment</a:t>
            </a:r>
            <a:r>
              <a:rPr lang="en-US" dirty="0"/>
              <a:t>, 2019. [Online]. Available: </a:t>
            </a:r>
            <a:r>
              <a:rPr lang="en-US" i="1" dirty="0"/>
              <a:t>https://</a:t>
            </a:r>
            <a:r>
              <a:rPr lang="en-US" i="1" dirty="0" smtClean="0"/>
              <a:t>books.google.com.pk/books?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[7] N. </a:t>
            </a:r>
            <a:r>
              <a:rPr lang="en-US" dirty="0" err="1"/>
              <a:t>Jaques</a:t>
            </a:r>
            <a:r>
              <a:rPr lang="en-US" dirty="0"/>
              <a:t>, S. </a:t>
            </a:r>
            <a:r>
              <a:rPr lang="en-US" dirty="0" err="1"/>
              <a:t>Gu</a:t>
            </a:r>
            <a:r>
              <a:rPr lang="en-US" dirty="0"/>
              <a:t>, R. E. Turner, D. Eck, “Generating Music by Fine-Tuning Recurrent Neural Networks with Reinforcement Learning”, 2019. [Online]. Available: </a:t>
            </a:r>
            <a:r>
              <a:rPr lang="en-US" i="1" dirty="0"/>
              <a:t>https://storage.googleapis.com/pub-tools-public-publication-data/pdf/45871.pdf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[8] C. Huang, T. </a:t>
            </a:r>
            <a:r>
              <a:rPr lang="en-US" dirty="0" err="1"/>
              <a:t>Cooijmans</a:t>
            </a:r>
            <a:r>
              <a:rPr lang="en-US" dirty="0"/>
              <a:t>, A. Roberts, A. </a:t>
            </a:r>
            <a:r>
              <a:rPr lang="en-US" dirty="0" err="1"/>
              <a:t>Courville</a:t>
            </a:r>
            <a:r>
              <a:rPr lang="en-US" dirty="0"/>
              <a:t>, D. Eck, “Counterpoint by Convolution”, 2019. . [Online]. Available: </a:t>
            </a:r>
            <a:r>
              <a:rPr lang="en-US" i="1" dirty="0"/>
              <a:t>https://ai.google/research/pubs/pub46746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[9] "Are there any classification systems that categorize music by mood?", </a:t>
            </a:r>
            <a:r>
              <a:rPr lang="en-US" i="1" dirty="0"/>
              <a:t>Music: Practice &amp; Theory Stack Exchange</a:t>
            </a:r>
            <a:r>
              <a:rPr lang="en-US" dirty="0"/>
              <a:t>, 2019. [Online]. Available: </a:t>
            </a:r>
            <a:r>
              <a:rPr lang="en-US" i="1" dirty="0"/>
              <a:t>https://music.stackexchange.com/questions/2927/are-there-any-classification-systems-that-categorize-music-by-mood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[10] H. Dong, W. Hsiao, L. Yang and Y. Yang, "</a:t>
            </a:r>
            <a:r>
              <a:rPr lang="en-US" dirty="0" err="1"/>
              <a:t>MuseGAN</a:t>
            </a:r>
            <a:r>
              <a:rPr lang="en-US" dirty="0"/>
              <a:t>: Multi-track Sequential Generative Adversarial Networks for Symbolic Music Generation and Accompaniment", </a:t>
            </a:r>
            <a:r>
              <a:rPr lang="en-US" i="1" dirty="0"/>
              <a:t>Arxiv.org</a:t>
            </a:r>
            <a:r>
              <a:rPr lang="en-US" dirty="0"/>
              <a:t>, 2017. [Online]. Available: </a:t>
            </a:r>
            <a:r>
              <a:rPr lang="en-US" i="1" dirty="0"/>
              <a:t>https://</a:t>
            </a:r>
            <a:r>
              <a:rPr lang="en-US" i="1" dirty="0" smtClean="0"/>
              <a:t>arxiv.org/pdf/1709.06298 </a:t>
            </a:r>
          </a:p>
          <a:p>
            <a:endParaRPr lang="en-US" i="1" dirty="0"/>
          </a:p>
          <a:p>
            <a:r>
              <a:rPr lang="en-US" b="1" i="1" dirty="0" smtClean="0"/>
              <a:t>[Remaining in the report]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606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0" y="0"/>
            <a:ext cx="12262636" cy="701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Thank You</a:t>
            </a:r>
            <a:endParaRPr lang="en-US" sz="6000" b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Question?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17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5758" y="-41517"/>
            <a:ext cx="12262636" cy="701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9360" y="2967145"/>
            <a:ext cx="7772400" cy="377687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Project </a:t>
            </a:r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Introduction</a:t>
            </a:r>
            <a:endParaRPr lang="en-US" sz="6000" b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0080" y="4343400"/>
            <a:ext cx="2823839" cy="1674615"/>
          </a:xfrm>
        </p:spPr>
        <p:txBody>
          <a:bodyPr>
            <a:noAutofit/>
          </a:bodyPr>
          <a:lstStyle/>
          <a:p>
            <a:endParaRPr lang="en-US" sz="2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062337" y="4918798"/>
            <a:ext cx="3352800" cy="2371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755560" y="3586853"/>
            <a:ext cx="3352800" cy="2803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8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5758" y="-41517"/>
            <a:ext cx="12262636" cy="701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3281"/>
            <a:ext cx="7772400" cy="377687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Problem Statement</a:t>
            </a:r>
            <a:endParaRPr lang="en-US" sz="6000" b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199012"/>
            <a:ext cx="8991600" cy="316131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“To automate the music composition process using artificial intelligence in such a way that </a:t>
            </a: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 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generated based on a certain mood provided by the user. The mood could be sad, happy, exuberant mellow and as such.”</a:t>
            </a:r>
          </a:p>
          <a:p>
            <a:endParaRPr lang="en-US" sz="2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062337" y="4918798"/>
            <a:ext cx="3352800" cy="2371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755560" y="3586853"/>
            <a:ext cx="3352800" cy="2803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1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smtClean="0"/>
              <a:t>generate music </a:t>
            </a:r>
            <a:r>
              <a:rPr lang="en-US" dirty="0" smtClean="0"/>
              <a:t>based on mood/emotions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26347"/>
            <a:ext cx="8229600" cy="6199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716" y="3033140"/>
            <a:ext cx="3275584" cy="4519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211" y="3033140"/>
            <a:ext cx="2864778" cy="470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4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Goals (Cont’d)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Generate music on the basis of at least 2 moods</a:t>
            </a:r>
          </a:p>
          <a:p>
            <a:pPr lvl="0"/>
            <a:r>
              <a:rPr lang="en-US" dirty="0" smtClean="0"/>
              <a:t>Maintain the mood of music </a:t>
            </a:r>
          </a:p>
          <a:p>
            <a:pPr lvl="0"/>
            <a:r>
              <a:rPr lang="en-US" dirty="0" smtClean="0"/>
              <a:t>Pleasant music</a:t>
            </a:r>
            <a:endParaRPr lang="en-US" dirty="0"/>
          </a:p>
          <a:p>
            <a:pPr lvl="0"/>
            <a:r>
              <a:rPr lang="en-US" dirty="0" smtClean="0"/>
              <a:t>The </a:t>
            </a:r>
            <a:r>
              <a:rPr lang="en-US" dirty="0"/>
              <a:t>methodology should either improve existing approaches or be completely </a:t>
            </a:r>
            <a:r>
              <a:rPr lang="en-US" dirty="0" smtClean="0"/>
              <a:t>different. 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Goals (Cont’d)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output the generated music transcription in the traditional </a:t>
            </a:r>
            <a:r>
              <a:rPr lang="en-US" b="1" dirty="0"/>
              <a:t>musical language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Polyphonic music</a:t>
            </a:r>
            <a:endParaRPr lang="en-US" dirty="0"/>
          </a:p>
          <a:p>
            <a:pPr lvl="0"/>
            <a:r>
              <a:rPr lang="en-US" dirty="0" smtClean="0"/>
              <a:t>Music from Music</a:t>
            </a:r>
            <a:endParaRPr lang="en-US" dirty="0"/>
          </a:p>
          <a:p>
            <a:pPr lvl="0"/>
            <a:r>
              <a:rPr lang="en-US" dirty="0" smtClean="0"/>
              <a:t>Playable audio files</a:t>
            </a:r>
          </a:p>
          <a:p>
            <a:pPr lvl="0"/>
            <a:r>
              <a:rPr lang="en-US" dirty="0" smtClean="0"/>
              <a:t>Conclude our findings on which model/algorithm is good for composing mood-based music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438400"/>
            <a:ext cx="8610600" cy="102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Results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(RNN)</a:t>
            </a:r>
            <a:endParaRPr 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Sad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Happy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LSTM_music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114800" y="3278981"/>
            <a:ext cx="609600" cy="609600"/>
          </a:xfrm>
          <a:prstGeom prst="rect">
            <a:avLst/>
          </a:prstGeom>
        </p:spPr>
      </p:pic>
      <p:pic>
        <p:nvPicPr>
          <p:cNvPr id="5" name="LSTM_music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114800" y="4876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5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8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-51526"/>
            <a:ext cx="12237156" cy="69095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66800" y="3008108"/>
            <a:ext cx="7089811" cy="2322649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524</Words>
  <Application>Microsoft Office PowerPoint</Application>
  <PresentationFormat>On-screen Show (4:3)</PresentationFormat>
  <Paragraphs>154</Paragraphs>
  <Slides>25</Slides>
  <Notes>3</Notes>
  <HiddenSlides>0</HiddenSlides>
  <MMClips>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Tahoma</vt:lpstr>
      <vt:lpstr>Times New Roman</vt:lpstr>
      <vt:lpstr>Office Theme</vt:lpstr>
      <vt:lpstr>MEDLAI Mood-Based Music Composition Using AI</vt:lpstr>
      <vt:lpstr>Team Members  </vt:lpstr>
      <vt:lpstr>Project Introduction</vt:lpstr>
      <vt:lpstr>Problem Statement</vt:lpstr>
      <vt:lpstr>Project Goals</vt:lpstr>
      <vt:lpstr>Project Goals (Cont’d)</vt:lpstr>
      <vt:lpstr>Project Goals (Cont’d)</vt:lpstr>
      <vt:lpstr>Previous Results (RNN)</vt:lpstr>
      <vt:lpstr>Implementation</vt:lpstr>
      <vt:lpstr>System Architecture</vt:lpstr>
      <vt:lpstr>Methodology</vt:lpstr>
      <vt:lpstr>Dataset</vt:lpstr>
      <vt:lpstr>Models Used</vt:lpstr>
      <vt:lpstr>Generated Music</vt:lpstr>
      <vt:lpstr>Transformers</vt:lpstr>
      <vt:lpstr>MEDLAI Demo</vt:lpstr>
      <vt:lpstr>Final Output  (Transformers)</vt:lpstr>
      <vt:lpstr>Research Findings</vt:lpstr>
      <vt:lpstr>Results</vt:lpstr>
      <vt:lpstr>Issues</vt:lpstr>
      <vt:lpstr>Work Breakdown</vt:lpstr>
      <vt:lpstr>Images Sources</vt:lpstr>
      <vt:lpstr>References</vt:lpstr>
      <vt:lpstr>References (Cont’d)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MEDLAI Mood-Based Music Composition Using AI</dc:title>
  <dc:creator>DELL</dc:creator>
  <cp:lastModifiedBy>Talha Saqib</cp:lastModifiedBy>
  <cp:revision>218</cp:revision>
  <dcterms:created xsi:type="dcterms:W3CDTF">2006-08-16T00:00:00Z</dcterms:created>
  <dcterms:modified xsi:type="dcterms:W3CDTF">2020-01-02T17:43:12Z</dcterms:modified>
</cp:coreProperties>
</file>