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4" r:id="rId3"/>
    <p:sldId id="279" r:id="rId5"/>
    <p:sldId id="289" r:id="rId6"/>
    <p:sldId id="265" r:id="rId7"/>
    <p:sldId id="325" r:id="rId8"/>
    <p:sldId id="326" r:id="rId9"/>
    <p:sldId id="327" r:id="rId10"/>
    <p:sldId id="322" r:id="rId11"/>
    <p:sldId id="328" r:id="rId12"/>
    <p:sldId id="330" r:id="rId13"/>
    <p:sldId id="329" r:id="rId14"/>
    <p:sldId id="331" r:id="rId15"/>
    <p:sldId id="332" r:id="rId16"/>
    <p:sldId id="333" r:id="rId17"/>
    <p:sldId id="334" r:id="rId18"/>
    <p:sldId id="335" r:id="rId19"/>
    <p:sldId id="336" r:id="rId20"/>
    <p:sldId id="321" r:id="rId21"/>
    <p:sldId id="337" r:id="rId22"/>
    <p:sldId id="339" r:id="rId23"/>
    <p:sldId id="340"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29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B71C1C"/>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727" autoAdjust="0"/>
    <p:restoredTop sz="94660"/>
  </p:normalViewPr>
  <p:slideViewPr>
    <p:cSldViewPr snapToGrid="0">
      <p:cViewPr>
        <p:scale>
          <a:sx n="75" d="100"/>
          <a:sy n="75" d="100"/>
        </p:scale>
        <p:origin x="288" y="70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7_自定义版式">
    <p:spTree>
      <p:nvGrpSpPr>
        <p:cNvPr id="1" name=""/>
        <p:cNvGrpSpPr/>
        <p:nvPr/>
      </p:nvGrpSpPr>
      <p:grpSpPr>
        <a:xfrm>
          <a:off x="0" y="0"/>
          <a:ext cx="0" cy="0"/>
          <a:chOff x="0" y="0"/>
          <a:chExt cx="0" cy="0"/>
        </a:xfrm>
      </p:grpSpPr>
      <p:sp>
        <p:nvSpPr>
          <p:cNvPr id="29" name="图片占位符 28"/>
          <p:cNvSpPr>
            <a:spLocks noGrp="1"/>
          </p:cNvSpPr>
          <p:nvPr>
            <p:ph type="pic" sz="quarter" idx="15"/>
          </p:nvPr>
        </p:nvSpPr>
        <p:spPr>
          <a:xfrm>
            <a:off x="1612902" y="3827272"/>
            <a:ext cx="1732271" cy="1732270"/>
          </a:xfrm>
          <a:custGeom>
            <a:avLst/>
            <a:gdLst>
              <a:gd name="connsiteX0" fmla="*/ 0 w 1732271"/>
              <a:gd name="connsiteY0" fmla="*/ 0 h 1732270"/>
              <a:gd name="connsiteX1" fmla="*/ 1732271 w 1732271"/>
              <a:gd name="connsiteY1" fmla="*/ 0 h 1732270"/>
              <a:gd name="connsiteX2" fmla="*/ 1732271 w 1732271"/>
              <a:gd name="connsiteY2" fmla="*/ 1732270 h 1732270"/>
              <a:gd name="connsiteX3" fmla="*/ 0 w 1732271"/>
              <a:gd name="connsiteY3" fmla="*/ 1732270 h 1732270"/>
            </a:gdLst>
            <a:ahLst/>
            <a:cxnLst>
              <a:cxn ang="0">
                <a:pos x="connsiteX0" y="connsiteY0"/>
              </a:cxn>
              <a:cxn ang="0">
                <a:pos x="connsiteX1" y="connsiteY1"/>
              </a:cxn>
              <a:cxn ang="0">
                <a:pos x="connsiteX2" y="connsiteY2"/>
              </a:cxn>
              <a:cxn ang="0">
                <a:pos x="connsiteX3" y="connsiteY3"/>
              </a:cxn>
            </a:cxnLst>
            <a:rect l="l" t="t" r="r" b="b"/>
            <a:pathLst>
              <a:path w="1732271" h="1732270">
                <a:moveTo>
                  <a:pt x="0" y="0"/>
                </a:moveTo>
                <a:lnTo>
                  <a:pt x="1732271" y="0"/>
                </a:lnTo>
                <a:lnTo>
                  <a:pt x="1732271" y="1732270"/>
                </a:lnTo>
                <a:lnTo>
                  <a:pt x="0" y="1732270"/>
                </a:lnTo>
                <a:close/>
              </a:path>
            </a:pathLst>
          </a:custGeom>
        </p:spPr>
        <p:txBody>
          <a:bodyPr wrap="square">
            <a:noAutofit/>
          </a:bodyPr>
          <a:lstStyle/>
          <a:p>
            <a:endParaRPr lang="zh-CN" altLang="en-US"/>
          </a:p>
        </p:txBody>
      </p:sp>
      <p:sp>
        <p:nvSpPr>
          <p:cNvPr id="30" name="图片占位符 29"/>
          <p:cNvSpPr>
            <a:spLocks noGrp="1"/>
          </p:cNvSpPr>
          <p:nvPr>
            <p:ph type="pic" sz="quarter" idx="16"/>
          </p:nvPr>
        </p:nvSpPr>
        <p:spPr>
          <a:xfrm>
            <a:off x="3421384" y="3827272"/>
            <a:ext cx="1732271" cy="1732270"/>
          </a:xfrm>
          <a:custGeom>
            <a:avLst/>
            <a:gdLst>
              <a:gd name="connsiteX0" fmla="*/ 0 w 1732271"/>
              <a:gd name="connsiteY0" fmla="*/ 0 h 1732270"/>
              <a:gd name="connsiteX1" fmla="*/ 1732271 w 1732271"/>
              <a:gd name="connsiteY1" fmla="*/ 0 h 1732270"/>
              <a:gd name="connsiteX2" fmla="*/ 1732271 w 1732271"/>
              <a:gd name="connsiteY2" fmla="*/ 1732270 h 1732270"/>
              <a:gd name="connsiteX3" fmla="*/ 0 w 1732271"/>
              <a:gd name="connsiteY3" fmla="*/ 1732270 h 1732270"/>
            </a:gdLst>
            <a:ahLst/>
            <a:cxnLst>
              <a:cxn ang="0">
                <a:pos x="connsiteX0" y="connsiteY0"/>
              </a:cxn>
              <a:cxn ang="0">
                <a:pos x="connsiteX1" y="connsiteY1"/>
              </a:cxn>
              <a:cxn ang="0">
                <a:pos x="connsiteX2" y="connsiteY2"/>
              </a:cxn>
              <a:cxn ang="0">
                <a:pos x="connsiteX3" y="connsiteY3"/>
              </a:cxn>
            </a:cxnLst>
            <a:rect l="l" t="t" r="r" b="b"/>
            <a:pathLst>
              <a:path w="1732271" h="1732270">
                <a:moveTo>
                  <a:pt x="0" y="0"/>
                </a:moveTo>
                <a:lnTo>
                  <a:pt x="1732271" y="0"/>
                </a:lnTo>
                <a:lnTo>
                  <a:pt x="1732271" y="1732270"/>
                </a:lnTo>
                <a:lnTo>
                  <a:pt x="0" y="1732270"/>
                </a:lnTo>
                <a:close/>
              </a:path>
            </a:pathLst>
          </a:custGeom>
        </p:spPr>
        <p:txBody>
          <a:bodyPr wrap="square">
            <a:noAutofit/>
          </a:bodyPr>
          <a:lstStyle/>
          <a:p>
            <a:endParaRPr lang="zh-CN" altLang="en-US"/>
          </a:p>
        </p:txBody>
      </p:sp>
      <p:sp>
        <p:nvSpPr>
          <p:cNvPr id="31" name="图片占位符 30"/>
          <p:cNvSpPr>
            <a:spLocks noGrp="1"/>
          </p:cNvSpPr>
          <p:nvPr>
            <p:ph type="pic" sz="quarter" idx="17"/>
          </p:nvPr>
        </p:nvSpPr>
        <p:spPr>
          <a:xfrm>
            <a:off x="5229867" y="3827272"/>
            <a:ext cx="1732271" cy="1732270"/>
          </a:xfrm>
          <a:custGeom>
            <a:avLst/>
            <a:gdLst>
              <a:gd name="connsiteX0" fmla="*/ 0 w 1732271"/>
              <a:gd name="connsiteY0" fmla="*/ 0 h 1732270"/>
              <a:gd name="connsiteX1" fmla="*/ 1732271 w 1732271"/>
              <a:gd name="connsiteY1" fmla="*/ 0 h 1732270"/>
              <a:gd name="connsiteX2" fmla="*/ 1732271 w 1732271"/>
              <a:gd name="connsiteY2" fmla="*/ 1732270 h 1732270"/>
              <a:gd name="connsiteX3" fmla="*/ 0 w 1732271"/>
              <a:gd name="connsiteY3" fmla="*/ 1732270 h 1732270"/>
            </a:gdLst>
            <a:ahLst/>
            <a:cxnLst>
              <a:cxn ang="0">
                <a:pos x="connsiteX0" y="connsiteY0"/>
              </a:cxn>
              <a:cxn ang="0">
                <a:pos x="connsiteX1" y="connsiteY1"/>
              </a:cxn>
              <a:cxn ang="0">
                <a:pos x="connsiteX2" y="connsiteY2"/>
              </a:cxn>
              <a:cxn ang="0">
                <a:pos x="connsiteX3" y="connsiteY3"/>
              </a:cxn>
            </a:cxnLst>
            <a:rect l="l" t="t" r="r" b="b"/>
            <a:pathLst>
              <a:path w="1732271" h="1732270">
                <a:moveTo>
                  <a:pt x="0" y="0"/>
                </a:moveTo>
                <a:lnTo>
                  <a:pt x="1732271" y="0"/>
                </a:lnTo>
                <a:lnTo>
                  <a:pt x="1732271" y="1732270"/>
                </a:lnTo>
                <a:lnTo>
                  <a:pt x="0" y="1732270"/>
                </a:lnTo>
                <a:close/>
              </a:path>
            </a:pathLst>
          </a:custGeom>
        </p:spPr>
        <p:txBody>
          <a:bodyPr wrap="square">
            <a:noAutofit/>
          </a:bodyPr>
          <a:lstStyle/>
          <a:p>
            <a:endParaRPr lang="zh-CN" altLang="en-US"/>
          </a:p>
        </p:txBody>
      </p:sp>
      <p:sp>
        <p:nvSpPr>
          <p:cNvPr id="32" name="图片占位符 31"/>
          <p:cNvSpPr>
            <a:spLocks noGrp="1"/>
          </p:cNvSpPr>
          <p:nvPr>
            <p:ph type="pic" sz="quarter" idx="18"/>
          </p:nvPr>
        </p:nvSpPr>
        <p:spPr>
          <a:xfrm>
            <a:off x="7038348" y="3827272"/>
            <a:ext cx="1732271" cy="1732270"/>
          </a:xfrm>
          <a:custGeom>
            <a:avLst/>
            <a:gdLst>
              <a:gd name="connsiteX0" fmla="*/ 0 w 1732271"/>
              <a:gd name="connsiteY0" fmla="*/ 0 h 1732270"/>
              <a:gd name="connsiteX1" fmla="*/ 1732271 w 1732271"/>
              <a:gd name="connsiteY1" fmla="*/ 0 h 1732270"/>
              <a:gd name="connsiteX2" fmla="*/ 1732271 w 1732271"/>
              <a:gd name="connsiteY2" fmla="*/ 1732270 h 1732270"/>
              <a:gd name="connsiteX3" fmla="*/ 0 w 1732271"/>
              <a:gd name="connsiteY3" fmla="*/ 1732270 h 1732270"/>
            </a:gdLst>
            <a:ahLst/>
            <a:cxnLst>
              <a:cxn ang="0">
                <a:pos x="connsiteX0" y="connsiteY0"/>
              </a:cxn>
              <a:cxn ang="0">
                <a:pos x="connsiteX1" y="connsiteY1"/>
              </a:cxn>
              <a:cxn ang="0">
                <a:pos x="connsiteX2" y="connsiteY2"/>
              </a:cxn>
              <a:cxn ang="0">
                <a:pos x="connsiteX3" y="connsiteY3"/>
              </a:cxn>
            </a:cxnLst>
            <a:rect l="l" t="t" r="r" b="b"/>
            <a:pathLst>
              <a:path w="1732271" h="1732270">
                <a:moveTo>
                  <a:pt x="0" y="0"/>
                </a:moveTo>
                <a:lnTo>
                  <a:pt x="1732271" y="0"/>
                </a:lnTo>
                <a:lnTo>
                  <a:pt x="1732271" y="1732270"/>
                </a:lnTo>
                <a:lnTo>
                  <a:pt x="0" y="1732270"/>
                </a:lnTo>
                <a:close/>
              </a:path>
            </a:pathLst>
          </a:custGeom>
        </p:spPr>
        <p:txBody>
          <a:bodyPr wrap="square">
            <a:noAutofit/>
          </a:bodyPr>
          <a:lstStyle/>
          <a:p>
            <a:endParaRPr lang="zh-CN" altLang="en-US"/>
          </a:p>
        </p:txBody>
      </p:sp>
      <p:sp>
        <p:nvSpPr>
          <p:cNvPr id="33" name="图片占位符 32"/>
          <p:cNvSpPr>
            <a:spLocks noGrp="1"/>
          </p:cNvSpPr>
          <p:nvPr>
            <p:ph type="pic" sz="quarter" idx="19"/>
          </p:nvPr>
        </p:nvSpPr>
        <p:spPr>
          <a:xfrm>
            <a:off x="8846831" y="3827272"/>
            <a:ext cx="1732271" cy="1732270"/>
          </a:xfrm>
          <a:custGeom>
            <a:avLst/>
            <a:gdLst>
              <a:gd name="connsiteX0" fmla="*/ 0 w 1732271"/>
              <a:gd name="connsiteY0" fmla="*/ 0 h 1732270"/>
              <a:gd name="connsiteX1" fmla="*/ 1732271 w 1732271"/>
              <a:gd name="connsiteY1" fmla="*/ 0 h 1732270"/>
              <a:gd name="connsiteX2" fmla="*/ 1732271 w 1732271"/>
              <a:gd name="connsiteY2" fmla="*/ 1732270 h 1732270"/>
              <a:gd name="connsiteX3" fmla="*/ 0 w 1732271"/>
              <a:gd name="connsiteY3" fmla="*/ 1732270 h 1732270"/>
            </a:gdLst>
            <a:ahLst/>
            <a:cxnLst>
              <a:cxn ang="0">
                <a:pos x="connsiteX0" y="connsiteY0"/>
              </a:cxn>
              <a:cxn ang="0">
                <a:pos x="connsiteX1" y="connsiteY1"/>
              </a:cxn>
              <a:cxn ang="0">
                <a:pos x="connsiteX2" y="connsiteY2"/>
              </a:cxn>
              <a:cxn ang="0">
                <a:pos x="connsiteX3" y="connsiteY3"/>
              </a:cxn>
            </a:cxnLst>
            <a:rect l="l" t="t" r="r" b="b"/>
            <a:pathLst>
              <a:path w="1732271" h="1732270">
                <a:moveTo>
                  <a:pt x="0" y="0"/>
                </a:moveTo>
                <a:lnTo>
                  <a:pt x="1732271" y="0"/>
                </a:lnTo>
                <a:lnTo>
                  <a:pt x="1732271" y="1732270"/>
                </a:lnTo>
                <a:lnTo>
                  <a:pt x="0" y="1732270"/>
                </a:lnTo>
                <a:close/>
              </a:path>
            </a:pathLst>
          </a:custGeom>
        </p:spPr>
        <p:txBody>
          <a:bodyPr wrap="square">
            <a:noAutofit/>
          </a:bodyPr>
          <a:lstStyle/>
          <a:p>
            <a:endParaRPr lang="zh-CN" altLang="en-US"/>
          </a:p>
        </p:txBody>
      </p:sp>
      <p:sp>
        <p:nvSpPr>
          <p:cNvPr id="24" name="图片占位符 23"/>
          <p:cNvSpPr>
            <a:spLocks noGrp="1"/>
          </p:cNvSpPr>
          <p:nvPr>
            <p:ph type="pic" sz="quarter" idx="10"/>
          </p:nvPr>
        </p:nvSpPr>
        <p:spPr>
          <a:xfrm>
            <a:off x="1612902" y="2019184"/>
            <a:ext cx="1732271" cy="1732270"/>
          </a:xfrm>
          <a:custGeom>
            <a:avLst/>
            <a:gdLst>
              <a:gd name="connsiteX0" fmla="*/ 0 w 1732271"/>
              <a:gd name="connsiteY0" fmla="*/ 0 h 1732270"/>
              <a:gd name="connsiteX1" fmla="*/ 1732271 w 1732271"/>
              <a:gd name="connsiteY1" fmla="*/ 0 h 1732270"/>
              <a:gd name="connsiteX2" fmla="*/ 1732271 w 1732271"/>
              <a:gd name="connsiteY2" fmla="*/ 1732270 h 1732270"/>
              <a:gd name="connsiteX3" fmla="*/ 0 w 1732271"/>
              <a:gd name="connsiteY3" fmla="*/ 1732270 h 1732270"/>
            </a:gdLst>
            <a:ahLst/>
            <a:cxnLst>
              <a:cxn ang="0">
                <a:pos x="connsiteX0" y="connsiteY0"/>
              </a:cxn>
              <a:cxn ang="0">
                <a:pos x="connsiteX1" y="connsiteY1"/>
              </a:cxn>
              <a:cxn ang="0">
                <a:pos x="connsiteX2" y="connsiteY2"/>
              </a:cxn>
              <a:cxn ang="0">
                <a:pos x="connsiteX3" y="connsiteY3"/>
              </a:cxn>
            </a:cxnLst>
            <a:rect l="l" t="t" r="r" b="b"/>
            <a:pathLst>
              <a:path w="1732271" h="1732270">
                <a:moveTo>
                  <a:pt x="0" y="0"/>
                </a:moveTo>
                <a:lnTo>
                  <a:pt x="1732271" y="0"/>
                </a:lnTo>
                <a:lnTo>
                  <a:pt x="1732271" y="1732270"/>
                </a:lnTo>
                <a:lnTo>
                  <a:pt x="0" y="1732270"/>
                </a:lnTo>
                <a:close/>
              </a:path>
            </a:pathLst>
          </a:custGeom>
        </p:spPr>
        <p:txBody>
          <a:bodyPr wrap="square">
            <a:noAutofit/>
          </a:bodyPr>
          <a:lstStyle/>
          <a:p>
            <a:endParaRPr lang="zh-CN" altLang="en-US"/>
          </a:p>
        </p:txBody>
      </p:sp>
      <p:sp>
        <p:nvSpPr>
          <p:cNvPr id="25" name="图片占位符 24"/>
          <p:cNvSpPr>
            <a:spLocks noGrp="1"/>
          </p:cNvSpPr>
          <p:nvPr>
            <p:ph type="pic" sz="quarter" idx="11"/>
          </p:nvPr>
        </p:nvSpPr>
        <p:spPr>
          <a:xfrm>
            <a:off x="3421384" y="2019184"/>
            <a:ext cx="1732271" cy="1732270"/>
          </a:xfrm>
          <a:custGeom>
            <a:avLst/>
            <a:gdLst>
              <a:gd name="connsiteX0" fmla="*/ 0 w 1732271"/>
              <a:gd name="connsiteY0" fmla="*/ 0 h 1732270"/>
              <a:gd name="connsiteX1" fmla="*/ 1732271 w 1732271"/>
              <a:gd name="connsiteY1" fmla="*/ 0 h 1732270"/>
              <a:gd name="connsiteX2" fmla="*/ 1732271 w 1732271"/>
              <a:gd name="connsiteY2" fmla="*/ 1732270 h 1732270"/>
              <a:gd name="connsiteX3" fmla="*/ 0 w 1732271"/>
              <a:gd name="connsiteY3" fmla="*/ 1732270 h 1732270"/>
            </a:gdLst>
            <a:ahLst/>
            <a:cxnLst>
              <a:cxn ang="0">
                <a:pos x="connsiteX0" y="connsiteY0"/>
              </a:cxn>
              <a:cxn ang="0">
                <a:pos x="connsiteX1" y="connsiteY1"/>
              </a:cxn>
              <a:cxn ang="0">
                <a:pos x="connsiteX2" y="connsiteY2"/>
              </a:cxn>
              <a:cxn ang="0">
                <a:pos x="connsiteX3" y="connsiteY3"/>
              </a:cxn>
            </a:cxnLst>
            <a:rect l="l" t="t" r="r" b="b"/>
            <a:pathLst>
              <a:path w="1732271" h="1732270">
                <a:moveTo>
                  <a:pt x="0" y="0"/>
                </a:moveTo>
                <a:lnTo>
                  <a:pt x="1732271" y="0"/>
                </a:lnTo>
                <a:lnTo>
                  <a:pt x="1732271" y="1732270"/>
                </a:lnTo>
                <a:lnTo>
                  <a:pt x="0" y="1732270"/>
                </a:lnTo>
                <a:close/>
              </a:path>
            </a:pathLst>
          </a:custGeom>
        </p:spPr>
        <p:txBody>
          <a:bodyPr wrap="square">
            <a:noAutofit/>
          </a:bodyPr>
          <a:lstStyle/>
          <a:p>
            <a:endParaRPr lang="zh-CN" altLang="en-US" dirty="0"/>
          </a:p>
        </p:txBody>
      </p:sp>
      <p:sp>
        <p:nvSpPr>
          <p:cNvPr id="26" name="图片占位符 25"/>
          <p:cNvSpPr>
            <a:spLocks noGrp="1"/>
          </p:cNvSpPr>
          <p:nvPr>
            <p:ph type="pic" sz="quarter" idx="12"/>
          </p:nvPr>
        </p:nvSpPr>
        <p:spPr>
          <a:xfrm>
            <a:off x="5229867" y="2019184"/>
            <a:ext cx="1732271" cy="1732270"/>
          </a:xfrm>
          <a:custGeom>
            <a:avLst/>
            <a:gdLst>
              <a:gd name="connsiteX0" fmla="*/ 0 w 1732271"/>
              <a:gd name="connsiteY0" fmla="*/ 0 h 1732270"/>
              <a:gd name="connsiteX1" fmla="*/ 1732271 w 1732271"/>
              <a:gd name="connsiteY1" fmla="*/ 0 h 1732270"/>
              <a:gd name="connsiteX2" fmla="*/ 1732271 w 1732271"/>
              <a:gd name="connsiteY2" fmla="*/ 1732270 h 1732270"/>
              <a:gd name="connsiteX3" fmla="*/ 0 w 1732271"/>
              <a:gd name="connsiteY3" fmla="*/ 1732270 h 1732270"/>
            </a:gdLst>
            <a:ahLst/>
            <a:cxnLst>
              <a:cxn ang="0">
                <a:pos x="connsiteX0" y="connsiteY0"/>
              </a:cxn>
              <a:cxn ang="0">
                <a:pos x="connsiteX1" y="connsiteY1"/>
              </a:cxn>
              <a:cxn ang="0">
                <a:pos x="connsiteX2" y="connsiteY2"/>
              </a:cxn>
              <a:cxn ang="0">
                <a:pos x="connsiteX3" y="connsiteY3"/>
              </a:cxn>
            </a:cxnLst>
            <a:rect l="l" t="t" r="r" b="b"/>
            <a:pathLst>
              <a:path w="1732271" h="1732270">
                <a:moveTo>
                  <a:pt x="0" y="0"/>
                </a:moveTo>
                <a:lnTo>
                  <a:pt x="1732271" y="0"/>
                </a:lnTo>
                <a:lnTo>
                  <a:pt x="1732271" y="1732270"/>
                </a:lnTo>
                <a:lnTo>
                  <a:pt x="0" y="1732270"/>
                </a:lnTo>
                <a:close/>
              </a:path>
            </a:pathLst>
          </a:custGeom>
        </p:spPr>
        <p:txBody>
          <a:bodyPr wrap="square">
            <a:noAutofit/>
          </a:bodyPr>
          <a:lstStyle/>
          <a:p>
            <a:endParaRPr lang="zh-CN" altLang="en-US"/>
          </a:p>
        </p:txBody>
      </p:sp>
      <p:sp>
        <p:nvSpPr>
          <p:cNvPr id="27" name="图片占位符 26"/>
          <p:cNvSpPr>
            <a:spLocks noGrp="1"/>
          </p:cNvSpPr>
          <p:nvPr>
            <p:ph type="pic" sz="quarter" idx="13"/>
          </p:nvPr>
        </p:nvSpPr>
        <p:spPr>
          <a:xfrm>
            <a:off x="7038348" y="2019184"/>
            <a:ext cx="1732271" cy="1732270"/>
          </a:xfrm>
          <a:custGeom>
            <a:avLst/>
            <a:gdLst>
              <a:gd name="connsiteX0" fmla="*/ 0 w 1732271"/>
              <a:gd name="connsiteY0" fmla="*/ 0 h 1732270"/>
              <a:gd name="connsiteX1" fmla="*/ 1732271 w 1732271"/>
              <a:gd name="connsiteY1" fmla="*/ 0 h 1732270"/>
              <a:gd name="connsiteX2" fmla="*/ 1732271 w 1732271"/>
              <a:gd name="connsiteY2" fmla="*/ 1732270 h 1732270"/>
              <a:gd name="connsiteX3" fmla="*/ 0 w 1732271"/>
              <a:gd name="connsiteY3" fmla="*/ 1732270 h 1732270"/>
            </a:gdLst>
            <a:ahLst/>
            <a:cxnLst>
              <a:cxn ang="0">
                <a:pos x="connsiteX0" y="connsiteY0"/>
              </a:cxn>
              <a:cxn ang="0">
                <a:pos x="connsiteX1" y="connsiteY1"/>
              </a:cxn>
              <a:cxn ang="0">
                <a:pos x="connsiteX2" y="connsiteY2"/>
              </a:cxn>
              <a:cxn ang="0">
                <a:pos x="connsiteX3" y="connsiteY3"/>
              </a:cxn>
            </a:cxnLst>
            <a:rect l="l" t="t" r="r" b="b"/>
            <a:pathLst>
              <a:path w="1732271" h="1732270">
                <a:moveTo>
                  <a:pt x="0" y="0"/>
                </a:moveTo>
                <a:lnTo>
                  <a:pt x="1732271" y="0"/>
                </a:lnTo>
                <a:lnTo>
                  <a:pt x="1732271" y="1732270"/>
                </a:lnTo>
                <a:lnTo>
                  <a:pt x="0" y="1732270"/>
                </a:lnTo>
                <a:close/>
              </a:path>
            </a:pathLst>
          </a:custGeom>
        </p:spPr>
        <p:txBody>
          <a:bodyPr wrap="square">
            <a:noAutofit/>
          </a:bodyPr>
          <a:lstStyle/>
          <a:p>
            <a:endParaRPr lang="zh-CN" altLang="en-US"/>
          </a:p>
        </p:txBody>
      </p:sp>
      <p:sp>
        <p:nvSpPr>
          <p:cNvPr id="28" name="图片占位符 27"/>
          <p:cNvSpPr>
            <a:spLocks noGrp="1"/>
          </p:cNvSpPr>
          <p:nvPr>
            <p:ph type="pic" sz="quarter" idx="14"/>
          </p:nvPr>
        </p:nvSpPr>
        <p:spPr>
          <a:xfrm>
            <a:off x="8846831" y="2019184"/>
            <a:ext cx="1732271" cy="1732270"/>
          </a:xfrm>
          <a:custGeom>
            <a:avLst/>
            <a:gdLst>
              <a:gd name="connsiteX0" fmla="*/ 0 w 1732271"/>
              <a:gd name="connsiteY0" fmla="*/ 0 h 1732270"/>
              <a:gd name="connsiteX1" fmla="*/ 1732271 w 1732271"/>
              <a:gd name="connsiteY1" fmla="*/ 0 h 1732270"/>
              <a:gd name="connsiteX2" fmla="*/ 1732271 w 1732271"/>
              <a:gd name="connsiteY2" fmla="*/ 1732270 h 1732270"/>
              <a:gd name="connsiteX3" fmla="*/ 0 w 1732271"/>
              <a:gd name="connsiteY3" fmla="*/ 1732270 h 1732270"/>
            </a:gdLst>
            <a:ahLst/>
            <a:cxnLst>
              <a:cxn ang="0">
                <a:pos x="connsiteX0" y="connsiteY0"/>
              </a:cxn>
              <a:cxn ang="0">
                <a:pos x="connsiteX1" y="connsiteY1"/>
              </a:cxn>
              <a:cxn ang="0">
                <a:pos x="connsiteX2" y="connsiteY2"/>
              </a:cxn>
              <a:cxn ang="0">
                <a:pos x="connsiteX3" y="connsiteY3"/>
              </a:cxn>
            </a:cxnLst>
            <a:rect l="l" t="t" r="r" b="b"/>
            <a:pathLst>
              <a:path w="1732271" h="1732270">
                <a:moveTo>
                  <a:pt x="0" y="0"/>
                </a:moveTo>
                <a:lnTo>
                  <a:pt x="1732271" y="0"/>
                </a:lnTo>
                <a:lnTo>
                  <a:pt x="1732271" y="1732270"/>
                </a:lnTo>
                <a:lnTo>
                  <a:pt x="0" y="1732270"/>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4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7677152" y="1"/>
            <a:ext cx="4514849" cy="6857997"/>
          </a:xfrm>
          <a:custGeom>
            <a:avLst/>
            <a:gdLst>
              <a:gd name="connsiteX0" fmla="*/ 3307583 w 4514849"/>
              <a:gd name="connsiteY0" fmla="*/ 0 h 6857997"/>
              <a:gd name="connsiteX1" fmla="*/ 4514849 w 4514849"/>
              <a:gd name="connsiteY1" fmla="*/ 0 h 6857997"/>
              <a:gd name="connsiteX2" fmla="*/ 4514849 w 4514849"/>
              <a:gd name="connsiteY2" fmla="*/ 6857997 h 6857997"/>
              <a:gd name="connsiteX3" fmla="*/ 3307579 w 4514849"/>
              <a:gd name="connsiteY3" fmla="*/ 6857997 h 6857997"/>
              <a:gd name="connsiteX4" fmla="*/ 0 w 4514849"/>
              <a:gd name="connsiteY4" fmla="*/ 3429000 h 685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4849" h="6857997">
                <a:moveTo>
                  <a:pt x="3307583" y="0"/>
                </a:moveTo>
                <a:lnTo>
                  <a:pt x="4514849" y="0"/>
                </a:lnTo>
                <a:lnTo>
                  <a:pt x="4514849" y="6857997"/>
                </a:lnTo>
                <a:lnTo>
                  <a:pt x="3307579" y="6857997"/>
                </a:lnTo>
                <a:lnTo>
                  <a:pt x="0" y="3429000"/>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0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082674" y="1803400"/>
            <a:ext cx="3125522" cy="2242220"/>
          </a:xfrm>
          <a:custGeom>
            <a:avLst/>
            <a:gdLst>
              <a:gd name="connsiteX0" fmla="*/ 0 w 3125522"/>
              <a:gd name="connsiteY0" fmla="*/ 0 h 2242220"/>
              <a:gd name="connsiteX1" fmla="*/ 2480637 w 3125522"/>
              <a:gd name="connsiteY1" fmla="*/ 0 h 2242220"/>
              <a:gd name="connsiteX2" fmla="*/ 3125522 w 3125522"/>
              <a:gd name="connsiteY2" fmla="*/ 644885 h 2242220"/>
              <a:gd name="connsiteX3" fmla="*/ 3125522 w 3125522"/>
              <a:gd name="connsiteY3" fmla="*/ 2242220 h 2242220"/>
              <a:gd name="connsiteX4" fmla="*/ 0 w 3125522"/>
              <a:gd name="connsiteY4" fmla="*/ 2242220 h 2242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522" h="2242220">
                <a:moveTo>
                  <a:pt x="0" y="0"/>
                </a:moveTo>
                <a:lnTo>
                  <a:pt x="2480637" y="0"/>
                </a:lnTo>
                <a:lnTo>
                  <a:pt x="3125522" y="644885"/>
                </a:lnTo>
                <a:lnTo>
                  <a:pt x="3125522" y="2242220"/>
                </a:lnTo>
                <a:lnTo>
                  <a:pt x="0" y="224222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532806" y="1803400"/>
            <a:ext cx="3125522" cy="2242220"/>
          </a:xfrm>
          <a:custGeom>
            <a:avLst/>
            <a:gdLst>
              <a:gd name="connsiteX0" fmla="*/ 0 w 3125522"/>
              <a:gd name="connsiteY0" fmla="*/ 0 h 2242220"/>
              <a:gd name="connsiteX1" fmla="*/ 2480637 w 3125522"/>
              <a:gd name="connsiteY1" fmla="*/ 0 h 2242220"/>
              <a:gd name="connsiteX2" fmla="*/ 3125522 w 3125522"/>
              <a:gd name="connsiteY2" fmla="*/ 644885 h 2242220"/>
              <a:gd name="connsiteX3" fmla="*/ 3125522 w 3125522"/>
              <a:gd name="connsiteY3" fmla="*/ 2242220 h 2242220"/>
              <a:gd name="connsiteX4" fmla="*/ 0 w 3125522"/>
              <a:gd name="connsiteY4" fmla="*/ 2242220 h 2242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522" h="2242220">
                <a:moveTo>
                  <a:pt x="0" y="0"/>
                </a:moveTo>
                <a:lnTo>
                  <a:pt x="2480637" y="0"/>
                </a:lnTo>
                <a:lnTo>
                  <a:pt x="3125522" y="644885"/>
                </a:lnTo>
                <a:lnTo>
                  <a:pt x="3125522" y="2242220"/>
                </a:lnTo>
                <a:lnTo>
                  <a:pt x="0" y="224222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7982939" y="1803400"/>
            <a:ext cx="3125522" cy="2242220"/>
          </a:xfrm>
          <a:custGeom>
            <a:avLst/>
            <a:gdLst>
              <a:gd name="connsiteX0" fmla="*/ 0 w 3125522"/>
              <a:gd name="connsiteY0" fmla="*/ 0 h 2242220"/>
              <a:gd name="connsiteX1" fmla="*/ 2480637 w 3125522"/>
              <a:gd name="connsiteY1" fmla="*/ 0 h 2242220"/>
              <a:gd name="connsiteX2" fmla="*/ 3125522 w 3125522"/>
              <a:gd name="connsiteY2" fmla="*/ 644885 h 2242220"/>
              <a:gd name="connsiteX3" fmla="*/ 3125522 w 3125522"/>
              <a:gd name="connsiteY3" fmla="*/ 2242220 h 2242220"/>
              <a:gd name="connsiteX4" fmla="*/ 0 w 3125522"/>
              <a:gd name="connsiteY4" fmla="*/ 2242220 h 2242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522" h="2242220">
                <a:moveTo>
                  <a:pt x="0" y="0"/>
                </a:moveTo>
                <a:lnTo>
                  <a:pt x="2480637" y="0"/>
                </a:lnTo>
                <a:lnTo>
                  <a:pt x="3125522" y="644885"/>
                </a:lnTo>
                <a:lnTo>
                  <a:pt x="3125522" y="2242220"/>
                </a:lnTo>
                <a:lnTo>
                  <a:pt x="0" y="2242220"/>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6_自定义版式">
    <p:spTree>
      <p:nvGrpSpPr>
        <p:cNvPr id="1" name=""/>
        <p:cNvGrpSpPr/>
        <p:nvPr/>
      </p:nvGrpSpPr>
      <p:grpSpPr>
        <a:xfrm>
          <a:off x="0" y="0"/>
          <a:ext cx="0" cy="0"/>
          <a:chOff x="0" y="0"/>
          <a:chExt cx="0" cy="0"/>
        </a:xfrm>
      </p:grpSpPr>
      <p:sp>
        <p:nvSpPr>
          <p:cNvPr id="7" name="任意多边形: 形状 6"/>
          <p:cNvSpPr>
            <a:spLocks noGrp="1"/>
          </p:cNvSpPr>
          <p:nvPr>
            <p:ph type="pic" sz="quarter" idx="11"/>
          </p:nvPr>
        </p:nvSpPr>
        <p:spPr>
          <a:xfrm>
            <a:off x="1746250" y="2070100"/>
            <a:ext cx="3365500" cy="3365500"/>
          </a:xfrm>
          <a:custGeom>
            <a:avLst/>
            <a:gdLst>
              <a:gd name="connsiteX0" fmla="*/ 1682750 w 3365500"/>
              <a:gd name="connsiteY0" fmla="*/ 0 h 3365500"/>
              <a:gd name="connsiteX1" fmla="*/ 3365500 w 3365500"/>
              <a:gd name="connsiteY1" fmla="*/ 1682750 h 3365500"/>
              <a:gd name="connsiteX2" fmla="*/ 1682750 w 3365500"/>
              <a:gd name="connsiteY2" fmla="*/ 3365500 h 3365500"/>
              <a:gd name="connsiteX3" fmla="*/ 0 w 3365500"/>
              <a:gd name="connsiteY3" fmla="*/ 1682750 h 3365500"/>
              <a:gd name="connsiteX4" fmla="*/ 1682750 w 3365500"/>
              <a:gd name="connsiteY4" fmla="*/ 0 h 336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0" h="3365500">
                <a:moveTo>
                  <a:pt x="1682750" y="0"/>
                </a:moveTo>
                <a:cubicBezTo>
                  <a:pt x="2612107" y="0"/>
                  <a:pt x="3365500" y="753393"/>
                  <a:pt x="3365500" y="1682750"/>
                </a:cubicBezTo>
                <a:cubicBezTo>
                  <a:pt x="3365500" y="2612107"/>
                  <a:pt x="2612107" y="3365500"/>
                  <a:pt x="1682750" y="3365500"/>
                </a:cubicBezTo>
                <a:cubicBezTo>
                  <a:pt x="753393" y="3365500"/>
                  <a:pt x="0" y="2612107"/>
                  <a:pt x="0" y="1682750"/>
                </a:cubicBezTo>
                <a:cubicBezTo>
                  <a:pt x="0" y="753393"/>
                  <a:pt x="753393" y="0"/>
                  <a:pt x="1682750" y="0"/>
                </a:cubicBez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E961BB62-2C08-4CAC-9B3C-FDA8A5CFAFA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6440040" y="1417683"/>
            <a:ext cx="2378388" cy="2378387"/>
          </a:xfrm>
          <a:custGeom>
            <a:avLst/>
            <a:gdLst>
              <a:gd name="connsiteX0" fmla="*/ 0 w 2378388"/>
              <a:gd name="connsiteY0" fmla="*/ 0 h 2378387"/>
              <a:gd name="connsiteX1" fmla="*/ 2378388 w 2378388"/>
              <a:gd name="connsiteY1" fmla="*/ 0 h 2378387"/>
              <a:gd name="connsiteX2" fmla="*/ 2378388 w 2378388"/>
              <a:gd name="connsiteY2" fmla="*/ 2378387 h 2378387"/>
              <a:gd name="connsiteX3" fmla="*/ 0 w 2378388"/>
              <a:gd name="connsiteY3" fmla="*/ 2378387 h 2378387"/>
            </a:gdLst>
            <a:ahLst/>
            <a:cxnLst>
              <a:cxn ang="0">
                <a:pos x="connsiteX0" y="connsiteY0"/>
              </a:cxn>
              <a:cxn ang="0">
                <a:pos x="connsiteX1" y="connsiteY1"/>
              </a:cxn>
              <a:cxn ang="0">
                <a:pos x="connsiteX2" y="connsiteY2"/>
              </a:cxn>
              <a:cxn ang="0">
                <a:pos x="connsiteX3" y="connsiteY3"/>
              </a:cxn>
            </a:cxnLst>
            <a:rect l="l" t="t" r="r" b="b"/>
            <a:pathLst>
              <a:path w="2378388" h="2378387">
                <a:moveTo>
                  <a:pt x="0" y="0"/>
                </a:moveTo>
                <a:lnTo>
                  <a:pt x="2378388" y="0"/>
                </a:lnTo>
                <a:lnTo>
                  <a:pt x="2378388" y="2378387"/>
                </a:lnTo>
                <a:lnTo>
                  <a:pt x="0" y="2378387"/>
                </a:ln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8818428" y="1420574"/>
            <a:ext cx="2370236" cy="2370235"/>
          </a:xfrm>
          <a:custGeom>
            <a:avLst/>
            <a:gdLst>
              <a:gd name="connsiteX0" fmla="*/ 0 w 2370236"/>
              <a:gd name="connsiteY0" fmla="*/ 0 h 2370235"/>
              <a:gd name="connsiteX1" fmla="*/ 2370236 w 2370236"/>
              <a:gd name="connsiteY1" fmla="*/ 0 h 2370235"/>
              <a:gd name="connsiteX2" fmla="*/ 2370236 w 2370236"/>
              <a:gd name="connsiteY2" fmla="*/ 2370235 h 2370235"/>
              <a:gd name="connsiteX3" fmla="*/ 0 w 2370236"/>
              <a:gd name="connsiteY3" fmla="*/ 2370235 h 2370235"/>
            </a:gdLst>
            <a:ahLst/>
            <a:cxnLst>
              <a:cxn ang="0">
                <a:pos x="connsiteX0" y="connsiteY0"/>
              </a:cxn>
              <a:cxn ang="0">
                <a:pos x="connsiteX1" y="connsiteY1"/>
              </a:cxn>
              <a:cxn ang="0">
                <a:pos x="connsiteX2" y="connsiteY2"/>
              </a:cxn>
              <a:cxn ang="0">
                <a:pos x="connsiteX3" y="connsiteY3"/>
              </a:cxn>
            </a:cxnLst>
            <a:rect l="l" t="t" r="r" b="b"/>
            <a:pathLst>
              <a:path w="2370236" h="2370235">
                <a:moveTo>
                  <a:pt x="0" y="0"/>
                </a:moveTo>
                <a:lnTo>
                  <a:pt x="2370236" y="0"/>
                </a:lnTo>
                <a:lnTo>
                  <a:pt x="2370236" y="2370235"/>
                </a:lnTo>
                <a:lnTo>
                  <a:pt x="0" y="2370235"/>
                </a:ln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6450073" y="3796315"/>
            <a:ext cx="2362083" cy="2364728"/>
          </a:xfrm>
          <a:custGeom>
            <a:avLst/>
            <a:gdLst>
              <a:gd name="connsiteX0" fmla="*/ 0 w 2362083"/>
              <a:gd name="connsiteY0" fmla="*/ 0 h 2364728"/>
              <a:gd name="connsiteX1" fmla="*/ 2362083 w 2362083"/>
              <a:gd name="connsiteY1" fmla="*/ 0 h 2364728"/>
              <a:gd name="connsiteX2" fmla="*/ 2362083 w 2362083"/>
              <a:gd name="connsiteY2" fmla="*/ 2364728 h 2364728"/>
              <a:gd name="connsiteX3" fmla="*/ 0 w 2362083"/>
              <a:gd name="connsiteY3" fmla="*/ 2364728 h 2364728"/>
            </a:gdLst>
            <a:ahLst/>
            <a:cxnLst>
              <a:cxn ang="0">
                <a:pos x="connsiteX0" y="connsiteY0"/>
              </a:cxn>
              <a:cxn ang="0">
                <a:pos x="connsiteX1" y="connsiteY1"/>
              </a:cxn>
              <a:cxn ang="0">
                <a:pos x="connsiteX2" y="connsiteY2"/>
              </a:cxn>
              <a:cxn ang="0">
                <a:pos x="connsiteX3" y="connsiteY3"/>
              </a:cxn>
            </a:cxnLst>
            <a:rect l="l" t="t" r="r" b="b"/>
            <a:pathLst>
              <a:path w="2362083" h="2364728">
                <a:moveTo>
                  <a:pt x="0" y="0"/>
                </a:moveTo>
                <a:lnTo>
                  <a:pt x="2362083" y="0"/>
                </a:lnTo>
                <a:lnTo>
                  <a:pt x="2362083" y="2364728"/>
                </a:lnTo>
                <a:lnTo>
                  <a:pt x="0" y="2364728"/>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8810276" y="3782656"/>
            <a:ext cx="2378388" cy="2378387"/>
          </a:xfrm>
          <a:custGeom>
            <a:avLst/>
            <a:gdLst>
              <a:gd name="connsiteX0" fmla="*/ 0 w 2378388"/>
              <a:gd name="connsiteY0" fmla="*/ 0 h 2378387"/>
              <a:gd name="connsiteX1" fmla="*/ 2378388 w 2378388"/>
              <a:gd name="connsiteY1" fmla="*/ 0 h 2378387"/>
              <a:gd name="connsiteX2" fmla="*/ 2378388 w 2378388"/>
              <a:gd name="connsiteY2" fmla="*/ 2378387 h 2378387"/>
              <a:gd name="connsiteX3" fmla="*/ 0 w 2378388"/>
              <a:gd name="connsiteY3" fmla="*/ 2378387 h 2378387"/>
            </a:gdLst>
            <a:ahLst/>
            <a:cxnLst>
              <a:cxn ang="0">
                <a:pos x="connsiteX0" y="connsiteY0"/>
              </a:cxn>
              <a:cxn ang="0">
                <a:pos x="connsiteX1" y="connsiteY1"/>
              </a:cxn>
              <a:cxn ang="0">
                <a:pos x="connsiteX2" y="connsiteY2"/>
              </a:cxn>
              <a:cxn ang="0">
                <a:pos x="connsiteX3" y="connsiteY3"/>
              </a:cxn>
            </a:cxnLst>
            <a:rect l="l" t="t" r="r" b="b"/>
            <a:pathLst>
              <a:path w="2378388" h="2378387">
                <a:moveTo>
                  <a:pt x="0" y="0"/>
                </a:moveTo>
                <a:lnTo>
                  <a:pt x="2378388" y="0"/>
                </a:lnTo>
                <a:lnTo>
                  <a:pt x="2378388" y="2378387"/>
                </a:lnTo>
                <a:lnTo>
                  <a:pt x="0" y="2378387"/>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69535" y="2179214"/>
            <a:ext cx="1964008" cy="2142694"/>
          </a:xfrm>
          <a:custGeom>
            <a:avLst/>
            <a:gdLst>
              <a:gd name="connsiteX0" fmla="*/ 0 w 1964008"/>
              <a:gd name="connsiteY0" fmla="*/ 0 h 2142694"/>
              <a:gd name="connsiteX1" fmla="*/ 1964008 w 1964008"/>
              <a:gd name="connsiteY1" fmla="*/ 0 h 2142694"/>
              <a:gd name="connsiteX2" fmla="*/ 1964008 w 1964008"/>
              <a:gd name="connsiteY2" fmla="*/ 2142694 h 2142694"/>
              <a:gd name="connsiteX3" fmla="*/ 0 w 1964008"/>
              <a:gd name="connsiteY3" fmla="*/ 2142694 h 2142694"/>
            </a:gdLst>
            <a:ahLst/>
            <a:cxnLst>
              <a:cxn ang="0">
                <a:pos x="connsiteX0" y="connsiteY0"/>
              </a:cxn>
              <a:cxn ang="0">
                <a:pos x="connsiteX1" y="connsiteY1"/>
              </a:cxn>
              <a:cxn ang="0">
                <a:pos x="connsiteX2" y="connsiteY2"/>
              </a:cxn>
              <a:cxn ang="0">
                <a:pos x="connsiteX3" y="connsiteY3"/>
              </a:cxn>
            </a:cxnLst>
            <a:rect l="l" t="t" r="r" b="b"/>
            <a:pathLst>
              <a:path w="1964008" h="2142694">
                <a:moveTo>
                  <a:pt x="0" y="0"/>
                </a:moveTo>
                <a:lnTo>
                  <a:pt x="1964008" y="0"/>
                </a:lnTo>
                <a:lnTo>
                  <a:pt x="1964008" y="2142694"/>
                </a:lnTo>
                <a:lnTo>
                  <a:pt x="0" y="2142694"/>
                </a:lnTo>
                <a:close/>
              </a:path>
            </a:pathLst>
          </a:custGeom>
          <a:ln w="19050">
            <a:solidFill>
              <a:schemeClr val="tx1"/>
            </a:solidFill>
          </a:ln>
        </p:spPr>
        <p:txBody>
          <a:bodyPr wrap="square">
            <a:noAutofit/>
          </a:bodyPr>
          <a:lstStyle/>
          <a:p>
            <a:endParaRPr lang="zh-CN" altLang="en-US"/>
          </a:p>
        </p:txBody>
      </p:sp>
      <p:sp>
        <p:nvSpPr>
          <p:cNvPr id="13" name="图片占位符 12"/>
          <p:cNvSpPr>
            <a:spLocks noGrp="1"/>
          </p:cNvSpPr>
          <p:nvPr>
            <p:ph type="pic" sz="quarter" idx="11"/>
          </p:nvPr>
        </p:nvSpPr>
        <p:spPr>
          <a:xfrm>
            <a:off x="3715855" y="2179214"/>
            <a:ext cx="1964008" cy="1641532"/>
          </a:xfrm>
          <a:custGeom>
            <a:avLst/>
            <a:gdLst>
              <a:gd name="connsiteX0" fmla="*/ 0 w 1964008"/>
              <a:gd name="connsiteY0" fmla="*/ 0 h 1641532"/>
              <a:gd name="connsiteX1" fmla="*/ 1964008 w 1964008"/>
              <a:gd name="connsiteY1" fmla="*/ 0 h 1641532"/>
              <a:gd name="connsiteX2" fmla="*/ 1964008 w 1964008"/>
              <a:gd name="connsiteY2" fmla="*/ 1641532 h 1641532"/>
              <a:gd name="connsiteX3" fmla="*/ 0 w 1964008"/>
              <a:gd name="connsiteY3" fmla="*/ 1641532 h 1641532"/>
            </a:gdLst>
            <a:ahLst/>
            <a:cxnLst>
              <a:cxn ang="0">
                <a:pos x="connsiteX0" y="connsiteY0"/>
              </a:cxn>
              <a:cxn ang="0">
                <a:pos x="connsiteX1" y="connsiteY1"/>
              </a:cxn>
              <a:cxn ang="0">
                <a:pos x="connsiteX2" y="connsiteY2"/>
              </a:cxn>
              <a:cxn ang="0">
                <a:pos x="connsiteX3" y="connsiteY3"/>
              </a:cxn>
            </a:cxnLst>
            <a:rect l="l" t="t" r="r" b="b"/>
            <a:pathLst>
              <a:path w="1964008" h="1641532">
                <a:moveTo>
                  <a:pt x="0" y="0"/>
                </a:moveTo>
                <a:lnTo>
                  <a:pt x="1964008" y="0"/>
                </a:lnTo>
                <a:lnTo>
                  <a:pt x="1964008" y="1641532"/>
                </a:lnTo>
                <a:lnTo>
                  <a:pt x="0" y="1641532"/>
                </a:lnTo>
                <a:close/>
              </a:path>
            </a:pathLst>
          </a:custGeom>
          <a:ln w="19050">
            <a:solidFill>
              <a:schemeClr val="tx1"/>
            </a:solidFill>
          </a:ln>
        </p:spPr>
        <p:txBody>
          <a:bodyPr wrap="square">
            <a:noAutofit/>
          </a:bodyPr>
          <a:lstStyle/>
          <a:p>
            <a:endParaRPr lang="zh-CN" altLang="en-US"/>
          </a:p>
        </p:txBody>
      </p:sp>
      <p:sp>
        <p:nvSpPr>
          <p:cNvPr id="14" name="图片占位符 13"/>
          <p:cNvSpPr>
            <a:spLocks noGrp="1"/>
          </p:cNvSpPr>
          <p:nvPr>
            <p:ph type="pic" sz="quarter" idx="12"/>
          </p:nvPr>
        </p:nvSpPr>
        <p:spPr>
          <a:xfrm>
            <a:off x="6362172" y="2179214"/>
            <a:ext cx="1964008" cy="2450423"/>
          </a:xfrm>
          <a:custGeom>
            <a:avLst/>
            <a:gdLst>
              <a:gd name="connsiteX0" fmla="*/ 0 w 1964008"/>
              <a:gd name="connsiteY0" fmla="*/ 0 h 2450423"/>
              <a:gd name="connsiteX1" fmla="*/ 1964008 w 1964008"/>
              <a:gd name="connsiteY1" fmla="*/ 0 h 2450423"/>
              <a:gd name="connsiteX2" fmla="*/ 1964008 w 1964008"/>
              <a:gd name="connsiteY2" fmla="*/ 2450423 h 2450423"/>
              <a:gd name="connsiteX3" fmla="*/ 0 w 1964008"/>
              <a:gd name="connsiteY3" fmla="*/ 2450423 h 2450423"/>
            </a:gdLst>
            <a:ahLst/>
            <a:cxnLst>
              <a:cxn ang="0">
                <a:pos x="connsiteX0" y="connsiteY0"/>
              </a:cxn>
              <a:cxn ang="0">
                <a:pos x="connsiteX1" y="connsiteY1"/>
              </a:cxn>
              <a:cxn ang="0">
                <a:pos x="connsiteX2" y="connsiteY2"/>
              </a:cxn>
              <a:cxn ang="0">
                <a:pos x="connsiteX3" y="connsiteY3"/>
              </a:cxn>
            </a:cxnLst>
            <a:rect l="l" t="t" r="r" b="b"/>
            <a:pathLst>
              <a:path w="1964008" h="2450423">
                <a:moveTo>
                  <a:pt x="0" y="0"/>
                </a:moveTo>
                <a:lnTo>
                  <a:pt x="1964008" y="0"/>
                </a:lnTo>
                <a:lnTo>
                  <a:pt x="1964008" y="2450423"/>
                </a:lnTo>
                <a:lnTo>
                  <a:pt x="0" y="2450423"/>
                </a:lnTo>
                <a:close/>
              </a:path>
            </a:pathLst>
          </a:custGeom>
          <a:ln w="19050">
            <a:solidFill>
              <a:schemeClr val="tx1"/>
            </a:solidFill>
          </a:ln>
        </p:spPr>
        <p:txBody>
          <a:bodyPr wrap="square">
            <a:noAutofit/>
          </a:bodyPr>
          <a:lstStyle/>
          <a:p>
            <a:endParaRPr lang="zh-CN" altLang="en-US"/>
          </a:p>
        </p:txBody>
      </p:sp>
      <p:sp>
        <p:nvSpPr>
          <p:cNvPr id="15" name="图片占位符 14"/>
          <p:cNvSpPr>
            <a:spLocks noGrp="1"/>
          </p:cNvSpPr>
          <p:nvPr>
            <p:ph type="pic" sz="quarter" idx="13"/>
          </p:nvPr>
        </p:nvSpPr>
        <p:spPr>
          <a:xfrm>
            <a:off x="9032075" y="2179214"/>
            <a:ext cx="1964008" cy="1641533"/>
          </a:xfrm>
          <a:custGeom>
            <a:avLst/>
            <a:gdLst>
              <a:gd name="connsiteX0" fmla="*/ 0 w 1964008"/>
              <a:gd name="connsiteY0" fmla="*/ 0 h 1641533"/>
              <a:gd name="connsiteX1" fmla="*/ 1964008 w 1964008"/>
              <a:gd name="connsiteY1" fmla="*/ 0 h 1641533"/>
              <a:gd name="connsiteX2" fmla="*/ 1964008 w 1964008"/>
              <a:gd name="connsiteY2" fmla="*/ 1641533 h 1641533"/>
              <a:gd name="connsiteX3" fmla="*/ 0 w 1964008"/>
              <a:gd name="connsiteY3" fmla="*/ 1641533 h 1641533"/>
            </a:gdLst>
            <a:ahLst/>
            <a:cxnLst>
              <a:cxn ang="0">
                <a:pos x="connsiteX0" y="connsiteY0"/>
              </a:cxn>
              <a:cxn ang="0">
                <a:pos x="connsiteX1" y="connsiteY1"/>
              </a:cxn>
              <a:cxn ang="0">
                <a:pos x="connsiteX2" y="connsiteY2"/>
              </a:cxn>
              <a:cxn ang="0">
                <a:pos x="connsiteX3" y="connsiteY3"/>
              </a:cxn>
            </a:cxnLst>
            <a:rect l="l" t="t" r="r" b="b"/>
            <a:pathLst>
              <a:path w="1964008" h="1641533">
                <a:moveTo>
                  <a:pt x="0" y="0"/>
                </a:moveTo>
                <a:lnTo>
                  <a:pt x="1964008" y="0"/>
                </a:lnTo>
                <a:lnTo>
                  <a:pt x="1964008" y="1641533"/>
                </a:lnTo>
                <a:lnTo>
                  <a:pt x="0" y="1641533"/>
                </a:lnTo>
                <a:close/>
              </a:path>
            </a:pathLst>
          </a:custGeom>
          <a:ln w="19050">
            <a:solidFill>
              <a:schemeClr val="tx1"/>
            </a:solidFill>
          </a:ln>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notesSlide" Target="../notesSlides/notesSlide2.xml"/><Relationship Id="rId17" Type="http://schemas.openxmlformats.org/officeDocument/2006/relationships/slideLayout" Target="../slideLayouts/slideLayout2.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notesSlide" Target="../notesSlides/notesSlide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6599590" y="0"/>
            <a:ext cx="5592410" cy="6858000"/>
            <a:chOff x="6599590" y="0"/>
            <a:chExt cx="5592410" cy="6858000"/>
          </a:xfrm>
        </p:grpSpPr>
        <p:sp>
          <p:nvSpPr>
            <p:cNvPr id="13" name="任意多边形 12"/>
            <p:cNvSpPr/>
            <p:nvPr/>
          </p:nvSpPr>
          <p:spPr bwMode="auto">
            <a:xfrm>
              <a:off x="6599590" y="0"/>
              <a:ext cx="5592410" cy="6858000"/>
            </a:xfrm>
            <a:custGeom>
              <a:avLst/>
              <a:gdLst>
                <a:gd name="connsiteX0" fmla="*/ 2665414 w 5592410"/>
                <a:gd name="connsiteY0" fmla="*/ 0 h 6858000"/>
                <a:gd name="connsiteX1" fmla="*/ 2852064 w 5592410"/>
                <a:gd name="connsiteY1" fmla="*/ 0 h 6858000"/>
                <a:gd name="connsiteX2" fmla="*/ 5405760 w 5592410"/>
                <a:gd name="connsiteY2" fmla="*/ 0 h 6858000"/>
                <a:gd name="connsiteX3" fmla="*/ 5592410 w 5592410"/>
                <a:gd name="connsiteY3" fmla="*/ 0 h 6858000"/>
                <a:gd name="connsiteX4" fmla="*/ 5592410 w 5592410"/>
                <a:gd name="connsiteY4" fmla="*/ 6858000 h 6858000"/>
                <a:gd name="connsiteX5" fmla="*/ 5405760 w 5592410"/>
                <a:gd name="connsiteY5" fmla="*/ 6858000 h 6858000"/>
                <a:gd name="connsiteX6" fmla="*/ 186650 w 5592410"/>
                <a:gd name="connsiteY6" fmla="*/ 6858000 h 6858000"/>
                <a:gd name="connsiteX7" fmla="*/ 0 w 559241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2410" h="6858000">
                  <a:moveTo>
                    <a:pt x="2665414" y="0"/>
                  </a:moveTo>
                  <a:lnTo>
                    <a:pt x="2852064" y="0"/>
                  </a:lnTo>
                  <a:lnTo>
                    <a:pt x="5405760" y="0"/>
                  </a:lnTo>
                  <a:lnTo>
                    <a:pt x="5592410" y="0"/>
                  </a:lnTo>
                  <a:lnTo>
                    <a:pt x="5592410" y="6858000"/>
                  </a:lnTo>
                  <a:lnTo>
                    <a:pt x="5405760" y="6858000"/>
                  </a:lnTo>
                  <a:lnTo>
                    <a:pt x="186650" y="6858000"/>
                  </a:lnTo>
                  <a:lnTo>
                    <a:pt x="0" y="6858000"/>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grpSp>
          <p:nvGrpSpPr>
            <p:cNvPr id="21" name="组合 20"/>
            <p:cNvGrpSpPr/>
            <p:nvPr/>
          </p:nvGrpSpPr>
          <p:grpSpPr>
            <a:xfrm>
              <a:off x="8686008" y="0"/>
              <a:ext cx="598355" cy="1268413"/>
              <a:chOff x="8276754" y="0"/>
              <a:chExt cx="924118" cy="1958975"/>
            </a:xfrm>
          </p:grpSpPr>
          <p:sp>
            <p:nvSpPr>
              <p:cNvPr id="18" name="Freeform 18"/>
              <p:cNvSpPr/>
              <p:nvPr/>
            </p:nvSpPr>
            <p:spPr bwMode="auto">
              <a:xfrm>
                <a:off x="8276754" y="558800"/>
                <a:ext cx="671513" cy="1054100"/>
              </a:xfrm>
              <a:custGeom>
                <a:avLst/>
                <a:gdLst>
                  <a:gd name="T0" fmla="*/ 156 w 156"/>
                  <a:gd name="T1" fmla="*/ 0 h 246"/>
                  <a:gd name="T2" fmla="*/ 0 w 156"/>
                  <a:gd name="T3" fmla="*/ 42 h 246"/>
                  <a:gd name="T4" fmla="*/ 61 w 156"/>
                  <a:gd name="T5" fmla="*/ 246 h 246"/>
                  <a:gd name="T6" fmla="*/ 156 w 156"/>
                  <a:gd name="T7" fmla="*/ 0 h 246"/>
                </a:gdLst>
                <a:ahLst/>
                <a:cxnLst>
                  <a:cxn ang="0">
                    <a:pos x="T0" y="T1"/>
                  </a:cxn>
                  <a:cxn ang="0">
                    <a:pos x="T2" y="T3"/>
                  </a:cxn>
                  <a:cxn ang="0">
                    <a:pos x="T4" y="T5"/>
                  </a:cxn>
                  <a:cxn ang="0">
                    <a:pos x="T6" y="T7"/>
                  </a:cxn>
                </a:cxnLst>
                <a:rect l="0" t="0" r="r" b="b"/>
                <a:pathLst>
                  <a:path w="156" h="246">
                    <a:moveTo>
                      <a:pt x="156" y="0"/>
                    </a:moveTo>
                    <a:cubicBezTo>
                      <a:pt x="0" y="42"/>
                      <a:pt x="0" y="42"/>
                      <a:pt x="0" y="42"/>
                    </a:cubicBezTo>
                    <a:cubicBezTo>
                      <a:pt x="0" y="42"/>
                      <a:pt x="72" y="93"/>
                      <a:pt x="61" y="246"/>
                    </a:cubicBezTo>
                    <a:lnTo>
                      <a:pt x="156" y="0"/>
                    </a:lnTo>
                    <a:close/>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8365847" y="0"/>
                <a:ext cx="835025" cy="1958975"/>
              </a:xfrm>
              <a:custGeom>
                <a:avLst/>
                <a:gdLst>
                  <a:gd name="T0" fmla="*/ 10 w 194"/>
                  <a:gd name="T1" fmla="*/ 460 h 460"/>
                  <a:gd name="T2" fmla="*/ 0 w 194"/>
                  <a:gd name="T3" fmla="*/ 51 h 460"/>
                  <a:gd name="T4" fmla="*/ 77 w 194"/>
                  <a:gd name="T5" fmla="*/ 0 h 460"/>
                  <a:gd name="T6" fmla="*/ 194 w 194"/>
                  <a:gd name="T7" fmla="*/ 0 h 460"/>
                  <a:gd name="T8" fmla="*/ 10 w 194"/>
                  <a:gd name="T9" fmla="*/ 460 h 460"/>
                </a:gdLst>
                <a:ahLst/>
                <a:cxnLst>
                  <a:cxn ang="0">
                    <a:pos x="T0" y="T1"/>
                  </a:cxn>
                  <a:cxn ang="0">
                    <a:pos x="T2" y="T3"/>
                  </a:cxn>
                  <a:cxn ang="0">
                    <a:pos x="T4" y="T5"/>
                  </a:cxn>
                  <a:cxn ang="0">
                    <a:pos x="T6" y="T7"/>
                  </a:cxn>
                  <a:cxn ang="0">
                    <a:pos x="T8" y="T9"/>
                  </a:cxn>
                </a:cxnLst>
                <a:rect l="0" t="0" r="r" b="b"/>
                <a:pathLst>
                  <a:path w="194" h="460">
                    <a:moveTo>
                      <a:pt x="10" y="460"/>
                    </a:moveTo>
                    <a:cubicBezTo>
                      <a:pt x="133" y="144"/>
                      <a:pt x="0" y="51"/>
                      <a:pt x="0" y="51"/>
                    </a:cubicBezTo>
                    <a:cubicBezTo>
                      <a:pt x="77" y="0"/>
                      <a:pt x="77" y="0"/>
                      <a:pt x="77" y="0"/>
                    </a:cubicBezTo>
                    <a:cubicBezTo>
                      <a:pt x="194" y="0"/>
                      <a:pt x="194" y="0"/>
                      <a:pt x="194" y="0"/>
                    </a:cubicBezTo>
                    <a:lnTo>
                      <a:pt x="10" y="460"/>
                    </a:lnTo>
                    <a:close/>
                  </a:path>
                </a:pathLst>
              </a:custGeom>
              <a:solidFill>
                <a:srgbClr val="EF53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450452" y="5559257"/>
            <a:ext cx="136769" cy="889000"/>
            <a:chOff x="354199" y="1524000"/>
            <a:chExt cx="254000" cy="1651000"/>
          </a:xfrm>
          <a:solidFill>
            <a:schemeClr val="accent1"/>
          </a:solidFill>
        </p:grpSpPr>
        <p:sp>
          <p:nvSpPr>
            <p:cNvPr id="2" name="椭圆 1"/>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Freeform 9"/>
          <p:cNvSpPr>
            <a:spLocks noEditPoints="1"/>
          </p:cNvSpPr>
          <p:nvPr/>
        </p:nvSpPr>
        <p:spPr bwMode="auto">
          <a:xfrm>
            <a:off x="6599590" y="0"/>
            <a:ext cx="2791973" cy="6858000"/>
          </a:xfrm>
          <a:custGeom>
            <a:avLst/>
            <a:gdLst>
              <a:gd name="T0" fmla="*/ 2347 w 2347"/>
              <a:gd name="T1" fmla="*/ 0 h 5765"/>
              <a:gd name="T2" fmla="*/ 2243 w 2347"/>
              <a:gd name="T3" fmla="*/ 0 h 5765"/>
              <a:gd name="T4" fmla="*/ 0 w 2347"/>
              <a:gd name="T5" fmla="*/ 5765 h 5765"/>
              <a:gd name="T6" fmla="*/ 441 w 2347"/>
              <a:gd name="T7" fmla="*/ 5765 h 5765"/>
              <a:gd name="T8" fmla="*/ 2347 w 2347"/>
              <a:gd name="T9" fmla="*/ 0 h 5765"/>
              <a:gd name="T10" fmla="*/ 2347 w 2347"/>
              <a:gd name="T11" fmla="*/ 0 h 5765"/>
              <a:gd name="T12" fmla="*/ 2347 w 2347"/>
              <a:gd name="T13" fmla="*/ 0 h 5765"/>
            </a:gdLst>
            <a:ahLst/>
            <a:cxnLst>
              <a:cxn ang="0">
                <a:pos x="T0" y="T1"/>
              </a:cxn>
              <a:cxn ang="0">
                <a:pos x="T2" y="T3"/>
              </a:cxn>
              <a:cxn ang="0">
                <a:pos x="T4" y="T5"/>
              </a:cxn>
              <a:cxn ang="0">
                <a:pos x="T6" y="T7"/>
              </a:cxn>
              <a:cxn ang="0">
                <a:pos x="T8" y="T9"/>
              </a:cxn>
              <a:cxn ang="0">
                <a:pos x="T10" y="T11"/>
              </a:cxn>
              <a:cxn ang="0">
                <a:pos x="T12" y="T13"/>
              </a:cxn>
            </a:cxnLst>
            <a:rect l="0" t="0" r="r" b="b"/>
            <a:pathLst>
              <a:path w="2347" h="5765">
                <a:moveTo>
                  <a:pt x="2347" y="0"/>
                </a:moveTo>
                <a:lnTo>
                  <a:pt x="2243" y="0"/>
                </a:lnTo>
                <a:lnTo>
                  <a:pt x="0" y="5765"/>
                </a:lnTo>
                <a:lnTo>
                  <a:pt x="441" y="5765"/>
                </a:lnTo>
                <a:lnTo>
                  <a:pt x="2347" y="0"/>
                </a:lnTo>
                <a:close/>
                <a:moveTo>
                  <a:pt x="2347" y="0"/>
                </a:moveTo>
                <a:lnTo>
                  <a:pt x="2347" y="0"/>
                </a:lnTo>
                <a:close/>
              </a:path>
            </a:pathLst>
          </a:custGeom>
          <a:solidFill>
            <a:srgbClr val="231815">
              <a:alpha val="25000"/>
            </a:srgbClr>
          </a:solidFill>
          <a:ln>
            <a:noFill/>
          </a:ln>
        </p:spPr>
        <p:txBody>
          <a:bodyPr vert="horz" wrap="square" lIns="91440" tIns="45720" rIns="91440" bIns="45720" numCol="1" anchor="t" anchorCtr="0" compatLnSpc="1"/>
          <a:lstStyle/>
          <a:p>
            <a:endParaRPr lang="zh-CN" altLang="en-US"/>
          </a:p>
        </p:txBody>
      </p:sp>
      <p:pic>
        <p:nvPicPr>
          <p:cNvPr id="5" name="图片 4" descr="微信图片_201804170909336"/>
          <p:cNvPicPr>
            <a:picLocks noChangeAspect="1"/>
          </p:cNvPicPr>
          <p:nvPr/>
        </p:nvPicPr>
        <p:blipFill>
          <a:blip r:embed="rId1">
            <a:lum bright="18000"/>
          </a:blip>
          <a:stretch>
            <a:fillRect/>
          </a:stretch>
        </p:blipFill>
        <p:spPr>
          <a:xfrm>
            <a:off x="8686165" y="3432175"/>
            <a:ext cx="2714625" cy="2628265"/>
          </a:xfrm>
          <a:prstGeom prst="rect">
            <a:avLst/>
          </a:prstGeom>
          <a:effectLst>
            <a:glow rad="50800">
              <a:schemeClr val="accent1">
                <a:alpha val="89000"/>
              </a:schemeClr>
            </a:glow>
            <a:outerShdw blurRad="431800" dist="38100" algn="l" rotWithShape="0">
              <a:prstClr val="black">
                <a:alpha val="40000"/>
              </a:prstClr>
            </a:outerShdw>
            <a:reflection endPos="0" dir="5400000" sy="-100000" algn="bl" rotWithShape="0"/>
          </a:effectLst>
        </p:spPr>
      </p:pic>
      <p:grpSp>
        <p:nvGrpSpPr>
          <p:cNvPr id="25" name="组合 24"/>
          <p:cNvGrpSpPr/>
          <p:nvPr/>
        </p:nvGrpSpPr>
        <p:grpSpPr>
          <a:xfrm>
            <a:off x="450215" y="26035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4" name="文本框 3"/>
          <p:cNvSpPr txBox="1"/>
          <p:nvPr/>
        </p:nvSpPr>
        <p:spPr>
          <a:xfrm>
            <a:off x="2606675" y="2921635"/>
            <a:ext cx="5007610" cy="1537970"/>
          </a:xfrm>
          <a:prstGeom prst="rect">
            <a:avLst/>
          </a:prstGeom>
          <a:noFill/>
        </p:spPr>
        <p:txBody>
          <a:bodyPr wrap="square" rtlCol="0">
            <a:spAutoFit/>
          </a:bodyPr>
          <a:p>
            <a:pPr algn="l"/>
            <a:r>
              <a:rPr lang="zh-CN" altLang="zh-CN" sz="6000" b="1">
                <a:solidFill>
                  <a:schemeClr val="accent1"/>
                </a:solidFill>
              </a:rPr>
              <a:t>计划与活动</a:t>
            </a:r>
            <a:endParaRPr lang="zh-CN" altLang="zh-CN" sz="6000" b="1">
              <a:solidFill>
                <a:schemeClr val="accent1"/>
              </a:solidFill>
            </a:endParaRPr>
          </a:p>
          <a:p>
            <a:pPr algn="l"/>
            <a:endParaRPr lang="zh-CN" altLang="zh-CN" sz="1600" b="1">
              <a:solidFill>
                <a:schemeClr val="accent1"/>
              </a:solidFill>
            </a:endParaRPr>
          </a:p>
          <a:p>
            <a:pPr algn="r"/>
            <a:r>
              <a:rPr lang="en-US" altLang="zh-CN" b="1"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b="1"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销售技巧系列教材（一）</a:t>
            </a:r>
            <a:endParaRPr lang="zh-CN" altLang="en-US" b="1" dirty="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17" presetClass="entr" presetSubtype="2"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500" fill="hold"/>
                                        <p:tgtEl>
                                          <p:spTgt spid="35"/>
                                        </p:tgtEl>
                                        <p:attrNameLst>
                                          <p:attrName>ppt_x</p:attrName>
                                        </p:attrNameLst>
                                      </p:cBhvr>
                                      <p:tavLst>
                                        <p:tav tm="0">
                                          <p:val>
                                            <p:strVal val="#ppt_x+#ppt_w/2"/>
                                          </p:val>
                                        </p:tav>
                                        <p:tav tm="100000">
                                          <p:val>
                                            <p:strVal val="#ppt_x"/>
                                          </p:val>
                                        </p:tav>
                                      </p:tavLst>
                                    </p:anim>
                                    <p:anim calcmode="lin" valueType="num">
                                      <p:cBhvr>
                                        <p:cTn id="11" dur="500" fill="hold"/>
                                        <p:tgtEl>
                                          <p:spTgt spid="35"/>
                                        </p:tgtEl>
                                        <p:attrNameLst>
                                          <p:attrName>ppt_y</p:attrName>
                                        </p:attrNameLst>
                                      </p:cBhvr>
                                      <p:tavLst>
                                        <p:tav tm="0">
                                          <p:val>
                                            <p:strVal val="#ppt_y"/>
                                          </p:val>
                                        </p:tav>
                                        <p:tav tm="100000">
                                          <p:val>
                                            <p:strVal val="#ppt_y"/>
                                          </p:val>
                                        </p:tav>
                                      </p:tavLst>
                                    </p:anim>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875155" y="2829560"/>
            <a:ext cx="4724400" cy="1198880"/>
          </a:xfrm>
          <a:prstGeom prst="rect">
            <a:avLst/>
          </a:prstGeom>
        </p:spPr>
        <p:txBody>
          <a:bodyPr wrap="square">
            <a:spAutoFit/>
            <a:scene3d>
              <a:camera prst="orthographicFront"/>
              <a:lightRig rig="threePt" dir="t"/>
            </a:scene3d>
            <a:sp3d contourW="12700"/>
          </a:bodyPr>
          <a:lstStyle/>
          <a:p>
            <a:pPr>
              <a:lnSpc>
                <a:spcPct val="120000"/>
              </a:lnSpc>
            </a:pPr>
            <a:r>
              <a:rPr lang="zh-CN" altLang="en-US" sz="6000" b="1" spc="200" dirty="0">
                <a:solidFill>
                  <a:schemeClr val="accent1"/>
                </a:solidFill>
                <a:uFillTx/>
                <a:latin typeface="微软雅黑" panose="020B0503020204020204" pitchFamily="34" charset="-122"/>
                <a:ea typeface="微软雅黑" panose="020B0503020204020204" pitchFamily="34" charset="-122"/>
              </a:rPr>
              <a:t>三</a:t>
            </a:r>
            <a:r>
              <a:rPr lang="en-US" altLang="zh-CN" sz="6000" b="1" spc="200" dirty="0">
                <a:solidFill>
                  <a:schemeClr val="accent1"/>
                </a:solidFill>
                <a:uFillTx/>
                <a:latin typeface="微软雅黑" panose="020B0503020204020204" pitchFamily="34" charset="-122"/>
                <a:ea typeface="微软雅黑" panose="020B0503020204020204" pitchFamily="34" charset="-122"/>
              </a:rPr>
              <a:t>.</a:t>
            </a:r>
            <a:r>
              <a:rPr lang="zh-CN" altLang="en-US" sz="6000" b="1" spc="200" dirty="0">
                <a:solidFill>
                  <a:schemeClr val="accent1"/>
                </a:solidFill>
                <a:uFillTx/>
                <a:latin typeface="微软雅黑" panose="020B0503020204020204" pitchFamily="34" charset="-122"/>
                <a:ea typeface="微软雅黑" panose="020B0503020204020204" pitchFamily="34" charset="-122"/>
              </a:rPr>
              <a:t>自我管理</a:t>
            </a:r>
            <a:endParaRPr lang="zh-CN" altLang="en-US" sz="6000" b="1" spc="200" dirty="0">
              <a:solidFill>
                <a:schemeClr val="accent1"/>
              </a:solidFill>
              <a:uFillTx/>
              <a:latin typeface="微软雅黑" panose="020B0503020204020204" pitchFamily="34" charset="-122"/>
              <a:ea typeface="微软雅黑" panose="020B0503020204020204" pitchFamily="34" charset="-122"/>
            </a:endParaRPr>
          </a:p>
        </p:txBody>
      </p:sp>
      <p:grpSp>
        <p:nvGrpSpPr>
          <p:cNvPr id="18" name="组合 17"/>
          <p:cNvGrpSpPr/>
          <p:nvPr/>
        </p:nvGrpSpPr>
        <p:grpSpPr>
          <a:xfrm>
            <a:off x="6599590" y="0"/>
            <a:ext cx="5592410" cy="6858000"/>
            <a:chOff x="6599590" y="0"/>
            <a:chExt cx="5592410" cy="6858000"/>
          </a:xfrm>
        </p:grpSpPr>
        <p:sp>
          <p:nvSpPr>
            <p:cNvPr id="39" name="任意多边形 38"/>
            <p:cNvSpPr/>
            <p:nvPr/>
          </p:nvSpPr>
          <p:spPr bwMode="auto">
            <a:xfrm>
              <a:off x="6599590" y="0"/>
              <a:ext cx="5592410" cy="6858000"/>
            </a:xfrm>
            <a:custGeom>
              <a:avLst/>
              <a:gdLst>
                <a:gd name="connsiteX0" fmla="*/ 2665414 w 5592410"/>
                <a:gd name="connsiteY0" fmla="*/ 0 h 6858000"/>
                <a:gd name="connsiteX1" fmla="*/ 2852064 w 5592410"/>
                <a:gd name="connsiteY1" fmla="*/ 0 h 6858000"/>
                <a:gd name="connsiteX2" fmla="*/ 5405760 w 5592410"/>
                <a:gd name="connsiteY2" fmla="*/ 0 h 6858000"/>
                <a:gd name="connsiteX3" fmla="*/ 5592410 w 5592410"/>
                <a:gd name="connsiteY3" fmla="*/ 0 h 6858000"/>
                <a:gd name="connsiteX4" fmla="*/ 5592410 w 5592410"/>
                <a:gd name="connsiteY4" fmla="*/ 6858000 h 6858000"/>
                <a:gd name="connsiteX5" fmla="*/ 5405760 w 5592410"/>
                <a:gd name="connsiteY5" fmla="*/ 6858000 h 6858000"/>
                <a:gd name="connsiteX6" fmla="*/ 186650 w 5592410"/>
                <a:gd name="connsiteY6" fmla="*/ 6858000 h 6858000"/>
                <a:gd name="connsiteX7" fmla="*/ 0 w 559241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2410" h="6858000">
                  <a:moveTo>
                    <a:pt x="2665414" y="0"/>
                  </a:moveTo>
                  <a:lnTo>
                    <a:pt x="2852064" y="0"/>
                  </a:lnTo>
                  <a:lnTo>
                    <a:pt x="5405760" y="0"/>
                  </a:lnTo>
                  <a:lnTo>
                    <a:pt x="5592410" y="0"/>
                  </a:lnTo>
                  <a:lnTo>
                    <a:pt x="5592410" y="6858000"/>
                  </a:lnTo>
                  <a:lnTo>
                    <a:pt x="5405760" y="6858000"/>
                  </a:lnTo>
                  <a:lnTo>
                    <a:pt x="186650" y="6858000"/>
                  </a:lnTo>
                  <a:lnTo>
                    <a:pt x="0" y="6858000"/>
                  </a:lnTo>
                  <a:close/>
                </a:path>
              </a:pathLst>
            </a:custGeom>
            <a:blipFill>
              <a:blip r:embed="rId1"/>
              <a:srcRect/>
              <a:stretch>
                <a:fillRect l="-42104" r="-41914"/>
              </a:stretch>
            </a:blipFill>
            <a:ln>
              <a:noFill/>
            </a:ln>
          </p:spPr>
          <p:txBody>
            <a:bodyPr vert="horz" wrap="square" lIns="91440" tIns="45720" rIns="91440" bIns="45720" numCol="1" anchor="t" anchorCtr="0" compatLnSpc="1">
              <a:noAutofit/>
            </a:bodyPr>
            <a:lstStyle/>
            <a:p>
              <a:endParaRPr lang="zh-CN" altLang="en-US"/>
            </a:p>
          </p:txBody>
        </p:sp>
        <p:grpSp>
          <p:nvGrpSpPr>
            <p:cNvPr id="40" name="组合 39"/>
            <p:cNvGrpSpPr/>
            <p:nvPr/>
          </p:nvGrpSpPr>
          <p:grpSpPr>
            <a:xfrm>
              <a:off x="8686008" y="0"/>
              <a:ext cx="598355" cy="1268413"/>
              <a:chOff x="8276754" y="0"/>
              <a:chExt cx="924118" cy="1958975"/>
            </a:xfrm>
          </p:grpSpPr>
          <p:sp>
            <p:nvSpPr>
              <p:cNvPr id="41" name="Freeform 18"/>
              <p:cNvSpPr/>
              <p:nvPr/>
            </p:nvSpPr>
            <p:spPr bwMode="auto">
              <a:xfrm>
                <a:off x="8276754" y="558800"/>
                <a:ext cx="671513" cy="1054100"/>
              </a:xfrm>
              <a:custGeom>
                <a:avLst/>
                <a:gdLst>
                  <a:gd name="T0" fmla="*/ 156 w 156"/>
                  <a:gd name="T1" fmla="*/ 0 h 246"/>
                  <a:gd name="T2" fmla="*/ 0 w 156"/>
                  <a:gd name="T3" fmla="*/ 42 h 246"/>
                  <a:gd name="T4" fmla="*/ 61 w 156"/>
                  <a:gd name="T5" fmla="*/ 246 h 246"/>
                  <a:gd name="T6" fmla="*/ 156 w 156"/>
                  <a:gd name="T7" fmla="*/ 0 h 246"/>
                </a:gdLst>
                <a:ahLst/>
                <a:cxnLst>
                  <a:cxn ang="0">
                    <a:pos x="T0" y="T1"/>
                  </a:cxn>
                  <a:cxn ang="0">
                    <a:pos x="T2" y="T3"/>
                  </a:cxn>
                  <a:cxn ang="0">
                    <a:pos x="T4" y="T5"/>
                  </a:cxn>
                  <a:cxn ang="0">
                    <a:pos x="T6" y="T7"/>
                  </a:cxn>
                </a:cxnLst>
                <a:rect l="0" t="0" r="r" b="b"/>
                <a:pathLst>
                  <a:path w="156" h="246">
                    <a:moveTo>
                      <a:pt x="156" y="0"/>
                    </a:moveTo>
                    <a:cubicBezTo>
                      <a:pt x="0" y="42"/>
                      <a:pt x="0" y="42"/>
                      <a:pt x="0" y="42"/>
                    </a:cubicBezTo>
                    <a:cubicBezTo>
                      <a:pt x="0" y="42"/>
                      <a:pt x="72" y="93"/>
                      <a:pt x="61" y="246"/>
                    </a:cubicBezTo>
                    <a:lnTo>
                      <a:pt x="156" y="0"/>
                    </a:lnTo>
                    <a:close/>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8365847" y="0"/>
                <a:ext cx="835025" cy="1958975"/>
              </a:xfrm>
              <a:custGeom>
                <a:avLst/>
                <a:gdLst>
                  <a:gd name="T0" fmla="*/ 10 w 194"/>
                  <a:gd name="T1" fmla="*/ 460 h 460"/>
                  <a:gd name="T2" fmla="*/ 0 w 194"/>
                  <a:gd name="T3" fmla="*/ 51 h 460"/>
                  <a:gd name="T4" fmla="*/ 77 w 194"/>
                  <a:gd name="T5" fmla="*/ 0 h 460"/>
                  <a:gd name="T6" fmla="*/ 194 w 194"/>
                  <a:gd name="T7" fmla="*/ 0 h 460"/>
                  <a:gd name="T8" fmla="*/ 10 w 194"/>
                  <a:gd name="T9" fmla="*/ 460 h 460"/>
                </a:gdLst>
                <a:ahLst/>
                <a:cxnLst>
                  <a:cxn ang="0">
                    <a:pos x="T0" y="T1"/>
                  </a:cxn>
                  <a:cxn ang="0">
                    <a:pos x="T2" y="T3"/>
                  </a:cxn>
                  <a:cxn ang="0">
                    <a:pos x="T4" y="T5"/>
                  </a:cxn>
                  <a:cxn ang="0">
                    <a:pos x="T6" y="T7"/>
                  </a:cxn>
                  <a:cxn ang="0">
                    <a:pos x="T8" y="T9"/>
                  </a:cxn>
                </a:cxnLst>
                <a:rect l="0" t="0" r="r" b="b"/>
                <a:pathLst>
                  <a:path w="194" h="460">
                    <a:moveTo>
                      <a:pt x="10" y="460"/>
                    </a:moveTo>
                    <a:cubicBezTo>
                      <a:pt x="133" y="144"/>
                      <a:pt x="0" y="51"/>
                      <a:pt x="0" y="51"/>
                    </a:cubicBezTo>
                    <a:cubicBezTo>
                      <a:pt x="77" y="0"/>
                      <a:pt x="77" y="0"/>
                      <a:pt x="77" y="0"/>
                    </a:cubicBezTo>
                    <a:cubicBezTo>
                      <a:pt x="194" y="0"/>
                      <a:pt x="194" y="0"/>
                      <a:pt x="194" y="0"/>
                    </a:cubicBezTo>
                    <a:lnTo>
                      <a:pt x="10" y="460"/>
                    </a:lnTo>
                    <a:close/>
                  </a:path>
                </a:pathLst>
              </a:custGeom>
              <a:solidFill>
                <a:srgbClr val="EF53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3" name="Freeform 9"/>
            <p:cNvSpPr>
              <a:spLocks noEditPoints="1"/>
            </p:cNvSpPr>
            <p:nvPr/>
          </p:nvSpPr>
          <p:spPr bwMode="auto">
            <a:xfrm>
              <a:off x="6599590" y="0"/>
              <a:ext cx="2791973" cy="6858000"/>
            </a:xfrm>
            <a:custGeom>
              <a:avLst/>
              <a:gdLst>
                <a:gd name="T0" fmla="*/ 2347 w 2347"/>
                <a:gd name="T1" fmla="*/ 0 h 5765"/>
                <a:gd name="T2" fmla="*/ 2243 w 2347"/>
                <a:gd name="T3" fmla="*/ 0 h 5765"/>
                <a:gd name="T4" fmla="*/ 0 w 2347"/>
                <a:gd name="T5" fmla="*/ 5765 h 5765"/>
                <a:gd name="T6" fmla="*/ 441 w 2347"/>
                <a:gd name="T7" fmla="*/ 5765 h 5765"/>
                <a:gd name="T8" fmla="*/ 2347 w 2347"/>
                <a:gd name="T9" fmla="*/ 0 h 5765"/>
                <a:gd name="T10" fmla="*/ 2347 w 2347"/>
                <a:gd name="T11" fmla="*/ 0 h 5765"/>
                <a:gd name="T12" fmla="*/ 2347 w 2347"/>
                <a:gd name="T13" fmla="*/ 0 h 5765"/>
              </a:gdLst>
              <a:ahLst/>
              <a:cxnLst>
                <a:cxn ang="0">
                  <a:pos x="T0" y="T1"/>
                </a:cxn>
                <a:cxn ang="0">
                  <a:pos x="T2" y="T3"/>
                </a:cxn>
                <a:cxn ang="0">
                  <a:pos x="T4" y="T5"/>
                </a:cxn>
                <a:cxn ang="0">
                  <a:pos x="T6" y="T7"/>
                </a:cxn>
                <a:cxn ang="0">
                  <a:pos x="T8" y="T9"/>
                </a:cxn>
                <a:cxn ang="0">
                  <a:pos x="T10" y="T11"/>
                </a:cxn>
                <a:cxn ang="0">
                  <a:pos x="T12" y="T13"/>
                </a:cxn>
              </a:cxnLst>
              <a:rect l="0" t="0" r="r" b="b"/>
              <a:pathLst>
                <a:path w="2347" h="5765">
                  <a:moveTo>
                    <a:pt x="2347" y="0"/>
                  </a:moveTo>
                  <a:lnTo>
                    <a:pt x="2243" y="0"/>
                  </a:lnTo>
                  <a:lnTo>
                    <a:pt x="0" y="5765"/>
                  </a:lnTo>
                  <a:lnTo>
                    <a:pt x="441" y="5765"/>
                  </a:lnTo>
                  <a:lnTo>
                    <a:pt x="2347" y="0"/>
                  </a:lnTo>
                  <a:close/>
                  <a:moveTo>
                    <a:pt x="2347" y="0"/>
                  </a:moveTo>
                  <a:lnTo>
                    <a:pt x="2347" y="0"/>
                  </a:lnTo>
                  <a:close/>
                </a:path>
              </a:pathLst>
            </a:custGeom>
            <a:solidFill>
              <a:srgbClr val="231815">
                <a:alpha val="25000"/>
              </a:srgbClr>
            </a:solidFill>
            <a:ln>
              <a:noFill/>
            </a:ln>
          </p:spPr>
          <p:txBody>
            <a:bodyPr vert="horz" wrap="square" lIns="91440" tIns="45720" rIns="91440" bIns="45720" numCol="1" anchor="t" anchorCtr="0" compatLnSpc="1"/>
            <a:lstStyle/>
            <a:p>
              <a:endParaRPr lang="zh-CN" altLang="en-US"/>
            </a:p>
          </p:txBody>
        </p:sp>
      </p:grpSp>
      <p:sp>
        <p:nvSpPr>
          <p:cNvPr id="45" name="任意多边形 44"/>
          <p:cNvSpPr/>
          <p:nvPr/>
        </p:nvSpPr>
        <p:spPr bwMode="auto">
          <a:xfrm flipH="1" flipV="1">
            <a:off x="0" y="0"/>
            <a:ext cx="2252044" cy="5794416"/>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pic>
        <p:nvPicPr>
          <p:cNvPr id="2" name="图片 1" descr="微信图片_201804170909336"/>
          <p:cNvPicPr>
            <a:picLocks noChangeAspect="1"/>
          </p:cNvPicPr>
          <p:nvPr/>
        </p:nvPicPr>
        <p:blipFill>
          <a:blip r:embed="rId2">
            <a:lum bright="18000"/>
          </a:blip>
          <a:stretch>
            <a:fillRect/>
          </a:stretch>
        </p:blipFill>
        <p:spPr>
          <a:xfrm>
            <a:off x="342900" y="361950"/>
            <a:ext cx="923925" cy="894715"/>
          </a:xfrm>
          <a:prstGeom prst="rect">
            <a:avLst/>
          </a:prstGeom>
          <a:effectLst>
            <a:glow rad="50800">
              <a:schemeClr val="accent1">
                <a:alpha val="89000"/>
              </a:schemeClr>
            </a:glow>
            <a:outerShdw blurRad="431800" dist="38100" algn="l" rotWithShape="0">
              <a:prstClr val="black">
                <a:alpha val="40000"/>
              </a:prstClr>
            </a:outerShdw>
            <a:reflection endPos="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grpSp>
        <p:nvGrpSpPr>
          <p:cNvPr id="12" name="组合 11"/>
          <p:cNvGrpSpPr/>
          <p:nvPr/>
        </p:nvGrpSpPr>
        <p:grpSpPr>
          <a:xfrm>
            <a:off x="5038725" y="1163955"/>
            <a:ext cx="2230120" cy="4530090"/>
            <a:chOff x="7237" y="2647"/>
            <a:chExt cx="3512" cy="7134"/>
          </a:xfrm>
        </p:grpSpPr>
        <p:sp>
          <p:nvSpPr>
            <p:cNvPr id="5" name="文本框 4"/>
            <p:cNvSpPr txBox="1"/>
            <p:nvPr/>
          </p:nvSpPr>
          <p:spPr>
            <a:xfrm>
              <a:off x="7489" y="2647"/>
              <a:ext cx="3008" cy="1307"/>
            </a:xfrm>
            <a:prstGeom prst="rect">
              <a:avLst/>
            </a:prstGeom>
            <a:noFill/>
          </p:spPr>
          <p:txBody>
            <a:bodyPr wrap="none" rtlCol="0" anchor="t">
              <a:spAutoFit/>
            </a:bodyPr>
            <a:p>
              <a:pPr algn="ctr">
                <a:lnSpc>
                  <a:spcPct val="150000"/>
                </a:lnSpc>
              </a:pPr>
              <a:r>
                <a:rPr lang="zh-CN" altLang="en-US" sz="3200" b="1" spc="200" dirty="0">
                  <a:solidFill>
                    <a:schemeClr val="tx1"/>
                  </a:solidFill>
                  <a:uFillTx/>
                  <a:latin typeface="微软雅黑" panose="020B0503020204020204" pitchFamily="34" charset="-122"/>
                  <a:ea typeface="微软雅黑" panose="020B0503020204020204" pitchFamily="34" charset="-122"/>
                  <a:cs typeface="+mj-cs"/>
                  <a:sym typeface="+mn-ea"/>
                </a:rPr>
                <a:t>自我管理</a:t>
              </a:r>
              <a:endParaRPr lang="zh-CN" altLang="en-US" sz="3200" b="1" spc="200" dirty="0">
                <a:solidFill>
                  <a:schemeClr val="tx1"/>
                </a:solidFill>
                <a:uFillTx/>
                <a:latin typeface="微软雅黑" panose="020B0503020204020204" pitchFamily="34" charset="-122"/>
                <a:ea typeface="微软雅黑" panose="020B0503020204020204" pitchFamily="34" charset="-122"/>
                <a:cs typeface="+mj-cs"/>
                <a:sym typeface="+mn-ea"/>
              </a:endParaRPr>
            </a:p>
          </p:txBody>
        </p:sp>
        <p:sp>
          <p:nvSpPr>
            <p:cNvPr id="8" name="单圆角矩形 7"/>
            <p:cNvSpPr/>
            <p:nvPr/>
          </p:nvSpPr>
          <p:spPr>
            <a:xfrm>
              <a:off x="7237" y="8979"/>
              <a:ext cx="3512" cy="80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t>活动量管理</a:t>
              </a:r>
              <a:endParaRPr lang="zh-CN" altLang="en-US" sz="2400" b="1"/>
            </a:p>
          </p:txBody>
        </p:sp>
        <p:sp>
          <p:nvSpPr>
            <p:cNvPr id="9" name="单圆角矩形 8"/>
            <p:cNvSpPr/>
            <p:nvPr/>
          </p:nvSpPr>
          <p:spPr>
            <a:xfrm>
              <a:off x="7237" y="7412"/>
              <a:ext cx="3512" cy="80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t>心态管理</a:t>
              </a:r>
              <a:endParaRPr lang="zh-CN" altLang="en-US" sz="2400" b="1"/>
            </a:p>
          </p:txBody>
        </p:sp>
        <p:sp>
          <p:nvSpPr>
            <p:cNvPr id="10" name="单圆角矩形 9"/>
            <p:cNvSpPr/>
            <p:nvPr/>
          </p:nvSpPr>
          <p:spPr>
            <a:xfrm>
              <a:off x="7237" y="5849"/>
              <a:ext cx="3512" cy="80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t>时间管理</a:t>
              </a:r>
              <a:endParaRPr lang="zh-CN" altLang="en-US" sz="2400" b="1"/>
            </a:p>
          </p:txBody>
        </p:sp>
        <p:sp>
          <p:nvSpPr>
            <p:cNvPr id="11" name="单圆角矩形 10"/>
            <p:cNvSpPr/>
            <p:nvPr/>
          </p:nvSpPr>
          <p:spPr>
            <a:xfrm>
              <a:off x="7237" y="4292"/>
              <a:ext cx="3512" cy="80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t>目标管理</a:t>
              </a:r>
              <a:endParaRPr lang="zh-CN" altLang="en-US" sz="2400" b="1"/>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4" name="文本框 3"/>
          <p:cNvSpPr txBox="1"/>
          <p:nvPr/>
        </p:nvSpPr>
        <p:spPr>
          <a:xfrm>
            <a:off x="1983105" y="1598295"/>
            <a:ext cx="8225155" cy="3661410"/>
          </a:xfrm>
          <a:prstGeom prst="rect">
            <a:avLst/>
          </a:prstGeom>
          <a:noFill/>
        </p:spPr>
        <p:txBody>
          <a:bodyPr wrap="square" rtlCol="0" anchor="t">
            <a:spAutoFit/>
          </a:bodyPr>
          <a:p>
            <a:pPr algn="ctr">
              <a:lnSpc>
                <a:spcPct val="200000"/>
              </a:lnSpc>
            </a:pPr>
            <a:r>
              <a:rPr lang="zh-CN" altLang="en-US" sz="3200" b="1" spc="200" dirty="0">
                <a:solidFill>
                  <a:schemeClr val="tx1"/>
                </a:solidFill>
                <a:uFillTx/>
                <a:latin typeface="微软雅黑" panose="020B0503020204020204" pitchFamily="34" charset="-122"/>
                <a:ea typeface="微软雅黑" panose="020B0503020204020204" pitchFamily="34" charset="-122"/>
                <a:sym typeface="+mn-ea"/>
              </a:rPr>
              <a:t>目标管理</a:t>
            </a:r>
            <a:endParaRPr lang="zh-CN" altLang="en-US" sz="3200" b="1" spc="200" dirty="0">
              <a:solidFill>
                <a:schemeClr val="tx1"/>
              </a:solidFill>
              <a:uFillTx/>
              <a:latin typeface="微软雅黑" panose="020B0503020204020204" pitchFamily="34" charset="-122"/>
              <a:ea typeface="微软雅黑" panose="020B0503020204020204" pitchFamily="34" charset="-122"/>
              <a:sym typeface="+mn-ea"/>
            </a:endParaRPr>
          </a:p>
          <a:p>
            <a:pPr algn="ctr" fontAlgn="auto">
              <a:lnSpc>
                <a:spcPct val="200000"/>
              </a:lnSpc>
            </a:pPr>
            <a:r>
              <a:rPr lang="zh-CN" altLang="en-US" sz="2800" spc="200" dirty="0">
                <a:solidFill>
                  <a:schemeClr val="accent1"/>
                </a:solidFill>
                <a:uFillTx/>
                <a:latin typeface="微软雅黑" panose="020B0503020204020204" pitchFamily="34" charset="-122"/>
                <a:ea typeface="微软雅黑" panose="020B0503020204020204" pitchFamily="34" charset="-122"/>
                <a:sym typeface="+mn-ea"/>
              </a:rPr>
              <a:t>目标</a:t>
            </a:r>
            <a:endParaRPr lang="zh-CN" altLang="en-US" sz="2800" spc="200" dirty="0">
              <a:solidFill>
                <a:schemeClr val="accent1"/>
              </a:solidFill>
              <a:uFillTx/>
              <a:latin typeface="微软雅黑" panose="020B0503020204020204" pitchFamily="34" charset="-122"/>
              <a:ea typeface="微软雅黑" panose="020B0503020204020204" pitchFamily="34" charset="-122"/>
              <a:sym typeface="+mn-ea"/>
            </a:endParaRPr>
          </a:p>
          <a:p>
            <a:pPr algn="l" fontAlgn="auto">
              <a:lnSpc>
                <a:spcPct val="200000"/>
              </a:lnSpc>
            </a:pPr>
            <a:r>
              <a:rPr lang="zh-CN" altLang="en-US" sz="2800" spc="200" dirty="0">
                <a:solidFill>
                  <a:schemeClr val="tx1"/>
                </a:solidFill>
                <a:uFillTx/>
                <a:latin typeface="微软雅黑" panose="020B0503020204020204" pitchFamily="34" charset="-122"/>
                <a:ea typeface="微软雅黑" panose="020B0503020204020204" pitchFamily="34" charset="-122"/>
                <a:sym typeface="+mn-ea"/>
              </a:rPr>
              <a:t>管理：是一种科学地制定目标、实施</a:t>
            </a:r>
            <a:r>
              <a:rPr lang="zh-CN" altLang="en-US" sz="2800" spc="200" dirty="0">
                <a:uFillTx/>
                <a:latin typeface="微软雅黑" panose="020B0503020204020204" pitchFamily="34" charset="-122"/>
                <a:ea typeface="微软雅黑" panose="020B0503020204020204" pitchFamily="34" charset="-122"/>
                <a:sym typeface="+mn-ea"/>
              </a:rPr>
              <a:t>目标、依据目标进行考核评价来实施组织管理任务的过程。</a:t>
            </a:r>
            <a:r>
              <a:rPr lang="zh-CN" altLang="en-US" sz="2800" spc="200" dirty="0">
                <a:solidFill>
                  <a:schemeClr val="tx1"/>
                </a:solidFill>
                <a:uFillTx/>
                <a:latin typeface="微软雅黑" panose="020B0503020204020204" pitchFamily="34" charset="-122"/>
                <a:ea typeface="微软雅黑" panose="020B0503020204020204" pitchFamily="34" charset="-122"/>
                <a:sym typeface="+mn-ea"/>
              </a:rPr>
              <a:t>              </a:t>
            </a:r>
            <a:endParaRPr lang="zh-CN" altLang="en-US" sz="2800" spc="200" dirty="0">
              <a:solidFill>
                <a:schemeClr val="tx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5" name="Rectangle 2"/>
          <p:cNvSpPr>
            <a:spLocks noGrp="1"/>
          </p:cNvSpPr>
          <p:nvPr/>
        </p:nvSpPr>
        <p:spPr>
          <a:xfrm>
            <a:off x="1981200" y="726917"/>
            <a:ext cx="8229600" cy="114300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华文中宋" panose="02010600040101010101" pitchFamily="2"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华文中宋" panose="02010600040101010101" pitchFamily="2"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华文中宋" panose="02010600040101010101" pitchFamily="2"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华文中宋" panose="02010600040101010101" pitchFamily="2" charset="-122"/>
              </a:defRPr>
            </a:lvl5pPr>
            <a:lvl6pPr marL="457200" algn="ctr" rtl="0" fontAlgn="base">
              <a:spcBef>
                <a:spcPct val="0"/>
              </a:spcBef>
              <a:spcAft>
                <a:spcPct val="0"/>
              </a:spcAft>
              <a:defRPr sz="3600" b="1">
                <a:solidFill>
                  <a:schemeClr val="tx2"/>
                </a:solidFill>
                <a:latin typeface="Arial" panose="020B0604020202020204" pitchFamily="34" charset="0"/>
                <a:ea typeface="华文中宋" panose="02010600040101010101" pitchFamily="2" charset="-122"/>
              </a:defRPr>
            </a:lvl6pPr>
            <a:lvl7pPr marL="914400" algn="ctr" rtl="0" fontAlgn="base">
              <a:spcBef>
                <a:spcPct val="0"/>
              </a:spcBef>
              <a:spcAft>
                <a:spcPct val="0"/>
              </a:spcAft>
              <a:defRPr sz="3600" b="1">
                <a:solidFill>
                  <a:schemeClr val="tx2"/>
                </a:solidFill>
                <a:latin typeface="Arial" panose="020B0604020202020204" pitchFamily="34" charset="0"/>
                <a:ea typeface="华文中宋" panose="02010600040101010101" pitchFamily="2" charset="-122"/>
              </a:defRPr>
            </a:lvl7pPr>
            <a:lvl8pPr marL="1371600" algn="ctr" rtl="0" fontAlgn="base">
              <a:spcBef>
                <a:spcPct val="0"/>
              </a:spcBef>
              <a:spcAft>
                <a:spcPct val="0"/>
              </a:spcAft>
              <a:defRPr sz="3600" b="1">
                <a:solidFill>
                  <a:schemeClr val="tx2"/>
                </a:solidFill>
                <a:latin typeface="Arial" panose="020B0604020202020204" pitchFamily="34" charset="0"/>
                <a:ea typeface="华文中宋" panose="02010600040101010101" pitchFamily="2" charset="-122"/>
              </a:defRPr>
            </a:lvl8pPr>
            <a:lvl9pPr marL="1828800" algn="ctr" rtl="0" fontAlgn="base">
              <a:spcBef>
                <a:spcPct val="0"/>
              </a:spcBef>
              <a:spcAft>
                <a:spcPct val="0"/>
              </a:spcAft>
              <a:defRPr sz="3600" b="1">
                <a:solidFill>
                  <a:schemeClr val="tx2"/>
                </a:solidFill>
                <a:latin typeface="Arial" panose="020B0604020202020204" pitchFamily="34" charset="0"/>
                <a:ea typeface="华文中宋" panose="02010600040101010101" pitchFamily="2" charset="-122"/>
              </a:defRPr>
            </a:lvl9pPr>
          </a:lstStyle>
          <a:p>
            <a:pPr eaLnBrk="1" hangingPunct="1"/>
            <a:r>
              <a:rPr lang="zh-CN" altLang="en-US" sz="3200" spc="200" dirty="0">
                <a:solidFill>
                  <a:schemeClr val="tx1"/>
                </a:solidFill>
                <a:uFillTx/>
                <a:latin typeface="微软雅黑" panose="020B0503020204020204" pitchFamily="34" charset="-122"/>
                <a:ea typeface="微软雅黑" panose="020B0503020204020204" pitchFamily="34" charset="-122"/>
              </a:rPr>
              <a:t>生活中您是否想要 </a:t>
            </a:r>
            <a:r>
              <a:rPr lang="en-US" altLang="zh-CN" sz="3200" spc="200">
                <a:solidFill>
                  <a:schemeClr val="tx1"/>
                </a:solidFill>
                <a:uFillTx/>
                <a:latin typeface="微软雅黑" panose="020B0503020204020204" pitchFamily="34" charset="-122"/>
                <a:ea typeface="微软雅黑" panose="020B0503020204020204" pitchFamily="34" charset="-122"/>
              </a:rPr>
              <a:t>… …</a:t>
            </a:r>
            <a:endParaRPr lang="en-US" altLang="zh-CN" sz="3200" spc="200">
              <a:solidFill>
                <a:schemeClr val="tx1"/>
              </a:solidFill>
              <a:uFillTx/>
              <a:latin typeface="微软雅黑" panose="020B0503020204020204" pitchFamily="34" charset="-122"/>
              <a:ea typeface="微软雅黑" panose="020B0503020204020204" pitchFamily="34" charset="-122"/>
            </a:endParaRPr>
          </a:p>
        </p:txBody>
      </p:sp>
      <p:grpSp>
        <p:nvGrpSpPr>
          <p:cNvPr id="17" name="组合 16"/>
          <p:cNvGrpSpPr/>
          <p:nvPr/>
        </p:nvGrpSpPr>
        <p:grpSpPr>
          <a:xfrm>
            <a:off x="2099945" y="2026285"/>
            <a:ext cx="7991475" cy="3930015"/>
            <a:chOff x="3363" y="2932"/>
            <a:chExt cx="12585" cy="6189"/>
          </a:xfrm>
        </p:grpSpPr>
        <p:pic>
          <p:nvPicPr>
            <p:cNvPr id="10" name="Picture 10" descr="72"/>
            <p:cNvPicPr>
              <a:picLocks noChangeAspect="1"/>
            </p:cNvPicPr>
            <p:nvPr/>
          </p:nvPicPr>
          <p:blipFill>
            <a:blip r:embed="rId2"/>
            <a:srcRect/>
            <a:stretch>
              <a:fillRect/>
            </a:stretch>
          </p:blipFill>
          <p:spPr>
            <a:xfrm>
              <a:off x="11640" y="6311"/>
              <a:ext cx="4308" cy="2768"/>
            </a:xfrm>
            <a:prstGeom prst="rect">
              <a:avLst/>
            </a:prstGeom>
            <a:noFill/>
            <a:ln w="9525">
              <a:noFill/>
            </a:ln>
          </p:spPr>
        </p:pic>
        <p:pic>
          <p:nvPicPr>
            <p:cNvPr id="12" name="Picture 4" descr="31"/>
            <p:cNvPicPr>
              <a:picLocks noChangeAspect="1"/>
            </p:cNvPicPr>
            <p:nvPr/>
          </p:nvPicPr>
          <p:blipFill>
            <a:blip r:embed="rId3"/>
            <a:srcRect/>
            <a:stretch>
              <a:fillRect/>
            </a:stretch>
          </p:blipFill>
          <p:spPr>
            <a:xfrm>
              <a:off x="8240" y="3954"/>
              <a:ext cx="2918" cy="3435"/>
            </a:xfrm>
            <a:prstGeom prst="rect">
              <a:avLst/>
            </a:prstGeom>
            <a:noFill/>
            <a:ln w="9525">
              <a:noFill/>
            </a:ln>
          </p:spPr>
        </p:pic>
        <p:pic>
          <p:nvPicPr>
            <p:cNvPr id="13" name="Picture 6" descr="enlarge_5"/>
            <p:cNvPicPr>
              <a:picLocks noChangeAspect="1"/>
            </p:cNvPicPr>
            <p:nvPr/>
          </p:nvPicPr>
          <p:blipFill>
            <a:blip r:embed="rId4"/>
            <a:srcRect/>
            <a:stretch>
              <a:fillRect/>
            </a:stretch>
          </p:blipFill>
          <p:spPr>
            <a:xfrm>
              <a:off x="3363" y="6789"/>
              <a:ext cx="4307" cy="2333"/>
            </a:xfrm>
            <a:prstGeom prst="rect">
              <a:avLst/>
            </a:prstGeom>
            <a:noFill/>
            <a:ln w="9525">
              <a:noFill/>
            </a:ln>
          </p:spPr>
        </p:pic>
        <p:pic>
          <p:nvPicPr>
            <p:cNvPr id="14" name="Picture 8" descr="46"/>
            <p:cNvPicPr>
              <a:picLocks noChangeAspect="1"/>
            </p:cNvPicPr>
            <p:nvPr/>
          </p:nvPicPr>
          <p:blipFill>
            <a:blip r:embed="rId5"/>
            <a:srcRect/>
            <a:stretch>
              <a:fillRect/>
            </a:stretch>
          </p:blipFill>
          <p:spPr>
            <a:xfrm>
              <a:off x="11640" y="2932"/>
              <a:ext cx="4308" cy="2572"/>
            </a:xfrm>
            <a:prstGeom prst="rect">
              <a:avLst/>
            </a:prstGeom>
            <a:noFill/>
            <a:ln w="9525">
              <a:noFill/>
            </a:ln>
          </p:spPr>
        </p:pic>
        <p:pic>
          <p:nvPicPr>
            <p:cNvPr id="16" name="Picture 12" descr="26"/>
            <p:cNvPicPr>
              <a:picLocks noChangeAspect="1"/>
            </p:cNvPicPr>
            <p:nvPr/>
          </p:nvPicPr>
          <p:blipFill>
            <a:blip r:embed="rId6"/>
            <a:stretch>
              <a:fillRect/>
            </a:stretch>
          </p:blipFill>
          <p:spPr>
            <a:xfrm>
              <a:off x="4158" y="3047"/>
              <a:ext cx="2637" cy="3175"/>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4" name="文本框 3"/>
          <p:cNvSpPr txBox="1"/>
          <p:nvPr/>
        </p:nvSpPr>
        <p:spPr>
          <a:xfrm>
            <a:off x="2448560" y="1943100"/>
            <a:ext cx="7294880" cy="3155950"/>
          </a:xfrm>
          <a:prstGeom prst="rect">
            <a:avLst/>
          </a:prstGeom>
          <a:noFill/>
        </p:spPr>
        <p:txBody>
          <a:bodyPr wrap="none" rtlCol="0" anchor="t">
            <a:spAutoFit/>
          </a:bodyPr>
          <a:p>
            <a:pPr lvl="0" algn="ctr" eaLnBrk="1" latinLnBrk="0" hangingPunct="1"/>
            <a:r>
              <a:rPr lang="zh-CN" altLang="en-US" sz="3200" b="1" spc="200" dirty="0">
                <a:solidFill>
                  <a:schemeClr val="tx1"/>
                </a:solidFill>
                <a:uFillTx/>
                <a:latin typeface="微软雅黑" panose="020B0503020204020204" pitchFamily="34" charset="-122"/>
                <a:ea typeface="微软雅黑" panose="020B0503020204020204" pitchFamily="34" charset="-122"/>
                <a:sym typeface="+mn-ea"/>
              </a:rPr>
              <a:t>目标管理</a:t>
            </a:r>
            <a:endParaRPr lang="zh-CN" altLang="en-US" sz="3200" b="1" spc="200" dirty="0">
              <a:solidFill>
                <a:schemeClr val="tx1"/>
              </a:solidFill>
              <a:uFillTx/>
              <a:latin typeface="微软雅黑" panose="020B0503020204020204" pitchFamily="34" charset="-122"/>
              <a:ea typeface="微软雅黑" panose="020B0503020204020204" pitchFamily="34" charset="-122"/>
              <a:sym typeface="+mn-ea"/>
            </a:endParaRPr>
          </a:p>
          <a:p>
            <a:pPr lvl="0" algn="ctr" eaLnBrk="1" latinLnBrk="0" hangingPunct="1"/>
            <a:endParaRPr lang="zh-CN" altLang="en-US" sz="1200" b="1" spc="200" dirty="0">
              <a:solidFill>
                <a:schemeClr val="tx1"/>
              </a:solidFill>
              <a:uFillTx/>
              <a:latin typeface="微软雅黑" panose="020B0503020204020204" pitchFamily="34" charset="-122"/>
              <a:ea typeface="微软雅黑" panose="020B0503020204020204" pitchFamily="34" charset="-122"/>
              <a:sym typeface="+mn-ea"/>
            </a:endParaRPr>
          </a:p>
          <a:p>
            <a:pPr lvl="0" algn="ctr" eaLnBrk="1" latinLnBrk="0" hangingPunct="1"/>
            <a:r>
              <a:rPr lang="zh-CN" altLang="en-US" sz="2800" dirty="0">
                <a:latin typeface="微软雅黑" panose="020B0503020204020204" pitchFamily="34" charset="-122"/>
                <a:ea typeface="微软雅黑" panose="020B0503020204020204" pitchFamily="34" charset="-122"/>
                <a:sym typeface="+mn-ea"/>
              </a:rPr>
              <a:t>我们要追求什么？我们追求的目标是什么？</a:t>
            </a:r>
            <a:endParaRPr lang="zh-CN" altLang="en-US" sz="2800" dirty="0">
              <a:latin typeface="微软雅黑" panose="020B0503020204020204" pitchFamily="34" charset="-122"/>
              <a:ea typeface="微软雅黑" panose="020B0503020204020204" pitchFamily="34" charset="-122"/>
              <a:sym typeface="+mn-ea"/>
            </a:endParaRPr>
          </a:p>
          <a:p>
            <a:pPr lvl="0" algn="ctr" eaLnBrk="1" latinLnBrk="0" hangingPunct="1"/>
            <a:endParaRPr lang="zh-CN" altLang="en-US" sz="1000" dirty="0">
              <a:latin typeface="微软雅黑" panose="020B0503020204020204" pitchFamily="34" charset="-122"/>
              <a:ea typeface="微软雅黑" panose="020B0503020204020204" pitchFamily="34" charset="-122"/>
            </a:endParaRPr>
          </a:p>
          <a:p>
            <a:pPr lvl="0" algn="ctr" eaLnBrk="1" latinLnBrk="0" hangingPunct="1"/>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钱？        俗！       </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lvl="0" algn="ctr" eaLnBrk="1" latinLnBrk="0" hangingPunct="1"/>
            <a:endParaRPr lang="zh-CN" altLang="en-US" sz="1000" dirty="0">
              <a:latin typeface="微软雅黑" panose="020B0503020204020204" pitchFamily="34" charset="-122"/>
              <a:ea typeface="微软雅黑" panose="020B0503020204020204" pitchFamily="34" charset="-122"/>
            </a:endParaRPr>
          </a:p>
          <a:p>
            <a:pPr lvl="0" algn="ctr" eaLnBrk="1" latinLnBrk="0" hangingPunct="1">
              <a:lnSpc>
                <a:spcPct val="120000"/>
              </a:lnSpc>
            </a:pPr>
            <a:r>
              <a:rPr lang="zh-CN" altLang="en-US" sz="2800" dirty="0">
                <a:latin typeface="微软雅黑" panose="020B0503020204020204" pitchFamily="34" charset="-122"/>
                <a:ea typeface="微软雅黑" panose="020B0503020204020204" pitchFamily="34" charset="-122"/>
                <a:sym typeface="+mn-ea"/>
              </a:rPr>
              <a:t>没有钱是万万不能的，但</a:t>
            </a:r>
            <a:r>
              <a:rPr lang="zh-CN" altLang="en-US" sz="2800" dirty="0">
                <a:latin typeface="微软雅黑" panose="020B0503020204020204" pitchFamily="34" charset="-122"/>
                <a:ea typeface="微软雅黑" panose="020B0503020204020204" pitchFamily="34" charset="-122"/>
                <a:sym typeface="+mn-ea"/>
              </a:rPr>
              <a:t>钱不是万能的！</a:t>
            </a:r>
            <a:endParaRPr lang="zh-CN" altLang="en-US" sz="2800" dirty="0">
              <a:latin typeface="微软雅黑" panose="020B0503020204020204" pitchFamily="34" charset="-122"/>
              <a:ea typeface="微软雅黑" panose="020B0503020204020204" pitchFamily="34" charset="-122"/>
              <a:sym typeface="+mn-ea"/>
            </a:endParaRPr>
          </a:p>
          <a:p>
            <a:pPr lvl="0" algn="ctr" eaLnBrk="1" latinLnBrk="0" hangingPunct="1">
              <a:lnSpc>
                <a:spcPct val="120000"/>
              </a:lnSpc>
            </a:pPr>
            <a:endParaRPr lang="zh-CN" altLang="en-US" sz="1000" dirty="0">
              <a:latin typeface="微软雅黑" panose="020B0503020204020204" pitchFamily="34" charset="-122"/>
              <a:ea typeface="微软雅黑" panose="020B0503020204020204" pitchFamily="34" charset="-122"/>
            </a:endParaRPr>
          </a:p>
          <a:p>
            <a:pPr lvl="0" algn="ctr" eaLnBrk="1" latinLnBrk="0" hangingPunct="1">
              <a:lnSpc>
                <a:spcPct val="120000"/>
              </a:lnSpc>
            </a:pPr>
            <a:r>
              <a:rPr lang="zh-CN" altLang="en-US" sz="2800" b="1" dirty="0">
                <a:solidFill>
                  <a:schemeClr val="accent1"/>
                </a:solidFill>
                <a:latin typeface="微软雅黑" panose="020B0503020204020204" pitchFamily="34" charset="-122"/>
                <a:ea typeface="微软雅黑" panose="020B0503020204020204" pitchFamily="34" charset="-122"/>
                <a:sym typeface="+mn-ea"/>
              </a:rPr>
              <a:t>目标管理：如何发掘隐藏在“钱”背后的东西</a:t>
            </a:r>
            <a:endParaRPr lang="zh-CN" altLang="en-US" sz="2800" b="1" spc="200" dirty="0">
              <a:solidFill>
                <a:schemeClr val="accent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4" name="文本框 3"/>
          <p:cNvSpPr txBox="1"/>
          <p:nvPr/>
        </p:nvSpPr>
        <p:spPr>
          <a:xfrm>
            <a:off x="2660650" y="1192530"/>
            <a:ext cx="6870700" cy="4534535"/>
          </a:xfrm>
          <a:prstGeom prst="rect">
            <a:avLst/>
          </a:prstGeom>
          <a:noFill/>
        </p:spPr>
        <p:txBody>
          <a:bodyPr wrap="square" rtlCol="0" anchor="t">
            <a:spAutoFit/>
          </a:bodyPr>
          <a:p>
            <a:pPr lvl="0" algn="l" eaLnBrk="1" latinLnBrk="0" hangingPunct="1"/>
            <a:r>
              <a:rPr lang="zh-CN" altLang="en-US" sz="3200" b="1" dirty="0">
                <a:latin typeface="微软雅黑" panose="020B0503020204020204" pitchFamily="34" charset="-122"/>
                <a:ea typeface="微软雅黑" panose="020B0503020204020204" pitchFamily="34" charset="-122"/>
                <a:sym typeface="+mn-ea"/>
              </a:rPr>
              <a:t>把“钱”具体化，把“钱”包装化</a:t>
            </a:r>
            <a:endParaRPr lang="zh-CN" altLang="en-US" sz="3200" b="1" dirty="0">
              <a:latin typeface="微软雅黑" panose="020B0503020204020204" pitchFamily="34" charset="-122"/>
              <a:ea typeface="微软雅黑" panose="020B0503020204020204" pitchFamily="34" charset="-122"/>
              <a:sym typeface="+mn-ea"/>
            </a:endParaRPr>
          </a:p>
          <a:p>
            <a:pPr lvl="0" algn="l" eaLnBrk="1" latinLnBrk="0" hangingPunct="1"/>
            <a:endParaRPr lang="zh-CN" altLang="en-US" sz="3200" b="1" dirty="0">
              <a:latin typeface="微软雅黑" panose="020B0503020204020204" pitchFamily="34" charset="-122"/>
              <a:ea typeface="微软雅黑" panose="020B0503020204020204" pitchFamily="34" charset="-122"/>
              <a:sym typeface="+mn-ea"/>
            </a:endParaRPr>
          </a:p>
          <a:p>
            <a:pPr marL="457200" lvl="0" indent="-457200" algn="l" eaLnBrk="1" latinLnBrk="0" hangingPunct="1">
              <a:lnSpc>
                <a:spcPct val="120000"/>
              </a:lnSpc>
              <a:buClr>
                <a:srgbClr val="B71C1C"/>
              </a:buClr>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sym typeface="+mn-ea"/>
              </a:rPr>
              <a:t>初期——物质导向（硬件）</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indent="0" algn="r" eaLnBrk="1" latinLnBrk="0" hangingPunct="1">
              <a:lnSpc>
                <a:spcPct val="120000"/>
              </a:lnSpc>
              <a:buClr>
                <a:srgbClr val="B71C1C"/>
              </a:buClr>
              <a:buFont typeface="Wingdings" panose="05000000000000000000" charset="0"/>
              <a:buNone/>
            </a:pPr>
            <a:r>
              <a:rPr lang="zh-CN" altLang="en-US" sz="2400" dirty="0">
                <a:solidFill>
                  <a:schemeClr val="tx1"/>
                </a:solidFill>
                <a:latin typeface="微软雅黑" panose="020B0503020204020204" pitchFamily="34" charset="-122"/>
                <a:ea typeface="微软雅黑" panose="020B0503020204020204" pitchFamily="34" charset="-122"/>
                <a:sym typeface="+mn-ea"/>
              </a:rPr>
              <a:t>  手机、商务通、电脑</a:t>
            </a:r>
            <a:r>
              <a:rPr lang="zh-CN" altLang="en-US" sz="2400" dirty="0" smtClean="0">
                <a:solidFill>
                  <a:schemeClr val="tx1"/>
                </a:solidFill>
                <a:latin typeface="微软雅黑" panose="020B0503020204020204" pitchFamily="34" charset="-122"/>
                <a:ea typeface="微软雅黑" panose="020B0503020204020204" pitchFamily="34" charset="-122"/>
                <a:sym typeface="+mn-ea"/>
              </a:rPr>
              <a:t>、服饰</a:t>
            </a:r>
            <a:endParaRPr lang="zh-CN" altLang="en-US" sz="2400" dirty="0" smtClean="0">
              <a:solidFill>
                <a:schemeClr val="tx1"/>
              </a:solidFill>
              <a:latin typeface="微软雅黑" panose="020B0503020204020204" pitchFamily="34" charset="-122"/>
              <a:ea typeface="微软雅黑" panose="020B0503020204020204" pitchFamily="34" charset="-122"/>
              <a:sym typeface="+mn-ea"/>
            </a:endParaRPr>
          </a:p>
          <a:p>
            <a:pPr marL="457200" lvl="0" indent="-457200" algn="l" eaLnBrk="1" latinLnBrk="0" hangingPunct="1">
              <a:lnSpc>
                <a:spcPct val="120000"/>
              </a:lnSpc>
              <a:buClr>
                <a:srgbClr val="B71C1C"/>
              </a:buClr>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sym typeface="+mn-ea"/>
              </a:rPr>
              <a:t>中期——优化导向（过滤）</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indent="0" algn="r" eaLnBrk="1" latinLnBrk="0" hangingPunct="1">
              <a:lnSpc>
                <a:spcPct val="120000"/>
              </a:lnSpc>
              <a:buClr>
                <a:srgbClr val="B71C1C"/>
              </a:buClr>
              <a:buFont typeface="Wingdings" panose="05000000000000000000" charset="0"/>
              <a:buNone/>
            </a:pPr>
            <a:r>
              <a:rPr lang="zh-CN" altLang="en-US" sz="2400" dirty="0">
                <a:solidFill>
                  <a:schemeClr val="tx1"/>
                </a:solidFill>
                <a:latin typeface="微软雅黑" panose="020B0503020204020204" pitchFamily="34" charset="-122"/>
                <a:ea typeface="微软雅黑" panose="020B0503020204020204" pitchFamily="34" charset="-122"/>
                <a:sym typeface="+mn-ea"/>
              </a:rPr>
              <a:t>  出国、高档消费、荣誉、住房、汽车</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lvl="0" indent="-457200" algn="l" eaLnBrk="1" latinLnBrk="0" hangingPunct="1">
              <a:lnSpc>
                <a:spcPct val="120000"/>
              </a:lnSpc>
              <a:buClr>
                <a:srgbClr val="B71C1C"/>
              </a:buClr>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sym typeface="+mn-ea"/>
              </a:rPr>
              <a:t>后期——品质导向（软件）</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indent="0" algn="r" eaLnBrk="1" latinLnBrk="0" hangingPunct="1">
              <a:lnSpc>
                <a:spcPct val="120000"/>
              </a:lnSpc>
              <a:buClr>
                <a:srgbClr val="B71C1C"/>
              </a:buClr>
              <a:buFont typeface="Wingdings" panose="05000000000000000000" charset="0"/>
              <a:buNone/>
            </a:pPr>
            <a:r>
              <a:rPr lang="zh-CN" altLang="en-US" sz="2400" dirty="0">
                <a:solidFill>
                  <a:schemeClr val="tx1"/>
                </a:solidFill>
                <a:latin typeface="微软雅黑" panose="020B0503020204020204" pitchFamily="34" charset="-122"/>
                <a:ea typeface="微软雅黑" panose="020B0503020204020204" pitchFamily="34" charset="-122"/>
                <a:sym typeface="+mn-ea"/>
              </a:rPr>
              <a:t> 尊严、威信、个人魅力、人生价值、内涵</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algn="l" eaLnBrk="1" latinLnBrk="0" hangingPunct="1"/>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algn="ctr" eaLnBrk="1" latinLnBrk="0" hangingPunct="1"/>
            <a:r>
              <a:rPr lang="zh-CN" altLang="en-US" sz="2800" b="1" dirty="0">
                <a:solidFill>
                  <a:schemeClr val="accent1"/>
                </a:solidFill>
                <a:latin typeface="微软雅黑" panose="020B0503020204020204" pitchFamily="34" charset="-122"/>
                <a:ea typeface="微软雅黑" panose="020B0503020204020204" pitchFamily="34" charset="-122"/>
                <a:sym typeface="+mn-ea"/>
              </a:rPr>
              <a:t>目标管理：钱是用来消费，不是储藏。</a:t>
            </a:r>
            <a:endParaRPr lang="zh-CN" altLang="en-US" sz="2800" b="1"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4" name="文本框 3"/>
          <p:cNvSpPr txBox="1"/>
          <p:nvPr/>
        </p:nvSpPr>
        <p:spPr>
          <a:xfrm>
            <a:off x="1703705" y="1998345"/>
            <a:ext cx="8728075" cy="3138170"/>
          </a:xfrm>
          <a:prstGeom prst="rect">
            <a:avLst/>
          </a:prstGeom>
          <a:noFill/>
        </p:spPr>
        <p:txBody>
          <a:bodyPr wrap="square" rtlCol="0" anchor="t">
            <a:spAutoFit/>
          </a:bodyPr>
          <a:p>
            <a:pPr marL="457200" lvl="0" indent="-457200" algn="l" fontAlgn="auto">
              <a:lnSpc>
                <a:spcPct val="150000"/>
              </a:lnSpc>
              <a:buClr>
                <a:srgbClr val="B9171C"/>
              </a:buClr>
              <a:buFont typeface="Wingdings" panose="05000000000000000000" charset="0"/>
              <a:buChar char=""/>
            </a:pPr>
            <a:r>
              <a:rPr lang="zh-CN" altLang="en-US" sz="2400" spc="200" dirty="0">
                <a:latin typeface="微软雅黑" panose="020B0503020204020204" pitchFamily="34" charset="-122"/>
                <a:ea typeface="微软雅黑" panose="020B0503020204020204" pitchFamily="34" charset="-122"/>
                <a:sym typeface="+mn-ea"/>
              </a:rPr>
              <a:t>工作的目标是为了提升生活品质。但每个人的基础不一样，所以目标也会各异。</a:t>
            </a:r>
            <a:endParaRPr lang="zh-CN" altLang="en-US" sz="2400" spc="200" dirty="0">
              <a:latin typeface="微软雅黑" panose="020B0503020204020204" pitchFamily="34" charset="-122"/>
              <a:ea typeface="微软雅黑" panose="020B0503020204020204" pitchFamily="34" charset="-122"/>
            </a:endParaRPr>
          </a:p>
          <a:p>
            <a:pPr marL="457200" lvl="0" indent="-457200" algn="l" fontAlgn="auto">
              <a:lnSpc>
                <a:spcPct val="150000"/>
              </a:lnSpc>
              <a:buClr>
                <a:srgbClr val="B9171C"/>
              </a:buClr>
              <a:buFont typeface="Wingdings" panose="05000000000000000000" charset="0"/>
              <a:buChar char=""/>
            </a:pPr>
            <a:r>
              <a:rPr lang="zh-CN" altLang="en-US" sz="2400" spc="200" dirty="0">
                <a:latin typeface="微软雅黑" panose="020B0503020204020204" pitchFamily="34" charset="-122"/>
                <a:ea typeface="微软雅黑" panose="020B0503020204020204" pitchFamily="34" charset="-122"/>
                <a:sym typeface="+mn-ea"/>
              </a:rPr>
              <a:t>目标管理的真谛是把每个人潜在的原动力挖掘出来，化为有针对性的目标。</a:t>
            </a:r>
            <a:endParaRPr lang="zh-CN" altLang="en-US" sz="2400" spc="200" dirty="0">
              <a:latin typeface="微软雅黑" panose="020B0503020204020204" pitchFamily="34" charset="-122"/>
              <a:ea typeface="微软雅黑" panose="020B0503020204020204" pitchFamily="34" charset="-122"/>
              <a:sym typeface="+mn-ea"/>
            </a:endParaRPr>
          </a:p>
          <a:p>
            <a:pPr marL="171450" lvl="0" indent="-171450" algn="l" fontAlgn="auto">
              <a:lnSpc>
                <a:spcPct val="150000"/>
              </a:lnSpc>
              <a:buClr>
                <a:srgbClr val="B9171C"/>
              </a:buClr>
              <a:buFont typeface="Wingdings" panose="05000000000000000000" charset="0"/>
              <a:buChar char=""/>
            </a:pPr>
            <a:endParaRPr lang="zh-CN" altLang="en-US" sz="1200" spc="200" dirty="0">
              <a:latin typeface="微软雅黑" panose="020B0503020204020204" pitchFamily="34" charset="-122"/>
              <a:ea typeface="微软雅黑" panose="020B0503020204020204" pitchFamily="34" charset="-122"/>
            </a:endParaRPr>
          </a:p>
          <a:p>
            <a:pPr marL="457200" lvl="0" indent="-457200" algn="ctr" fontAlgn="auto">
              <a:lnSpc>
                <a:spcPct val="150000"/>
              </a:lnSpc>
            </a:pPr>
            <a:r>
              <a:rPr lang="zh-CN" altLang="en-US" sz="2400" b="1" spc="200" dirty="0">
                <a:solidFill>
                  <a:schemeClr val="accent1"/>
                </a:solidFill>
                <a:latin typeface="微软雅黑" panose="020B0503020204020204" pitchFamily="34" charset="-122"/>
                <a:ea typeface="微软雅黑" panose="020B0503020204020204" pitchFamily="34" charset="-122"/>
                <a:sym typeface="+mn-ea"/>
              </a:rPr>
              <a:t>目标管理：了解你需要什么？这就是你要制定的目标。</a:t>
            </a:r>
            <a:endParaRPr lang="zh-CN" altLang="en-US" sz="2400" b="1" spc="200" dirty="0">
              <a:solidFill>
                <a:schemeClr val="accent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140960" y="1136015"/>
            <a:ext cx="1910080" cy="583565"/>
          </a:xfrm>
          <a:prstGeom prst="rect">
            <a:avLst/>
          </a:prstGeom>
          <a:noFill/>
        </p:spPr>
        <p:txBody>
          <a:bodyPr wrap="none" rtlCol="0" anchor="t">
            <a:spAutoFit/>
          </a:bodyPr>
          <a:p>
            <a:r>
              <a:rPr lang="zh-CN" altLang="en-US" sz="3200" b="1" spc="200" dirty="0">
                <a:uFillTx/>
                <a:latin typeface="微软雅黑" panose="020B0503020204020204" pitchFamily="34" charset="-122"/>
                <a:ea typeface="微软雅黑" panose="020B0503020204020204" pitchFamily="34" charset="-122"/>
                <a:sym typeface="+mn-ea"/>
              </a:rPr>
              <a:t>目标管理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grpSp>
        <p:nvGrpSpPr>
          <p:cNvPr id="8" name="组合 7"/>
          <p:cNvGrpSpPr/>
          <p:nvPr/>
        </p:nvGrpSpPr>
        <p:grpSpPr>
          <a:xfrm>
            <a:off x="1374775" y="1953895"/>
            <a:ext cx="9442450" cy="3967480"/>
            <a:chOff x="1756" y="3168"/>
            <a:chExt cx="14870" cy="6248"/>
          </a:xfrm>
        </p:grpSpPr>
        <p:sp>
          <p:nvSpPr>
            <p:cNvPr id="13315" name="文本框 13314"/>
            <p:cNvSpPr txBox="1"/>
            <p:nvPr/>
          </p:nvSpPr>
          <p:spPr>
            <a:xfrm>
              <a:off x="1756" y="3168"/>
              <a:ext cx="7168" cy="4506"/>
            </a:xfrm>
            <a:prstGeom prst="rect">
              <a:avLst/>
            </a:prstGeom>
            <a:noFill/>
            <a:ln w="9525">
              <a:noFill/>
            </a:ln>
          </p:spPr>
          <p:txBody>
            <a:bodyPr wrap="square">
              <a:spAutoFit/>
            </a:bodyPr>
            <a:p>
              <a:pPr marL="342900" lvl="0" indent="-342900" algn="just" fontAlgn="auto">
                <a:lnSpc>
                  <a:spcPct val="150000"/>
                </a:lnSpc>
                <a:buClr>
                  <a:srgbClr val="B71C1C"/>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rPr>
                <a:t>短期目标——日（基础）</a:t>
              </a:r>
              <a:endParaRPr lang="zh-CN" altLang="en-US" sz="2400" dirty="0">
                <a:latin typeface="微软雅黑" panose="020B0503020204020204" pitchFamily="34" charset="-122"/>
                <a:ea typeface="微软雅黑" panose="020B0503020204020204" pitchFamily="34" charset="-122"/>
              </a:endParaRPr>
            </a:p>
            <a:p>
              <a:pPr marL="342900" lvl="0" indent="-342900" algn="just" fontAlgn="auto">
                <a:lnSpc>
                  <a:spcPct val="150000"/>
                </a:lnSpc>
                <a:buClr>
                  <a:srgbClr val="B71C1C"/>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rPr>
                <a:t>中期目标——月（重点）</a:t>
              </a:r>
              <a:endParaRPr lang="zh-CN" altLang="en-US" sz="2400" dirty="0">
                <a:latin typeface="微软雅黑" panose="020B0503020204020204" pitchFamily="34" charset="-122"/>
                <a:ea typeface="微软雅黑" panose="020B0503020204020204" pitchFamily="34" charset="-122"/>
              </a:endParaRPr>
            </a:p>
            <a:p>
              <a:pPr marL="342900" lvl="0" indent="-342900" algn="just" fontAlgn="auto">
                <a:lnSpc>
                  <a:spcPct val="150000"/>
                </a:lnSpc>
                <a:buClr>
                  <a:srgbClr val="B71C1C"/>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rPr>
                <a:t>长期目标——年（创造明星）</a:t>
              </a:r>
              <a:endParaRPr lang="zh-CN" altLang="en-US" sz="2400" dirty="0">
                <a:latin typeface="微软雅黑" panose="020B0503020204020204" pitchFamily="34" charset="-122"/>
                <a:ea typeface="微软雅黑" panose="020B0503020204020204" pitchFamily="34" charset="-122"/>
              </a:endParaRPr>
            </a:p>
            <a:p>
              <a:pPr marL="342900" lvl="0" indent="-342900" algn="just" fontAlgn="auto">
                <a:lnSpc>
                  <a:spcPct val="150000"/>
                </a:lnSpc>
                <a:buClr>
                  <a:srgbClr val="B71C1C"/>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rPr>
                <a:t>增员目标——正式业务员</a:t>
              </a:r>
              <a:endParaRPr lang="zh-CN" altLang="en-US" sz="2400" dirty="0">
                <a:latin typeface="微软雅黑" panose="020B0503020204020204" pitchFamily="34" charset="-122"/>
                <a:ea typeface="微软雅黑" panose="020B0503020204020204" pitchFamily="34" charset="-122"/>
              </a:endParaRPr>
            </a:p>
            <a:p>
              <a:pPr marL="342900" lvl="0" indent="-342900" algn="just" fontAlgn="auto">
                <a:lnSpc>
                  <a:spcPct val="150000"/>
                </a:lnSpc>
                <a:buClr>
                  <a:srgbClr val="B71C1C"/>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sym typeface="+mn-ea"/>
                </a:rPr>
                <a:t>晋升目标——优秀业务员</a:t>
              </a:r>
              <a:endParaRPr lang="zh-CN" altLang="en-US"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700" y="3600"/>
              <a:ext cx="6926" cy="3633"/>
            </a:xfrm>
            <a:prstGeom prst="rect">
              <a:avLst/>
            </a:prstGeom>
            <a:noFill/>
          </p:spPr>
          <p:txBody>
            <a:bodyPr wrap="square" rtlCol="0" anchor="t">
              <a:spAutoFit/>
            </a:bodyPr>
            <a:p>
              <a:pPr marL="342900" lvl="0" indent="-342900" algn="just" fontAlgn="auto">
                <a:lnSpc>
                  <a:spcPct val="150000"/>
                </a:lnSpc>
                <a:buClr>
                  <a:srgbClr val="B71C1C"/>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sym typeface="+mn-ea"/>
                </a:rPr>
                <a:t>业绩目标——同考核挂钩</a:t>
              </a:r>
              <a:endParaRPr lang="zh-CN" altLang="en-US" sz="2400" dirty="0">
                <a:latin typeface="微软雅黑" panose="020B0503020204020204" pitchFamily="34" charset="-122"/>
                <a:ea typeface="微软雅黑" panose="020B0503020204020204" pitchFamily="34" charset="-122"/>
                <a:sym typeface="+mn-ea"/>
              </a:endParaRPr>
            </a:p>
            <a:p>
              <a:pPr marL="342900" lvl="0" indent="-342900" algn="just" fontAlgn="auto">
                <a:lnSpc>
                  <a:spcPct val="150000"/>
                </a:lnSpc>
                <a:buClr>
                  <a:srgbClr val="B71C1C"/>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sym typeface="+mn-ea"/>
                </a:rPr>
                <a:t>薪金目标——体现个人价值</a:t>
              </a:r>
              <a:endParaRPr lang="zh-CN" altLang="en-US" sz="2400" dirty="0">
                <a:latin typeface="微软雅黑" panose="020B0503020204020204" pitchFamily="34" charset="-122"/>
                <a:ea typeface="微软雅黑" panose="020B0503020204020204" pitchFamily="34" charset="-122"/>
                <a:sym typeface="+mn-ea"/>
              </a:endParaRPr>
            </a:p>
            <a:p>
              <a:pPr marL="342900" lvl="0" indent="-342900" algn="just" fontAlgn="auto">
                <a:lnSpc>
                  <a:spcPct val="150000"/>
                </a:lnSpc>
                <a:buClr>
                  <a:srgbClr val="B71C1C"/>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sym typeface="+mn-ea"/>
                </a:rPr>
                <a:t>件数目标——扩充准客户量，抢占事成份额（圈地）</a:t>
              </a:r>
              <a:endParaRPr lang="zh-CN" altLang="en-US"/>
            </a:p>
          </p:txBody>
        </p:sp>
        <p:sp>
          <p:nvSpPr>
            <p:cNvPr id="5" name="文本框 4"/>
            <p:cNvSpPr txBox="1"/>
            <p:nvPr/>
          </p:nvSpPr>
          <p:spPr>
            <a:xfrm>
              <a:off x="4056" y="8594"/>
              <a:ext cx="11088" cy="822"/>
            </a:xfrm>
            <a:prstGeom prst="rect">
              <a:avLst/>
            </a:prstGeom>
            <a:noFill/>
          </p:spPr>
          <p:txBody>
            <a:bodyPr wrap="none" rtlCol="0" anchor="t">
              <a:spAutoFit/>
            </a:bodyPr>
            <a:p>
              <a:pPr algn="ctr" defTabSz="914400"/>
              <a:r>
                <a:rPr lang="zh-CN" altLang="en-US" sz="2800" b="1" spc="200" dirty="0">
                  <a:solidFill>
                    <a:schemeClr val="accent1"/>
                  </a:solidFill>
                  <a:uFillTx/>
                  <a:latin typeface="微软雅黑" panose="020B0503020204020204" pitchFamily="34" charset="-122"/>
                  <a:ea typeface="微软雅黑" panose="020B0503020204020204" pitchFamily="34" charset="-122"/>
                  <a:cs typeface="+mn-ea"/>
                  <a:sym typeface="宋体" panose="02010600030101010101" pitchFamily="2" charset="-122"/>
                </a:rPr>
                <a:t>业绩量代表现在，件数量决定未来</a:t>
              </a:r>
              <a:r>
                <a:rPr lang="zh-CN" altLang="en-US" sz="2800" b="1" i="1" spc="200" dirty="0">
                  <a:solidFill>
                    <a:schemeClr val="accent1"/>
                  </a:solidFill>
                  <a:uFillTx/>
                  <a:latin typeface="微软雅黑" panose="020B0503020204020204" pitchFamily="34" charset="-122"/>
                  <a:ea typeface="微软雅黑" panose="020B0503020204020204" pitchFamily="34" charset="-122"/>
                  <a:cs typeface="+mn-ea"/>
                  <a:sym typeface="宋体" panose="02010600030101010101" pitchFamily="2" charset="-122"/>
                </a:rPr>
                <a:t>！！！</a:t>
              </a:r>
              <a:endParaRPr lang="zh-CN" altLang="en-US" sz="2800" b="1" i="1" spc="200" dirty="0">
                <a:solidFill>
                  <a:schemeClr val="accent1"/>
                </a:solidFill>
                <a:uFillTx/>
                <a:latin typeface="微软雅黑" panose="020B0503020204020204" pitchFamily="34" charset="-122"/>
                <a:ea typeface="微软雅黑" panose="020B0503020204020204" pitchFamily="34" charset="-122"/>
                <a:cs typeface="+mn-ea"/>
                <a:sym typeface="宋体" panose="02010600030101010101" pitchFamily="2" charset="-122"/>
              </a:endParaRPr>
            </a:p>
          </p:txBody>
        </p:sp>
      </p:grpSp>
      <p:sp>
        <p:nvSpPr>
          <p:cNvPr id="6" name="文本框 5"/>
          <p:cNvSpPr txBox="1"/>
          <p:nvPr/>
        </p:nvSpPr>
        <p:spPr>
          <a:xfrm>
            <a:off x="5140960" y="1136015"/>
            <a:ext cx="1910080" cy="583565"/>
          </a:xfrm>
          <a:prstGeom prst="rect">
            <a:avLst/>
          </a:prstGeom>
          <a:noFill/>
        </p:spPr>
        <p:txBody>
          <a:bodyPr wrap="none" rtlCol="0" anchor="t">
            <a:spAutoFit/>
          </a:bodyPr>
          <a:p>
            <a:r>
              <a:rPr lang="zh-CN" altLang="en-US" sz="3200" b="1" spc="200" dirty="0">
                <a:uFillTx/>
                <a:latin typeface="微软雅黑" panose="020B0503020204020204" pitchFamily="34" charset="-122"/>
                <a:ea typeface="微软雅黑" panose="020B0503020204020204" pitchFamily="34" charset="-122"/>
                <a:sym typeface="+mn-ea"/>
              </a:rPr>
              <a:t>目标管理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6" name="文本框 5"/>
          <p:cNvSpPr txBox="1"/>
          <p:nvPr/>
        </p:nvSpPr>
        <p:spPr>
          <a:xfrm>
            <a:off x="715010" y="1842135"/>
            <a:ext cx="10761980" cy="2953385"/>
          </a:xfrm>
          <a:prstGeom prst="rect">
            <a:avLst/>
          </a:prstGeom>
          <a:noFill/>
        </p:spPr>
        <p:txBody>
          <a:bodyPr wrap="non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时间管理</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marL="342900" indent="-342900" algn="l" fontAlgn="auto">
              <a:lnSpc>
                <a:spcPct val="200000"/>
              </a:lnSpc>
              <a:buClr>
                <a:srgbClr val="B71C1C"/>
              </a:buClr>
              <a:buFont typeface="Wingdings" panose="05000000000000000000" charset="0"/>
              <a:buChar char=""/>
            </a:pPr>
            <a:r>
              <a:rPr lang="zh-CN" altLang="en-US" sz="2400" spc="200" dirty="0">
                <a:solidFill>
                  <a:schemeClr val="tx1"/>
                </a:solidFill>
                <a:uFillTx/>
                <a:latin typeface="微软雅黑" panose="020B0503020204020204" pitchFamily="34" charset="-122"/>
                <a:ea typeface="微软雅黑" panose="020B0503020204020204" pitchFamily="34" charset="-122"/>
                <a:sym typeface="+mn-ea"/>
              </a:rPr>
              <a:t>时间管理是一种能力，是一种决定生活中什么东西重要的能力。</a:t>
            </a:r>
            <a:endParaRPr lang="zh-CN" altLang="en-US" sz="2400" spc="200" dirty="0">
              <a:solidFill>
                <a:schemeClr val="tx1"/>
              </a:solidFill>
              <a:uFillTx/>
              <a:latin typeface="微软雅黑" panose="020B0503020204020204" pitchFamily="34" charset="-122"/>
              <a:ea typeface="微软雅黑" panose="020B0503020204020204" pitchFamily="34" charset="-122"/>
              <a:sym typeface="+mn-ea"/>
            </a:endParaRPr>
          </a:p>
          <a:p>
            <a:pPr marL="342900" indent="-342900" algn="l" fontAlgn="auto">
              <a:lnSpc>
                <a:spcPct val="200000"/>
              </a:lnSpc>
              <a:buClr>
                <a:srgbClr val="B71C1C"/>
              </a:buClr>
              <a:buFont typeface="Wingdings" panose="05000000000000000000" charset="0"/>
              <a:buChar char=""/>
            </a:pPr>
            <a:r>
              <a:rPr lang="zh-CN" altLang="en-US" sz="2400" spc="200" dirty="0">
                <a:solidFill>
                  <a:schemeClr val="tx1"/>
                </a:solidFill>
                <a:uFillTx/>
                <a:latin typeface="微软雅黑" panose="020B0503020204020204" pitchFamily="34" charset="-122"/>
                <a:ea typeface="微软雅黑" panose="020B0503020204020204" pitchFamily="34" charset="-122"/>
                <a:sym typeface="+mn-ea"/>
              </a:rPr>
              <a:t>将</a:t>
            </a:r>
            <a:r>
              <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rPr>
              <a:t>轻重缓急</a:t>
            </a:r>
            <a:r>
              <a:rPr lang="zh-CN" altLang="en-US" sz="2400" spc="200" dirty="0">
                <a:solidFill>
                  <a:schemeClr val="tx1"/>
                </a:solidFill>
                <a:uFillTx/>
                <a:latin typeface="微软雅黑" panose="020B0503020204020204" pitchFamily="34" charset="-122"/>
                <a:ea typeface="微软雅黑" panose="020B0503020204020204" pitchFamily="34" charset="-122"/>
                <a:sym typeface="+mn-ea"/>
              </a:rPr>
              <a:t>的概念贯穿于日常生活中，关注于重要但不紧急的事情上。</a:t>
            </a:r>
            <a:endParaRPr lang="zh-CN" altLang="en-US" sz="2400" spc="200" dirty="0">
              <a:solidFill>
                <a:schemeClr val="tx1"/>
              </a:solidFill>
              <a:uFillTx/>
              <a:latin typeface="微软雅黑" panose="020B0503020204020204" pitchFamily="34" charset="-122"/>
              <a:ea typeface="微软雅黑" panose="020B0503020204020204" pitchFamily="34" charset="-122"/>
              <a:sym typeface="+mn-ea"/>
            </a:endParaRPr>
          </a:p>
          <a:p>
            <a:pPr marL="342900" indent="-342900" algn="l" fontAlgn="auto">
              <a:lnSpc>
                <a:spcPct val="200000"/>
              </a:lnSpc>
              <a:buClr>
                <a:srgbClr val="B71C1C"/>
              </a:buClr>
              <a:buFont typeface="Wingdings" panose="05000000000000000000" charset="0"/>
              <a:buChar char=""/>
            </a:pPr>
            <a:r>
              <a:rPr lang="zh-CN" altLang="en-US" sz="2400" spc="200" dirty="0">
                <a:solidFill>
                  <a:schemeClr val="tx1"/>
                </a:solidFill>
                <a:uFillTx/>
                <a:latin typeface="微软雅黑" panose="020B0503020204020204" pitchFamily="34" charset="-122"/>
                <a:ea typeface="微软雅黑" panose="020B0503020204020204" pitchFamily="34" charset="-122"/>
                <a:sym typeface="+mn-ea"/>
              </a:rPr>
              <a:t>让时间管理成为习惯。</a:t>
            </a:r>
            <a:endParaRPr lang="zh-CN" altLang="en-US" sz="2400" spc="200" dirty="0">
              <a:solidFill>
                <a:schemeClr val="tx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3" name="文本框 2"/>
          <p:cNvSpPr txBox="1"/>
          <p:nvPr/>
        </p:nvSpPr>
        <p:spPr>
          <a:xfrm>
            <a:off x="492760" y="1121410"/>
            <a:ext cx="11170285" cy="4615815"/>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时间管理</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marL="457200" indent="-457200" algn="l" fontAlgn="auto">
              <a:lnSpc>
                <a:spcPct val="150000"/>
              </a:lnSpc>
              <a:buClr>
                <a:srgbClr val="B71C1C"/>
              </a:buClr>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设定工作目标。并列出优先顺序</a:t>
            </a:r>
            <a:endParaRPr lang="zh-CN" altLang="en-US" sz="2400" dirty="0">
              <a:latin typeface="微软雅黑" panose="020B0503020204020204" pitchFamily="34" charset="-122"/>
              <a:ea typeface="微软雅黑" panose="020B0503020204020204" pitchFamily="34" charset="-122"/>
            </a:endParaRPr>
          </a:p>
          <a:p>
            <a:pPr marL="457200" indent="-457200" algn="l" fontAlgn="auto">
              <a:lnSpc>
                <a:spcPct val="150000"/>
              </a:lnSpc>
              <a:buClr>
                <a:srgbClr val="B71C1C"/>
              </a:buClr>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把每天要做的事列一张清单，分为一定要一次做完， 和可以分批完成的两种</a:t>
            </a:r>
            <a:endParaRPr lang="zh-CN" altLang="en-US" sz="2400" dirty="0">
              <a:latin typeface="微软雅黑" panose="020B0503020204020204" pitchFamily="34" charset="-122"/>
              <a:ea typeface="微软雅黑" panose="020B0503020204020204" pitchFamily="34" charset="-122"/>
              <a:sym typeface="+mn-ea"/>
            </a:endParaRPr>
          </a:p>
          <a:p>
            <a:pPr marL="457200" indent="-457200" algn="l" fontAlgn="auto">
              <a:lnSpc>
                <a:spcPct val="150000"/>
              </a:lnSpc>
              <a:buClr>
                <a:srgbClr val="B71C1C"/>
              </a:buClr>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一次只做一件事情。把事情做好而不是做完！</a:t>
            </a:r>
            <a:endParaRPr lang="zh-CN" altLang="en-US" sz="2400" dirty="0">
              <a:latin typeface="微软雅黑" panose="020B0503020204020204" pitchFamily="34" charset="-122"/>
              <a:ea typeface="微软雅黑" panose="020B0503020204020204" pitchFamily="34" charset="-122"/>
            </a:endParaRPr>
          </a:p>
          <a:p>
            <a:pPr marL="457200" indent="-457200" algn="l" fontAlgn="auto">
              <a:lnSpc>
                <a:spcPct val="150000"/>
              </a:lnSpc>
              <a:buClr>
                <a:srgbClr val="B71C1C"/>
              </a:buClr>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减少闲谈的次数</a:t>
            </a:r>
            <a:endParaRPr lang="zh-CN" altLang="en-US" sz="2400" dirty="0">
              <a:latin typeface="微软雅黑" panose="020B0503020204020204" pitchFamily="34" charset="-122"/>
              <a:ea typeface="微软雅黑" panose="020B0503020204020204" pitchFamily="34" charset="-122"/>
            </a:endParaRPr>
          </a:p>
          <a:p>
            <a:pPr marL="457200" indent="-457200" algn="l" fontAlgn="auto">
              <a:lnSpc>
                <a:spcPct val="150000"/>
              </a:lnSpc>
              <a:buClr>
                <a:srgbClr val="B71C1C"/>
              </a:buClr>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立刻行动</a:t>
            </a:r>
            <a:endParaRPr lang="zh-CN" altLang="en-US" sz="2400" dirty="0">
              <a:latin typeface="微软雅黑" panose="020B0503020204020204" pitchFamily="34" charset="-122"/>
              <a:ea typeface="微软雅黑" panose="020B0503020204020204" pitchFamily="34" charset="-122"/>
            </a:endParaRPr>
          </a:p>
          <a:p>
            <a:pPr marL="457200" indent="-457200" algn="l" fontAlgn="auto">
              <a:lnSpc>
                <a:spcPct val="150000"/>
              </a:lnSpc>
              <a:buClr>
                <a:srgbClr val="B71C1C"/>
              </a:buClr>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记录每天时间的</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开支表</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，看看什么样的事情花去了大部分的时间，并做适当的总结、调整。</a:t>
            </a:r>
            <a:endParaRPr lang="zh-CN" altLang="en-US" sz="2400" spc="200" dirty="0">
              <a:solidFill>
                <a:schemeClr val="tx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flipH="1">
            <a:off x="0" y="0"/>
            <a:ext cx="6373585" cy="6858000"/>
            <a:chOff x="6599590" y="0"/>
            <a:chExt cx="6373585" cy="6858000"/>
          </a:xfrm>
        </p:grpSpPr>
        <p:sp>
          <p:nvSpPr>
            <p:cNvPr id="41" name="任意多边形 40"/>
            <p:cNvSpPr/>
            <p:nvPr/>
          </p:nvSpPr>
          <p:spPr bwMode="auto">
            <a:xfrm>
              <a:off x="7380765" y="0"/>
              <a:ext cx="5592410" cy="6858000"/>
            </a:xfrm>
            <a:custGeom>
              <a:avLst/>
              <a:gdLst>
                <a:gd name="connsiteX0" fmla="*/ 2665414 w 5592410"/>
                <a:gd name="connsiteY0" fmla="*/ 0 h 6858000"/>
                <a:gd name="connsiteX1" fmla="*/ 2852064 w 5592410"/>
                <a:gd name="connsiteY1" fmla="*/ 0 h 6858000"/>
                <a:gd name="connsiteX2" fmla="*/ 5405760 w 5592410"/>
                <a:gd name="connsiteY2" fmla="*/ 0 h 6858000"/>
                <a:gd name="connsiteX3" fmla="*/ 5592410 w 5592410"/>
                <a:gd name="connsiteY3" fmla="*/ 0 h 6858000"/>
                <a:gd name="connsiteX4" fmla="*/ 5592410 w 5592410"/>
                <a:gd name="connsiteY4" fmla="*/ 6858000 h 6858000"/>
                <a:gd name="connsiteX5" fmla="*/ 5405760 w 5592410"/>
                <a:gd name="connsiteY5" fmla="*/ 6858000 h 6858000"/>
                <a:gd name="connsiteX6" fmla="*/ 186650 w 5592410"/>
                <a:gd name="connsiteY6" fmla="*/ 6858000 h 6858000"/>
                <a:gd name="connsiteX7" fmla="*/ 0 w 559241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2410" h="6858000">
                  <a:moveTo>
                    <a:pt x="2665414" y="0"/>
                  </a:moveTo>
                  <a:lnTo>
                    <a:pt x="2852064" y="0"/>
                  </a:lnTo>
                  <a:lnTo>
                    <a:pt x="5405760" y="0"/>
                  </a:lnTo>
                  <a:lnTo>
                    <a:pt x="5592410" y="0"/>
                  </a:lnTo>
                  <a:lnTo>
                    <a:pt x="5592410" y="6858000"/>
                  </a:lnTo>
                  <a:lnTo>
                    <a:pt x="5405760" y="6858000"/>
                  </a:lnTo>
                  <a:lnTo>
                    <a:pt x="186650" y="6858000"/>
                  </a:lnTo>
                  <a:lnTo>
                    <a:pt x="0" y="685800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 name="任意多边形 2"/>
            <p:cNvSpPr/>
            <p:nvPr/>
          </p:nvSpPr>
          <p:spPr bwMode="auto">
            <a:xfrm>
              <a:off x="6599590" y="0"/>
              <a:ext cx="5592410" cy="6858000"/>
            </a:xfrm>
            <a:custGeom>
              <a:avLst/>
              <a:gdLst>
                <a:gd name="connsiteX0" fmla="*/ 2665414 w 5592410"/>
                <a:gd name="connsiteY0" fmla="*/ 0 h 6858000"/>
                <a:gd name="connsiteX1" fmla="*/ 2852064 w 5592410"/>
                <a:gd name="connsiteY1" fmla="*/ 0 h 6858000"/>
                <a:gd name="connsiteX2" fmla="*/ 5405760 w 5592410"/>
                <a:gd name="connsiteY2" fmla="*/ 0 h 6858000"/>
                <a:gd name="connsiteX3" fmla="*/ 5592410 w 5592410"/>
                <a:gd name="connsiteY3" fmla="*/ 0 h 6858000"/>
                <a:gd name="connsiteX4" fmla="*/ 5592410 w 5592410"/>
                <a:gd name="connsiteY4" fmla="*/ 6858000 h 6858000"/>
                <a:gd name="connsiteX5" fmla="*/ 5405760 w 5592410"/>
                <a:gd name="connsiteY5" fmla="*/ 6858000 h 6858000"/>
                <a:gd name="connsiteX6" fmla="*/ 186650 w 5592410"/>
                <a:gd name="connsiteY6" fmla="*/ 6858000 h 6858000"/>
                <a:gd name="connsiteX7" fmla="*/ 0 w 559241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2410" h="6858000">
                  <a:moveTo>
                    <a:pt x="2665414" y="0"/>
                  </a:moveTo>
                  <a:lnTo>
                    <a:pt x="2852064" y="0"/>
                  </a:lnTo>
                  <a:lnTo>
                    <a:pt x="5405760" y="0"/>
                  </a:lnTo>
                  <a:lnTo>
                    <a:pt x="5592410" y="0"/>
                  </a:lnTo>
                  <a:lnTo>
                    <a:pt x="5592410" y="6858000"/>
                  </a:lnTo>
                  <a:lnTo>
                    <a:pt x="5405760" y="6858000"/>
                  </a:lnTo>
                  <a:lnTo>
                    <a:pt x="186650" y="6858000"/>
                  </a:lnTo>
                  <a:lnTo>
                    <a:pt x="0" y="685800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4" name="Freeform 9"/>
            <p:cNvSpPr>
              <a:spLocks noEditPoints="1"/>
            </p:cNvSpPr>
            <p:nvPr/>
          </p:nvSpPr>
          <p:spPr bwMode="auto">
            <a:xfrm>
              <a:off x="6599590" y="0"/>
              <a:ext cx="2791973" cy="6858000"/>
            </a:xfrm>
            <a:custGeom>
              <a:avLst/>
              <a:gdLst>
                <a:gd name="T0" fmla="*/ 2347 w 2347"/>
                <a:gd name="T1" fmla="*/ 0 h 5765"/>
                <a:gd name="T2" fmla="*/ 2243 w 2347"/>
                <a:gd name="T3" fmla="*/ 0 h 5765"/>
                <a:gd name="T4" fmla="*/ 0 w 2347"/>
                <a:gd name="T5" fmla="*/ 5765 h 5765"/>
                <a:gd name="T6" fmla="*/ 441 w 2347"/>
                <a:gd name="T7" fmla="*/ 5765 h 5765"/>
                <a:gd name="T8" fmla="*/ 2347 w 2347"/>
                <a:gd name="T9" fmla="*/ 0 h 5765"/>
                <a:gd name="T10" fmla="*/ 2347 w 2347"/>
                <a:gd name="T11" fmla="*/ 0 h 5765"/>
                <a:gd name="T12" fmla="*/ 2347 w 2347"/>
                <a:gd name="T13" fmla="*/ 0 h 5765"/>
              </a:gdLst>
              <a:ahLst/>
              <a:cxnLst>
                <a:cxn ang="0">
                  <a:pos x="T0" y="T1"/>
                </a:cxn>
                <a:cxn ang="0">
                  <a:pos x="T2" y="T3"/>
                </a:cxn>
                <a:cxn ang="0">
                  <a:pos x="T4" y="T5"/>
                </a:cxn>
                <a:cxn ang="0">
                  <a:pos x="T6" y="T7"/>
                </a:cxn>
                <a:cxn ang="0">
                  <a:pos x="T8" y="T9"/>
                </a:cxn>
                <a:cxn ang="0">
                  <a:pos x="T10" y="T11"/>
                </a:cxn>
                <a:cxn ang="0">
                  <a:pos x="T12" y="T13"/>
                </a:cxn>
              </a:cxnLst>
              <a:rect l="0" t="0" r="r" b="b"/>
              <a:pathLst>
                <a:path w="2347" h="5765">
                  <a:moveTo>
                    <a:pt x="2347" y="0"/>
                  </a:moveTo>
                  <a:lnTo>
                    <a:pt x="2243" y="0"/>
                  </a:lnTo>
                  <a:lnTo>
                    <a:pt x="0" y="5765"/>
                  </a:lnTo>
                  <a:lnTo>
                    <a:pt x="441" y="5765"/>
                  </a:lnTo>
                  <a:lnTo>
                    <a:pt x="2347" y="0"/>
                  </a:lnTo>
                  <a:close/>
                  <a:moveTo>
                    <a:pt x="2347" y="0"/>
                  </a:moveTo>
                  <a:lnTo>
                    <a:pt x="2347" y="0"/>
                  </a:lnTo>
                  <a:close/>
                </a:path>
              </a:pathLst>
            </a:custGeom>
            <a:solidFill>
              <a:srgbClr val="231815">
                <a:alpha val="25000"/>
              </a:srgbClr>
            </a:solidFill>
            <a:ln>
              <a:noFill/>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8686008" y="0"/>
              <a:ext cx="598355" cy="1268413"/>
              <a:chOff x="8276754" y="0"/>
              <a:chExt cx="924118" cy="1958975"/>
            </a:xfrm>
          </p:grpSpPr>
          <p:sp>
            <p:nvSpPr>
              <p:cNvPr id="6" name="Freeform 18"/>
              <p:cNvSpPr/>
              <p:nvPr/>
            </p:nvSpPr>
            <p:spPr bwMode="auto">
              <a:xfrm>
                <a:off x="8276754" y="558800"/>
                <a:ext cx="671513" cy="1054100"/>
              </a:xfrm>
              <a:custGeom>
                <a:avLst/>
                <a:gdLst>
                  <a:gd name="T0" fmla="*/ 156 w 156"/>
                  <a:gd name="T1" fmla="*/ 0 h 246"/>
                  <a:gd name="T2" fmla="*/ 0 w 156"/>
                  <a:gd name="T3" fmla="*/ 42 h 246"/>
                  <a:gd name="T4" fmla="*/ 61 w 156"/>
                  <a:gd name="T5" fmla="*/ 246 h 246"/>
                  <a:gd name="T6" fmla="*/ 156 w 156"/>
                  <a:gd name="T7" fmla="*/ 0 h 246"/>
                </a:gdLst>
                <a:ahLst/>
                <a:cxnLst>
                  <a:cxn ang="0">
                    <a:pos x="T0" y="T1"/>
                  </a:cxn>
                  <a:cxn ang="0">
                    <a:pos x="T2" y="T3"/>
                  </a:cxn>
                  <a:cxn ang="0">
                    <a:pos x="T4" y="T5"/>
                  </a:cxn>
                  <a:cxn ang="0">
                    <a:pos x="T6" y="T7"/>
                  </a:cxn>
                </a:cxnLst>
                <a:rect l="0" t="0" r="r" b="b"/>
                <a:pathLst>
                  <a:path w="156" h="246">
                    <a:moveTo>
                      <a:pt x="156" y="0"/>
                    </a:moveTo>
                    <a:cubicBezTo>
                      <a:pt x="0" y="42"/>
                      <a:pt x="0" y="42"/>
                      <a:pt x="0" y="42"/>
                    </a:cubicBezTo>
                    <a:cubicBezTo>
                      <a:pt x="0" y="42"/>
                      <a:pt x="72" y="93"/>
                      <a:pt x="61" y="246"/>
                    </a:cubicBezTo>
                    <a:lnTo>
                      <a:pt x="156" y="0"/>
                    </a:lnTo>
                    <a:close/>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4"/>
              <p:cNvSpPr/>
              <p:nvPr/>
            </p:nvSpPr>
            <p:spPr bwMode="auto">
              <a:xfrm>
                <a:off x="8365847" y="0"/>
                <a:ext cx="835025" cy="1958975"/>
              </a:xfrm>
              <a:custGeom>
                <a:avLst/>
                <a:gdLst>
                  <a:gd name="T0" fmla="*/ 10 w 194"/>
                  <a:gd name="T1" fmla="*/ 460 h 460"/>
                  <a:gd name="T2" fmla="*/ 0 w 194"/>
                  <a:gd name="T3" fmla="*/ 51 h 460"/>
                  <a:gd name="T4" fmla="*/ 77 w 194"/>
                  <a:gd name="T5" fmla="*/ 0 h 460"/>
                  <a:gd name="T6" fmla="*/ 194 w 194"/>
                  <a:gd name="T7" fmla="*/ 0 h 460"/>
                  <a:gd name="T8" fmla="*/ 10 w 194"/>
                  <a:gd name="T9" fmla="*/ 460 h 460"/>
                </a:gdLst>
                <a:ahLst/>
                <a:cxnLst>
                  <a:cxn ang="0">
                    <a:pos x="T0" y="T1"/>
                  </a:cxn>
                  <a:cxn ang="0">
                    <a:pos x="T2" y="T3"/>
                  </a:cxn>
                  <a:cxn ang="0">
                    <a:pos x="T4" y="T5"/>
                  </a:cxn>
                  <a:cxn ang="0">
                    <a:pos x="T6" y="T7"/>
                  </a:cxn>
                  <a:cxn ang="0">
                    <a:pos x="T8" y="T9"/>
                  </a:cxn>
                </a:cxnLst>
                <a:rect l="0" t="0" r="r" b="b"/>
                <a:pathLst>
                  <a:path w="194" h="460">
                    <a:moveTo>
                      <a:pt x="10" y="460"/>
                    </a:moveTo>
                    <a:cubicBezTo>
                      <a:pt x="133" y="144"/>
                      <a:pt x="0" y="51"/>
                      <a:pt x="0" y="51"/>
                    </a:cubicBezTo>
                    <a:cubicBezTo>
                      <a:pt x="77" y="0"/>
                      <a:pt x="77" y="0"/>
                      <a:pt x="77" y="0"/>
                    </a:cubicBezTo>
                    <a:cubicBezTo>
                      <a:pt x="194" y="0"/>
                      <a:pt x="194" y="0"/>
                      <a:pt x="194" y="0"/>
                    </a:cubicBezTo>
                    <a:lnTo>
                      <a:pt x="10" y="460"/>
                    </a:lnTo>
                    <a:close/>
                  </a:path>
                </a:pathLst>
              </a:custGeom>
              <a:solidFill>
                <a:srgbClr val="EF53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2" name="组合 41"/>
          <p:cNvGrpSpPr/>
          <p:nvPr/>
        </p:nvGrpSpPr>
        <p:grpSpPr>
          <a:xfrm>
            <a:off x="1031116" y="2461761"/>
            <a:ext cx="3446829" cy="2201906"/>
            <a:chOff x="1031116" y="2461761"/>
            <a:chExt cx="3446829" cy="2201906"/>
          </a:xfrm>
        </p:grpSpPr>
        <p:sp>
          <p:nvSpPr>
            <p:cNvPr id="33" name="文本框 32"/>
            <p:cNvSpPr txBox="1"/>
            <p:nvPr/>
          </p:nvSpPr>
          <p:spPr>
            <a:xfrm>
              <a:off x="1031116" y="3832670"/>
              <a:ext cx="3446829" cy="830997"/>
            </a:xfrm>
            <a:prstGeom prst="rect">
              <a:avLst/>
            </a:prstGeom>
          </p:spPr>
          <p:txBody>
            <a:bodyPr wrap="square">
              <a:spAutoFit/>
              <a:scene3d>
                <a:camera prst="orthographicFront"/>
                <a:lightRig rig="threePt" dir="t"/>
              </a:scene3d>
              <a:sp3d contourW="12700"/>
            </a:bodyPr>
            <a:lstStyle>
              <a:defPPr>
                <a:defRPr lang="en-US"/>
              </a:defPPr>
              <a:lvl1pPr>
                <a:lnSpc>
                  <a:spcPct val="120000"/>
                </a:lnSpc>
                <a:defRPr sz="6000">
                  <a:solidFill>
                    <a:schemeClr val="accent1"/>
                  </a:solidFill>
                </a:defRPr>
              </a:lvl1pPr>
            </a:lstStyle>
            <a:p>
              <a:pPr>
                <a:lnSpc>
                  <a:spcPct val="100000"/>
                </a:lnSpc>
              </a:pPr>
              <a:r>
                <a:rPr lang="en-US" altLang="zh-CN" sz="4800" dirty="0" smtClean="0">
                  <a:solidFill>
                    <a:schemeClr val="bg1"/>
                  </a:solidFill>
                  <a:latin typeface="Century Gothic" panose="020B0502020202020204" pitchFamily="34" charset="0"/>
                </a:rPr>
                <a:t>CONTENT</a:t>
              </a:r>
              <a:endParaRPr lang="zh-CN" altLang="en-US" sz="4800" dirty="0">
                <a:solidFill>
                  <a:schemeClr val="bg1"/>
                </a:solidFill>
                <a:latin typeface="Century Gothic" panose="020B0502020202020204" pitchFamily="34" charset="0"/>
              </a:endParaRPr>
            </a:p>
          </p:txBody>
        </p:sp>
        <p:sp>
          <p:nvSpPr>
            <p:cNvPr id="34" name="文本框 33"/>
            <p:cNvSpPr txBox="1"/>
            <p:nvPr/>
          </p:nvSpPr>
          <p:spPr>
            <a:xfrm>
              <a:off x="1031117" y="2461761"/>
              <a:ext cx="2472638" cy="1323439"/>
            </a:xfrm>
            <a:prstGeom prst="rect">
              <a:avLst/>
            </a:prstGeom>
          </p:spPr>
          <p:txBody>
            <a:bodyPr wrap="square">
              <a:spAutoFit/>
              <a:scene3d>
                <a:camera prst="orthographicFront"/>
                <a:lightRig rig="threePt" dir="t"/>
              </a:scene3d>
              <a:sp3d contourW="12700"/>
            </a:bodyPr>
            <a:lstStyle>
              <a:defPPr>
                <a:defRPr lang="en-US"/>
              </a:defPPr>
              <a:lvl1pPr>
                <a:lnSpc>
                  <a:spcPct val="120000"/>
                </a:lnSpc>
                <a:defRPr sz="6000">
                  <a:solidFill>
                    <a:schemeClr val="accent1"/>
                  </a:solidFill>
                </a:defRPr>
              </a:lvl1pPr>
            </a:lstStyle>
            <a:p>
              <a:pPr algn="dist">
                <a:lnSpc>
                  <a:spcPct val="100000"/>
                </a:lnSpc>
              </a:pPr>
              <a:r>
                <a:rPr lang="zh-CN" altLang="en-US" sz="8000" b="1" dirty="0">
                  <a:solidFill>
                    <a:schemeClr val="bg1"/>
                  </a:solidFill>
                  <a:latin typeface="Century Gothic" panose="020B0502020202020204" pitchFamily="34" charset="0"/>
                </a:rPr>
                <a:t>目录</a:t>
              </a:r>
              <a:endParaRPr lang="zh-CN" altLang="en-US" sz="8000" b="1" dirty="0">
                <a:solidFill>
                  <a:schemeClr val="bg1"/>
                </a:solidFill>
                <a:latin typeface="Century Gothic" panose="020B0502020202020204" pitchFamily="34" charset="0"/>
              </a:endParaRPr>
            </a:p>
          </p:txBody>
        </p:sp>
      </p:grpSp>
      <p:grpSp>
        <p:nvGrpSpPr>
          <p:cNvPr id="2" name="组合 1"/>
          <p:cNvGrpSpPr/>
          <p:nvPr/>
        </p:nvGrpSpPr>
        <p:grpSpPr>
          <a:xfrm>
            <a:off x="9708515" y="209550"/>
            <a:ext cx="2085340" cy="578485"/>
            <a:chOff x="709" y="410"/>
            <a:chExt cx="3284" cy="911"/>
          </a:xfrm>
        </p:grpSpPr>
        <p:pic>
          <p:nvPicPr>
            <p:cNvPr id="12" name="图片 11"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18" name="文本框 1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24" name="文本框 23"/>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grpSp>
        <p:nvGrpSpPr>
          <p:cNvPr id="43" name="组合 42"/>
          <p:cNvGrpSpPr/>
          <p:nvPr/>
        </p:nvGrpSpPr>
        <p:grpSpPr>
          <a:xfrm>
            <a:off x="5215255" y="1564005"/>
            <a:ext cx="6247765" cy="3730625"/>
            <a:chOff x="8076" y="3273"/>
            <a:chExt cx="9839" cy="5875"/>
          </a:xfrm>
        </p:grpSpPr>
        <p:grpSp>
          <p:nvGrpSpPr>
            <p:cNvPr id="40" name="组合 39"/>
            <p:cNvGrpSpPr/>
            <p:nvPr/>
          </p:nvGrpSpPr>
          <p:grpSpPr>
            <a:xfrm>
              <a:off x="8076" y="3273"/>
              <a:ext cx="8966" cy="4361"/>
              <a:chOff x="8076" y="3273"/>
              <a:chExt cx="8966" cy="4361"/>
            </a:xfrm>
          </p:grpSpPr>
          <p:grpSp>
            <p:nvGrpSpPr>
              <p:cNvPr id="20" name="组合 19"/>
              <p:cNvGrpSpPr/>
              <p:nvPr/>
            </p:nvGrpSpPr>
            <p:grpSpPr>
              <a:xfrm>
                <a:off x="8076" y="3273"/>
                <a:ext cx="7219" cy="1332"/>
                <a:chOff x="4244" y="2280"/>
                <a:chExt cx="7219" cy="1332"/>
              </a:xfrm>
            </p:grpSpPr>
            <p:sp>
              <p:nvSpPr>
                <p:cNvPr id="21" name="矩形 20"/>
                <p:cNvSpPr/>
                <p:nvPr>
                  <p:custDataLst>
                    <p:tags r:id="rId2"/>
                  </p:custDataLst>
                </p:nvPr>
              </p:nvSpPr>
              <p:spPr>
                <a:xfrm flipH="1">
                  <a:off x="5753" y="2526"/>
                  <a:ext cx="5711" cy="1087"/>
                </a:xfrm>
                <a:prstGeom prst="rect">
                  <a:avLst/>
                </a:prstGeom>
                <a:solidFill>
                  <a:srgbClr val="C00000"/>
                </a:solidFill>
              </p:spPr>
              <p:txBody>
                <a:bodyPr rot="0" spcFirstLastPara="0" vertOverflow="overflow" horzOverflow="overflow" vert="horz" wrap="square" lIns="91440" tIns="45720" rIns="91440" bIns="45720" numCol="1" spcCol="0" rtlCol="0" fromWordArt="0" anchor="ctr" anchorCtr="0" forceAA="0" compatLnSpc="1">
                  <a:normAutofit/>
                </a:bodyPr>
                <a:p>
                  <a:pPr algn="ctr"/>
                  <a:r>
                    <a:rPr lang="zh-CN"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计划意义</a:t>
                  </a:r>
                  <a:endParaRPr lang="zh-CN"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任意多边形 21"/>
                <p:cNvSpPr/>
                <p:nvPr>
                  <p:custDataLst>
                    <p:tags r:id="rId3"/>
                  </p:custDataLst>
                </p:nvPr>
              </p:nvSpPr>
              <p:spPr>
                <a:xfrm rot="1254178" flipH="1">
                  <a:off x="4897" y="2439"/>
                  <a:ext cx="1073" cy="1015"/>
                </a:xfrm>
                <a:custGeom>
                  <a:avLst/>
                  <a:gdLst>
                    <a:gd name="connsiteX0" fmla="*/ 1316153 w 1316153"/>
                    <a:gd name="connsiteY0" fmla="*/ 0 h 1245453"/>
                    <a:gd name="connsiteX1" fmla="*/ 840486 w 1316153"/>
                    <a:gd name="connsiteY1" fmla="*/ 1245453 h 1245453"/>
                    <a:gd name="connsiteX2" fmla="*/ 0 w 1316153"/>
                    <a:gd name="connsiteY2" fmla="*/ 1245453 h 1245453"/>
                    <a:gd name="connsiteX3" fmla="*/ 475666 w 1316153"/>
                    <a:gd name="connsiteY3" fmla="*/ 0 h 1245453"/>
                  </a:gdLst>
                  <a:ahLst/>
                  <a:cxnLst>
                    <a:cxn ang="0">
                      <a:pos x="connsiteX0" y="connsiteY0"/>
                    </a:cxn>
                    <a:cxn ang="0">
                      <a:pos x="connsiteX1" y="connsiteY1"/>
                    </a:cxn>
                    <a:cxn ang="0">
                      <a:pos x="connsiteX2" y="connsiteY2"/>
                    </a:cxn>
                    <a:cxn ang="0">
                      <a:pos x="connsiteX3" y="connsiteY3"/>
                    </a:cxn>
                  </a:cxnLst>
                  <a:rect l="l" t="t" r="r" b="b"/>
                  <a:pathLst>
                    <a:path w="1316153" h="1245453">
                      <a:moveTo>
                        <a:pt x="1316153" y="0"/>
                      </a:moveTo>
                      <a:lnTo>
                        <a:pt x="840486" y="1245453"/>
                      </a:lnTo>
                      <a:lnTo>
                        <a:pt x="0" y="1245453"/>
                      </a:lnTo>
                      <a:lnTo>
                        <a:pt x="475666" y="0"/>
                      </a:lnTo>
                      <a:close/>
                    </a:path>
                  </a:pathLst>
                </a:custGeom>
                <a:solidFill>
                  <a:srgbClr val="C00000"/>
                </a:solidFill>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30000"/>
                    </a:lnSpc>
                  </a:pPr>
                  <a:endParaRPr lang="zh-CN" altLang="en-US" sz="2800" b="1" dirty="0" err="1">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矩形 22"/>
                <p:cNvSpPr/>
                <p:nvPr>
                  <p:custDataLst>
                    <p:tags r:id="rId4"/>
                  </p:custDataLst>
                </p:nvPr>
              </p:nvSpPr>
              <p:spPr>
                <a:xfrm flipH="1">
                  <a:off x="4244" y="2280"/>
                  <a:ext cx="869" cy="1087"/>
                </a:xfrm>
                <a:prstGeom prst="rect">
                  <a:avLst/>
                </a:prstGeom>
                <a:solidFill>
                  <a:srgbClr val="C00000"/>
                </a:solidFill>
                <a:effectLst>
                  <a:outerShdw blurRad="50800" dist="38100" dir="10800000" algn="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rmAutofit/>
                </a:bodyPr>
                <a:p>
                  <a:pPr algn="ctr"/>
                  <a:r>
                    <a:rPr lang="en-US"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1</a:t>
                  </a:r>
                  <a:endParaRPr lang="en-US"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25" name="组合 24"/>
              <p:cNvGrpSpPr/>
              <p:nvPr>
                <p:custDataLst>
                  <p:tags r:id="rId5"/>
                </p:custDataLst>
              </p:nvPr>
            </p:nvGrpSpPr>
            <p:grpSpPr>
              <a:xfrm>
                <a:off x="8949" y="4787"/>
                <a:ext cx="7220" cy="1333"/>
                <a:chOff x="1663700" y="2565116"/>
                <a:chExt cx="4584699" cy="846760"/>
              </a:xfrm>
            </p:grpSpPr>
            <p:sp>
              <p:nvSpPr>
                <p:cNvPr id="26" name="矩形 25"/>
                <p:cNvSpPr/>
                <p:nvPr>
                  <p:custDataLst>
                    <p:tags r:id="rId6"/>
                  </p:custDataLst>
                </p:nvPr>
              </p:nvSpPr>
              <p:spPr>
                <a:xfrm flipH="1">
                  <a:off x="2621852" y="2721650"/>
                  <a:ext cx="3626547" cy="690226"/>
                </a:xfrm>
                <a:prstGeom prst="rect">
                  <a:avLst/>
                </a:prstGeom>
                <a:solidFill>
                  <a:srgbClr val="C00000"/>
                </a:solidFill>
              </p:spPr>
              <p:txBody>
                <a:bodyPr rot="0" spcFirstLastPara="0" vertOverflow="overflow" horzOverflow="overflow" vert="horz" wrap="square" lIns="91440" tIns="45720" rIns="91440" bIns="45720" numCol="1" spcCol="0" rtlCol="0" fromWordArt="0" anchor="ctr" anchorCtr="0" forceAA="0" compatLnSpc="1">
                  <a:normAutofit/>
                </a:bodyPr>
                <a:p>
                  <a:pPr algn="ctr"/>
                  <a:r>
                    <a:rPr lang="zh-CN"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生涯规划</a:t>
                  </a:r>
                  <a:endParaRPr lang="zh-CN"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任意多边形 26"/>
                <p:cNvSpPr/>
                <p:nvPr>
                  <p:custDataLst>
                    <p:tags r:id="rId7"/>
                  </p:custDataLst>
                </p:nvPr>
              </p:nvSpPr>
              <p:spPr>
                <a:xfrm rot="1254178" flipH="1">
                  <a:off x="2078024" y="2666509"/>
                  <a:ext cx="681247" cy="644653"/>
                </a:xfrm>
                <a:custGeom>
                  <a:avLst/>
                  <a:gdLst>
                    <a:gd name="connsiteX0" fmla="*/ 1316153 w 1316153"/>
                    <a:gd name="connsiteY0" fmla="*/ 0 h 1245453"/>
                    <a:gd name="connsiteX1" fmla="*/ 840486 w 1316153"/>
                    <a:gd name="connsiteY1" fmla="*/ 1245453 h 1245453"/>
                    <a:gd name="connsiteX2" fmla="*/ 0 w 1316153"/>
                    <a:gd name="connsiteY2" fmla="*/ 1245453 h 1245453"/>
                    <a:gd name="connsiteX3" fmla="*/ 475666 w 1316153"/>
                    <a:gd name="connsiteY3" fmla="*/ 0 h 1245453"/>
                  </a:gdLst>
                  <a:ahLst/>
                  <a:cxnLst>
                    <a:cxn ang="0">
                      <a:pos x="connsiteX0" y="connsiteY0"/>
                    </a:cxn>
                    <a:cxn ang="0">
                      <a:pos x="connsiteX1" y="connsiteY1"/>
                    </a:cxn>
                    <a:cxn ang="0">
                      <a:pos x="connsiteX2" y="connsiteY2"/>
                    </a:cxn>
                    <a:cxn ang="0">
                      <a:pos x="connsiteX3" y="connsiteY3"/>
                    </a:cxn>
                  </a:cxnLst>
                  <a:rect l="l" t="t" r="r" b="b"/>
                  <a:pathLst>
                    <a:path w="1316153" h="1245453">
                      <a:moveTo>
                        <a:pt x="1316153" y="0"/>
                      </a:moveTo>
                      <a:lnTo>
                        <a:pt x="840486" y="1245453"/>
                      </a:lnTo>
                      <a:lnTo>
                        <a:pt x="0" y="1245453"/>
                      </a:lnTo>
                      <a:lnTo>
                        <a:pt x="475666" y="0"/>
                      </a:lnTo>
                      <a:close/>
                    </a:path>
                  </a:pathLst>
                </a:custGeom>
                <a:solidFill>
                  <a:srgbClr val="C00000"/>
                </a:solidFill>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30000"/>
                    </a:lnSpc>
                  </a:pPr>
                  <a:endParaRPr lang="zh-CN" altLang="en-US" sz="2800" b="1" dirty="0" err="1">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27"/>
                <p:cNvSpPr/>
                <p:nvPr>
                  <p:custDataLst>
                    <p:tags r:id="rId8"/>
                  </p:custDataLst>
                </p:nvPr>
              </p:nvSpPr>
              <p:spPr>
                <a:xfrm flipH="1">
                  <a:off x="1663700" y="2565116"/>
                  <a:ext cx="551742" cy="690226"/>
                </a:xfrm>
                <a:prstGeom prst="rect">
                  <a:avLst/>
                </a:prstGeom>
                <a:solidFill>
                  <a:srgbClr val="C00000"/>
                </a:solidFill>
                <a:effectLst>
                  <a:outerShdw blurRad="50800" dist="38100" dir="10800000" algn="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rmAutofit/>
                </a:bodyPr>
                <a:p>
                  <a:pPr algn="ctr"/>
                  <a:r>
                    <a:rPr lang="en-US"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a:t>
                  </a:r>
                  <a:endParaRPr lang="en-US"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29" name="组合 28"/>
              <p:cNvGrpSpPr/>
              <p:nvPr>
                <p:custDataLst>
                  <p:tags r:id="rId9"/>
                </p:custDataLst>
              </p:nvPr>
            </p:nvGrpSpPr>
            <p:grpSpPr>
              <a:xfrm>
                <a:off x="9822" y="6302"/>
                <a:ext cx="7220" cy="1333"/>
                <a:chOff x="1663700" y="2565116"/>
                <a:chExt cx="4584699" cy="846760"/>
              </a:xfrm>
            </p:grpSpPr>
            <p:sp>
              <p:nvSpPr>
                <p:cNvPr id="30" name="矩形 29"/>
                <p:cNvSpPr/>
                <p:nvPr>
                  <p:custDataLst>
                    <p:tags r:id="rId10"/>
                  </p:custDataLst>
                </p:nvPr>
              </p:nvSpPr>
              <p:spPr>
                <a:xfrm flipH="1">
                  <a:off x="2621852" y="2721650"/>
                  <a:ext cx="3626547" cy="690226"/>
                </a:xfrm>
                <a:prstGeom prst="rect">
                  <a:avLst/>
                </a:prstGeom>
                <a:solidFill>
                  <a:srgbClr val="C00000"/>
                </a:solidFill>
              </p:spPr>
              <p:txBody>
                <a:bodyPr rot="0" spcFirstLastPara="0" vertOverflow="overflow" horzOverflow="overflow" vert="horz" wrap="square" lIns="91440" tIns="45720" rIns="91440" bIns="45720" numCol="1" spcCol="0" rtlCol="0" fromWordArt="0" anchor="ctr" anchorCtr="0" forceAA="0" compatLnSpc="1">
                  <a:normAutofit/>
                </a:bodyPr>
                <a:p>
                  <a:pPr algn="ctr"/>
                  <a:r>
                    <a:rPr lang="zh-CN"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自我管理</a:t>
                  </a:r>
                  <a:endParaRPr lang="zh-CN"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任意多边形 30"/>
                <p:cNvSpPr/>
                <p:nvPr>
                  <p:custDataLst>
                    <p:tags r:id="rId11"/>
                  </p:custDataLst>
                </p:nvPr>
              </p:nvSpPr>
              <p:spPr>
                <a:xfrm rot="1254178" flipH="1">
                  <a:off x="2088184" y="2666509"/>
                  <a:ext cx="681247" cy="644653"/>
                </a:xfrm>
                <a:custGeom>
                  <a:avLst/>
                  <a:gdLst>
                    <a:gd name="connsiteX0" fmla="*/ 1316153 w 1316153"/>
                    <a:gd name="connsiteY0" fmla="*/ 0 h 1245453"/>
                    <a:gd name="connsiteX1" fmla="*/ 840486 w 1316153"/>
                    <a:gd name="connsiteY1" fmla="*/ 1245453 h 1245453"/>
                    <a:gd name="connsiteX2" fmla="*/ 0 w 1316153"/>
                    <a:gd name="connsiteY2" fmla="*/ 1245453 h 1245453"/>
                    <a:gd name="connsiteX3" fmla="*/ 475666 w 1316153"/>
                    <a:gd name="connsiteY3" fmla="*/ 0 h 1245453"/>
                  </a:gdLst>
                  <a:ahLst/>
                  <a:cxnLst>
                    <a:cxn ang="0">
                      <a:pos x="connsiteX0" y="connsiteY0"/>
                    </a:cxn>
                    <a:cxn ang="0">
                      <a:pos x="connsiteX1" y="connsiteY1"/>
                    </a:cxn>
                    <a:cxn ang="0">
                      <a:pos x="connsiteX2" y="connsiteY2"/>
                    </a:cxn>
                    <a:cxn ang="0">
                      <a:pos x="connsiteX3" y="connsiteY3"/>
                    </a:cxn>
                  </a:cxnLst>
                  <a:rect l="l" t="t" r="r" b="b"/>
                  <a:pathLst>
                    <a:path w="1316153" h="1245453">
                      <a:moveTo>
                        <a:pt x="1316153" y="0"/>
                      </a:moveTo>
                      <a:lnTo>
                        <a:pt x="840486" y="1245453"/>
                      </a:lnTo>
                      <a:lnTo>
                        <a:pt x="0" y="1245453"/>
                      </a:lnTo>
                      <a:lnTo>
                        <a:pt x="475666" y="0"/>
                      </a:lnTo>
                      <a:close/>
                    </a:path>
                  </a:pathLst>
                </a:custGeom>
                <a:solidFill>
                  <a:srgbClr val="C00000"/>
                </a:solidFill>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30000"/>
                    </a:lnSpc>
                  </a:pPr>
                  <a:endParaRPr lang="zh-CN" altLang="en-US" sz="2800" b="1" dirty="0" err="1">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矩形 31"/>
                <p:cNvSpPr/>
                <p:nvPr>
                  <p:custDataLst>
                    <p:tags r:id="rId12"/>
                  </p:custDataLst>
                </p:nvPr>
              </p:nvSpPr>
              <p:spPr>
                <a:xfrm flipH="1">
                  <a:off x="1663700" y="2565116"/>
                  <a:ext cx="551742" cy="690226"/>
                </a:xfrm>
                <a:prstGeom prst="rect">
                  <a:avLst/>
                </a:prstGeom>
                <a:solidFill>
                  <a:srgbClr val="C00000"/>
                </a:solidFill>
                <a:effectLst>
                  <a:outerShdw blurRad="50800" dist="38100" dir="10800000" algn="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rmAutofit/>
                </a:bodyPr>
                <a:p>
                  <a:pPr algn="ctr"/>
                  <a:r>
                    <a:rPr lang="en-US"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3</a:t>
                  </a:r>
                  <a:endParaRPr lang="en-US"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nvGrpSpPr>
            <p:cNvPr id="36" name="组合 35"/>
            <p:cNvGrpSpPr/>
            <p:nvPr>
              <p:custDataLst>
                <p:tags r:id="rId13"/>
              </p:custDataLst>
            </p:nvPr>
          </p:nvGrpSpPr>
          <p:grpSpPr>
            <a:xfrm>
              <a:off x="10695" y="7816"/>
              <a:ext cx="7220" cy="1333"/>
              <a:chOff x="1663700" y="2565116"/>
              <a:chExt cx="4584699" cy="846760"/>
            </a:xfrm>
          </p:grpSpPr>
          <p:sp>
            <p:nvSpPr>
              <p:cNvPr id="37" name="矩形 36"/>
              <p:cNvSpPr/>
              <p:nvPr>
                <p:custDataLst>
                  <p:tags r:id="rId14"/>
                </p:custDataLst>
              </p:nvPr>
            </p:nvSpPr>
            <p:spPr>
              <a:xfrm flipH="1">
                <a:off x="2621852" y="2721650"/>
                <a:ext cx="3626547" cy="690226"/>
              </a:xfrm>
              <a:prstGeom prst="rect">
                <a:avLst/>
              </a:prstGeom>
              <a:solidFill>
                <a:srgbClr val="C00000"/>
              </a:solidFill>
            </p:spPr>
            <p:txBody>
              <a:bodyPr rot="0" spcFirstLastPara="0" vertOverflow="overflow" horzOverflow="overflow" vert="horz" wrap="square" lIns="91440" tIns="45720" rIns="91440" bIns="45720" numCol="1" spcCol="0" rtlCol="0" fromWordArt="0" anchor="ctr" anchorCtr="0" forceAA="0" compatLnSpc="1">
                <a:normAutofit/>
              </a:bodyPr>
              <a:p>
                <a:pPr algn="ctr"/>
                <a:r>
                  <a:rPr lang="zh-CN"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目标制定</a:t>
                </a:r>
                <a:endParaRPr lang="zh-CN"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任意多边形 37"/>
              <p:cNvSpPr/>
              <p:nvPr>
                <p:custDataLst>
                  <p:tags r:id="rId15"/>
                </p:custDataLst>
              </p:nvPr>
            </p:nvSpPr>
            <p:spPr>
              <a:xfrm rot="1254178" flipH="1">
                <a:off x="2078024" y="2666509"/>
                <a:ext cx="681247" cy="644653"/>
              </a:xfrm>
              <a:custGeom>
                <a:avLst/>
                <a:gdLst>
                  <a:gd name="connsiteX0" fmla="*/ 1316153 w 1316153"/>
                  <a:gd name="connsiteY0" fmla="*/ 0 h 1245453"/>
                  <a:gd name="connsiteX1" fmla="*/ 840486 w 1316153"/>
                  <a:gd name="connsiteY1" fmla="*/ 1245453 h 1245453"/>
                  <a:gd name="connsiteX2" fmla="*/ 0 w 1316153"/>
                  <a:gd name="connsiteY2" fmla="*/ 1245453 h 1245453"/>
                  <a:gd name="connsiteX3" fmla="*/ 475666 w 1316153"/>
                  <a:gd name="connsiteY3" fmla="*/ 0 h 1245453"/>
                </a:gdLst>
                <a:ahLst/>
                <a:cxnLst>
                  <a:cxn ang="0">
                    <a:pos x="connsiteX0" y="connsiteY0"/>
                  </a:cxn>
                  <a:cxn ang="0">
                    <a:pos x="connsiteX1" y="connsiteY1"/>
                  </a:cxn>
                  <a:cxn ang="0">
                    <a:pos x="connsiteX2" y="connsiteY2"/>
                  </a:cxn>
                  <a:cxn ang="0">
                    <a:pos x="connsiteX3" y="connsiteY3"/>
                  </a:cxn>
                </a:cxnLst>
                <a:rect l="l" t="t" r="r" b="b"/>
                <a:pathLst>
                  <a:path w="1316153" h="1245453">
                    <a:moveTo>
                      <a:pt x="1316153" y="0"/>
                    </a:moveTo>
                    <a:lnTo>
                      <a:pt x="840486" y="1245453"/>
                    </a:lnTo>
                    <a:lnTo>
                      <a:pt x="0" y="1245453"/>
                    </a:lnTo>
                    <a:lnTo>
                      <a:pt x="475666" y="0"/>
                    </a:lnTo>
                    <a:close/>
                  </a:path>
                </a:pathLst>
              </a:custGeom>
              <a:solidFill>
                <a:srgbClr val="C00000"/>
              </a:solidFill>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30000"/>
                  </a:lnSpc>
                </a:pPr>
                <a:endParaRPr lang="zh-CN" altLang="en-US" sz="2800" b="1" dirty="0" err="1">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矩形 38"/>
              <p:cNvSpPr/>
              <p:nvPr>
                <p:custDataLst>
                  <p:tags r:id="rId16"/>
                </p:custDataLst>
              </p:nvPr>
            </p:nvSpPr>
            <p:spPr>
              <a:xfrm flipH="1">
                <a:off x="1663700" y="2565116"/>
                <a:ext cx="551742" cy="690226"/>
              </a:xfrm>
              <a:prstGeom prst="rect">
                <a:avLst/>
              </a:prstGeom>
              <a:solidFill>
                <a:srgbClr val="C00000"/>
              </a:solidFill>
              <a:effectLst>
                <a:outerShdw blurRad="50800" dist="38100" dir="10800000" algn="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rmAutofit/>
              </a:bodyPr>
              <a:p>
                <a:pPr algn="ctr"/>
                <a:r>
                  <a:rPr lang="en-US"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4</a:t>
                </a:r>
                <a:endParaRPr lang="en-US" altLang="da-DK" sz="28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3" name="文本框 2"/>
          <p:cNvSpPr txBox="1"/>
          <p:nvPr/>
        </p:nvSpPr>
        <p:spPr>
          <a:xfrm>
            <a:off x="1209675" y="1398270"/>
            <a:ext cx="9773285" cy="4061460"/>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心态管理</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marL="342900" indent="-342900" fontAlgn="auto">
              <a:lnSpc>
                <a:spcPct val="150000"/>
              </a:lnSpc>
              <a:buClr>
                <a:srgbClr val="B71C1C"/>
              </a:buClr>
              <a:buFont typeface="Wingdings" panose="05000000000000000000" charset="0"/>
              <a:buChar char="ü"/>
            </a:pPr>
            <a:r>
              <a:rPr lang="zh-CN" altLang="en-US" sz="2400" dirty="0">
                <a:latin typeface="微软雅黑" panose="020B0503020204020204" pitchFamily="34" charset="-122"/>
                <a:ea typeface="微软雅黑" panose="020B0503020204020204" pitchFamily="34" charset="-122"/>
                <a:sym typeface="+mn-ea"/>
              </a:rPr>
              <a:t>积极的心态：把好的、正确的方面扩张，同时第一时间投入进去</a:t>
            </a:r>
            <a:endParaRPr lang="zh-CN" altLang="en-US" sz="2400" dirty="0">
              <a:latin typeface="微软雅黑" panose="020B0503020204020204" pitchFamily="34" charset="-122"/>
              <a:ea typeface="微软雅黑" panose="020B0503020204020204" pitchFamily="34" charset="-122"/>
            </a:endParaRPr>
          </a:p>
          <a:p>
            <a:pPr marL="342900" indent="-342900" fontAlgn="auto">
              <a:lnSpc>
                <a:spcPct val="150000"/>
              </a:lnSpc>
              <a:buClr>
                <a:srgbClr val="B71C1C"/>
              </a:buClr>
              <a:buFont typeface="Wingdings" panose="05000000000000000000" charset="0"/>
              <a:buChar char="ü"/>
            </a:pPr>
            <a:r>
              <a:rPr lang="zh-CN" altLang="en-US" sz="2400" dirty="0">
                <a:latin typeface="微软雅黑" panose="020B0503020204020204" pitchFamily="34" charset="-122"/>
                <a:ea typeface="微软雅黑" panose="020B0503020204020204" pitchFamily="34" charset="-122"/>
                <a:sym typeface="+mn-ea"/>
              </a:rPr>
              <a:t>主动的心态：没有人告诉你而你正做着恰当的事情</a:t>
            </a:r>
            <a:endParaRPr lang="zh-CN" altLang="en-US" sz="2400" dirty="0">
              <a:latin typeface="微软雅黑" panose="020B0503020204020204" pitchFamily="34" charset="-122"/>
              <a:ea typeface="微软雅黑" panose="020B0503020204020204" pitchFamily="34" charset="-122"/>
            </a:endParaRPr>
          </a:p>
          <a:p>
            <a:pPr marL="342900" indent="-342900" fontAlgn="auto">
              <a:lnSpc>
                <a:spcPct val="150000"/>
              </a:lnSpc>
              <a:buClr>
                <a:srgbClr val="B71C1C"/>
              </a:buClr>
              <a:buFont typeface="Wingdings" panose="05000000000000000000" charset="0"/>
              <a:buChar char="ü"/>
            </a:pPr>
            <a:r>
              <a:rPr lang="zh-CN" altLang="en-US" sz="2400" dirty="0">
                <a:latin typeface="微软雅黑" panose="020B0503020204020204" pitchFamily="34" charset="-122"/>
                <a:ea typeface="微软雅黑" panose="020B0503020204020204" pitchFamily="34" charset="-122"/>
                <a:sym typeface="+mn-ea"/>
              </a:rPr>
              <a:t>空杯的心态：做事的前提是有好的心态，如果想学到更多的学问，先要把自己想象成</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空着的杯子</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，而不是骄傲自满</a:t>
            </a:r>
            <a:endParaRPr lang="zh-CN" altLang="en-US" sz="2400" dirty="0">
              <a:latin typeface="微软雅黑" panose="020B0503020204020204" pitchFamily="34" charset="-122"/>
              <a:ea typeface="微软雅黑" panose="020B0503020204020204" pitchFamily="34" charset="-122"/>
            </a:endParaRPr>
          </a:p>
          <a:p>
            <a:pPr marL="342900" indent="-342900" fontAlgn="auto">
              <a:lnSpc>
                <a:spcPct val="150000"/>
              </a:lnSpc>
              <a:buClr>
                <a:srgbClr val="B71C1C"/>
              </a:buClr>
              <a:buFont typeface="Wingdings" panose="05000000000000000000" charset="0"/>
              <a:buChar char="ü"/>
            </a:pPr>
            <a:r>
              <a:rPr lang="zh-CN" altLang="en-US" sz="2400" dirty="0">
                <a:latin typeface="微软雅黑" panose="020B0503020204020204" pitchFamily="34" charset="-122"/>
                <a:ea typeface="微软雅黑" panose="020B0503020204020204" pitchFamily="34" charset="-122"/>
                <a:sym typeface="+mn-ea"/>
              </a:rPr>
              <a:t>双赢的心态：顾客满足自己保值增值的需求，而我们实现我们的价值</a:t>
            </a:r>
            <a:endParaRPr lang="zh-CN" altLang="en-US" sz="2400" dirty="0">
              <a:latin typeface="微软雅黑" panose="020B0503020204020204" pitchFamily="34" charset="-122"/>
              <a:ea typeface="微软雅黑" panose="020B0503020204020204" pitchFamily="34" charset="-122"/>
            </a:endParaRPr>
          </a:p>
          <a:p>
            <a:pPr marL="342900" indent="-342900" fontAlgn="auto">
              <a:lnSpc>
                <a:spcPct val="150000"/>
              </a:lnSpc>
              <a:buClr>
                <a:srgbClr val="B71C1C"/>
              </a:buClr>
              <a:buFont typeface="Wingdings" panose="05000000000000000000" charset="0"/>
              <a:buChar char="ü"/>
            </a:pPr>
            <a:r>
              <a:rPr lang="zh-CN" altLang="en-US" sz="2400" dirty="0">
                <a:latin typeface="微软雅黑" panose="020B0503020204020204" pitchFamily="34" charset="-122"/>
                <a:ea typeface="微软雅黑" panose="020B0503020204020204" pitchFamily="34" charset="-122"/>
                <a:sym typeface="+mn-ea"/>
              </a:rPr>
              <a:t>理解的心态：水至清则无鱼，理解客户，理解公司</a:t>
            </a:r>
            <a:endPar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2595245" y="5652135"/>
            <a:ext cx="8768080" cy="460375"/>
          </a:xfrm>
          <a:prstGeom prst="rect">
            <a:avLst/>
          </a:prstGeom>
          <a:noFill/>
        </p:spPr>
        <p:txBody>
          <a:bodyPr wrap="none" rtlCol="0" anchor="t">
            <a:spAutoFit/>
          </a:bodyPr>
          <a:p>
            <a:r>
              <a:rPr lang="zh-CN" altLang="en-US" sz="2400" b="1" spc="200" dirty="0">
                <a:solidFill>
                  <a:schemeClr val="accent1"/>
                </a:solidFill>
                <a:uFillTx/>
                <a:latin typeface="微软雅黑" panose="020B0503020204020204" pitchFamily="34" charset="-122"/>
                <a:ea typeface="微软雅黑" panose="020B0503020204020204" pitchFamily="34" charset="-122"/>
                <a:sym typeface="+mn-ea"/>
              </a:rPr>
              <a:t>良好的心态影响个人、家庭、团队、组织，最后影响社会</a:t>
            </a:r>
            <a:r>
              <a:rPr lang="zh-CN" altLang="en-US" sz="2400" b="1" spc="200" dirty="0" smtClean="0">
                <a:solidFill>
                  <a:schemeClr val="accent1"/>
                </a:solidFill>
                <a:uFillTx/>
                <a:latin typeface="微软雅黑" panose="020B0503020204020204" pitchFamily="34" charset="-122"/>
                <a:ea typeface="微软雅黑" panose="020B0503020204020204" pitchFamily="34" charset="-122"/>
                <a:sym typeface="+mn-ea"/>
              </a:rPr>
              <a:t>。</a:t>
            </a:r>
            <a:endParaRPr lang="zh-CN" altLang="en-US" sz="2400" b="1" spc="200" dirty="0" smtClean="0">
              <a:solidFill>
                <a:schemeClr val="accent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3" name="文本框 2"/>
          <p:cNvSpPr txBox="1"/>
          <p:nvPr/>
        </p:nvSpPr>
        <p:spPr>
          <a:xfrm>
            <a:off x="1209675" y="1675130"/>
            <a:ext cx="9773285" cy="3507740"/>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心态管理</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marL="342900" indent="-342900" fontAlgn="auto">
              <a:lnSpc>
                <a:spcPct val="150000"/>
              </a:lnSpc>
              <a:buClr>
                <a:srgbClr val="B71C1C"/>
              </a:buClr>
              <a:buFont typeface="Wingdings" panose="05000000000000000000" charset="0"/>
              <a:buChar char="ü"/>
            </a:pPr>
            <a:r>
              <a:rPr lang="zh-CN" altLang="en-US" sz="2400" dirty="0">
                <a:latin typeface="微软雅黑" panose="020B0503020204020204" pitchFamily="34" charset="-122"/>
                <a:ea typeface="微软雅黑" panose="020B0503020204020204" pitchFamily="34" charset="-122"/>
                <a:sym typeface="+mn-ea"/>
              </a:rPr>
              <a:t>自信的心态：自信是一切行动的原动力，没有了自信就没有了行动</a:t>
            </a:r>
            <a:endParaRPr lang="zh-CN" altLang="en-US" sz="2400" dirty="0">
              <a:latin typeface="微软雅黑" panose="020B0503020204020204" pitchFamily="34" charset="-122"/>
              <a:ea typeface="微软雅黑" panose="020B0503020204020204" pitchFamily="34" charset="-122"/>
              <a:sym typeface="+mn-ea"/>
            </a:endParaRPr>
          </a:p>
          <a:p>
            <a:pPr marL="342900" indent="-342900" fontAlgn="auto">
              <a:lnSpc>
                <a:spcPct val="150000"/>
              </a:lnSpc>
              <a:buClr>
                <a:srgbClr val="B71C1C"/>
              </a:buClr>
              <a:buFont typeface="Wingdings" panose="05000000000000000000" charset="0"/>
              <a:buChar char="ü"/>
            </a:pPr>
            <a:r>
              <a:rPr lang="zh-CN" altLang="en-US" sz="2400" dirty="0">
                <a:latin typeface="微软雅黑" panose="020B0503020204020204" pitchFamily="34" charset="-122"/>
                <a:ea typeface="微软雅黑" panose="020B0503020204020204" pitchFamily="34" charset="-122"/>
                <a:sym typeface="+mn-ea"/>
              </a:rPr>
              <a:t>行动的心态：需要用行动证明自己的存在，证明自己的价值</a:t>
            </a:r>
            <a:endParaRPr lang="zh-CN" altLang="en-US" sz="2400" dirty="0">
              <a:latin typeface="微软雅黑" panose="020B0503020204020204" pitchFamily="34" charset="-122"/>
              <a:ea typeface="微软雅黑" panose="020B0503020204020204" pitchFamily="34" charset="-122"/>
              <a:sym typeface="+mn-ea"/>
            </a:endParaRPr>
          </a:p>
          <a:p>
            <a:pPr marL="342900" indent="-342900" fontAlgn="auto">
              <a:lnSpc>
                <a:spcPct val="150000"/>
              </a:lnSpc>
              <a:buClr>
                <a:srgbClr val="B71C1C"/>
              </a:buClr>
              <a:buFont typeface="Wingdings" panose="05000000000000000000" charset="0"/>
              <a:buChar char="ü"/>
            </a:pPr>
            <a:r>
              <a:rPr lang="zh-CN" altLang="en-US" sz="2400" dirty="0">
                <a:latin typeface="微软雅黑" panose="020B0503020204020204" pitchFamily="34" charset="-122"/>
                <a:ea typeface="微软雅黑" panose="020B0503020204020204" pitchFamily="34" charset="-122"/>
                <a:sym typeface="+mn-ea"/>
              </a:rPr>
              <a:t>给予的心态：要得到先学会给予。没有给予，你就不可能索取。</a:t>
            </a:r>
            <a:endParaRPr lang="zh-CN" altLang="en-US" sz="2400" dirty="0">
              <a:latin typeface="微软雅黑" panose="020B0503020204020204" pitchFamily="34" charset="-122"/>
              <a:ea typeface="微软雅黑" panose="020B0503020204020204" pitchFamily="34" charset="-122"/>
              <a:sym typeface="+mn-ea"/>
            </a:endParaRPr>
          </a:p>
          <a:p>
            <a:pPr marL="342900" indent="-342900" fontAlgn="auto">
              <a:lnSpc>
                <a:spcPct val="150000"/>
              </a:lnSpc>
              <a:buClr>
                <a:srgbClr val="B71C1C"/>
              </a:buClr>
              <a:buFont typeface="Wingdings" panose="05000000000000000000" charset="0"/>
              <a:buChar char="ü"/>
            </a:pPr>
            <a:r>
              <a:rPr lang="zh-CN" altLang="en-US" sz="2400" dirty="0">
                <a:latin typeface="微软雅黑" panose="020B0503020204020204" pitchFamily="34" charset="-122"/>
                <a:ea typeface="微软雅黑" panose="020B0503020204020204" pitchFamily="34" charset="-122"/>
                <a:sym typeface="+mn-ea"/>
              </a:rPr>
              <a:t>学习的心态：学习是一种心态，更应该是一种生活方式</a:t>
            </a:r>
            <a:endParaRPr lang="zh-CN" altLang="en-US" sz="2400" dirty="0">
              <a:latin typeface="微软雅黑" panose="020B0503020204020204" pitchFamily="34" charset="-122"/>
              <a:ea typeface="微软雅黑" panose="020B0503020204020204" pitchFamily="34" charset="-122"/>
              <a:sym typeface="+mn-ea"/>
            </a:endParaRPr>
          </a:p>
          <a:p>
            <a:pPr marL="342900" indent="-342900" fontAlgn="auto">
              <a:lnSpc>
                <a:spcPct val="150000"/>
              </a:lnSpc>
              <a:buClr>
                <a:srgbClr val="B71C1C"/>
              </a:buClr>
              <a:buFont typeface="Wingdings" panose="05000000000000000000" charset="0"/>
              <a:buChar char="ü"/>
            </a:pPr>
            <a:r>
              <a:rPr lang="zh-CN" altLang="en-US" sz="2400" dirty="0">
                <a:latin typeface="微软雅黑" panose="020B0503020204020204" pitchFamily="34" charset="-122"/>
                <a:ea typeface="微软雅黑" panose="020B0503020204020204" pitchFamily="34" charset="-122"/>
                <a:sym typeface="+mn-ea"/>
              </a:rPr>
              <a:t>老板的心态：像老板一样思考，像老板一样行动。</a:t>
            </a:r>
            <a:endPar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3" name="文本框 2"/>
          <p:cNvSpPr txBox="1"/>
          <p:nvPr/>
        </p:nvSpPr>
        <p:spPr>
          <a:xfrm>
            <a:off x="1325245" y="1567180"/>
            <a:ext cx="9773285" cy="3954145"/>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活动量管理</a:t>
            </a:r>
            <a:endParaRPr lang="zh-CN" altLang="en-US" sz="3200" b="1" spc="200" dirty="0">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400" dirty="0">
                <a:solidFill>
                  <a:schemeClr val="accent1"/>
                </a:solidFill>
                <a:latin typeface="微软雅黑" panose="020B0503020204020204" pitchFamily="34" charset="-122"/>
                <a:ea typeface="微软雅黑" panose="020B0503020204020204" pitchFamily="34" charset="-122"/>
                <a:sym typeface="+mn-ea"/>
              </a:rPr>
              <a:t>什么是活动量管理？</a:t>
            </a:r>
            <a:endParaRPr lang="zh-CN" altLang="en-US" sz="2400" dirty="0">
              <a:solidFill>
                <a:schemeClr val="accent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buFont typeface="Wingdings" panose="05000000000000000000" charset="0"/>
              <a:buChar char="u"/>
            </a:pPr>
            <a:r>
              <a:rPr lang="zh-CN" altLang="en-US" sz="2400" dirty="0">
                <a:latin typeface="微软雅黑" panose="020B0503020204020204" pitchFamily="34" charset="-122"/>
                <a:ea typeface="微软雅黑" panose="020B0503020204020204" pitchFamily="34" charset="-122"/>
                <a:sym typeface="+mn-ea"/>
              </a:rPr>
              <a:t>理财顾问对于一段时间内所从事的销售活动过程（包含销售对象与销售目的），制定量化目标，并记录实际结果，用于评估和改善自己绩效的一套管理方法。</a:t>
            </a:r>
            <a:endParaRPr lang="zh-CN" altLang="en-US" sz="2400" dirty="0">
              <a:latin typeface="微软雅黑" panose="020B0503020204020204" pitchFamily="34" charset="-122"/>
              <a:ea typeface="微软雅黑" panose="020B0503020204020204" pitchFamily="34" charset="-122"/>
              <a:sym typeface="+mn-ea"/>
            </a:endParaRPr>
          </a:p>
          <a:p>
            <a:pPr indent="0" fontAlgn="auto">
              <a:lnSpc>
                <a:spcPct val="150000"/>
              </a:lnSpc>
              <a:buFont typeface="Wingdings" panose="05000000000000000000" charset="0"/>
              <a:buNone/>
            </a:pPr>
            <a:endParaRPr lang="zh-CN" altLang="en-US" sz="1000" dirty="0">
              <a:latin typeface="微软雅黑" panose="020B0503020204020204" pitchFamily="34" charset="-122"/>
              <a:ea typeface="微软雅黑" panose="020B0503020204020204" pitchFamily="34" charset="-122"/>
            </a:endParaRPr>
          </a:p>
          <a:p>
            <a:pPr algn="l"/>
            <a:r>
              <a:rPr lang="zh-CN" altLang="en-US" sz="2400" dirty="0">
                <a:solidFill>
                  <a:schemeClr val="accent1"/>
                </a:solidFill>
                <a:latin typeface="微软雅黑" panose="020B0503020204020204" pitchFamily="34" charset="-122"/>
                <a:ea typeface="微软雅黑" panose="020B0503020204020204" pitchFamily="34" charset="-122"/>
                <a:sym typeface="+mn-ea"/>
              </a:rPr>
              <a:t>为什么要进行活动量管理</a:t>
            </a:r>
            <a:r>
              <a:rPr lang="zh-CN" altLang="en-US" sz="2400" dirty="0" smtClean="0">
                <a:solidFill>
                  <a:schemeClr val="accent1"/>
                </a:solidFill>
                <a:latin typeface="微软雅黑" panose="020B0503020204020204" pitchFamily="34" charset="-122"/>
                <a:ea typeface="微软雅黑" panose="020B0503020204020204" pitchFamily="34" charset="-122"/>
                <a:sym typeface="+mn-ea"/>
              </a:rPr>
              <a:t>？</a:t>
            </a:r>
            <a:endParaRPr lang="zh-CN" altLang="en-US" sz="2400" dirty="0" smtClean="0">
              <a:solidFill>
                <a:schemeClr val="accent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buFont typeface="Wingdings" panose="05000000000000000000" charset="0"/>
              <a:buChar char="u"/>
            </a:pPr>
            <a:r>
              <a:rPr lang="zh-CN" altLang="en-US" sz="2400" dirty="0">
                <a:latin typeface="微软雅黑" panose="020B0503020204020204" pitchFamily="34" charset="-122"/>
                <a:ea typeface="微软雅黑" panose="020B0503020204020204" pitchFamily="34" charset="-122"/>
                <a:sym typeface="+mn-ea"/>
              </a:rPr>
              <a:t>业绩</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拜访量  </a:t>
            </a:r>
            <a:r>
              <a:rPr lang="en-US" altLang="zh-CN" sz="2400" dirty="0">
                <a:latin typeface="微软雅黑" panose="020B0503020204020204" pitchFamily="34" charset="-122"/>
                <a:ea typeface="微软雅黑" panose="020B0503020204020204" pitchFamily="34" charset="-122"/>
                <a:sym typeface="+mn-ea"/>
              </a:rPr>
              <a:t>x</a:t>
            </a:r>
            <a:r>
              <a:rPr lang="zh-CN" altLang="en-US" sz="2400" dirty="0">
                <a:latin typeface="微软雅黑" panose="020B0503020204020204" pitchFamily="34" charset="-122"/>
                <a:ea typeface="微软雅黑" panose="020B0503020204020204" pitchFamily="34" charset="-122"/>
                <a:sym typeface="+mn-ea"/>
              </a:rPr>
              <a:t>（知识</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技能）</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活动量  </a:t>
            </a:r>
            <a:r>
              <a:rPr lang="en-US" altLang="zh-CN" sz="2400" dirty="0">
                <a:latin typeface="微软雅黑" panose="020B0503020204020204" pitchFamily="34" charset="-122"/>
                <a:ea typeface="微软雅黑" panose="020B0503020204020204" pitchFamily="34" charset="-122"/>
                <a:sym typeface="+mn-ea"/>
              </a:rPr>
              <a:t>x    </a:t>
            </a:r>
            <a:r>
              <a:rPr lang="zh-CN" altLang="en-US" sz="2400" dirty="0">
                <a:latin typeface="微软雅黑" panose="020B0503020204020204" pitchFamily="34" charset="-122"/>
                <a:ea typeface="微软雅黑" panose="020B0503020204020204" pitchFamily="34" charset="-122"/>
                <a:sym typeface="+mn-ea"/>
              </a:rPr>
              <a:t>活动质量</a:t>
            </a:r>
            <a:endPar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2" name="文本框 1"/>
          <p:cNvSpPr txBox="1"/>
          <p:nvPr/>
        </p:nvSpPr>
        <p:spPr>
          <a:xfrm>
            <a:off x="2886710" y="1005840"/>
            <a:ext cx="6419215" cy="4846320"/>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活动量管理</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marL="1905" lvl="0" indent="340995" algn="l" fontAlgn="auto">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sym typeface="+mn-ea"/>
              </a:rPr>
              <a:t>活动量管理四大点</a:t>
            </a:r>
            <a:endParaRPr lang="zh-CN" altLang="en-US" sz="2400" dirty="0">
              <a:latin typeface="微软雅黑" panose="020B0503020204020204" pitchFamily="34" charset="-122"/>
              <a:ea typeface="微软雅黑" panose="020B0503020204020204" pitchFamily="34" charset="-122"/>
              <a:sym typeface="+mn-ea"/>
            </a:endParaRPr>
          </a:p>
          <a:p>
            <a:pPr marL="1905" lvl="0" indent="-1905" algn="l" fontAlgn="auto">
              <a:lnSpc>
                <a:spcPct val="150000"/>
              </a:lnSpc>
            </a:pPr>
            <a:r>
              <a:rPr lang="zh-CN" altLang="en-US" sz="2400" dirty="0">
                <a:latin typeface="微软雅黑" panose="020B0503020204020204" pitchFamily="34" charset="-122"/>
                <a:ea typeface="微软雅黑" panose="020B0503020204020204" pitchFamily="34" charset="-122"/>
                <a:sym typeface="+mn-ea"/>
              </a:rPr>
              <a:t>时间         地点         对象        拜访事由</a:t>
            </a:r>
            <a:endParaRPr lang="zh-CN" altLang="en-US" sz="2400" dirty="0">
              <a:latin typeface="微软雅黑" panose="020B0503020204020204" pitchFamily="34" charset="-122"/>
              <a:ea typeface="微软雅黑" panose="020B0503020204020204" pitchFamily="34" charset="-122"/>
              <a:sym typeface="+mn-ea"/>
            </a:endParaRPr>
          </a:p>
          <a:p>
            <a:pPr marL="1905" lvl="0" indent="-1905" algn="l" fontAlgn="auto">
              <a:lnSpc>
                <a:spcPct val="150000"/>
              </a:lnSpc>
            </a:pPr>
            <a:endParaRPr lang="zh-CN" altLang="en-US" sz="1000" b="1" u="sng" dirty="0">
              <a:solidFill>
                <a:srgbClr val="FF0000"/>
              </a:solidFill>
              <a:latin typeface="微软雅黑" panose="020B0503020204020204" pitchFamily="34" charset="-122"/>
              <a:ea typeface="微软雅黑" panose="020B0503020204020204" pitchFamily="34" charset="-122"/>
              <a:sym typeface="+mn-ea"/>
            </a:endParaRPr>
          </a:p>
          <a:p>
            <a:pPr lvl="0" algn="l" fontAlgn="auto">
              <a:lnSpc>
                <a:spcPct val="150000"/>
              </a:lnSpc>
            </a:pPr>
            <a:r>
              <a:rPr lang="zh-CN" altLang="en-US" sz="2400" dirty="0">
                <a:latin typeface="微软雅黑" panose="020B0503020204020204" pitchFamily="34" charset="-122"/>
                <a:ea typeface="微软雅黑" panose="020B0503020204020204" pitchFamily="34" charset="-122"/>
                <a:sym typeface="+mn-ea"/>
              </a:rPr>
              <a:t>出门五件事：  </a:t>
            </a:r>
            <a:r>
              <a:rPr lang="zh-CN" altLang="en-US" sz="2400" b="1" dirty="0">
                <a:solidFill>
                  <a:schemeClr val="accent1"/>
                </a:solidFill>
                <a:latin typeface="微软雅黑" panose="020B0503020204020204" pitchFamily="34" charset="-122"/>
                <a:ea typeface="微软雅黑" panose="020B0503020204020204" pitchFamily="34" charset="-122"/>
                <a:sym typeface="+mn-ea"/>
              </a:rPr>
              <a:t>访问客户安排好</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a:p>
            <a:pPr lvl="0" algn="ctr" fontAlgn="auto">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sym typeface="+mn-ea"/>
              </a:rPr>
              <a:t>拜访目的要订好</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a:p>
            <a:pPr lvl="0" algn="ctr" fontAlgn="auto">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sym typeface="+mn-ea"/>
              </a:rPr>
              <a:t>赞美话术要想好</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a:p>
            <a:pPr lvl="0" algn="ctr" fontAlgn="auto">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sym typeface="+mn-ea"/>
              </a:rPr>
              <a:t>资料工具准备好</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a:p>
            <a:pPr lvl="0" algn="ctr" fontAlgn="auto">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sym typeface="+mn-ea"/>
              </a:rPr>
              <a:t>反对问题演练好</a:t>
            </a:r>
            <a:endParaRPr lang="zh-CN" altLang="en-US" sz="2400" b="1" spc="200" dirty="0" smtClean="0">
              <a:solidFill>
                <a:schemeClr val="accent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2" name="文本框 1"/>
          <p:cNvSpPr txBox="1"/>
          <p:nvPr/>
        </p:nvSpPr>
        <p:spPr>
          <a:xfrm>
            <a:off x="2667635" y="2398395"/>
            <a:ext cx="6857365" cy="2061210"/>
          </a:xfrm>
          <a:prstGeom prst="rect">
            <a:avLst/>
          </a:prstGeom>
          <a:noFill/>
        </p:spPr>
        <p:txBody>
          <a:bodyPr wrap="square" rtlCol="0" anchor="t">
            <a:spAutoFit/>
          </a:bodyPr>
          <a:p>
            <a:pPr lvl="0" algn="ctr" eaLnBrk="1" latinLnBrk="0" hangingPunct="1">
              <a:lnSpc>
                <a:spcPct val="200000"/>
              </a:lnSpc>
            </a:pPr>
            <a:r>
              <a:rPr lang="zh-CN" altLang="en-US" sz="3200" b="1" spc="200" dirty="0">
                <a:solidFill>
                  <a:schemeClr val="tx1"/>
                </a:solidFill>
                <a:uFillTx/>
                <a:latin typeface="微软雅黑" panose="020B0503020204020204" pitchFamily="34" charset="-122"/>
                <a:ea typeface="微软雅黑" panose="020B0503020204020204" pitchFamily="34" charset="-122"/>
                <a:sym typeface="+mn-ea"/>
              </a:rPr>
              <a:t>自我管理是业务员事业成功的基础</a:t>
            </a:r>
            <a:endParaRPr lang="zh-CN" altLang="en-US" sz="3200" b="1" spc="200" dirty="0">
              <a:solidFill>
                <a:schemeClr val="tx1"/>
              </a:solidFill>
              <a:uFillTx/>
              <a:latin typeface="微软雅黑" panose="020B0503020204020204" pitchFamily="34" charset="-122"/>
              <a:ea typeface="微软雅黑" panose="020B0503020204020204" pitchFamily="34" charset="-122"/>
              <a:sym typeface="+mn-ea"/>
            </a:endParaRPr>
          </a:p>
          <a:p>
            <a:pPr lvl="0" algn="ctr" eaLnBrk="1" latinLnBrk="0" hangingPunct="1">
              <a:lnSpc>
                <a:spcPct val="200000"/>
              </a:lnSpc>
            </a:pPr>
            <a:r>
              <a:rPr lang="zh-CN" altLang="en-US" sz="3200" b="1" spc="200" dirty="0">
                <a:solidFill>
                  <a:schemeClr val="tx1"/>
                </a:solidFill>
                <a:uFillTx/>
                <a:latin typeface="微软雅黑" panose="020B0503020204020204" pitchFamily="34" charset="-122"/>
                <a:ea typeface="微软雅黑" panose="020B0503020204020204" pitchFamily="34" charset="-122"/>
                <a:sym typeface="+mn-ea"/>
              </a:rPr>
              <a:t>自我管理是业务员事业成功的源泉</a:t>
            </a:r>
            <a:endParaRPr lang="zh-CN" altLang="en-US" sz="3200" b="1" spc="200" dirty="0">
              <a:solidFill>
                <a:schemeClr val="tx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875155" y="2829560"/>
            <a:ext cx="4724400" cy="1198880"/>
          </a:xfrm>
          <a:prstGeom prst="rect">
            <a:avLst/>
          </a:prstGeom>
        </p:spPr>
        <p:txBody>
          <a:bodyPr wrap="square">
            <a:spAutoFit/>
            <a:scene3d>
              <a:camera prst="orthographicFront"/>
              <a:lightRig rig="threePt" dir="t"/>
            </a:scene3d>
            <a:sp3d contourW="12700"/>
          </a:bodyPr>
          <a:lstStyle/>
          <a:p>
            <a:pPr>
              <a:lnSpc>
                <a:spcPct val="120000"/>
              </a:lnSpc>
            </a:pPr>
            <a:r>
              <a:rPr lang="zh-CN" altLang="en-US" sz="6000" b="1" spc="200" dirty="0">
                <a:solidFill>
                  <a:schemeClr val="accent1"/>
                </a:solidFill>
                <a:uFillTx/>
                <a:latin typeface="微软雅黑" panose="020B0503020204020204" pitchFamily="34" charset="-122"/>
                <a:ea typeface="微软雅黑" panose="020B0503020204020204" pitchFamily="34" charset="-122"/>
              </a:rPr>
              <a:t>四</a:t>
            </a:r>
            <a:r>
              <a:rPr lang="en-US" altLang="zh-CN" sz="6000" b="1" spc="200" dirty="0">
                <a:solidFill>
                  <a:schemeClr val="accent1"/>
                </a:solidFill>
                <a:uFillTx/>
                <a:latin typeface="微软雅黑" panose="020B0503020204020204" pitchFamily="34" charset="-122"/>
                <a:ea typeface="微软雅黑" panose="020B0503020204020204" pitchFamily="34" charset="-122"/>
              </a:rPr>
              <a:t>.</a:t>
            </a:r>
            <a:r>
              <a:rPr lang="zh-CN" altLang="en-US" sz="6000" b="1" spc="200" dirty="0">
                <a:solidFill>
                  <a:schemeClr val="accent1"/>
                </a:solidFill>
                <a:uFillTx/>
                <a:latin typeface="微软雅黑" panose="020B0503020204020204" pitchFamily="34" charset="-122"/>
                <a:ea typeface="微软雅黑" panose="020B0503020204020204" pitchFamily="34" charset="-122"/>
              </a:rPr>
              <a:t>目标制定</a:t>
            </a:r>
            <a:endParaRPr lang="zh-CN" altLang="en-US" sz="6000" b="1" spc="200" dirty="0">
              <a:solidFill>
                <a:schemeClr val="accent1"/>
              </a:solidFill>
              <a:uFillTx/>
              <a:latin typeface="微软雅黑" panose="020B0503020204020204" pitchFamily="34" charset="-122"/>
              <a:ea typeface="微软雅黑" panose="020B0503020204020204" pitchFamily="34" charset="-122"/>
            </a:endParaRPr>
          </a:p>
        </p:txBody>
      </p:sp>
      <p:grpSp>
        <p:nvGrpSpPr>
          <p:cNvPr id="18" name="组合 17"/>
          <p:cNvGrpSpPr/>
          <p:nvPr/>
        </p:nvGrpSpPr>
        <p:grpSpPr>
          <a:xfrm>
            <a:off x="6599590" y="0"/>
            <a:ext cx="5592410" cy="6858000"/>
            <a:chOff x="6599590" y="0"/>
            <a:chExt cx="5592410" cy="6858000"/>
          </a:xfrm>
        </p:grpSpPr>
        <p:sp>
          <p:nvSpPr>
            <p:cNvPr id="39" name="任意多边形 38"/>
            <p:cNvSpPr/>
            <p:nvPr/>
          </p:nvSpPr>
          <p:spPr bwMode="auto">
            <a:xfrm>
              <a:off x="6599590" y="0"/>
              <a:ext cx="5592410" cy="6858000"/>
            </a:xfrm>
            <a:custGeom>
              <a:avLst/>
              <a:gdLst>
                <a:gd name="connsiteX0" fmla="*/ 2665414 w 5592410"/>
                <a:gd name="connsiteY0" fmla="*/ 0 h 6858000"/>
                <a:gd name="connsiteX1" fmla="*/ 2852064 w 5592410"/>
                <a:gd name="connsiteY1" fmla="*/ 0 h 6858000"/>
                <a:gd name="connsiteX2" fmla="*/ 5405760 w 5592410"/>
                <a:gd name="connsiteY2" fmla="*/ 0 h 6858000"/>
                <a:gd name="connsiteX3" fmla="*/ 5592410 w 5592410"/>
                <a:gd name="connsiteY3" fmla="*/ 0 h 6858000"/>
                <a:gd name="connsiteX4" fmla="*/ 5592410 w 5592410"/>
                <a:gd name="connsiteY4" fmla="*/ 6858000 h 6858000"/>
                <a:gd name="connsiteX5" fmla="*/ 5405760 w 5592410"/>
                <a:gd name="connsiteY5" fmla="*/ 6858000 h 6858000"/>
                <a:gd name="connsiteX6" fmla="*/ 186650 w 5592410"/>
                <a:gd name="connsiteY6" fmla="*/ 6858000 h 6858000"/>
                <a:gd name="connsiteX7" fmla="*/ 0 w 559241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2410" h="6858000">
                  <a:moveTo>
                    <a:pt x="2665414" y="0"/>
                  </a:moveTo>
                  <a:lnTo>
                    <a:pt x="2852064" y="0"/>
                  </a:lnTo>
                  <a:lnTo>
                    <a:pt x="5405760" y="0"/>
                  </a:lnTo>
                  <a:lnTo>
                    <a:pt x="5592410" y="0"/>
                  </a:lnTo>
                  <a:lnTo>
                    <a:pt x="5592410" y="6858000"/>
                  </a:lnTo>
                  <a:lnTo>
                    <a:pt x="5405760" y="6858000"/>
                  </a:lnTo>
                  <a:lnTo>
                    <a:pt x="186650" y="6858000"/>
                  </a:lnTo>
                  <a:lnTo>
                    <a:pt x="0" y="6858000"/>
                  </a:lnTo>
                  <a:close/>
                </a:path>
              </a:pathLst>
            </a:custGeom>
            <a:blipFill>
              <a:blip r:embed="rId1"/>
              <a:srcRect/>
              <a:stretch>
                <a:fillRect l="-42104" r="-41914"/>
              </a:stretch>
            </a:blipFill>
            <a:ln>
              <a:noFill/>
            </a:ln>
          </p:spPr>
          <p:txBody>
            <a:bodyPr vert="horz" wrap="square" lIns="91440" tIns="45720" rIns="91440" bIns="45720" numCol="1" anchor="t" anchorCtr="0" compatLnSpc="1">
              <a:noAutofit/>
            </a:bodyPr>
            <a:lstStyle/>
            <a:p>
              <a:endParaRPr lang="zh-CN" altLang="en-US"/>
            </a:p>
          </p:txBody>
        </p:sp>
        <p:grpSp>
          <p:nvGrpSpPr>
            <p:cNvPr id="40" name="组合 39"/>
            <p:cNvGrpSpPr/>
            <p:nvPr/>
          </p:nvGrpSpPr>
          <p:grpSpPr>
            <a:xfrm>
              <a:off x="8686008" y="0"/>
              <a:ext cx="598355" cy="1268413"/>
              <a:chOff x="8276754" y="0"/>
              <a:chExt cx="924118" cy="1958975"/>
            </a:xfrm>
          </p:grpSpPr>
          <p:sp>
            <p:nvSpPr>
              <p:cNvPr id="41" name="Freeform 18"/>
              <p:cNvSpPr/>
              <p:nvPr/>
            </p:nvSpPr>
            <p:spPr bwMode="auto">
              <a:xfrm>
                <a:off x="8276754" y="558800"/>
                <a:ext cx="671513" cy="1054100"/>
              </a:xfrm>
              <a:custGeom>
                <a:avLst/>
                <a:gdLst>
                  <a:gd name="T0" fmla="*/ 156 w 156"/>
                  <a:gd name="T1" fmla="*/ 0 h 246"/>
                  <a:gd name="T2" fmla="*/ 0 w 156"/>
                  <a:gd name="T3" fmla="*/ 42 h 246"/>
                  <a:gd name="T4" fmla="*/ 61 w 156"/>
                  <a:gd name="T5" fmla="*/ 246 h 246"/>
                  <a:gd name="T6" fmla="*/ 156 w 156"/>
                  <a:gd name="T7" fmla="*/ 0 h 246"/>
                </a:gdLst>
                <a:ahLst/>
                <a:cxnLst>
                  <a:cxn ang="0">
                    <a:pos x="T0" y="T1"/>
                  </a:cxn>
                  <a:cxn ang="0">
                    <a:pos x="T2" y="T3"/>
                  </a:cxn>
                  <a:cxn ang="0">
                    <a:pos x="T4" y="T5"/>
                  </a:cxn>
                  <a:cxn ang="0">
                    <a:pos x="T6" y="T7"/>
                  </a:cxn>
                </a:cxnLst>
                <a:rect l="0" t="0" r="r" b="b"/>
                <a:pathLst>
                  <a:path w="156" h="246">
                    <a:moveTo>
                      <a:pt x="156" y="0"/>
                    </a:moveTo>
                    <a:cubicBezTo>
                      <a:pt x="0" y="42"/>
                      <a:pt x="0" y="42"/>
                      <a:pt x="0" y="42"/>
                    </a:cubicBezTo>
                    <a:cubicBezTo>
                      <a:pt x="0" y="42"/>
                      <a:pt x="72" y="93"/>
                      <a:pt x="61" y="246"/>
                    </a:cubicBezTo>
                    <a:lnTo>
                      <a:pt x="156" y="0"/>
                    </a:lnTo>
                    <a:close/>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8365847" y="0"/>
                <a:ext cx="835025" cy="1958975"/>
              </a:xfrm>
              <a:custGeom>
                <a:avLst/>
                <a:gdLst>
                  <a:gd name="T0" fmla="*/ 10 w 194"/>
                  <a:gd name="T1" fmla="*/ 460 h 460"/>
                  <a:gd name="T2" fmla="*/ 0 w 194"/>
                  <a:gd name="T3" fmla="*/ 51 h 460"/>
                  <a:gd name="T4" fmla="*/ 77 w 194"/>
                  <a:gd name="T5" fmla="*/ 0 h 460"/>
                  <a:gd name="T6" fmla="*/ 194 w 194"/>
                  <a:gd name="T7" fmla="*/ 0 h 460"/>
                  <a:gd name="T8" fmla="*/ 10 w 194"/>
                  <a:gd name="T9" fmla="*/ 460 h 460"/>
                </a:gdLst>
                <a:ahLst/>
                <a:cxnLst>
                  <a:cxn ang="0">
                    <a:pos x="T0" y="T1"/>
                  </a:cxn>
                  <a:cxn ang="0">
                    <a:pos x="T2" y="T3"/>
                  </a:cxn>
                  <a:cxn ang="0">
                    <a:pos x="T4" y="T5"/>
                  </a:cxn>
                  <a:cxn ang="0">
                    <a:pos x="T6" y="T7"/>
                  </a:cxn>
                  <a:cxn ang="0">
                    <a:pos x="T8" y="T9"/>
                  </a:cxn>
                </a:cxnLst>
                <a:rect l="0" t="0" r="r" b="b"/>
                <a:pathLst>
                  <a:path w="194" h="460">
                    <a:moveTo>
                      <a:pt x="10" y="460"/>
                    </a:moveTo>
                    <a:cubicBezTo>
                      <a:pt x="133" y="144"/>
                      <a:pt x="0" y="51"/>
                      <a:pt x="0" y="51"/>
                    </a:cubicBezTo>
                    <a:cubicBezTo>
                      <a:pt x="77" y="0"/>
                      <a:pt x="77" y="0"/>
                      <a:pt x="77" y="0"/>
                    </a:cubicBezTo>
                    <a:cubicBezTo>
                      <a:pt x="194" y="0"/>
                      <a:pt x="194" y="0"/>
                      <a:pt x="194" y="0"/>
                    </a:cubicBezTo>
                    <a:lnTo>
                      <a:pt x="10" y="460"/>
                    </a:lnTo>
                    <a:close/>
                  </a:path>
                </a:pathLst>
              </a:custGeom>
              <a:solidFill>
                <a:srgbClr val="EF53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3" name="Freeform 9"/>
            <p:cNvSpPr>
              <a:spLocks noEditPoints="1"/>
            </p:cNvSpPr>
            <p:nvPr/>
          </p:nvSpPr>
          <p:spPr bwMode="auto">
            <a:xfrm>
              <a:off x="6599590" y="0"/>
              <a:ext cx="2791973" cy="6858000"/>
            </a:xfrm>
            <a:custGeom>
              <a:avLst/>
              <a:gdLst>
                <a:gd name="T0" fmla="*/ 2347 w 2347"/>
                <a:gd name="T1" fmla="*/ 0 h 5765"/>
                <a:gd name="T2" fmla="*/ 2243 w 2347"/>
                <a:gd name="T3" fmla="*/ 0 h 5765"/>
                <a:gd name="T4" fmla="*/ 0 w 2347"/>
                <a:gd name="T5" fmla="*/ 5765 h 5765"/>
                <a:gd name="T6" fmla="*/ 441 w 2347"/>
                <a:gd name="T7" fmla="*/ 5765 h 5765"/>
                <a:gd name="T8" fmla="*/ 2347 w 2347"/>
                <a:gd name="T9" fmla="*/ 0 h 5765"/>
                <a:gd name="T10" fmla="*/ 2347 w 2347"/>
                <a:gd name="T11" fmla="*/ 0 h 5765"/>
                <a:gd name="T12" fmla="*/ 2347 w 2347"/>
                <a:gd name="T13" fmla="*/ 0 h 5765"/>
              </a:gdLst>
              <a:ahLst/>
              <a:cxnLst>
                <a:cxn ang="0">
                  <a:pos x="T0" y="T1"/>
                </a:cxn>
                <a:cxn ang="0">
                  <a:pos x="T2" y="T3"/>
                </a:cxn>
                <a:cxn ang="0">
                  <a:pos x="T4" y="T5"/>
                </a:cxn>
                <a:cxn ang="0">
                  <a:pos x="T6" y="T7"/>
                </a:cxn>
                <a:cxn ang="0">
                  <a:pos x="T8" y="T9"/>
                </a:cxn>
                <a:cxn ang="0">
                  <a:pos x="T10" y="T11"/>
                </a:cxn>
                <a:cxn ang="0">
                  <a:pos x="T12" y="T13"/>
                </a:cxn>
              </a:cxnLst>
              <a:rect l="0" t="0" r="r" b="b"/>
              <a:pathLst>
                <a:path w="2347" h="5765">
                  <a:moveTo>
                    <a:pt x="2347" y="0"/>
                  </a:moveTo>
                  <a:lnTo>
                    <a:pt x="2243" y="0"/>
                  </a:lnTo>
                  <a:lnTo>
                    <a:pt x="0" y="5765"/>
                  </a:lnTo>
                  <a:lnTo>
                    <a:pt x="441" y="5765"/>
                  </a:lnTo>
                  <a:lnTo>
                    <a:pt x="2347" y="0"/>
                  </a:lnTo>
                  <a:close/>
                  <a:moveTo>
                    <a:pt x="2347" y="0"/>
                  </a:moveTo>
                  <a:lnTo>
                    <a:pt x="2347" y="0"/>
                  </a:lnTo>
                  <a:close/>
                </a:path>
              </a:pathLst>
            </a:custGeom>
            <a:solidFill>
              <a:srgbClr val="231815">
                <a:alpha val="25000"/>
              </a:srgbClr>
            </a:solidFill>
            <a:ln>
              <a:noFill/>
            </a:ln>
          </p:spPr>
          <p:txBody>
            <a:bodyPr vert="horz" wrap="square" lIns="91440" tIns="45720" rIns="91440" bIns="45720" numCol="1" anchor="t" anchorCtr="0" compatLnSpc="1"/>
            <a:lstStyle/>
            <a:p>
              <a:endParaRPr lang="zh-CN" altLang="en-US"/>
            </a:p>
          </p:txBody>
        </p:sp>
      </p:grpSp>
      <p:sp>
        <p:nvSpPr>
          <p:cNvPr id="45" name="任意多边形 44"/>
          <p:cNvSpPr/>
          <p:nvPr/>
        </p:nvSpPr>
        <p:spPr bwMode="auto">
          <a:xfrm flipH="1" flipV="1">
            <a:off x="0" y="0"/>
            <a:ext cx="2252044" cy="5794416"/>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pic>
        <p:nvPicPr>
          <p:cNvPr id="2" name="图片 1" descr="微信图片_201804170909336"/>
          <p:cNvPicPr>
            <a:picLocks noChangeAspect="1"/>
          </p:cNvPicPr>
          <p:nvPr/>
        </p:nvPicPr>
        <p:blipFill>
          <a:blip r:embed="rId2">
            <a:lum bright="18000"/>
          </a:blip>
          <a:stretch>
            <a:fillRect/>
          </a:stretch>
        </p:blipFill>
        <p:spPr>
          <a:xfrm>
            <a:off x="342900" y="361950"/>
            <a:ext cx="923925" cy="894715"/>
          </a:xfrm>
          <a:prstGeom prst="rect">
            <a:avLst/>
          </a:prstGeom>
          <a:effectLst>
            <a:glow rad="50800">
              <a:schemeClr val="accent1">
                <a:alpha val="89000"/>
              </a:schemeClr>
            </a:glow>
            <a:outerShdw blurRad="431800" dist="38100" algn="l" rotWithShape="0">
              <a:prstClr val="black">
                <a:alpha val="40000"/>
              </a:prstClr>
            </a:outerShdw>
            <a:reflection endPos="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grpSp>
        <p:nvGrpSpPr>
          <p:cNvPr id="12" name="组合 11"/>
          <p:cNvGrpSpPr/>
          <p:nvPr/>
        </p:nvGrpSpPr>
        <p:grpSpPr>
          <a:xfrm>
            <a:off x="4691380" y="1660525"/>
            <a:ext cx="2809875" cy="3536315"/>
            <a:chOff x="7237" y="2647"/>
            <a:chExt cx="4425" cy="5569"/>
          </a:xfrm>
        </p:grpSpPr>
        <p:sp>
          <p:nvSpPr>
            <p:cNvPr id="5" name="文本框 4"/>
            <p:cNvSpPr txBox="1"/>
            <p:nvPr/>
          </p:nvSpPr>
          <p:spPr>
            <a:xfrm>
              <a:off x="7945" y="2647"/>
              <a:ext cx="3008" cy="1307"/>
            </a:xfrm>
            <a:prstGeom prst="rect">
              <a:avLst/>
            </a:prstGeom>
            <a:noFill/>
          </p:spPr>
          <p:txBody>
            <a:bodyPr wrap="none" rtlCol="0" anchor="t">
              <a:spAutoFit/>
            </a:bodyPr>
            <a:p>
              <a:pPr algn="ctr">
                <a:lnSpc>
                  <a:spcPct val="150000"/>
                </a:lnSpc>
              </a:pPr>
              <a:r>
                <a:rPr lang="zh-CN" altLang="en-US" sz="3200" b="1" spc="200" dirty="0">
                  <a:solidFill>
                    <a:schemeClr val="tx1"/>
                  </a:solidFill>
                  <a:uFillTx/>
                  <a:latin typeface="微软雅黑" panose="020B0503020204020204" pitchFamily="34" charset="-122"/>
                  <a:ea typeface="微软雅黑" panose="020B0503020204020204" pitchFamily="34" charset="-122"/>
                  <a:cs typeface="+mj-cs"/>
                  <a:sym typeface="+mn-ea"/>
                </a:rPr>
                <a:t>目标制定</a:t>
              </a:r>
              <a:endParaRPr lang="zh-CN" altLang="en-US" sz="3200" b="1" spc="200" dirty="0">
                <a:solidFill>
                  <a:schemeClr val="tx1"/>
                </a:solidFill>
                <a:uFillTx/>
                <a:latin typeface="微软雅黑" panose="020B0503020204020204" pitchFamily="34" charset="-122"/>
                <a:ea typeface="微软雅黑" panose="020B0503020204020204" pitchFamily="34" charset="-122"/>
                <a:cs typeface="+mj-cs"/>
                <a:sym typeface="+mn-ea"/>
              </a:endParaRPr>
            </a:p>
          </p:txBody>
        </p:sp>
        <p:sp>
          <p:nvSpPr>
            <p:cNvPr id="9" name="单圆角矩形 8"/>
            <p:cNvSpPr/>
            <p:nvPr/>
          </p:nvSpPr>
          <p:spPr>
            <a:xfrm>
              <a:off x="7237" y="7414"/>
              <a:ext cx="4425" cy="80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t>目标制定的实现</a:t>
              </a:r>
              <a:endParaRPr lang="zh-CN" altLang="en-US" sz="2400" b="1"/>
            </a:p>
          </p:txBody>
        </p:sp>
        <p:sp>
          <p:nvSpPr>
            <p:cNvPr id="10" name="单圆角矩形 9"/>
            <p:cNvSpPr/>
            <p:nvPr/>
          </p:nvSpPr>
          <p:spPr>
            <a:xfrm>
              <a:off x="7237" y="5849"/>
              <a:ext cx="4425" cy="80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t>目标制定的规则</a:t>
              </a:r>
              <a:endParaRPr lang="zh-CN" altLang="en-US" sz="2400" b="1"/>
            </a:p>
          </p:txBody>
        </p:sp>
        <p:sp>
          <p:nvSpPr>
            <p:cNvPr id="11" name="单圆角矩形 10"/>
            <p:cNvSpPr/>
            <p:nvPr/>
          </p:nvSpPr>
          <p:spPr>
            <a:xfrm>
              <a:off x="7237" y="4292"/>
              <a:ext cx="4425" cy="80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t>目标制定的重要性</a:t>
              </a:r>
              <a:endParaRPr lang="zh-CN" altLang="en-US" sz="2400" b="1"/>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3" name="文本框 2"/>
          <p:cNvSpPr txBox="1"/>
          <p:nvPr/>
        </p:nvSpPr>
        <p:spPr>
          <a:xfrm>
            <a:off x="1191895" y="1120775"/>
            <a:ext cx="9773285" cy="4615815"/>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目标制定的重要性</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marL="0" marR="0" algn="l" fontAlgn="t">
              <a:lnSpc>
                <a:spcPct val="150000"/>
              </a:lnSpc>
              <a:spcBef>
                <a:spcPts val="0"/>
              </a:spcBef>
              <a:spcAft>
                <a:spcPts val="0"/>
              </a:spcAft>
            </a:pP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2400" dirty="0" err="1">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哈佛大学有一个非常著名的关于目标对人生影响的跟踪调查。对象是一群智力、学历、环境等条件差不多的年轻人，调查结果发现</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endParaRPr lang="en-US" altLang="zh-CN" sz="2400" kern="12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marL="342900" marR="0" indent="-342900" algn="l" fontAlgn="t">
              <a:lnSpc>
                <a:spcPct val="150000"/>
              </a:lnSpc>
              <a:spcBef>
                <a:spcPts val="0"/>
              </a:spcBef>
              <a:spcAft>
                <a:spcPts val="0"/>
              </a:spcAft>
              <a:buClr>
                <a:srgbClr val="B71C1C"/>
              </a:buClr>
              <a:buFont typeface="Wingdings" panose="05000000000000000000" charset="0"/>
              <a:buChar char="Ø"/>
            </a:pP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27％的人没有目标；</a:t>
            </a:r>
            <a:endParaRPr lang="en-US" altLang="zh-CN" sz="2400" kern="12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marL="342900" marR="0" indent="-342900" algn="l" fontAlgn="t">
              <a:lnSpc>
                <a:spcPct val="150000"/>
              </a:lnSpc>
              <a:spcBef>
                <a:spcPts val="0"/>
              </a:spcBef>
              <a:spcAft>
                <a:spcPts val="0"/>
              </a:spcAft>
              <a:buClr>
                <a:srgbClr val="B71C1C"/>
              </a:buClr>
              <a:buFont typeface="Wingdings" panose="05000000000000000000" charset="0"/>
              <a:buChar char="Ø"/>
            </a:pP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60％的人目标模糊；</a:t>
            </a:r>
            <a:endParaRPr lang="en-US" altLang="zh-CN" sz="2400" kern="12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marL="342900" marR="0" indent="-342900" algn="l" fontAlgn="t">
              <a:lnSpc>
                <a:spcPct val="150000"/>
              </a:lnSpc>
              <a:spcBef>
                <a:spcPts val="0"/>
              </a:spcBef>
              <a:spcAft>
                <a:spcPts val="0"/>
              </a:spcAft>
              <a:buClr>
                <a:srgbClr val="B71C1C"/>
              </a:buClr>
              <a:buFont typeface="Wingdings" panose="05000000000000000000" charset="0"/>
              <a:buChar char="Ø"/>
            </a:pP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10％的人有清晰但比较短期的目标；</a:t>
            </a:r>
            <a:endParaRPr lang="en-US" altLang="zh-CN" sz="2400" kern="12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marL="342900" marR="0" indent="-342900" algn="l" fontAlgn="t">
              <a:lnSpc>
                <a:spcPct val="150000"/>
              </a:lnSpc>
              <a:spcBef>
                <a:spcPts val="0"/>
              </a:spcBef>
              <a:spcAft>
                <a:spcPts val="0"/>
              </a:spcAft>
              <a:buClr>
                <a:srgbClr val="B71C1C"/>
              </a:buClr>
              <a:buFont typeface="Wingdings" panose="05000000000000000000" charset="0"/>
              <a:buChar char="Ø"/>
            </a:pP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3％的人有清晰且长期的目标。</a:t>
            </a:r>
            <a:endParaRPr lang="en-US" altLang="zh-CN" sz="2400" kern="12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marL="0" marR="0" algn="l" fontAlgn="t">
              <a:lnSpc>
                <a:spcPct val="150000"/>
              </a:lnSpc>
              <a:spcBef>
                <a:spcPts val="0"/>
              </a:spcBef>
              <a:spcAft>
                <a:spcPts val="0"/>
              </a:spcAft>
            </a:pP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25年的跟踪研究结果，他们的生活状况及分布现象十分有意思。</a:t>
            </a:r>
            <a:endPar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2" name="文本框 1"/>
          <p:cNvSpPr txBox="1"/>
          <p:nvPr/>
        </p:nvSpPr>
        <p:spPr>
          <a:xfrm>
            <a:off x="1349375" y="1704975"/>
            <a:ext cx="9615805" cy="3448685"/>
          </a:xfrm>
          <a:prstGeom prst="rect">
            <a:avLst/>
          </a:prstGeom>
          <a:noFill/>
        </p:spPr>
        <p:txBody>
          <a:bodyPr wrap="square" rtlCol="0" anchor="t">
            <a:spAutoFit/>
          </a:bodyPr>
          <a:p>
            <a:pPr indent="625475">
              <a:lnSpc>
                <a:spcPct val="130000"/>
              </a:lnSpc>
            </a:pP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3％有清晰且长期目标者，25年来几乎都不曾更改过自己的人生目标。他们朝着同一方向不懈地努力，25年后几乎都成了社会各界的顶尖成功人士。</a:t>
            </a:r>
            <a:endPar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nSpc>
                <a:spcPct val="130000"/>
              </a:lnSpc>
            </a:pPr>
            <a:endPar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625475">
              <a:lnSpc>
                <a:spcPct val="130000"/>
              </a:lnSpc>
            </a:pP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10％有清晰短期目标者，大都生活在社会的中上层。他们的共同特点是短期目标不断被达成，生活状态稳步上升，成为各行各业的不可缺少的专业人士。如医生、律师、工程师、高级主管等等。</a:t>
            </a:r>
            <a:endPar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3" name="文本框 2"/>
          <p:cNvSpPr txBox="1"/>
          <p:nvPr/>
        </p:nvSpPr>
        <p:spPr>
          <a:xfrm>
            <a:off x="1349375" y="1704975"/>
            <a:ext cx="9615805" cy="3415030"/>
          </a:xfrm>
          <a:prstGeom prst="rect">
            <a:avLst/>
          </a:prstGeom>
          <a:noFill/>
        </p:spPr>
        <p:txBody>
          <a:bodyPr wrap="square" rtlCol="0" anchor="t">
            <a:spAutoFit/>
          </a:bodyPr>
          <a:p>
            <a:pPr marR="0" indent="625475" algn="l" fontAlgn="t">
              <a:lnSpc>
                <a:spcPct val="150000"/>
              </a:lnSpc>
              <a:spcBef>
                <a:spcPts val="0"/>
              </a:spcBef>
              <a:spcAft>
                <a:spcPts val="0"/>
              </a:spcAft>
            </a:pP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60％的模糊目标者，几乎都生活在社会的中下层面，他们能安稳地生活与工作，但都没有什么特别的成绩。</a:t>
            </a:r>
            <a:endPar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marL="0" marR="0" algn="l" fontAlgn="t">
              <a:lnSpc>
                <a:spcPct val="150000"/>
              </a:lnSpc>
              <a:spcBef>
                <a:spcPts val="0"/>
              </a:spcBef>
              <a:spcAft>
                <a:spcPts val="0"/>
              </a:spcAft>
            </a:pPr>
            <a:endParaRPr lang="en-US" altLang="zh-CN" sz="2400" kern="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marR="0" indent="625475" algn="l" fontAlgn="t">
              <a:lnSpc>
                <a:spcPct val="150000"/>
              </a:lnSpc>
              <a:spcBef>
                <a:spcPts val="0"/>
              </a:spcBef>
              <a:spcAft>
                <a:spcPts val="0"/>
              </a:spcAft>
            </a:pP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27％的是那些25年来都没有目标的人群，他们几乎都生活在社会的最底层。他们的生活都过得不如意，常常失业，靠社会救济，并且常常都在抱怨他人，抱怨社会，抱怨世界。</a:t>
            </a:r>
            <a:endPar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01190" y="2829560"/>
            <a:ext cx="4591685" cy="1198880"/>
          </a:xfrm>
          <a:prstGeom prst="rect">
            <a:avLst/>
          </a:prstGeom>
        </p:spPr>
        <p:txBody>
          <a:bodyPr wrap="square">
            <a:spAutoFit/>
            <a:scene3d>
              <a:camera prst="orthographicFront"/>
              <a:lightRig rig="threePt" dir="t"/>
            </a:scene3d>
            <a:sp3d contourW="12700"/>
          </a:bodyPr>
          <a:lstStyle/>
          <a:p>
            <a:pPr>
              <a:lnSpc>
                <a:spcPct val="120000"/>
              </a:lnSpc>
            </a:pPr>
            <a:r>
              <a:rPr lang="zh-CN" altLang="en-US" sz="6000" b="1" dirty="0">
                <a:solidFill>
                  <a:schemeClr val="accent1"/>
                </a:solidFill>
              </a:rPr>
              <a:t>一</a:t>
            </a:r>
            <a:r>
              <a:rPr lang="en-US" altLang="zh-CN" sz="6000" b="1" dirty="0">
                <a:solidFill>
                  <a:schemeClr val="accent1"/>
                </a:solidFill>
                <a:latin typeface="楷体" panose="02010609060101010101" charset="-122"/>
                <a:ea typeface="楷体" panose="02010609060101010101" charset="-122"/>
              </a:rPr>
              <a:t>.</a:t>
            </a:r>
            <a:r>
              <a:rPr lang="zh-CN" altLang="en-US" sz="6000" b="1" dirty="0">
                <a:solidFill>
                  <a:schemeClr val="accent1"/>
                </a:solidFill>
                <a:latin typeface="微软雅黑" panose="020B0503020204020204" pitchFamily="34" charset="-122"/>
                <a:ea typeface="微软雅黑" panose="020B0503020204020204" pitchFamily="34" charset="-122"/>
              </a:rPr>
              <a:t>计划意义</a:t>
            </a:r>
            <a:endParaRPr lang="zh-CN" altLang="en-US" sz="6000" b="1" dirty="0">
              <a:solidFill>
                <a:schemeClr val="accent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6588795" y="0"/>
            <a:ext cx="5592410" cy="6858000"/>
            <a:chOff x="6599590" y="0"/>
            <a:chExt cx="5592410" cy="6858000"/>
          </a:xfrm>
        </p:grpSpPr>
        <p:sp>
          <p:nvSpPr>
            <p:cNvPr id="39" name="任意多边形 38"/>
            <p:cNvSpPr/>
            <p:nvPr/>
          </p:nvSpPr>
          <p:spPr bwMode="auto">
            <a:xfrm>
              <a:off x="6599590" y="0"/>
              <a:ext cx="5592410" cy="6858000"/>
            </a:xfrm>
            <a:custGeom>
              <a:avLst/>
              <a:gdLst>
                <a:gd name="connsiteX0" fmla="*/ 2665414 w 5592410"/>
                <a:gd name="connsiteY0" fmla="*/ 0 h 6858000"/>
                <a:gd name="connsiteX1" fmla="*/ 2852064 w 5592410"/>
                <a:gd name="connsiteY1" fmla="*/ 0 h 6858000"/>
                <a:gd name="connsiteX2" fmla="*/ 5405760 w 5592410"/>
                <a:gd name="connsiteY2" fmla="*/ 0 h 6858000"/>
                <a:gd name="connsiteX3" fmla="*/ 5592410 w 5592410"/>
                <a:gd name="connsiteY3" fmla="*/ 0 h 6858000"/>
                <a:gd name="connsiteX4" fmla="*/ 5592410 w 5592410"/>
                <a:gd name="connsiteY4" fmla="*/ 6858000 h 6858000"/>
                <a:gd name="connsiteX5" fmla="*/ 5405760 w 5592410"/>
                <a:gd name="connsiteY5" fmla="*/ 6858000 h 6858000"/>
                <a:gd name="connsiteX6" fmla="*/ 186650 w 5592410"/>
                <a:gd name="connsiteY6" fmla="*/ 6858000 h 6858000"/>
                <a:gd name="connsiteX7" fmla="*/ 0 w 559241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2410" h="6858000">
                  <a:moveTo>
                    <a:pt x="2665414" y="0"/>
                  </a:moveTo>
                  <a:lnTo>
                    <a:pt x="2852064" y="0"/>
                  </a:lnTo>
                  <a:lnTo>
                    <a:pt x="5405760" y="0"/>
                  </a:lnTo>
                  <a:lnTo>
                    <a:pt x="5592410" y="0"/>
                  </a:lnTo>
                  <a:lnTo>
                    <a:pt x="5592410" y="6858000"/>
                  </a:lnTo>
                  <a:lnTo>
                    <a:pt x="5405760" y="6858000"/>
                  </a:lnTo>
                  <a:lnTo>
                    <a:pt x="186650" y="6858000"/>
                  </a:lnTo>
                  <a:lnTo>
                    <a:pt x="0" y="6858000"/>
                  </a:lnTo>
                  <a:close/>
                </a:path>
              </a:pathLst>
            </a:custGeom>
            <a:blipFill>
              <a:blip r:embed="rId1"/>
              <a:srcRect/>
              <a:stretch>
                <a:fillRect l="-42104" r="-41914"/>
              </a:stretch>
            </a:blipFill>
            <a:ln>
              <a:noFill/>
            </a:ln>
          </p:spPr>
          <p:txBody>
            <a:bodyPr vert="horz" wrap="square" lIns="91440" tIns="45720" rIns="91440" bIns="45720" numCol="1" anchor="t" anchorCtr="0" compatLnSpc="1">
              <a:noAutofit/>
            </a:bodyPr>
            <a:lstStyle/>
            <a:p>
              <a:endParaRPr lang="zh-CN" altLang="en-US"/>
            </a:p>
          </p:txBody>
        </p:sp>
        <p:grpSp>
          <p:nvGrpSpPr>
            <p:cNvPr id="40" name="组合 39"/>
            <p:cNvGrpSpPr/>
            <p:nvPr/>
          </p:nvGrpSpPr>
          <p:grpSpPr>
            <a:xfrm>
              <a:off x="8686008" y="0"/>
              <a:ext cx="598355" cy="1268413"/>
              <a:chOff x="8276754" y="0"/>
              <a:chExt cx="924118" cy="1958975"/>
            </a:xfrm>
          </p:grpSpPr>
          <p:sp>
            <p:nvSpPr>
              <p:cNvPr id="41" name="Freeform 18"/>
              <p:cNvSpPr/>
              <p:nvPr/>
            </p:nvSpPr>
            <p:spPr bwMode="auto">
              <a:xfrm>
                <a:off x="8276754" y="558800"/>
                <a:ext cx="671513" cy="1054100"/>
              </a:xfrm>
              <a:custGeom>
                <a:avLst/>
                <a:gdLst>
                  <a:gd name="T0" fmla="*/ 156 w 156"/>
                  <a:gd name="T1" fmla="*/ 0 h 246"/>
                  <a:gd name="T2" fmla="*/ 0 w 156"/>
                  <a:gd name="T3" fmla="*/ 42 h 246"/>
                  <a:gd name="T4" fmla="*/ 61 w 156"/>
                  <a:gd name="T5" fmla="*/ 246 h 246"/>
                  <a:gd name="T6" fmla="*/ 156 w 156"/>
                  <a:gd name="T7" fmla="*/ 0 h 246"/>
                </a:gdLst>
                <a:ahLst/>
                <a:cxnLst>
                  <a:cxn ang="0">
                    <a:pos x="T0" y="T1"/>
                  </a:cxn>
                  <a:cxn ang="0">
                    <a:pos x="T2" y="T3"/>
                  </a:cxn>
                  <a:cxn ang="0">
                    <a:pos x="T4" y="T5"/>
                  </a:cxn>
                  <a:cxn ang="0">
                    <a:pos x="T6" y="T7"/>
                  </a:cxn>
                </a:cxnLst>
                <a:rect l="0" t="0" r="r" b="b"/>
                <a:pathLst>
                  <a:path w="156" h="246">
                    <a:moveTo>
                      <a:pt x="156" y="0"/>
                    </a:moveTo>
                    <a:cubicBezTo>
                      <a:pt x="0" y="42"/>
                      <a:pt x="0" y="42"/>
                      <a:pt x="0" y="42"/>
                    </a:cubicBezTo>
                    <a:cubicBezTo>
                      <a:pt x="0" y="42"/>
                      <a:pt x="72" y="93"/>
                      <a:pt x="61" y="246"/>
                    </a:cubicBezTo>
                    <a:lnTo>
                      <a:pt x="156" y="0"/>
                    </a:lnTo>
                    <a:close/>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8365847" y="0"/>
                <a:ext cx="835025" cy="1958975"/>
              </a:xfrm>
              <a:custGeom>
                <a:avLst/>
                <a:gdLst>
                  <a:gd name="T0" fmla="*/ 10 w 194"/>
                  <a:gd name="T1" fmla="*/ 460 h 460"/>
                  <a:gd name="T2" fmla="*/ 0 w 194"/>
                  <a:gd name="T3" fmla="*/ 51 h 460"/>
                  <a:gd name="T4" fmla="*/ 77 w 194"/>
                  <a:gd name="T5" fmla="*/ 0 h 460"/>
                  <a:gd name="T6" fmla="*/ 194 w 194"/>
                  <a:gd name="T7" fmla="*/ 0 h 460"/>
                  <a:gd name="T8" fmla="*/ 10 w 194"/>
                  <a:gd name="T9" fmla="*/ 460 h 460"/>
                </a:gdLst>
                <a:ahLst/>
                <a:cxnLst>
                  <a:cxn ang="0">
                    <a:pos x="T0" y="T1"/>
                  </a:cxn>
                  <a:cxn ang="0">
                    <a:pos x="T2" y="T3"/>
                  </a:cxn>
                  <a:cxn ang="0">
                    <a:pos x="T4" y="T5"/>
                  </a:cxn>
                  <a:cxn ang="0">
                    <a:pos x="T6" y="T7"/>
                  </a:cxn>
                  <a:cxn ang="0">
                    <a:pos x="T8" y="T9"/>
                  </a:cxn>
                </a:cxnLst>
                <a:rect l="0" t="0" r="r" b="b"/>
                <a:pathLst>
                  <a:path w="194" h="460">
                    <a:moveTo>
                      <a:pt x="10" y="460"/>
                    </a:moveTo>
                    <a:cubicBezTo>
                      <a:pt x="133" y="144"/>
                      <a:pt x="0" y="51"/>
                      <a:pt x="0" y="51"/>
                    </a:cubicBezTo>
                    <a:cubicBezTo>
                      <a:pt x="77" y="0"/>
                      <a:pt x="77" y="0"/>
                      <a:pt x="77" y="0"/>
                    </a:cubicBezTo>
                    <a:cubicBezTo>
                      <a:pt x="194" y="0"/>
                      <a:pt x="194" y="0"/>
                      <a:pt x="194" y="0"/>
                    </a:cubicBezTo>
                    <a:lnTo>
                      <a:pt x="10" y="460"/>
                    </a:lnTo>
                    <a:close/>
                  </a:path>
                </a:pathLst>
              </a:custGeom>
              <a:solidFill>
                <a:srgbClr val="EF53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3" name="Freeform 9"/>
            <p:cNvSpPr>
              <a:spLocks noEditPoints="1"/>
            </p:cNvSpPr>
            <p:nvPr/>
          </p:nvSpPr>
          <p:spPr bwMode="auto">
            <a:xfrm>
              <a:off x="6599590" y="0"/>
              <a:ext cx="2791973" cy="6858000"/>
            </a:xfrm>
            <a:custGeom>
              <a:avLst/>
              <a:gdLst>
                <a:gd name="T0" fmla="*/ 2347 w 2347"/>
                <a:gd name="T1" fmla="*/ 0 h 5765"/>
                <a:gd name="T2" fmla="*/ 2243 w 2347"/>
                <a:gd name="T3" fmla="*/ 0 h 5765"/>
                <a:gd name="T4" fmla="*/ 0 w 2347"/>
                <a:gd name="T5" fmla="*/ 5765 h 5765"/>
                <a:gd name="T6" fmla="*/ 441 w 2347"/>
                <a:gd name="T7" fmla="*/ 5765 h 5765"/>
                <a:gd name="T8" fmla="*/ 2347 w 2347"/>
                <a:gd name="T9" fmla="*/ 0 h 5765"/>
                <a:gd name="T10" fmla="*/ 2347 w 2347"/>
                <a:gd name="T11" fmla="*/ 0 h 5765"/>
                <a:gd name="T12" fmla="*/ 2347 w 2347"/>
                <a:gd name="T13" fmla="*/ 0 h 5765"/>
              </a:gdLst>
              <a:ahLst/>
              <a:cxnLst>
                <a:cxn ang="0">
                  <a:pos x="T0" y="T1"/>
                </a:cxn>
                <a:cxn ang="0">
                  <a:pos x="T2" y="T3"/>
                </a:cxn>
                <a:cxn ang="0">
                  <a:pos x="T4" y="T5"/>
                </a:cxn>
                <a:cxn ang="0">
                  <a:pos x="T6" y="T7"/>
                </a:cxn>
                <a:cxn ang="0">
                  <a:pos x="T8" y="T9"/>
                </a:cxn>
                <a:cxn ang="0">
                  <a:pos x="T10" y="T11"/>
                </a:cxn>
                <a:cxn ang="0">
                  <a:pos x="T12" y="T13"/>
                </a:cxn>
              </a:cxnLst>
              <a:rect l="0" t="0" r="r" b="b"/>
              <a:pathLst>
                <a:path w="2347" h="5765">
                  <a:moveTo>
                    <a:pt x="2347" y="0"/>
                  </a:moveTo>
                  <a:lnTo>
                    <a:pt x="2243" y="0"/>
                  </a:lnTo>
                  <a:lnTo>
                    <a:pt x="0" y="5765"/>
                  </a:lnTo>
                  <a:lnTo>
                    <a:pt x="441" y="5765"/>
                  </a:lnTo>
                  <a:lnTo>
                    <a:pt x="2347" y="0"/>
                  </a:lnTo>
                  <a:close/>
                  <a:moveTo>
                    <a:pt x="2347" y="0"/>
                  </a:moveTo>
                  <a:lnTo>
                    <a:pt x="2347" y="0"/>
                  </a:lnTo>
                  <a:close/>
                </a:path>
              </a:pathLst>
            </a:custGeom>
            <a:solidFill>
              <a:srgbClr val="231815">
                <a:alpha val="25000"/>
              </a:srgbClr>
            </a:solidFill>
            <a:ln>
              <a:noFill/>
            </a:ln>
          </p:spPr>
          <p:txBody>
            <a:bodyPr vert="horz" wrap="square" lIns="91440" tIns="45720" rIns="91440" bIns="45720" numCol="1" anchor="t" anchorCtr="0" compatLnSpc="1"/>
            <a:lstStyle/>
            <a:p>
              <a:endParaRPr lang="zh-CN" altLang="en-US"/>
            </a:p>
          </p:txBody>
        </p:sp>
      </p:grpSp>
      <p:sp>
        <p:nvSpPr>
          <p:cNvPr id="45" name="任意多边形 44"/>
          <p:cNvSpPr/>
          <p:nvPr/>
        </p:nvSpPr>
        <p:spPr bwMode="auto">
          <a:xfrm flipH="1" flipV="1">
            <a:off x="0" y="0"/>
            <a:ext cx="2252044" cy="5794416"/>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pic>
        <p:nvPicPr>
          <p:cNvPr id="2" name="图片 1" descr="微信图片_201804170909336"/>
          <p:cNvPicPr>
            <a:picLocks noChangeAspect="1"/>
          </p:cNvPicPr>
          <p:nvPr/>
        </p:nvPicPr>
        <p:blipFill>
          <a:blip r:embed="rId2">
            <a:lum bright="18000"/>
          </a:blip>
          <a:stretch>
            <a:fillRect/>
          </a:stretch>
        </p:blipFill>
        <p:spPr>
          <a:xfrm>
            <a:off x="342900" y="361950"/>
            <a:ext cx="923925" cy="894715"/>
          </a:xfrm>
          <a:prstGeom prst="rect">
            <a:avLst/>
          </a:prstGeom>
          <a:effectLst>
            <a:glow rad="50800">
              <a:schemeClr val="accent1">
                <a:alpha val="89000"/>
              </a:schemeClr>
            </a:glow>
            <a:outerShdw blurRad="431800" dist="38100" algn="l" rotWithShape="0">
              <a:prstClr val="black">
                <a:alpha val="40000"/>
              </a:prstClr>
            </a:outerShdw>
            <a:reflection endPos="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3" name="文本框 2"/>
          <p:cNvSpPr txBox="1"/>
          <p:nvPr/>
        </p:nvSpPr>
        <p:spPr>
          <a:xfrm>
            <a:off x="1191895" y="1583055"/>
            <a:ext cx="9773285" cy="3692525"/>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目标制定的规则</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algn="just" fontAlgn="auto">
              <a:lnSpc>
                <a:spcPct val="200000"/>
              </a:lnSpc>
            </a:pPr>
            <a:r>
              <a:rPr lang="zh-CN" altLang="en-US" sz="2400" b="1" spc="200">
                <a:solidFill>
                  <a:schemeClr val="accent1"/>
                </a:solidFill>
                <a:latin typeface="微软雅黑" panose="020B0503020204020204" pitchFamily="34" charset="-122"/>
                <a:ea typeface="微软雅黑" panose="020B0503020204020204" pitchFamily="34" charset="-122"/>
                <a:sym typeface="+mn-ea"/>
              </a:rPr>
              <a:t>目的</a:t>
            </a:r>
            <a:r>
              <a:rPr lang="zh-CN" altLang="en-US" sz="2400" spc="200">
                <a:latin typeface="微软雅黑" panose="020B0503020204020204" pitchFamily="34" charset="-122"/>
                <a:ea typeface="微软雅黑" panose="020B0503020204020204" pitchFamily="34" charset="-122"/>
                <a:sym typeface="+mn-ea"/>
              </a:rPr>
              <a:t>常常是一个愿景，就像“王子公主过上了幸福的生活”一样，虽然想法很好，但终究虚头巴脑。</a:t>
            </a:r>
            <a:endParaRPr lang="zh-CN" altLang="en-US" sz="2400" spc="200">
              <a:latin typeface="微软雅黑" panose="020B0503020204020204" pitchFamily="34" charset="-122"/>
              <a:ea typeface="微软雅黑" panose="020B0503020204020204" pitchFamily="34" charset="-122"/>
            </a:endParaRPr>
          </a:p>
          <a:p>
            <a:pPr algn="just" fontAlgn="auto">
              <a:lnSpc>
                <a:spcPct val="200000"/>
              </a:lnSpc>
            </a:pPr>
            <a:r>
              <a:rPr lang="zh-CN" altLang="en-US" sz="2400" b="1" spc="200">
                <a:solidFill>
                  <a:schemeClr val="accent1"/>
                </a:solidFill>
                <a:latin typeface="微软雅黑" panose="020B0503020204020204" pitchFamily="34" charset="-122"/>
                <a:ea typeface="微软雅黑" panose="020B0503020204020204" pitchFamily="34" charset="-122"/>
                <a:sym typeface="+mn-ea"/>
              </a:rPr>
              <a:t>目标</a:t>
            </a:r>
            <a:r>
              <a:rPr lang="zh-CN" altLang="en-US" sz="2400" spc="200">
                <a:latin typeface="微软雅黑" panose="020B0503020204020204" pitchFamily="34" charset="-122"/>
                <a:ea typeface="微软雅黑" panose="020B0503020204020204" pitchFamily="34" charset="-122"/>
                <a:sym typeface="+mn-ea"/>
              </a:rPr>
              <a:t>是对目的的清晰化。有了目的，还得把目的分解为一系列分阶段清晰的目标，每个阶段你应该完成哪些具体和明确的工作。</a:t>
            </a:r>
            <a:endPar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2" name="文本框 1"/>
          <p:cNvSpPr txBox="1"/>
          <p:nvPr/>
        </p:nvSpPr>
        <p:spPr>
          <a:xfrm>
            <a:off x="3526790" y="283845"/>
            <a:ext cx="2171065" cy="398780"/>
          </a:xfrm>
          <a:prstGeom prst="rect">
            <a:avLst/>
          </a:prstGeom>
          <a:noFill/>
        </p:spPr>
        <p:txBody>
          <a:bodyPr wrap="none" rtlCol="0" anchor="t">
            <a:spAutoFit/>
          </a:bodyPr>
          <a:p>
            <a:r>
              <a:rPr lang="en-US" altLang="zh-CN" sz="2000">
                <a:solidFill>
                  <a:schemeClr val="tx1"/>
                </a:solidFill>
                <a:latin typeface="微软雅黑" panose="020B0503020204020204" pitchFamily="34" charset="-122"/>
                <a:ea typeface="微软雅黑" panose="020B0503020204020204" pitchFamily="34" charset="-122"/>
                <a:sym typeface="+mn-ea"/>
              </a:rPr>
              <a:t>1.</a:t>
            </a:r>
            <a:r>
              <a:rPr lang="zh-CN" altLang="en-US" sz="2000">
                <a:solidFill>
                  <a:schemeClr val="tx1"/>
                </a:solidFill>
                <a:latin typeface="微软雅黑" panose="020B0503020204020204" pitchFamily="34" charset="-122"/>
                <a:ea typeface="微软雅黑" panose="020B0503020204020204" pitchFamily="34" charset="-122"/>
                <a:sym typeface="+mn-ea"/>
              </a:rPr>
              <a:t>分清目的和目标</a:t>
            </a:r>
            <a:endParaRPr lang="zh-CN" altLang="en-US" sz="2000">
              <a:solidFill>
                <a:schemeClr val="tx1"/>
              </a:solidFill>
              <a:latin typeface="微软雅黑" panose="020B0503020204020204" pitchFamily="34" charset="-122"/>
              <a:ea typeface="微软雅黑" panose="020B0503020204020204" pitchFamily="34" charset="-122"/>
              <a:sym typeface="+mn-ea"/>
            </a:endParaRPr>
          </a:p>
        </p:txBody>
      </p:sp>
      <p:grpSp>
        <p:nvGrpSpPr>
          <p:cNvPr id="6" name="组合 5"/>
          <p:cNvGrpSpPr/>
          <p:nvPr/>
        </p:nvGrpSpPr>
        <p:grpSpPr>
          <a:xfrm>
            <a:off x="733425" y="1757680"/>
            <a:ext cx="10724515" cy="3342005"/>
            <a:chOff x="1343" y="3252"/>
            <a:chExt cx="16889" cy="5263"/>
          </a:xfrm>
        </p:grpSpPr>
        <p:sp>
          <p:nvSpPr>
            <p:cNvPr id="3" name="文本框 2"/>
            <p:cNvSpPr txBox="1"/>
            <p:nvPr/>
          </p:nvSpPr>
          <p:spPr>
            <a:xfrm>
              <a:off x="1343" y="3252"/>
              <a:ext cx="7174" cy="1888"/>
            </a:xfrm>
            <a:prstGeom prst="rect">
              <a:avLst/>
            </a:prstGeom>
            <a:noFill/>
          </p:spPr>
          <p:txBody>
            <a:bodyPr wrap="square" rtlCol="0" anchor="t">
              <a:spAutoFit/>
            </a:bodyPr>
            <a:p>
              <a:pPr marL="342900" indent="-342900" fontAlgn="auto">
                <a:lnSpc>
                  <a:spcPct val="150000"/>
                </a:lnSpc>
                <a:buClr>
                  <a:srgbClr val="B71C1C"/>
                </a:buClr>
                <a:buFont typeface="Wingdings" panose="05000000000000000000" charset="0"/>
                <a:buChar char="Ø"/>
              </a:pPr>
              <a:r>
                <a:rPr lang="zh-CN" altLang="en-US" sz="2400">
                  <a:latin typeface="微软雅黑" panose="020B0503020204020204" pitchFamily="34" charset="-122"/>
                  <a:ea typeface="微软雅黑" panose="020B0503020204020204" pitchFamily="34" charset="-122"/>
                  <a:sym typeface="+mn-ea"/>
                </a:rPr>
                <a:t>“我要成为一个广泛阅读的人”</a:t>
              </a:r>
              <a:endParaRPr lang="zh-CN" altLang="en-US" sz="2400">
                <a:latin typeface="微软雅黑" panose="020B0503020204020204" pitchFamily="34" charset="-122"/>
                <a:ea typeface="微软雅黑" panose="020B0503020204020204" pitchFamily="34" charset="-122"/>
                <a:sym typeface="+mn-ea"/>
              </a:endParaRPr>
            </a:p>
            <a:p>
              <a:pPr marL="342900" indent="-342900" fontAlgn="auto">
                <a:lnSpc>
                  <a:spcPct val="150000"/>
                </a:lnSpc>
                <a:buClr>
                  <a:srgbClr val="B71C1C"/>
                </a:buClr>
                <a:buFont typeface="Wingdings" panose="05000000000000000000" charset="0"/>
                <a:buChar char="Ø"/>
              </a:pPr>
              <a:r>
                <a:rPr lang="zh-CN" altLang="en-US" sz="2400">
                  <a:latin typeface="微软雅黑" panose="020B0503020204020204" pitchFamily="34" charset="-122"/>
                  <a:ea typeface="微软雅黑" panose="020B0503020204020204" pitchFamily="34" charset="-122"/>
                  <a:sym typeface="+mn-ea"/>
                </a:rPr>
                <a:t>“我要在一年内读完50本书”</a:t>
              </a:r>
              <a:endParaRPr lang="zh-CN" altLang="en-US" sz="24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2606" y="3252"/>
              <a:ext cx="5627" cy="1888"/>
            </a:xfrm>
            <a:prstGeom prst="rect">
              <a:avLst/>
            </a:prstGeom>
            <a:noFill/>
          </p:spPr>
          <p:txBody>
            <a:bodyPr wrap="square" rtlCol="0" anchor="t">
              <a:spAutoFit/>
            </a:bodyPr>
            <a:p>
              <a:pPr marL="342900" indent="-342900" fontAlgn="auto">
                <a:lnSpc>
                  <a:spcPct val="150000"/>
                </a:lnSpc>
                <a:buClr>
                  <a:srgbClr val="000000"/>
                </a:buClr>
                <a:buFont typeface="Wingdings" panose="05000000000000000000" charset="0"/>
                <a:buChar char="Ø"/>
              </a:pPr>
              <a:r>
                <a:rPr lang="en-US" altLang="zh-CN" sz="2400">
                  <a:latin typeface="微软雅黑" panose="020B0503020204020204" pitchFamily="34" charset="-122"/>
                  <a:ea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sym typeface="+mn-ea"/>
                </a:rPr>
                <a:t>我要瘦成一道闪电”</a:t>
              </a:r>
              <a:endParaRPr lang="zh-CN" altLang="en-US" sz="2400">
                <a:latin typeface="微软雅黑" panose="020B0503020204020204" pitchFamily="34" charset="-122"/>
                <a:ea typeface="微软雅黑" panose="020B0503020204020204" pitchFamily="34" charset="-122"/>
                <a:sym typeface="+mn-ea"/>
              </a:endParaRPr>
            </a:p>
            <a:p>
              <a:pPr marL="342900" indent="-342900" fontAlgn="auto">
                <a:lnSpc>
                  <a:spcPct val="150000"/>
                </a:lnSpc>
                <a:buClr>
                  <a:srgbClr val="000000"/>
                </a:buClr>
                <a:buFont typeface="Wingdings" panose="05000000000000000000" charset="0"/>
                <a:buChar char="Ø"/>
              </a:pPr>
              <a:r>
                <a:rPr lang="zh-CN" altLang="en-US" sz="2400">
                  <a:latin typeface="微软雅黑" panose="020B0503020204020204" pitchFamily="34" charset="-122"/>
                  <a:ea typeface="微软雅黑" panose="020B0503020204020204" pitchFamily="34" charset="-122"/>
                  <a:sym typeface="+mn-ea"/>
                </a:rPr>
                <a:t>“我要本月减掉5斤”</a:t>
              </a:r>
              <a:endParaRPr lang="zh-CN" altLang="en-US" sz="240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6213" y="6627"/>
              <a:ext cx="7000" cy="1888"/>
            </a:xfrm>
            <a:prstGeom prst="rect">
              <a:avLst/>
            </a:prstGeom>
            <a:noFill/>
          </p:spPr>
          <p:txBody>
            <a:bodyPr wrap="square" rtlCol="0" anchor="t">
              <a:spAutoFit/>
            </a:bodyPr>
            <a:p>
              <a:pPr marL="457200" indent="-457200" fontAlgn="auto">
                <a:lnSpc>
                  <a:spcPct val="150000"/>
                </a:lnSpc>
                <a:buClr>
                  <a:srgbClr val="FFC000"/>
                </a:buClr>
                <a:buFont typeface="Wingdings" panose="05000000000000000000" charset="0"/>
                <a:buChar char="Ø"/>
              </a:pPr>
              <a:r>
                <a:rPr lang="en-US" altLang="zh-CN" sz="2400">
                  <a:latin typeface="微软雅黑" panose="020B0503020204020204" pitchFamily="34" charset="-122"/>
                  <a:ea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sym typeface="+mn-ea"/>
                </a:rPr>
                <a:t>世界那么大，我想去看看”</a:t>
              </a:r>
              <a:endParaRPr lang="zh-CN" altLang="en-US" sz="2400">
                <a:latin typeface="微软雅黑" panose="020B0503020204020204" pitchFamily="34" charset="-122"/>
                <a:ea typeface="微软雅黑" panose="020B0503020204020204" pitchFamily="34" charset="-122"/>
                <a:sym typeface="+mn-ea"/>
              </a:endParaRPr>
            </a:p>
            <a:p>
              <a:pPr marL="457200" indent="-457200" fontAlgn="auto">
                <a:lnSpc>
                  <a:spcPct val="150000"/>
                </a:lnSpc>
                <a:buClr>
                  <a:srgbClr val="FFC000"/>
                </a:buClr>
                <a:buFont typeface="Wingdings" panose="05000000000000000000" charset="0"/>
                <a:buChar char="Ø"/>
              </a:pPr>
              <a:r>
                <a:rPr lang="zh-CN" altLang="en-US" sz="2400">
                  <a:latin typeface="微软雅黑" panose="020B0503020204020204" pitchFamily="34" charset="-122"/>
                  <a:ea typeface="微软雅黑" panose="020B0503020204020204" pitchFamily="34" charset="-122"/>
                  <a:sym typeface="+mn-ea"/>
                </a:rPr>
                <a:t>“下个月我要去巴厘岛”</a:t>
              </a:r>
              <a:endParaRPr lang="zh-CN" altLang="en-US" sz="2400">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9" name="文本框 8"/>
          <p:cNvSpPr txBox="1"/>
          <p:nvPr/>
        </p:nvSpPr>
        <p:spPr>
          <a:xfrm>
            <a:off x="1032510" y="1005840"/>
            <a:ext cx="9773285" cy="4846320"/>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目标制定的规则</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algn="just" fontAlgn="auto">
              <a:lnSpc>
                <a:spcPct val="150000"/>
              </a:lnSpc>
            </a:pPr>
            <a:r>
              <a:rPr lang="zh-CN" altLang="en-US" sz="2400" dirty="0">
                <a:latin typeface="微软雅黑" panose="020B0503020204020204" pitchFamily="34" charset="-122"/>
                <a:ea typeface="微软雅黑" panose="020B0503020204020204" pitchFamily="34" charset="-122"/>
                <a:sym typeface="+mn-ea"/>
              </a:rPr>
              <a:t>SMART</a:t>
            </a:r>
            <a:r>
              <a:rPr lang="zh-CN" altLang="en-US" sz="2400" dirty="0">
                <a:latin typeface="微软雅黑" panose="020B0503020204020204" pitchFamily="34" charset="-122"/>
                <a:ea typeface="微软雅黑" panose="020B0503020204020204" pitchFamily="34" charset="-122"/>
                <a:sym typeface="+mn-ea"/>
              </a:rPr>
              <a:t>原则   </a:t>
            </a:r>
            <a:r>
              <a:rPr lang="zh-CN" altLang="en-US" sz="2400" dirty="0">
                <a:latin typeface="微软雅黑" panose="020B0503020204020204" pitchFamily="34" charset="-122"/>
                <a:ea typeface="微软雅黑" panose="020B0503020204020204" pitchFamily="34" charset="-122"/>
                <a:sym typeface="+mn-ea"/>
              </a:rPr>
              <a:t>制定工作目标简单又科学</a:t>
            </a:r>
            <a:endParaRPr lang="zh-CN" altLang="en-US" sz="2400" dirty="0">
              <a:latin typeface="微软雅黑" panose="020B0503020204020204" pitchFamily="34" charset="-122"/>
              <a:ea typeface="微软雅黑" panose="020B0503020204020204" pitchFamily="34" charset="-122"/>
            </a:endParaRPr>
          </a:p>
          <a:p>
            <a:pPr algn="just" fontAlgn="auto">
              <a:lnSpc>
                <a:spcPct val="150000"/>
              </a:lnSpc>
            </a:pPr>
            <a:r>
              <a:rPr lang="zh-CN" altLang="en-US" sz="2400" dirty="0">
                <a:latin typeface="微软雅黑" panose="020B0503020204020204" pitchFamily="34" charset="-122"/>
                <a:ea typeface="微软雅黑" panose="020B0503020204020204" pitchFamily="34" charset="-122"/>
                <a:sym typeface="+mn-ea"/>
              </a:rPr>
              <a:t>S：Specific， 具体的；</a:t>
            </a:r>
            <a:endParaRPr lang="zh-CN" altLang="en-US" sz="2400" dirty="0">
              <a:latin typeface="微软雅黑" panose="020B0503020204020204" pitchFamily="34" charset="-122"/>
              <a:ea typeface="微软雅黑" panose="020B0503020204020204" pitchFamily="34" charset="-122"/>
            </a:endParaRPr>
          </a:p>
          <a:p>
            <a:pPr algn="just" fontAlgn="auto">
              <a:lnSpc>
                <a:spcPct val="150000"/>
              </a:lnSpc>
            </a:pPr>
            <a:r>
              <a:rPr lang="en-US" altLang="zh-CN" sz="2400" dirty="0" smtClean="0">
                <a:latin typeface="微软雅黑" panose="020B0503020204020204" pitchFamily="34" charset="-122"/>
                <a:ea typeface="微软雅黑" panose="020B0503020204020204" pitchFamily="34" charset="-122"/>
                <a:sym typeface="+mn-ea"/>
              </a:rPr>
              <a:t>M</a:t>
            </a:r>
            <a:r>
              <a:rPr lang="zh-CN" altLang="en-US" sz="2400" dirty="0" smtClean="0">
                <a:latin typeface="微软雅黑" panose="020B0503020204020204" pitchFamily="34" charset="-122"/>
                <a:ea typeface="微软雅黑" panose="020B0503020204020204" pitchFamily="34" charset="-122"/>
                <a:sym typeface="+mn-ea"/>
              </a:rPr>
              <a:t>：Measurable </a:t>
            </a:r>
            <a:r>
              <a:rPr lang="zh-CN" altLang="en-US" sz="2400" dirty="0">
                <a:latin typeface="微软雅黑" panose="020B0503020204020204" pitchFamily="34" charset="-122"/>
                <a:ea typeface="微软雅黑" panose="020B0503020204020204" pitchFamily="34" charset="-122"/>
                <a:sym typeface="+mn-ea"/>
              </a:rPr>
              <a:t>，可度量的；</a:t>
            </a:r>
            <a:endParaRPr lang="zh-CN" altLang="en-US" sz="2400" dirty="0">
              <a:latin typeface="微软雅黑" panose="020B0503020204020204" pitchFamily="34" charset="-122"/>
              <a:ea typeface="微软雅黑" panose="020B0503020204020204" pitchFamily="34" charset="-122"/>
            </a:endParaRPr>
          </a:p>
          <a:p>
            <a:pPr algn="just" fontAlgn="auto">
              <a:lnSpc>
                <a:spcPct val="150000"/>
              </a:lnSpc>
            </a:pPr>
            <a:r>
              <a:rPr lang="zh-CN" altLang="en-US" sz="2400" dirty="0">
                <a:latin typeface="微软雅黑" panose="020B0503020204020204" pitchFamily="34" charset="-122"/>
                <a:ea typeface="微软雅黑" panose="020B0503020204020204" pitchFamily="34" charset="-122"/>
                <a:sym typeface="+mn-ea"/>
              </a:rPr>
              <a:t>A：Achievable ，可实现的；</a:t>
            </a:r>
            <a:endParaRPr lang="zh-CN" altLang="en-US" sz="2400" dirty="0">
              <a:latin typeface="微软雅黑" panose="020B0503020204020204" pitchFamily="34" charset="-122"/>
              <a:ea typeface="微软雅黑" panose="020B0503020204020204" pitchFamily="34" charset="-122"/>
            </a:endParaRPr>
          </a:p>
          <a:p>
            <a:pPr algn="just" fontAlgn="auto">
              <a:lnSpc>
                <a:spcPct val="150000"/>
              </a:lnSpc>
            </a:pPr>
            <a:r>
              <a:rPr lang="zh-CN" altLang="en-US" sz="2400" dirty="0">
                <a:latin typeface="微软雅黑" panose="020B0503020204020204" pitchFamily="34" charset="-122"/>
                <a:ea typeface="微软雅黑" panose="020B0503020204020204" pitchFamily="34" charset="-122"/>
                <a:sym typeface="+mn-ea"/>
              </a:rPr>
              <a:t>R：Relevant ，有相关性的；</a:t>
            </a:r>
            <a:endParaRPr lang="zh-CN" altLang="en-US" sz="2400" dirty="0">
              <a:latin typeface="微软雅黑" panose="020B0503020204020204" pitchFamily="34" charset="-122"/>
              <a:ea typeface="微软雅黑" panose="020B0503020204020204" pitchFamily="34" charset="-122"/>
            </a:endParaRPr>
          </a:p>
          <a:p>
            <a:pPr algn="just" fontAlgn="auto">
              <a:lnSpc>
                <a:spcPct val="150000"/>
              </a:lnSpc>
            </a:pPr>
            <a:r>
              <a:rPr lang="zh-CN" altLang="en-US" sz="2400" dirty="0">
                <a:latin typeface="微软雅黑" panose="020B0503020204020204" pitchFamily="34" charset="-122"/>
                <a:ea typeface="微软雅黑" panose="020B0503020204020204" pitchFamily="34" charset="-122"/>
                <a:sym typeface="+mn-ea"/>
              </a:rPr>
              <a:t>T：Time-based ，有时限的。</a:t>
            </a:r>
            <a:endParaRPr lang="zh-CN" altLang="en-US" sz="2400" dirty="0">
              <a:latin typeface="微软雅黑" panose="020B0503020204020204" pitchFamily="34" charset="-122"/>
              <a:ea typeface="微软雅黑" panose="020B0503020204020204" pitchFamily="34" charset="-122"/>
              <a:sym typeface="+mn-ea"/>
            </a:endParaRPr>
          </a:p>
          <a:p>
            <a:pPr fontAlgn="auto">
              <a:lnSpc>
                <a:spcPct val="150000"/>
              </a:lnSpc>
            </a:pPr>
            <a:endParaRPr lang="zh-CN" altLang="en-US" sz="1000" b="1" dirty="0">
              <a:solidFill>
                <a:srgbClr val="ED493F"/>
              </a:solidFill>
              <a:latin typeface="微软雅黑" panose="020B0503020204020204" pitchFamily="34" charset="-122"/>
              <a:ea typeface="微软雅黑" panose="020B0503020204020204" pitchFamily="34" charset="-122"/>
            </a:endParaRPr>
          </a:p>
          <a:p>
            <a:pPr fontAlgn="auto">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sym typeface="+mn-ea"/>
              </a:rPr>
              <a:t>在什么时间之前（T），做什么事情（S+A+R），做到什么程度（M）。</a:t>
            </a:r>
            <a:endParaRPr lang="zh-CN" altLang="en-US" sz="2400" b="1" spc="200" dirty="0" smtClean="0">
              <a:solidFill>
                <a:schemeClr val="accent1"/>
              </a:solidFill>
              <a:uFillTx/>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3526790" y="283845"/>
            <a:ext cx="2286000" cy="398780"/>
          </a:xfrm>
          <a:prstGeom prst="rect">
            <a:avLst/>
          </a:prstGeom>
          <a:noFill/>
        </p:spPr>
        <p:txBody>
          <a:bodyPr wrap="none" rtlCol="0" anchor="t">
            <a:spAutoFit/>
          </a:bodyPr>
          <a:p>
            <a:pPr algn="l"/>
            <a:r>
              <a:rPr lang="en-US" altLang="zh-CN" sz="2000" dirty="0">
                <a:solidFill>
                  <a:schemeClr val="tx1"/>
                </a:solidFill>
                <a:latin typeface="微软雅黑" panose="020B0503020204020204" pitchFamily="34" charset="-122"/>
                <a:ea typeface="微软雅黑" panose="020B0503020204020204" pitchFamily="34" charset="-122"/>
                <a:cs typeface="+mj-cs"/>
                <a:sym typeface="+mn-ea"/>
              </a:rPr>
              <a:t>2.</a:t>
            </a:r>
            <a:r>
              <a:rPr lang="zh-CN" altLang="en-US" sz="2000" dirty="0">
                <a:solidFill>
                  <a:schemeClr val="tx1"/>
                </a:solidFill>
                <a:latin typeface="微软雅黑" panose="020B0503020204020204" pitchFamily="34" charset="-122"/>
                <a:ea typeface="微软雅黑" panose="020B0503020204020204" pitchFamily="34" charset="-122"/>
                <a:cs typeface="+mj-cs"/>
                <a:sym typeface="+mn-ea"/>
              </a:rPr>
              <a:t>遵循</a:t>
            </a:r>
            <a:r>
              <a:rPr lang="en-US" altLang="zh-CN" sz="2000" dirty="0">
                <a:solidFill>
                  <a:schemeClr val="tx1"/>
                </a:solidFill>
                <a:latin typeface="微软雅黑" panose="020B0503020204020204" pitchFamily="34" charset="-122"/>
                <a:ea typeface="微软雅黑" panose="020B0503020204020204" pitchFamily="34" charset="-122"/>
                <a:cs typeface="+mj-cs"/>
                <a:sym typeface="+mn-ea"/>
              </a:rPr>
              <a:t>SMART</a:t>
            </a:r>
            <a:r>
              <a:rPr lang="zh-CN" altLang="en-US" sz="2000" dirty="0">
                <a:solidFill>
                  <a:schemeClr val="tx1"/>
                </a:solidFill>
                <a:latin typeface="微软雅黑" panose="020B0503020204020204" pitchFamily="34" charset="-122"/>
                <a:ea typeface="微软雅黑" panose="020B0503020204020204" pitchFamily="34" charset="-122"/>
                <a:cs typeface="+mj-cs"/>
                <a:sym typeface="+mn-ea"/>
              </a:rPr>
              <a:t>原则</a:t>
            </a:r>
            <a:endParaRPr lang="zh-CN" altLang="en-US" sz="2000" dirty="0">
              <a:solidFill>
                <a:schemeClr val="tx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9" name="文本框 8"/>
          <p:cNvSpPr txBox="1"/>
          <p:nvPr/>
        </p:nvSpPr>
        <p:spPr>
          <a:xfrm>
            <a:off x="1209675" y="1461135"/>
            <a:ext cx="9773285" cy="3936365"/>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目标制定的规则</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lvl="0" fontAlgn="auto">
              <a:lnSpc>
                <a:spcPct val="160000"/>
              </a:lnSpc>
            </a:pPr>
            <a:r>
              <a:rPr lang="zh-CN" altLang="en-US" sz="2400" dirty="0">
                <a:latin typeface="微软雅黑" panose="020B0503020204020204" pitchFamily="34" charset="-122"/>
                <a:ea typeface="微软雅黑" panose="020B0503020204020204" pitchFamily="34" charset="-122"/>
                <a:sym typeface="+mn-ea"/>
              </a:rPr>
              <a:t>原始：我要写商业计划书。</a:t>
            </a:r>
            <a:endParaRPr lang="zh-CN" altLang="en-US" sz="2400" dirty="0">
              <a:latin typeface="微软雅黑" panose="020B0503020204020204" pitchFamily="34" charset="-122"/>
              <a:ea typeface="微软雅黑" panose="020B0503020204020204" pitchFamily="34" charset="-122"/>
            </a:endParaRPr>
          </a:p>
          <a:p>
            <a:pPr lvl="0" fontAlgn="auto">
              <a:lnSpc>
                <a:spcPct val="160000"/>
              </a:lnSpc>
            </a:pPr>
            <a:r>
              <a:rPr lang="zh-CN" altLang="en-US" sz="2400" dirty="0">
                <a:latin typeface="微软雅黑" panose="020B0503020204020204" pitchFamily="34" charset="-122"/>
                <a:ea typeface="微软雅黑" panose="020B0503020204020204" pitchFamily="34" charset="-122"/>
                <a:sym typeface="+mn-ea"/>
              </a:rPr>
              <a:t>改进：本周三前，我要写完商业计划书初稿，提交领导审核。</a:t>
            </a:r>
            <a:endParaRPr lang="zh-CN" altLang="en-US" sz="2400" dirty="0">
              <a:latin typeface="微软雅黑" panose="020B0503020204020204" pitchFamily="34" charset="-122"/>
              <a:ea typeface="微软雅黑" panose="020B0503020204020204" pitchFamily="34" charset="-122"/>
            </a:endParaRPr>
          </a:p>
          <a:p>
            <a:pPr lvl="0" fontAlgn="auto">
              <a:lnSpc>
                <a:spcPct val="160000"/>
              </a:lnSpc>
            </a:pPr>
            <a:r>
              <a:rPr lang="zh-CN" altLang="en-US" sz="2400" dirty="0">
                <a:latin typeface="微软雅黑" panose="020B0503020204020204" pitchFamily="34" charset="-122"/>
                <a:ea typeface="微软雅黑" panose="020B0503020204020204" pitchFamily="34" charset="-122"/>
                <a:sym typeface="+mn-ea"/>
              </a:rPr>
              <a:t>原始：我计划多拜访潜在客户。</a:t>
            </a:r>
            <a:endParaRPr lang="zh-CN" altLang="en-US" sz="2400" dirty="0">
              <a:latin typeface="微软雅黑" panose="020B0503020204020204" pitchFamily="34" charset="-122"/>
              <a:ea typeface="微软雅黑" panose="020B0503020204020204" pitchFamily="34" charset="-122"/>
            </a:endParaRPr>
          </a:p>
          <a:p>
            <a:pPr lvl="0" fontAlgn="auto">
              <a:lnSpc>
                <a:spcPct val="160000"/>
              </a:lnSpc>
            </a:pPr>
            <a:r>
              <a:rPr lang="zh-CN" altLang="en-US" sz="2400" dirty="0">
                <a:latin typeface="微软雅黑" panose="020B0503020204020204" pitchFamily="34" charset="-122"/>
                <a:ea typeface="微软雅黑" panose="020B0503020204020204" pitchFamily="34" charset="-122"/>
                <a:sym typeface="+mn-ea"/>
              </a:rPr>
              <a:t>改进：本周末前，我要拜访</a:t>
            </a:r>
            <a:r>
              <a:rPr lang="en-US" altLang="zh-CN" sz="2400" dirty="0">
                <a:latin typeface="微软雅黑" panose="020B0503020204020204" pitchFamily="34" charset="-122"/>
                <a:ea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sym typeface="+mn-ea"/>
              </a:rPr>
              <a:t>0个潜在客户，收集他们的调查问卷。</a:t>
            </a:r>
            <a:endParaRPr lang="zh-CN" altLang="en-US" sz="2400" dirty="0">
              <a:latin typeface="微软雅黑" panose="020B0503020204020204" pitchFamily="34" charset="-122"/>
              <a:ea typeface="微软雅黑" panose="020B0503020204020204" pitchFamily="34" charset="-122"/>
            </a:endParaRPr>
          </a:p>
          <a:p>
            <a:pPr lvl="0" fontAlgn="auto">
              <a:lnSpc>
                <a:spcPct val="160000"/>
              </a:lnSpc>
            </a:pPr>
            <a:endParaRPr lang="zh-CN" altLang="en-US" sz="1000" dirty="0">
              <a:latin typeface="微软雅黑" panose="020B0503020204020204" pitchFamily="34" charset="-122"/>
              <a:ea typeface="微软雅黑" panose="020B0503020204020204" pitchFamily="34" charset="-122"/>
            </a:endParaRPr>
          </a:p>
          <a:p>
            <a:pPr lvl="0" algn="l" fontAlgn="auto">
              <a:lnSpc>
                <a:spcPct val="160000"/>
              </a:lnSpc>
            </a:pPr>
            <a:r>
              <a:rPr lang="zh-CN" altLang="en-US" sz="2400" b="1" dirty="0">
                <a:solidFill>
                  <a:schemeClr val="accent1"/>
                </a:solidFill>
                <a:latin typeface="微软雅黑" panose="020B0503020204020204" pitchFamily="34" charset="-122"/>
                <a:ea typeface="微软雅黑" panose="020B0503020204020204" pitchFamily="34" charset="-122"/>
                <a:sym typeface="+mn-ea"/>
              </a:rPr>
              <a:t>目标＝在什么时间之前＋做什么事情＋做到什么程度</a:t>
            </a:r>
            <a:r>
              <a:rPr lang="zh-CN" altLang="en-US" sz="2400" b="1" dirty="0">
                <a:solidFill>
                  <a:schemeClr val="accent1"/>
                </a:solidFill>
                <a:latin typeface="微软雅黑" panose="020B0503020204020204" pitchFamily="34" charset="-122"/>
                <a:ea typeface="微软雅黑" panose="020B0503020204020204" pitchFamily="34" charset="-122"/>
                <a:sym typeface="+mn-ea"/>
              </a:rPr>
              <a:t>。</a:t>
            </a:r>
            <a:endParaRPr lang="zh-CN" altLang="en-US" sz="2400" b="1" spc="200" dirty="0" smtClean="0">
              <a:solidFill>
                <a:schemeClr val="accent1"/>
              </a:solidFill>
              <a:uFillTx/>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3526790" y="283845"/>
            <a:ext cx="2286000" cy="398780"/>
          </a:xfrm>
          <a:prstGeom prst="rect">
            <a:avLst/>
          </a:prstGeom>
          <a:noFill/>
        </p:spPr>
        <p:txBody>
          <a:bodyPr wrap="none" rtlCol="0" anchor="t">
            <a:spAutoFit/>
          </a:bodyPr>
          <a:p>
            <a:pPr algn="l"/>
            <a:r>
              <a:rPr lang="en-US" altLang="zh-CN" sz="2000" dirty="0">
                <a:solidFill>
                  <a:schemeClr val="tx1"/>
                </a:solidFill>
                <a:latin typeface="微软雅黑" panose="020B0503020204020204" pitchFamily="34" charset="-122"/>
                <a:ea typeface="微软雅黑" panose="020B0503020204020204" pitchFamily="34" charset="-122"/>
                <a:cs typeface="+mj-cs"/>
                <a:sym typeface="+mn-ea"/>
              </a:rPr>
              <a:t>2.</a:t>
            </a:r>
            <a:r>
              <a:rPr lang="zh-CN" altLang="en-US" sz="2000" dirty="0">
                <a:solidFill>
                  <a:schemeClr val="tx1"/>
                </a:solidFill>
                <a:latin typeface="微软雅黑" panose="020B0503020204020204" pitchFamily="34" charset="-122"/>
                <a:ea typeface="微软雅黑" panose="020B0503020204020204" pitchFamily="34" charset="-122"/>
                <a:cs typeface="+mj-cs"/>
                <a:sym typeface="+mn-ea"/>
              </a:rPr>
              <a:t>遵循</a:t>
            </a:r>
            <a:r>
              <a:rPr lang="en-US" altLang="zh-CN" sz="2000" dirty="0">
                <a:solidFill>
                  <a:schemeClr val="tx1"/>
                </a:solidFill>
                <a:latin typeface="微软雅黑" panose="020B0503020204020204" pitchFamily="34" charset="-122"/>
                <a:ea typeface="微软雅黑" panose="020B0503020204020204" pitchFamily="34" charset="-122"/>
                <a:cs typeface="+mj-cs"/>
                <a:sym typeface="+mn-ea"/>
              </a:rPr>
              <a:t>SMART</a:t>
            </a:r>
            <a:r>
              <a:rPr lang="zh-CN" altLang="en-US" sz="2000" dirty="0">
                <a:solidFill>
                  <a:schemeClr val="tx1"/>
                </a:solidFill>
                <a:latin typeface="微软雅黑" panose="020B0503020204020204" pitchFamily="34" charset="-122"/>
                <a:ea typeface="微软雅黑" panose="020B0503020204020204" pitchFamily="34" charset="-122"/>
                <a:cs typeface="+mj-cs"/>
                <a:sym typeface="+mn-ea"/>
              </a:rPr>
              <a:t>原则</a:t>
            </a:r>
            <a:endParaRPr lang="zh-CN" altLang="en-US" sz="2000" dirty="0">
              <a:solidFill>
                <a:schemeClr val="tx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9" name="文本框 8"/>
          <p:cNvSpPr txBox="1"/>
          <p:nvPr/>
        </p:nvSpPr>
        <p:spPr>
          <a:xfrm>
            <a:off x="1209675" y="826135"/>
            <a:ext cx="9773285" cy="5206365"/>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目标制定的规则</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lvl="0" fontAlgn="auto">
              <a:lnSpc>
                <a:spcPct val="160000"/>
              </a:lnSpc>
            </a:pPr>
            <a:r>
              <a:rPr lang="zh-CN" altLang="en-US" sz="2400" dirty="0">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先定一个能达到的小目标，比如说我先挣它一个亿 ！</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endParaRPr>
          </a:p>
          <a:p>
            <a:pPr fontAlgn="auto">
              <a:lnSpc>
                <a:spcPct val="150000"/>
              </a:lnSpc>
            </a:pPr>
            <a:r>
              <a:rPr lang="zh-CN" altLang="en-US" sz="2400" dirty="0">
                <a:latin typeface="微软雅黑" panose="020B0503020204020204" pitchFamily="34" charset="-122"/>
                <a:ea typeface="微软雅黑" panose="020B0503020204020204" pitchFamily="34" charset="-122"/>
                <a:sym typeface="+mn-ea"/>
              </a:rPr>
              <a:t>他的原话是：</a:t>
            </a:r>
            <a:endParaRPr lang="zh-CN" altLang="en-US" sz="2400" dirty="0">
              <a:latin typeface="微软雅黑" panose="020B0503020204020204" pitchFamily="34" charset="-122"/>
              <a:ea typeface="微软雅黑" panose="020B0503020204020204" pitchFamily="34" charset="-122"/>
            </a:endParaRPr>
          </a:p>
          <a:p>
            <a:pPr fontAlgn="auto">
              <a:lnSpc>
                <a:spcPct val="150000"/>
              </a:lnSpc>
            </a:pPr>
            <a:r>
              <a:rPr lang="zh-CN" altLang="en-US" sz="2400" dirty="0">
                <a:latin typeface="微软雅黑" panose="020B0503020204020204" pitchFamily="34" charset="-122"/>
                <a:ea typeface="微软雅黑" panose="020B0503020204020204" pitchFamily="34" charset="-122"/>
                <a:sym typeface="+mn-ea"/>
              </a:rPr>
              <a:t>很多学生一见面，上来一句话就是：我要当首富，我要做世界最大的公司。这个你得跟他聊，哪方面做到最大？从什么地方开始？说不出来。</a:t>
            </a:r>
            <a:r>
              <a:rPr lang="zh-CN" altLang="en-US" sz="2400" dirty="0">
                <a:latin typeface="微软雅黑" panose="020B0503020204020204" pitchFamily="34" charset="-122"/>
                <a:ea typeface="微软雅黑" panose="020B0503020204020204" pitchFamily="34" charset="-122"/>
                <a:sym typeface="+mn-ea"/>
              </a:rPr>
              <a:t>有这个想法是对，但是最好先定一个能达到的小目标，比方说我先挣它一个亿。应该到了一个亿，我再说下一个目标。</a:t>
            </a:r>
            <a:endParaRPr lang="zh-CN" altLang="en-US" sz="2400" dirty="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400" dirty="0">
                <a:latin typeface="微软雅黑" panose="020B0503020204020204" pitchFamily="34" charset="-122"/>
                <a:ea typeface="微软雅黑" panose="020B0503020204020204" pitchFamily="34" charset="-122"/>
                <a:sym typeface="+mn-ea"/>
              </a:rPr>
              <a:t>我说这是个目标，做到了更好，做不到咱挣了八千万，挣了五千万不也挺乐呵。那先要把目标放大。</a:t>
            </a:r>
            <a:endParaRPr lang="zh-CN" altLang="en-US" sz="2400" b="1" spc="200" dirty="0" smtClean="0">
              <a:solidFill>
                <a:schemeClr val="accent1"/>
              </a:solidFill>
              <a:uFillTx/>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3526790" y="283845"/>
            <a:ext cx="2171065" cy="398780"/>
          </a:xfrm>
          <a:prstGeom prst="rect">
            <a:avLst/>
          </a:prstGeom>
          <a:noFill/>
        </p:spPr>
        <p:txBody>
          <a:bodyPr wrap="none" rtlCol="0" anchor="t">
            <a:spAutoFit/>
          </a:bodyPr>
          <a:p>
            <a:pPr algn="l"/>
            <a:r>
              <a:rPr lang="en-US" altLang="zh-CN" sz="2000">
                <a:solidFill>
                  <a:schemeClr val="tx1"/>
                </a:solidFill>
                <a:latin typeface="微软雅黑" panose="020B0503020204020204" pitchFamily="34" charset="-122"/>
                <a:ea typeface="微软雅黑" panose="020B0503020204020204" pitchFamily="34" charset="-122"/>
                <a:sym typeface="+mn-ea"/>
              </a:rPr>
              <a:t>3.</a:t>
            </a:r>
            <a:r>
              <a:rPr lang="zh-CN" altLang="en-US" sz="2000">
                <a:solidFill>
                  <a:schemeClr val="tx1"/>
                </a:solidFill>
                <a:latin typeface="微软雅黑" panose="020B0503020204020204" pitchFamily="34" charset="-122"/>
                <a:ea typeface="微软雅黑" panose="020B0503020204020204" pitchFamily="34" charset="-122"/>
                <a:sym typeface="+mn-ea"/>
              </a:rPr>
              <a:t>定目标要分大小</a:t>
            </a:r>
            <a:endParaRPr lang="zh-CN" altLang="en-US" sz="2000" dirty="0">
              <a:solidFill>
                <a:schemeClr val="tx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9" name="文本框 8"/>
          <p:cNvSpPr txBox="1"/>
          <p:nvPr/>
        </p:nvSpPr>
        <p:spPr>
          <a:xfrm>
            <a:off x="1209675" y="1005840"/>
            <a:ext cx="9773285" cy="4846320"/>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目标制定的规则</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fontAlgn="auto">
              <a:lnSpc>
                <a:spcPct val="150000"/>
              </a:lnSpc>
              <a:spcBef>
                <a:spcPts val="0"/>
              </a:spcBef>
              <a:spcAft>
                <a:spcPts val="0"/>
              </a:spcAft>
            </a:pPr>
            <a:r>
              <a:rPr lang="en-US" altLang="zh-CN" sz="2000" b="1" spc="200" dirty="0" err="1">
                <a:solidFill>
                  <a:schemeClr val="accent1"/>
                </a:solidFill>
                <a:latin typeface="微软雅黑" panose="020B0503020204020204" pitchFamily="34" charset="-122"/>
                <a:ea typeface="微软雅黑" panose="020B0503020204020204" pitchFamily="34" charset="-122"/>
                <a:sym typeface="+mn-ea"/>
              </a:rPr>
              <a:t>该怎么定目标呢</a:t>
            </a:r>
            <a:r>
              <a:rPr lang="en-US" altLang="zh-CN" b="1" spc="200" dirty="0">
                <a:solidFill>
                  <a:schemeClr val="accent1"/>
                </a:solidFill>
                <a:latin typeface="微软雅黑" panose="020B0503020204020204" pitchFamily="34" charset="-122"/>
                <a:ea typeface="微软雅黑" panose="020B0503020204020204" pitchFamily="34" charset="-122"/>
                <a:sym typeface="+mn-ea"/>
              </a:rPr>
              <a:t>？</a:t>
            </a:r>
            <a:endParaRPr lang="en-US" altLang="zh-CN" b="1" spc="200" dirty="0">
              <a:solidFill>
                <a:schemeClr val="accent1"/>
              </a:solidFill>
              <a:latin typeface="微软雅黑" panose="020B0503020204020204" pitchFamily="34" charset="-122"/>
              <a:ea typeface="微软雅黑" panose="020B0503020204020204" pitchFamily="34" charset="-122"/>
              <a:sym typeface="+mn-ea"/>
            </a:endParaRPr>
          </a:p>
          <a:p>
            <a:pPr fontAlgn="auto">
              <a:lnSpc>
                <a:spcPct val="150000"/>
              </a:lnSpc>
              <a:spcBef>
                <a:spcPts val="0"/>
              </a:spcBef>
              <a:spcAft>
                <a:spcPts val="0"/>
              </a:spcAft>
            </a:pPr>
            <a:r>
              <a:rPr lang="en-US" altLang="zh-CN" sz="2000" spc="200" dirty="0" err="1">
                <a:latin typeface="微软雅黑" panose="020B0503020204020204" pitchFamily="34" charset="-122"/>
                <a:ea typeface="微软雅黑" panose="020B0503020204020204" pitchFamily="34" charset="-122"/>
                <a:sym typeface="+mn-ea"/>
              </a:rPr>
              <a:t>原始：我要当中国首富</a:t>
            </a:r>
            <a:r>
              <a:rPr lang="en-US" altLang="zh-CN" spc="200" dirty="0">
                <a:latin typeface="微软雅黑" panose="020B0503020204020204" pitchFamily="34" charset="-122"/>
                <a:ea typeface="微软雅黑" panose="020B0503020204020204" pitchFamily="34" charset="-122"/>
                <a:sym typeface="+mn-ea"/>
              </a:rPr>
              <a:t>。</a:t>
            </a:r>
            <a:endParaRPr lang="en-US" altLang="zh-CN" spc="200" dirty="0">
              <a:latin typeface="微软雅黑" panose="020B0503020204020204" pitchFamily="34" charset="-122"/>
              <a:ea typeface="微软雅黑" panose="020B0503020204020204" pitchFamily="34" charset="-122"/>
              <a:sym typeface="+mn-ea"/>
            </a:endParaRPr>
          </a:p>
          <a:p>
            <a:pPr fontAlgn="auto">
              <a:lnSpc>
                <a:spcPct val="150000"/>
              </a:lnSpc>
              <a:spcBef>
                <a:spcPts val="0"/>
              </a:spcBef>
              <a:spcAft>
                <a:spcPts val="0"/>
              </a:spcAft>
            </a:pPr>
            <a:r>
              <a:rPr lang="zh-CN" altLang="en-US" sz="2000" spc="200" dirty="0">
                <a:latin typeface="微软雅黑" panose="020B0503020204020204" pitchFamily="34" charset="-122"/>
                <a:ea typeface="微软雅黑" panose="020B0503020204020204" pitchFamily="34" charset="-122"/>
                <a:sym typeface="+mn-ea"/>
              </a:rPr>
              <a:t>思考：</a:t>
            </a:r>
            <a:r>
              <a:rPr lang="en-US" altLang="zh-CN" sz="2000" spc="200" dirty="0" err="1">
                <a:latin typeface="微软雅黑" panose="020B0503020204020204" pitchFamily="34" charset="-122"/>
                <a:ea typeface="微软雅黑" panose="020B0503020204020204" pitchFamily="34" charset="-122"/>
                <a:sym typeface="+mn-ea"/>
              </a:rPr>
              <a:t>中国首富的资产</a:t>
            </a:r>
            <a:r>
              <a:rPr lang="zh-CN" altLang="en-US" sz="2000" spc="200" dirty="0">
                <a:latin typeface="微软雅黑" panose="020B0503020204020204" pitchFamily="34" charset="-122"/>
                <a:ea typeface="微软雅黑" panose="020B0503020204020204" pitchFamily="34" charset="-122"/>
                <a:sym typeface="+mn-ea"/>
              </a:rPr>
              <a:t>？</a:t>
            </a:r>
            <a:r>
              <a:rPr lang="en-US" altLang="zh-CN" spc="200" dirty="0">
                <a:latin typeface="微软雅黑" panose="020B0503020204020204" pitchFamily="34" charset="-122"/>
                <a:ea typeface="微软雅黑" panose="020B0503020204020204" pitchFamily="34" charset="-122"/>
                <a:sym typeface="+mn-ea"/>
              </a:rPr>
              <a:t>胡润2016年中国富豪排行榜显示，中国首富王健林家族的资产是2200亿元人民币.2000亿人民币很难让人产生“我能达成目标”的自信。</a:t>
            </a:r>
            <a:endParaRPr lang="en-US" altLang="zh-CN" spc="200" dirty="0">
              <a:latin typeface="微软雅黑" panose="020B0503020204020204" pitchFamily="34" charset="-122"/>
              <a:ea typeface="微软雅黑" panose="020B0503020204020204" pitchFamily="34" charset="-122"/>
              <a:sym typeface="+mn-ea"/>
            </a:endParaRPr>
          </a:p>
          <a:p>
            <a:pPr fontAlgn="auto">
              <a:lnSpc>
                <a:spcPct val="150000"/>
              </a:lnSpc>
              <a:spcBef>
                <a:spcPts val="0"/>
              </a:spcBef>
              <a:spcAft>
                <a:spcPts val="0"/>
              </a:spcAft>
            </a:pPr>
            <a:r>
              <a:rPr lang="zh-CN" altLang="en-US" sz="2000" spc="200" dirty="0">
                <a:latin typeface="微软雅黑" panose="020B0503020204020204" pitchFamily="34" charset="-122"/>
                <a:ea typeface="微软雅黑" panose="020B0503020204020204" pitchFamily="34" charset="-122"/>
                <a:sym typeface="+mn-ea"/>
              </a:rPr>
              <a:t>思考：目标缩小一点？</a:t>
            </a:r>
            <a:r>
              <a:rPr lang="en-US" altLang="zh-CN" sz="2000" spc="200" dirty="0">
                <a:latin typeface="微软雅黑" panose="020B0503020204020204" pitchFamily="34" charset="-122"/>
                <a:ea typeface="微软雅黑" panose="020B0503020204020204" pitchFamily="34" charset="-122"/>
                <a:sym typeface="+mn-ea"/>
              </a:rPr>
              <a:t>我要在10年内，先挣它个一个亿</a:t>
            </a:r>
            <a:r>
              <a:rPr lang="zh-CN" altLang="en-US" sz="2000" spc="200" dirty="0">
                <a:latin typeface="微软雅黑" panose="020B0503020204020204" pitchFamily="34" charset="-122"/>
                <a:ea typeface="微软雅黑" panose="020B0503020204020204" pitchFamily="34" charset="-122"/>
                <a:sym typeface="+mn-ea"/>
              </a:rPr>
              <a:t>。</a:t>
            </a:r>
            <a:r>
              <a:rPr lang="en-US" altLang="zh-CN" sz="2000" spc="200" dirty="0" err="1">
                <a:latin typeface="微软雅黑" panose="020B0503020204020204" pitchFamily="34" charset="-122"/>
                <a:ea typeface="微软雅黑" panose="020B0503020204020204" pitchFamily="34" charset="-122"/>
                <a:sym typeface="+mn-ea"/>
              </a:rPr>
              <a:t>万一升职加薪创业成功纳斯达克上市被谷歌收购了呢？有点意思了</a:t>
            </a:r>
            <a:r>
              <a:rPr lang="en-US" altLang="zh-CN" spc="200" dirty="0">
                <a:latin typeface="微软雅黑" panose="020B0503020204020204" pitchFamily="34" charset="-122"/>
                <a:ea typeface="微软雅黑" panose="020B0503020204020204" pitchFamily="34" charset="-122"/>
                <a:sym typeface="+mn-ea"/>
              </a:rPr>
              <a:t>。</a:t>
            </a:r>
            <a:endParaRPr lang="en-US" altLang="zh-CN" spc="200" dirty="0">
              <a:latin typeface="微软雅黑" panose="020B0503020204020204" pitchFamily="34" charset="-122"/>
              <a:ea typeface="微软雅黑" panose="020B0503020204020204" pitchFamily="34" charset="-122"/>
              <a:sym typeface="+mn-ea"/>
            </a:endParaRPr>
          </a:p>
          <a:p>
            <a:pPr fontAlgn="auto">
              <a:lnSpc>
                <a:spcPct val="150000"/>
              </a:lnSpc>
              <a:spcBef>
                <a:spcPts val="0"/>
              </a:spcBef>
              <a:spcAft>
                <a:spcPts val="0"/>
              </a:spcAft>
            </a:pPr>
            <a:r>
              <a:rPr lang="zh-CN" altLang="en-US" sz="2000" spc="200" dirty="0">
                <a:latin typeface="微软雅黑" panose="020B0503020204020204" pitchFamily="34" charset="-122"/>
                <a:ea typeface="微软雅黑" panose="020B0503020204020204" pitchFamily="34" charset="-122"/>
                <a:sym typeface="+mn-ea"/>
              </a:rPr>
              <a:t>思考：目标再现实一点？</a:t>
            </a:r>
            <a:r>
              <a:rPr lang="en-US" altLang="zh-CN" sz="2000" spc="200" dirty="0">
                <a:latin typeface="微软雅黑" panose="020B0503020204020204" pitchFamily="34" charset="-122"/>
                <a:ea typeface="微软雅黑" panose="020B0503020204020204" pitchFamily="34" charset="-122"/>
                <a:sym typeface="+mn-ea"/>
              </a:rPr>
              <a:t>我要在2年内自己当老板，创办一家年营收过百万的公司</a:t>
            </a:r>
            <a:r>
              <a:rPr lang="zh-CN" altLang="en-US" sz="2000" spc="200" dirty="0">
                <a:latin typeface="微软雅黑" panose="020B0503020204020204" pitchFamily="34" charset="-122"/>
                <a:ea typeface="微软雅黑" panose="020B0503020204020204" pitchFamily="34" charset="-122"/>
                <a:sym typeface="+mn-ea"/>
              </a:rPr>
              <a:t>。</a:t>
            </a:r>
            <a:r>
              <a:rPr lang="en-US" altLang="zh-CN" sz="2000" spc="200" dirty="0" err="1">
                <a:latin typeface="微软雅黑" panose="020B0503020204020204" pitchFamily="34" charset="-122"/>
                <a:ea typeface="微软雅黑" panose="020B0503020204020204" pitchFamily="34" charset="-122"/>
                <a:sym typeface="+mn-ea"/>
              </a:rPr>
              <a:t>是不是接地气了？对，凭借个人奋斗，这个目标并不是完全没有可能，隔壁家孩子小明就是成功的先例</a:t>
            </a:r>
            <a:r>
              <a:rPr lang="en-US" altLang="zh-CN" sz="2000" spc="200" dirty="0">
                <a:latin typeface="微软雅黑" panose="020B0503020204020204" pitchFamily="34" charset="-122"/>
                <a:ea typeface="微软雅黑" panose="020B0503020204020204" pitchFamily="34" charset="-122"/>
                <a:sym typeface="+mn-ea"/>
              </a:rPr>
              <a:t>。</a:t>
            </a:r>
            <a:endParaRPr lang="en-US" altLang="zh-CN" sz="2000" b="1" spc="200" dirty="0" smtClean="0">
              <a:solidFill>
                <a:schemeClr val="accent1"/>
              </a:solidFill>
              <a:uFillTx/>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3526790" y="283845"/>
            <a:ext cx="2171065" cy="398780"/>
          </a:xfrm>
          <a:prstGeom prst="rect">
            <a:avLst/>
          </a:prstGeom>
          <a:noFill/>
        </p:spPr>
        <p:txBody>
          <a:bodyPr wrap="none" rtlCol="0" anchor="t">
            <a:spAutoFit/>
          </a:bodyPr>
          <a:p>
            <a:pPr algn="l"/>
            <a:r>
              <a:rPr lang="en-US" altLang="zh-CN" sz="2000">
                <a:solidFill>
                  <a:schemeClr val="tx1"/>
                </a:solidFill>
                <a:latin typeface="微软雅黑" panose="020B0503020204020204" pitchFamily="34" charset="-122"/>
                <a:ea typeface="微软雅黑" panose="020B0503020204020204" pitchFamily="34" charset="-122"/>
                <a:sym typeface="+mn-ea"/>
              </a:rPr>
              <a:t>3.</a:t>
            </a:r>
            <a:r>
              <a:rPr lang="zh-CN" altLang="en-US" sz="2000">
                <a:solidFill>
                  <a:schemeClr val="tx1"/>
                </a:solidFill>
                <a:latin typeface="微软雅黑" panose="020B0503020204020204" pitchFamily="34" charset="-122"/>
                <a:ea typeface="微软雅黑" panose="020B0503020204020204" pitchFamily="34" charset="-122"/>
                <a:sym typeface="+mn-ea"/>
              </a:rPr>
              <a:t>定目标要分大小</a:t>
            </a:r>
            <a:endParaRPr lang="zh-CN" altLang="en-US" sz="2000" dirty="0">
              <a:solidFill>
                <a:schemeClr val="tx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9" name="文本框 8"/>
          <p:cNvSpPr txBox="1"/>
          <p:nvPr/>
        </p:nvSpPr>
        <p:spPr>
          <a:xfrm>
            <a:off x="1040765" y="1444625"/>
            <a:ext cx="10111105" cy="3969385"/>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目标制定的规则</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spc="200">
                <a:solidFill>
                  <a:schemeClr val="tx1"/>
                </a:solidFill>
                <a:uFillTx/>
                <a:latin typeface="微软雅黑" panose="020B0503020204020204" pitchFamily="34" charset="-122"/>
                <a:ea typeface="微软雅黑" panose="020B0503020204020204" pitchFamily="34" charset="-122"/>
                <a:sym typeface="+mn-ea"/>
              </a:rPr>
              <a:t>思考：</a:t>
            </a:r>
            <a:r>
              <a:rPr lang="en-US" altLang="zh-CN" sz="2000" spc="200">
                <a:solidFill>
                  <a:schemeClr val="tx1"/>
                </a:solidFill>
                <a:uFillTx/>
                <a:latin typeface="微软雅黑" panose="020B0503020204020204" pitchFamily="34" charset="-122"/>
                <a:ea typeface="微软雅黑" panose="020B0503020204020204" pitchFamily="34" charset="-122"/>
                <a:sym typeface="+mn-ea"/>
              </a:rPr>
              <a:t>我要提</a:t>
            </a:r>
            <a:r>
              <a:rPr lang="zh-CN" altLang="en-US" sz="2000" spc="200">
                <a:solidFill>
                  <a:schemeClr val="tx1"/>
                </a:solidFill>
                <a:uFillTx/>
                <a:latin typeface="微软雅黑" panose="020B0503020204020204" pitchFamily="34" charset="-122"/>
                <a:ea typeface="微软雅黑" panose="020B0503020204020204" pitchFamily="34" charset="-122"/>
                <a:sym typeface="+mn-ea"/>
              </a:rPr>
              <a:t>升</a:t>
            </a:r>
            <a:r>
              <a:rPr lang="en-US" altLang="zh-CN" sz="2000" spc="200">
                <a:solidFill>
                  <a:schemeClr val="tx1"/>
                </a:solidFill>
                <a:uFillTx/>
                <a:latin typeface="微软雅黑" panose="020B0503020204020204" pitchFamily="34" charset="-122"/>
                <a:ea typeface="微软雅黑" panose="020B0503020204020204" pitchFamily="34" charset="-122"/>
                <a:sym typeface="+mn-ea"/>
              </a:rPr>
              <a:t>自己，年底</a:t>
            </a:r>
            <a:r>
              <a:rPr lang="zh-CN" altLang="en-US" sz="2000" spc="200">
                <a:solidFill>
                  <a:schemeClr val="tx1"/>
                </a:solidFill>
                <a:uFillTx/>
                <a:latin typeface="微软雅黑" panose="020B0503020204020204" pitchFamily="34" charset="-122"/>
                <a:ea typeface="微软雅黑" panose="020B0503020204020204" pitchFamily="34" charset="-122"/>
                <a:sym typeface="+mn-ea"/>
              </a:rPr>
              <a:t>前</a:t>
            </a:r>
            <a:r>
              <a:rPr lang="en-US" altLang="zh-CN" sz="2000" spc="200">
                <a:solidFill>
                  <a:schemeClr val="tx1"/>
                </a:solidFill>
                <a:uFillTx/>
                <a:latin typeface="微软雅黑" panose="020B0503020204020204" pitchFamily="34" charset="-122"/>
                <a:ea typeface="微软雅黑" panose="020B0503020204020204" pitchFamily="34" charset="-122"/>
                <a:sym typeface="+mn-ea"/>
              </a:rPr>
              <a:t>年薪变成30万元</a:t>
            </a:r>
            <a:r>
              <a:rPr lang="zh-CN" altLang="en-US" sz="2000" spc="200">
                <a:solidFill>
                  <a:schemeClr val="tx1"/>
                </a:solidFill>
                <a:uFillTx/>
                <a:latin typeface="微软雅黑" panose="020B0503020204020204" pitchFamily="34" charset="-122"/>
                <a:ea typeface="微软雅黑" panose="020B0503020204020204" pitchFamily="34" charset="-122"/>
                <a:sym typeface="+mn-ea"/>
              </a:rPr>
              <a:t>？当大目标拆解成“能够立刻开始”的最小目标，你就会有起步的信心和动力。有了奋斗的目标，浑身充满了干劲。</a:t>
            </a:r>
            <a:endParaRPr lang="zh-CN" altLang="en-US" sz="2000" spc="200">
              <a:solidFill>
                <a:schemeClr val="tx1"/>
              </a:solidFill>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spc="200">
                <a:solidFill>
                  <a:schemeClr val="tx1"/>
                </a:solidFill>
                <a:uFillTx/>
                <a:latin typeface="微软雅黑" panose="020B0503020204020204" pitchFamily="34" charset="-122"/>
                <a:ea typeface="微软雅黑" panose="020B0503020204020204" pitchFamily="34" charset="-122"/>
                <a:sym typeface="+mn-ea"/>
              </a:rPr>
              <a:t>我要当中国首富，被拆解成：</a:t>
            </a:r>
            <a:endParaRPr lang="zh-CN" altLang="en-US" sz="2000" spc="200">
              <a:solidFill>
                <a:schemeClr val="tx1"/>
              </a:solidFill>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spc="200">
                <a:solidFill>
                  <a:schemeClr val="tx1"/>
                </a:solidFill>
                <a:uFillTx/>
                <a:latin typeface="微软雅黑" panose="020B0503020204020204" pitchFamily="34" charset="-122"/>
                <a:ea typeface="微软雅黑" panose="020B0503020204020204" pitchFamily="34" charset="-122"/>
                <a:sym typeface="+mn-ea"/>
              </a:rPr>
              <a:t>终极目标：我要在50岁前，个人资产达到2000亿人民币 。</a:t>
            </a:r>
            <a:endParaRPr lang="zh-CN" altLang="en-US" sz="2000" spc="200">
              <a:solidFill>
                <a:schemeClr val="tx1"/>
              </a:solidFill>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spc="200">
                <a:solidFill>
                  <a:schemeClr val="tx1"/>
                </a:solidFill>
                <a:uFillTx/>
                <a:latin typeface="微软雅黑" panose="020B0503020204020204" pitchFamily="34" charset="-122"/>
                <a:ea typeface="微软雅黑" panose="020B0503020204020204" pitchFamily="34" charset="-122"/>
                <a:sym typeface="+mn-ea"/>
              </a:rPr>
              <a:t>大目标：10年内，先挣它个一个亿 。</a:t>
            </a:r>
            <a:endParaRPr lang="zh-CN" altLang="en-US" sz="2000" spc="200">
              <a:solidFill>
                <a:schemeClr val="tx1"/>
              </a:solidFill>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spc="200">
                <a:solidFill>
                  <a:schemeClr val="tx1"/>
                </a:solidFill>
                <a:uFillTx/>
                <a:latin typeface="微软雅黑" panose="020B0503020204020204" pitchFamily="34" charset="-122"/>
                <a:ea typeface="微软雅黑" panose="020B0503020204020204" pitchFamily="34" charset="-122"/>
                <a:sym typeface="+mn-ea"/>
              </a:rPr>
              <a:t>中目标：2年内当老板，创办一家年营收过百万的公司</a:t>
            </a:r>
            <a:endParaRPr lang="zh-CN" altLang="en-US" sz="2000" spc="200">
              <a:solidFill>
                <a:schemeClr val="tx1"/>
              </a:solidFill>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spc="200">
                <a:solidFill>
                  <a:schemeClr val="tx1"/>
                </a:solidFill>
                <a:uFillTx/>
                <a:latin typeface="微软雅黑" panose="020B0503020204020204" pitchFamily="34" charset="-122"/>
                <a:ea typeface="微软雅黑" panose="020B0503020204020204" pitchFamily="34" charset="-122"/>
                <a:sym typeface="+mn-ea"/>
              </a:rPr>
              <a:t>小目标：提升自己，年底前年薪30万元。</a:t>
            </a:r>
            <a:endParaRPr lang="zh-CN" altLang="en-US" sz="2000" b="1" spc="200" dirty="0" smtClean="0">
              <a:solidFill>
                <a:schemeClr val="tx1"/>
              </a:solidFill>
              <a:uFillTx/>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3526790" y="283845"/>
            <a:ext cx="2171065" cy="398780"/>
          </a:xfrm>
          <a:prstGeom prst="rect">
            <a:avLst/>
          </a:prstGeom>
          <a:noFill/>
        </p:spPr>
        <p:txBody>
          <a:bodyPr wrap="none" rtlCol="0" anchor="t">
            <a:spAutoFit/>
          </a:bodyPr>
          <a:p>
            <a:pPr algn="l"/>
            <a:r>
              <a:rPr lang="en-US" altLang="zh-CN" sz="2000">
                <a:solidFill>
                  <a:schemeClr val="tx1"/>
                </a:solidFill>
                <a:latin typeface="微软雅黑" panose="020B0503020204020204" pitchFamily="34" charset="-122"/>
                <a:ea typeface="微软雅黑" panose="020B0503020204020204" pitchFamily="34" charset="-122"/>
                <a:sym typeface="+mn-ea"/>
              </a:rPr>
              <a:t>3.</a:t>
            </a:r>
            <a:r>
              <a:rPr lang="zh-CN" altLang="en-US" sz="2000">
                <a:solidFill>
                  <a:schemeClr val="tx1"/>
                </a:solidFill>
                <a:latin typeface="微软雅黑" panose="020B0503020204020204" pitchFamily="34" charset="-122"/>
                <a:ea typeface="微软雅黑" panose="020B0503020204020204" pitchFamily="34" charset="-122"/>
                <a:sym typeface="+mn-ea"/>
              </a:rPr>
              <a:t>定目标要分大小</a:t>
            </a:r>
            <a:endParaRPr lang="zh-CN" altLang="en-US" sz="2000" dirty="0">
              <a:solidFill>
                <a:schemeClr val="tx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9" name="文本框 8"/>
          <p:cNvSpPr txBox="1"/>
          <p:nvPr/>
        </p:nvSpPr>
        <p:spPr>
          <a:xfrm>
            <a:off x="1668145" y="1951990"/>
            <a:ext cx="8855075" cy="2953385"/>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目标制定的规则</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400" spc="200">
                <a:solidFill>
                  <a:schemeClr val="tx1"/>
                </a:solidFill>
                <a:uFillTx/>
                <a:latin typeface="微软雅黑" panose="020B0503020204020204" pitchFamily="34" charset="-122"/>
                <a:ea typeface="微软雅黑" panose="020B0503020204020204" pitchFamily="34" charset="-122"/>
                <a:sym typeface="+mn-ea"/>
              </a:rPr>
              <a:t>同理，当你希望自己“成为一个广泛阅读的人”，你应该有：</a:t>
            </a:r>
            <a:endParaRPr lang="zh-CN" altLang="en-US" sz="2400" spc="200">
              <a:solidFill>
                <a:schemeClr val="tx1"/>
              </a:solidFill>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400" spc="200">
                <a:solidFill>
                  <a:schemeClr val="tx1"/>
                </a:solidFill>
                <a:uFillTx/>
                <a:latin typeface="微软雅黑" panose="020B0503020204020204" pitchFamily="34" charset="-122"/>
                <a:ea typeface="微软雅黑" panose="020B0503020204020204" pitchFamily="34" charset="-122"/>
                <a:sym typeface="+mn-ea"/>
              </a:rPr>
              <a:t>大目标：我要在一年内读完50本书。</a:t>
            </a:r>
            <a:endParaRPr lang="zh-CN" altLang="en-US" sz="2400" spc="200">
              <a:solidFill>
                <a:schemeClr val="tx1"/>
              </a:solidFill>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400" spc="200">
                <a:solidFill>
                  <a:schemeClr val="tx1"/>
                </a:solidFill>
                <a:uFillTx/>
                <a:latin typeface="微软雅黑" panose="020B0503020204020204" pitchFamily="34" charset="-122"/>
                <a:ea typeface="微软雅黑" panose="020B0503020204020204" pitchFamily="34" charset="-122"/>
                <a:sym typeface="+mn-ea"/>
              </a:rPr>
              <a:t>中目标：我要每月读完4~5本书。</a:t>
            </a:r>
            <a:endParaRPr lang="zh-CN" altLang="en-US" sz="2400" spc="200">
              <a:solidFill>
                <a:schemeClr val="tx1"/>
              </a:solidFill>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400" spc="200">
                <a:solidFill>
                  <a:schemeClr val="tx1"/>
                </a:solidFill>
                <a:uFillTx/>
                <a:latin typeface="微软雅黑" panose="020B0503020204020204" pitchFamily="34" charset="-122"/>
                <a:ea typeface="微软雅黑" panose="020B0503020204020204" pitchFamily="34" charset="-122"/>
                <a:sym typeface="+mn-ea"/>
              </a:rPr>
              <a:t>小目标：我要每天晚上读书2小时，每周读完1本书。</a:t>
            </a:r>
            <a:endParaRPr lang="zh-CN" altLang="en-US" sz="2400" b="1" spc="200" dirty="0" smtClean="0">
              <a:solidFill>
                <a:schemeClr val="tx1"/>
              </a:solidFill>
              <a:uFillTx/>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3526790" y="283845"/>
            <a:ext cx="2171065" cy="398780"/>
          </a:xfrm>
          <a:prstGeom prst="rect">
            <a:avLst/>
          </a:prstGeom>
          <a:noFill/>
        </p:spPr>
        <p:txBody>
          <a:bodyPr wrap="none" rtlCol="0" anchor="t">
            <a:spAutoFit/>
          </a:bodyPr>
          <a:p>
            <a:pPr algn="l"/>
            <a:r>
              <a:rPr lang="en-US" altLang="zh-CN" sz="2000">
                <a:solidFill>
                  <a:schemeClr val="tx1"/>
                </a:solidFill>
                <a:latin typeface="微软雅黑" panose="020B0503020204020204" pitchFamily="34" charset="-122"/>
                <a:ea typeface="微软雅黑" panose="020B0503020204020204" pitchFamily="34" charset="-122"/>
                <a:sym typeface="+mn-ea"/>
              </a:rPr>
              <a:t>3.</a:t>
            </a:r>
            <a:r>
              <a:rPr lang="zh-CN" altLang="en-US" sz="2000">
                <a:solidFill>
                  <a:schemeClr val="tx1"/>
                </a:solidFill>
                <a:latin typeface="微软雅黑" panose="020B0503020204020204" pitchFamily="34" charset="-122"/>
                <a:ea typeface="微软雅黑" panose="020B0503020204020204" pitchFamily="34" charset="-122"/>
                <a:sym typeface="+mn-ea"/>
              </a:rPr>
              <a:t>定目标要分大小</a:t>
            </a:r>
            <a:endParaRPr lang="zh-CN" altLang="en-US" sz="2000" dirty="0">
              <a:solidFill>
                <a:schemeClr val="tx1"/>
              </a:solidFill>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381760" y="5468620"/>
            <a:ext cx="9428480" cy="460375"/>
          </a:xfrm>
          <a:prstGeom prst="rect">
            <a:avLst/>
          </a:prstGeom>
          <a:noFill/>
        </p:spPr>
        <p:txBody>
          <a:bodyPr wrap="none" rtlCol="0" anchor="t">
            <a:spAutoFit/>
          </a:bodyPr>
          <a:p>
            <a:r>
              <a:rPr lang="zh-CN" altLang="en-US" sz="2400" b="1" spc="200">
                <a:solidFill>
                  <a:schemeClr val="accent1"/>
                </a:solidFill>
                <a:uFillTx/>
                <a:latin typeface="微软雅黑" panose="020B0503020204020204" pitchFamily="34" charset="-122"/>
                <a:ea typeface="微软雅黑" panose="020B0503020204020204" pitchFamily="34" charset="-122"/>
                <a:sym typeface="+mn-ea"/>
              </a:rPr>
              <a:t>从小目标着手，中目标突破，大目标冲刺，梦想不再虚无缥缈！</a:t>
            </a:r>
            <a:endParaRPr lang="zh-CN" altLang="en-US" sz="2400" b="1" spc="200">
              <a:solidFill>
                <a:schemeClr val="accent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9" name="文本框 8"/>
          <p:cNvSpPr txBox="1"/>
          <p:nvPr/>
        </p:nvSpPr>
        <p:spPr>
          <a:xfrm>
            <a:off x="1712595" y="1398270"/>
            <a:ext cx="8766175" cy="4061460"/>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目标制定的实现</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400" dirty="0">
                <a:latin typeface="微软雅黑" panose="020B0503020204020204" pitchFamily="34" charset="-122"/>
                <a:ea typeface="微软雅黑" panose="020B0503020204020204" pitchFamily="34" charset="-122"/>
                <a:sym typeface="+mn-ea"/>
              </a:rPr>
              <a:t>现实是此岸，理想是彼岸，中间是湍急的河流，</a:t>
            </a:r>
            <a:r>
              <a:rPr lang="zh-CN" altLang="en-US" sz="2400" dirty="0" smtClean="0">
                <a:latin typeface="微软雅黑" panose="020B0503020204020204" pitchFamily="34" charset="-122"/>
                <a:ea typeface="微软雅黑" panose="020B0503020204020204" pitchFamily="34" charset="-122"/>
                <a:sym typeface="+mn-ea"/>
              </a:rPr>
              <a:t>行动则是架在川上的</a:t>
            </a:r>
            <a:r>
              <a:rPr lang="zh-CN" altLang="en-US" sz="2400" dirty="0">
                <a:latin typeface="微软雅黑" panose="020B0503020204020204" pitchFamily="34" charset="-122"/>
                <a:ea typeface="微软雅黑" panose="020B0503020204020204" pitchFamily="34" charset="-122"/>
                <a:sym typeface="+mn-ea"/>
              </a:rPr>
              <a:t>桥梁，心动不如行动 ！            </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德国寓言大师克雷洛夫</a:t>
            </a:r>
            <a:endParaRPr lang="zh-CN" altLang="en-US" sz="2400" dirty="0">
              <a:latin typeface="微软雅黑" panose="020B0503020204020204" pitchFamily="34" charset="-122"/>
              <a:ea typeface="微软雅黑" panose="020B0503020204020204" pitchFamily="34" charset="-122"/>
            </a:endParaRPr>
          </a:p>
          <a:p>
            <a:pPr fontAlgn="auto">
              <a:lnSpc>
                <a:spcPct val="150000"/>
              </a:lnSpc>
            </a:pPr>
            <a:endParaRPr lang="zh-CN" altLang="en-US" sz="2400" dirty="0">
              <a:latin typeface="微软雅黑" panose="020B0503020204020204" pitchFamily="34" charset="-122"/>
              <a:ea typeface="微软雅黑" panose="020B0503020204020204" pitchFamily="34" charset="-122"/>
            </a:endParaRPr>
          </a:p>
          <a:p>
            <a:pPr algn="l" fontAlgn="auto">
              <a:lnSpc>
                <a:spcPct val="150000"/>
              </a:lnSpc>
            </a:pPr>
            <a:r>
              <a:rPr lang="zh-CN" altLang="en-US" sz="2400" dirty="0">
                <a:latin typeface="微软雅黑" panose="020B0503020204020204" pitchFamily="34" charset="-122"/>
                <a:ea typeface="微软雅黑" panose="020B0503020204020204" pitchFamily="34" charset="-122"/>
                <a:sym typeface="+mn-ea"/>
              </a:rPr>
              <a:t>有些人认为我所以在许多事情上有成就是因为我有天才，这是不正确的。无论哪个头脑清楚的人，如果他肯努力行动，都能像我一样有成就。                                                         </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爱迪生</a:t>
            </a:r>
            <a:endPar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9" name="文本框 8"/>
          <p:cNvSpPr txBox="1"/>
          <p:nvPr/>
        </p:nvSpPr>
        <p:spPr>
          <a:xfrm>
            <a:off x="1712595" y="1583055"/>
            <a:ext cx="8766175" cy="3692525"/>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目标制定的实现</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fontAlgn="auto">
              <a:lnSpc>
                <a:spcPct val="200000"/>
              </a:lnSpc>
            </a:pPr>
            <a:r>
              <a:rPr lang="en-US" altLang="zh-CN" sz="2400" dirty="0" err="1">
                <a:latin typeface="微软雅黑" panose="020B0503020204020204" pitchFamily="34" charset="-122"/>
                <a:ea typeface="微软雅黑" panose="020B0503020204020204" pitchFamily="34" charset="-122"/>
                <a:sym typeface="+mn-ea"/>
              </a:rPr>
              <a:t>目标很重要，但是达成目标更实际</a:t>
            </a:r>
            <a:r>
              <a:rPr lang="en-US" altLang="zh-CN"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pPr fontAlgn="auto">
              <a:lnSpc>
                <a:spcPct val="200000"/>
              </a:lnSpc>
            </a:pPr>
            <a:r>
              <a:rPr lang="en-US" altLang="zh-CN" sz="2400" dirty="0" err="1">
                <a:latin typeface="微软雅黑" panose="020B0503020204020204" pitchFamily="34" charset="-122"/>
                <a:ea typeface="微软雅黑" panose="020B0503020204020204" pitchFamily="34" charset="-122"/>
                <a:sym typeface="+mn-ea"/>
              </a:rPr>
              <a:t>确立了终极目标、大目标的雄心野望之后，应该尽早将注意力放在怎样马上动手上来</a:t>
            </a:r>
            <a:r>
              <a:rPr lang="en-US" altLang="zh-CN" sz="2400" dirty="0">
                <a:latin typeface="微软雅黑" panose="020B0503020204020204" pitchFamily="34" charset="-122"/>
                <a:ea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endParaRPr>
          </a:p>
          <a:p>
            <a:pPr fontAlgn="auto">
              <a:lnSpc>
                <a:spcPct val="200000"/>
              </a:lnSpc>
            </a:pPr>
            <a:r>
              <a:rPr lang="en-US" altLang="zh-CN" sz="2400" dirty="0" err="1">
                <a:latin typeface="微软雅黑" panose="020B0503020204020204" pitchFamily="34" charset="-122"/>
                <a:ea typeface="微软雅黑" panose="020B0503020204020204" pitchFamily="34" charset="-122"/>
                <a:sym typeface="+mn-ea"/>
              </a:rPr>
              <a:t>如果迟迟不愿意动手，不妨问问自己为什么</a:t>
            </a:r>
            <a:r>
              <a:rPr lang="en-US" altLang="zh-CN" sz="2400" dirty="0">
                <a:latin typeface="微软雅黑" panose="020B0503020204020204" pitchFamily="34" charset="-122"/>
                <a:ea typeface="微软雅黑" panose="020B0503020204020204" pitchFamily="34" charset="-122"/>
                <a:sym typeface="+mn-ea"/>
              </a:rPr>
              <a:t>？</a:t>
            </a:r>
            <a:endPar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3526790" y="283845"/>
            <a:ext cx="1198880" cy="398780"/>
          </a:xfrm>
          <a:prstGeom prst="rect">
            <a:avLst/>
          </a:prstGeom>
          <a:noFill/>
        </p:spPr>
        <p:txBody>
          <a:bodyPr wrap="none" rtlCol="0" anchor="t">
            <a:spAutoFit/>
          </a:bodyPr>
          <a:p>
            <a:pPr algn="l"/>
            <a:r>
              <a:rPr lang="zh-CN" altLang="en-US" sz="2000" dirty="0">
                <a:solidFill>
                  <a:schemeClr val="tx1"/>
                </a:solidFill>
                <a:latin typeface="微软雅黑" panose="020B0503020204020204" pitchFamily="34" charset="-122"/>
                <a:ea typeface="微软雅黑" panose="020B0503020204020204" pitchFamily="34" charset="-122"/>
                <a:cs typeface="+mj-cs"/>
                <a:sym typeface="+mn-ea"/>
              </a:rPr>
              <a:t>马上行动</a:t>
            </a:r>
            <a:endParaRPr lang="zh-CN" altLang="en-US" sz="2000" dirty="0">
              <a:solidFill>
                <a:schemeClr val="tx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grpSp>
        <p:nvGrpSpPr>
          <p:cNvPr id="76" name="组合 75"/>
          <p:cNvGrpSpPr/>
          <p:nvPr/>
        </p:nvGrpSpPr>
        <p:grpSpPr>
          <a:xfrm>
            <a:off x="1003300" y="1566545"/>
            <a:ext cx="10186670" cy="3725545"/>
            <a:chOff x="975" y="3226"/>
            <a:chExt cx="16042" cy="5867"/>
          </a:xfrm>
        </p:grpSpPr>
        <p:sp>
          <p:nvSpPr>
            <p:cNvPr id="70" name="正五边形 69"/>
            <p:cNvSpPr/>
            <p:nvPr/>
          </p:nvSpPr>
          <p:spPr>
            <a:xfrm>
              <a:off x="975" y="4700"/>
              <a:ext cx="4952" cy="4393"/>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just">
                <a:lnSpc>
                  <a:spcPct val="130000"/>
                </a:lnSpc>
                <a:spcBef>
                  <a:spcPts val="0"/>
                </a:spcBef>
                <a:spcAft>
                  <a:spcPts val="0"/>
                </a:spcAft>
              </a:pPr>
              <a:r>
                <a:rPr lang="zh-CN" altLang="en-US" sz="2000" spc="200" dirty="0">
                  <a:solidFill>
                    <a:schemeClr val="bg1"/>
                  </a:solidFill>
                  <a:uFillTx/>
                  <a:latin typeface="微软雅黑" panose="020B0503020204020204" pitchFamily="34" charset="-122"/>
                  <a:ea typeface="微软雅黑" panose="020B0503020204020204" pitchFamily="34" charset="-122"/>
                  <a:sym typeface="+mn-ea"/>
                </a:rPr>
                <a:t>运用才智和工具让客户接纳一些他们不知道、不了解但有益处的事物。</a:t>
              </a:r>
              <a:endParaRPr lang="zh-CN" altLang="en-US" sz="2000" spc="200" dirty="0">
                <a:solidFill>
                  <a:schemeClr val="bg1"/>
                </a:solidFill>
                <a:uFillTx/>
                <a:latin typeface="微软雅黑" panose="020B0503020204020204" pitchFamily="34" charset="-122"/>
                <a:ea typeface="微软雅黑" panose="020B0503020204020204" pitchFamily="34" charset="-122"/>
                <a:sym typeface="+mn-ea"/>
              </a:endParaRPr>
            </a:p>
          </p:txBody>
        </p:sp>
        <p:sp>
          <p:nvSpPr>
            <p:cNvPr id="71" name="正五边形 70"/>
            <p:cNvSpPr/>
            <p:nvPr/>
          </p:nvSpPr>
          <p:spPr>
            <a:xfrm>
              <a:off x="6545" y="4700"/>
              <a:ext cx="4950" cy="4392"/>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30000"/>
                </a:lnSpc>
                <a:spcBef>
                  <a:spcPts val="0"/>
                </a:spcBef>
                <a:spcAft>
                  <a:spcPts val="0"/>
                </a:spcAft>
              </a:pPr>
              <a:r>
                <a:rPr lang="zh-CN" altLang="en-US" sz="2000" spc="200" dirty="0">
                  <a:solidFill>
                    <a:schemeClr val="bg1"/>
                  </a:solidFill>
                  <a:uFillTx/>
                  <a:latin typeface="微软雅黑" panose="020B0503020204020204" pitchFamily="34" charset="-122"/>
                  <a:ea typeface="微软雅黑" panose="020B0503020204020204" pitchFamily="34" charset="-122"/>
                  <a:sym typeface="+mn-ea"/>
                </a:rPr>
                <a:t>按一定的程序一定的步骤一定的方法将销售分解量化进而达到一定目的。</a:t>
              </a:r>
              <a:endParaRPr lang="zh-CN" altLang="en-US" sz="2000" spc="200" dirty="0">
                <a:solidFill>
                  <a:schemeClr val="bg1"/>
                </a:solidFill>
                <a:uFillTx/>
                <a:latin typeface="微软雅黑" panose="020B0503020204020204" pitchFamily="34" charset="-122"/>
                <a:ea typeface="微软雅黑" panose="020B0503020204020204" pitchFamily="34" charset="-122"/>
                <a:sym typeface="+mn-ea"/>
              </a:endParaRPr>
            </a:p>
          </p:txBody>
        </p:sp>
        <p:sp>
          <p:nvSpPr>
            <p:cNvPr id="72" name="正五边形 71"/>
            <p:cNvSpPr/>
            <p:nvPr/>
          </p:nvSpPr>
          <p:spPr>
            <a:xfrm>
              <a:off x="12066" y="4700"/>
              <a:ext cx="4951" cy="4391"/>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30000"/>
                </a:lnSpc>
                <a:spcBef>
                  <a:spcPts val="0"/>
                </a:spcBef>
                <a:spcAft>
                  <a:spcPts val="0"/>
                </a:spcAft>
              </a:pPr>
              <a:r>
                <a:rPr lang="zh-CN" altLang="en-US" sz="2000" spc="200" dirty="0">
                  <a:solidFill>
                    <a:schemeClr val="bg1"/>
                  </a:solidFill>
                  <a:uFillTx/>
                  <a:latin typeface="微软雅黑" panose="020B0503020204020204" pitchFamily="34" charset="-122"/>
                  <a:ea typeface="微软雅黑" panose="020B0503020204020204" pitchFamily="34" charset="-122"/>
                  <a:sym typeface="+mn-ea"/>
                </a:rPr>
                <a:t>将销售专业化</a:t>
              </a:r>
              <a:endParaRPr lang="zh-CN" altLang="en-US" sz="2000" spc="200" dirty="0">
                <a:solidFill>
                  <a:schemeClr val="bg1"/>
                </a:solidFill>
                <a:uFillTx/>
                <a:latin typeface="微软雅黑" panose="020B0503020204020204" pitchFamily="34" charset="-122"/>
                <a:ea typeface="微软雅黑" panose="020B0503020204020204" pitchFamily="34" charset="-122"/>
                <a:sym typeface="+mn-ea"/>
              </a:endParaRPr>
            </a:p>
            <a:p>
              <a:pPr algn="just">
                <a:lnSpc>
                  <a:spcPct val="130000"/>
                </a:lnSpc>
                <a:spcBef>
                  <a:spcPts val="0"/>
                </a:spcBef>
                <a:spcAft>
                  <a:spcPts val="0"/>
                </a:spcAft>
              </a:pPr>
              <a:r>
                <a:rPr lang="zh-CN" altLang="en-US" sz="2000" spc="200" dirty="0">
                  <a:solidFill>
                    <a:schemeClr val="bg1"/>
                  </a:solidFill>
                  <a:uFillTx/>
                  <a:latin typeface="微软雅黑" panose="020B0503020204020204" pitchFamily="34" charset="-122"/>
                  <a:ea typeface="微软雅黑" panose="020B0503020204020204" pitchFamily="34" charset="-122"/>
                  <a:sym typeface="+mn-ea"/>
                </a:rPr>
                <a:t>，使专业不断</a:t>
              </a:r>
              <a:endParaRPr lang="zh-CN" altLang="en-US" sz="2000" spc="200" dirty="0">
                <a:solidFill>
                  <a:schemeClr val="bg1"/>
                </a:solidFill>
                <a:uFillTx/>
                <a:latin typeface="微软雅黑" panose="020B0503020204020204" pitchFamily="34" charset="-122"/>
                <a:ea typeface="微软雅黑" panose="020B0503020204020204" pitchFamily="34" charset="-122"/>
                <a:sym typeface="+mn-ea"/>
              </a:endParaRPr>
            </a:p>
            <a:p>
              <a:pPr algn="just">
                <a:lnSpc>
                  <a:spcPct val="130000"/>
                </a:lnSpc>
                <a:spcBef>
                  <a:spcPts val="0"/>
                </a:spcBef>
                <a:spcAft>
                  <a:spcPts val="0"/>
                </a:spcAft>
              </a:pPr>
              <a:r>
                <a:rPr lang="zh-CN" altLang="en-US" sz="2000" spc="200" dirty="0">
                  <a:solidFill>
                    <a:schemeClr val="bg1"/>
                  </a:solidFill>
                  <a:uFillTx/>
                  <a:latin typeface="微软雅黑" panose="020B0503020204020204" pitchFamily="34" charset="-122"/>
                  <a:ea typeface="微软雅黑" panose="020B0503020204020204" pitchFamily="34" charset="-122"/>
                  <a:sym typeface="+mn-ea"/>
                </a:rPr>
                <a:t>支配行动，进</a:t>
              </a:r>
              <a:endParaRPr lang="zh-CN" altLang="en-US" sz="2000" spc="200" dirty="0">
                <a:solidFill>
                  <a:schemeClr val="bg1"/>
                </a:solidFill>
                <a:uFillTx/>
                <a:latin typeface="微软雅黑" panose="020B0503020204020204" pitchFamily="34" charset="-122"/>
                <a:ea typeface="微软雅黑" panose="020B0503020204020204" pitchFamily="34" charset="-122"/>
                <a:sym typeface="+mn-ea"/>
              </a:endParaRPr>
            </a:p>
            <a:p>
              <a:pPr algn="just">
                <a:lnSpc>
                  <a:spcPct val="130000"/>
                </a:lnSpc>
                <a:spcBef>
                  <a:spcPts val="0"/>
                </a:spcBef>
                <a:spcAft>
                  <a:spcPts val="0"/>
                </a:spcAft>
              </a:pPr>
              <a:r>
                <a:rPr lang="zh-CN" altLang="en-US" sz="2000" spc="200" dirty="0">
                  <a:solidFill>
                    <a:schemeClr val="bg1"/>
                  </a:solidFill>
                  <a:uFillTx/>
                  <a:latin typeface="微软雅黑" panose="020B0503020204020204" pitchFamily="34" charset="-122"/>
                  <a:ea typeface="微软雅黑" panose="020B0503020204020204" pitchFamily="34" charset="-122"/>
                  <a:sym typeface="+mn-ea"/>
                </a:rPr>
                <a:t>而养成专业销</a:t>
              </a:r>
              <a:endParaRPr lang="zh-CN" altLang="en-US" sz="2000" spc="200" dirty="0">
                <a:solidFill>
                  <a:schemeClr val="bg1"/>
                </a:solidFill>
                <a:uFillTx/>
                <a:latin typeface="微软雅黑" panose="020B0503020204020204" pitchFamily="34" charset="-122"/>
                <a:ea typeface="微软雅黑" panose="020B0503020204020204" pitchFamily="34" charset="-122"/>
                <a:sym typeface="+mn-ea"/>
              </a:endParaRPr>
            </a:p>
            <a:p>
              <a:pPr algn="just">
                <a:lnSpc>
                  <a:spcPct val="130000"/>
                </a:lnSpc>
                <a:spcBef>
                  <a:spcPts val="0"/>
                </a:spcBef>
                <a:spcAft>
                  <a:spcPts val="0"/>
                </a:spcAft>
              </a:pPr>
              <a:r>
                <a:rPr lang="zh-CN" altLang="en-US" sz="2000" spc="200" dirty="0">
                  <a:solidFill>
                    <a:schemeClr val="bg1"/>
                  </a:solidFill>
                  <a:uFillTx/>
                  <a:latin typeface="微软雅黑" panose="020B0503020204020204" pitchFamily="34" charset="-122"/>
                  <a:ea typeface="微软雅黑" panose="020B0503020204020204" pitchFamily="34" charset="-122"/>
                  <a:sym typeface="+mn-ea"/>
                </a:rPr>
                <a:t>售的习惯</a:t>
              </a:r>
              <a:r>
                <a:rPr lang="zh-CN" altLang="en-US" sz="2000" spc="200" dirty="0">
                  <a:latin typeface="微软雅黑" panose="020B0503020204020204" pitchFamily="34" charset="-122"/>
                  <a:ea typeface="微软雅黑" panose="020B0503020204020204" pitchFamily="34" charset="-122"/>
                  <a:sym typeface="+mn-ea"/>
                </a:rPr>
                <a:t>。</a:t>
              </a:r>
              <a:endParaRPr lang="zh-CN" altLang="en-US" sz="2000" spc="200" dirty="0">
                <a:latin typeface="微软雅黑" panose="020B0503020204020204" pitchFamily="34" charset="-122"/>
                <a:ea typeface="微软雅黑" panose="020B0503020204020204" pitchFamily="34" charset="-122"/>
                <a:sym typeface="+mn-ea"/>
              </a:endParaRPr>
            </a:p>
          </p:txBody>
        </p:sp>
        <p:sp>
          <p:nvSpPr>
            <p:cNvPr id="73" name="文本框 72"/>
            <p:cNvSpPr txBox="1"/>
            <p:nvPr/>
          </p:nvSpPr>
          <p:spPr>
            <a:xfrm>
              <a:off x="2627" y="3226"/>
              <a:ext cx="1808" cy="1016"/>
            </a:xfrm>
            <a:prstGeom prst="rect">
              <a:avLst/>
            </a:prstGeom>
            <a:noFill/>
          </p:spPr>
          <p:txBody>
            <a:bodyPr wrap="none" rtlCol="0" anchor="t">
              <a:spAutoFit/>
            </a:bodyPr>
            <a:p>
              <a:r>
                <a:rPr lang="zh-CN" altLang="en-US" sz="3600" b="1" spc="200" dirty="0">
                  <a:solidFill>
                    <a:schemeClr val="tx1"/>
                  </a:solidFill>
                  <a:uFillTx/>
                  <a:latin typeface="微软雅黑" panose="020B0503020204020204" pitchFamily="34" charset="-122"/>
                  <a:ea typeface="微软雅黑" panose="020B0503020204020204" pitchFamily="34" charset="-122"/>
                  <a:sym typeface="+mn-ea"/>
                </a:rPr>
                <a:t>销售</a:t>
              </a:r>
              <a:endParaRPr lang="zh-CN" altLang="en-US" sz="3600" b="1" spc="200" dirty="0">
                <a:solidFill>
                  <a:schemeClr val="tx1"/>
                </a:solidFill>
                <a:uFillTx/>
                <a:latin typeface="微软雅黑" panose="020B0503020204020204" pitchFamily="34" charset="-122"/>
                <a:ea typeface="微软雅黑" panose="020B0503020204020204" pitchFamily="34" charset="-122"/>
                <a:sym typeface="+mn-ea"/>
              </a:endParaRPr>
            </a:p>
          </p:txBody>
        </p:sp>
        <p:sp>
          <p:nvSpPr>
            <p:cNvPr id="74" name="文本框 73"/>
            <p:cNvSpPr txBox="1"/>
            <p:nvPr/>
          </p:nvSpPr>
          <p:spPr>
            <a:xfrm>
              <a:off x="7462" y="3226"/>
              <a:ext cx="3435" cy="1016"/>
            </a:xfrm>
            <a:prstGeom prst="rect">
              <a:avLst/>
            </a:prstGeom>
            <a:noFill/>
          </p:spPr>
          <p:txBody>
            <a:bodyPr wrap="none" rtlCol="0" anchor="t">
              <a:spAutoFit/>
            </a:bodyPr>
            <a:p>
              <a:r>
                <a:rPr lang="zh-CN" altLang="en-US" sz="3600" b="1" spc="200" dirty="0">
                  <a:solidFill>
                    <a:schemeClr val="tx1"/>
                  </a:solidFill>
                  <a:uFillTx/>
                  <a:latin typeface="微软雅黑" panose="020B0503020204020204" pitchFamily="34" charset="-122"/>
                  <a:ea typeface="微软雅黑" panose="020B0503020204020204" pitchFamily="34" charset="-122"/>
                  <a:sym typeface="+mn-ea"/>
                </a:rPr>
                <a:t>专业销售</a:t>
              </a:r>
              <a:r>
                <a:rPr lang="zh-CN" altLang="en-US" b="1" dirty="0">
                  <a:latin typeface="微软雅黑" panose="020B0503020204020204" pitchFamily="34" charset="-122"/>
                  <a:ea typeface="微软雅黑" panose="020B0503020204020204" pitchFamily="34" charset="-122"/>
                  <a:sym typeface="+mn-ea"/>
                </a:rPr>
                <a:t> </a:t>
              </a:r>
              <a:endParaRPr lang="zh-CN" altLang="en-US"/>
            </a:p>
          </p:txBody>
        </p:sp>
        <p:sp>
          <p:nvSpPr>
            <p:cNvPr id="75" name="文本框 74"/>
            <p:cNvSpPr txBox="1"/>
            <p:nvPr/>
          </p:nvSpPr>
          <p:spPr>
            <a:xfrm>
              <a:off x="12497" y="3226"/>
              <a:ext cx="4088" cy="1016"/>
            </a:xfrm>
            <a:prstGeom prst="rect">
              <a:avLst/>
            </a:prstGeom>
            <a:noFill/>
          </p:spPr>
          <p:txBody>
            <a:bodyPr wrap="none" rtlCol="0" anchor="t">
              <a:spAutoFit/>
            </a:bodyPr>
            <a:p>
              <a:pPr lvl="0" algn="ctr" eaLnBrk="1" latinLnBrk="0" hangingPunct="1"/>
              <a:r>
                <a:rPr lang="zh-CN" altLang="en-US" sz="3600" b="1" spc="200" dirty="0" smtClean="0">
                  <a:solidFill>
                    <a:schemeClr val="tx1"/>
                  </a:solidFill>
                  <a:uFillTx/>
                  <a:latin typeface="微软雅黑" panose="020B0503020204020204" pitchFamily="34" charset="-122"/>
                  <a:ea typeface="微软雅黑" panose="020B0503020204020204" pitchFamily="34" charset="-122"/>
                  <a:sym typeface="+mn-ea"/>
                </a:rPr>
                <a:t>专业化销售</a:t>
              </a:r>
              <a:endParaRPr lang="zh-CN" altLang="en-US" sz="3600" b="1" spc="200" dirty="0" smtClean="0">
                <a:solidFill>
                  <a:schemeClr val="tx1"/>
                </a:solidFill>
                <a:uFillTx/>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2" name="文本框 1"/>
          <p:cNvSpPr txBox="1"/>
          <p:nvPr/>
        </p:nvSpPr>
        <p:spPr>
          <a:xfrm>
            <a:off x="968375" y="1028700"/>
            <a:ext cx="10130155" cy="4799965"/>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目标制定的实现</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fontAlgn="auto">
              <a:lnSpc>
                <a:spcPct val="200000"/>
              </a:lnSpc>
            </a:pPr>
            <a:r>
              <a:rPr lang="en-US" altLang="zh-CN" sz="2400" dirty="0" err="1">
                <a:latin typeface="微软雅黑" panose="020B0503020204020204" pitchFamily="34" charset="-122"/>
                <a:ea typeface="微软雅黑" panose="020B0503020204020204" pitchFamily="34" charset="-122"/>
                <a:sym typeface="+mn-ea"/>
              </a:rPr>
              <a:t>你觉得自己其实只是说说而已？还是你也想做，但不知该怎样开始</a:t>
            </a:r>
            <a:r>
              <a:rPr lang="en-US" altLang="zh-CN" sz="2400" dirty="0">
                <a:latin typeface="微软雅黑" panose="020B0503020204020204" pitchFamily="34" charset="-122"/>
                <a:ea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2400" dirty="0" err="1">
                <a:latin typeface="微软雅黑" panose="020B0503020204020204" pitchFamily="34" charset="-122"/>
                <a:ea typeface="微软雅黑" panose="020B0503020204020204" pitchFamily="34" charset="-122"/>
                <a:sym typeface="+mn-ea"/>
              </a:rPr>
              <a:t>这时，不妨审视一下你定的小目标是否能马上开始做起来</a:t>
            </a:r>
            <a:r>
              <a:rPr lang="en-US" altLang="zh-CN" sz="2400" dirty="0">
                <a:latin typeface="微软雅黑" panose="020B0503020204020204" pitchFamily="34" charset="-122"/>
                <a:ea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2400" dirty="0">
                <a:latin typeface="微软雅黑" panose="020B0503020204020204" pitchFamily="34" charset="-122"/>
                <a:ea typeface="微软雅黑" panose="020B0503020204020204" pitchFamily="34" charset="-122"/>
                <a:sym typeface="+mn-ea"/>
              </a:rPr>
              <a:t>小目标：我要提高自己的能力，在今年年底让自己的年薪变成30万元。</a:t>
            </a:r>
            <a:endParaRPr lang="en-US" altLang="zh-CN" sz="2400" dirty="0">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2400" dirty="0" err="1">
                <a:latin typeface="微软雅黑" panose="020B0503020204020204" pitchFamily="34" charset="-122"/>
                <a:ea typeface="微软雅黑" panose="020B0503020204020204" pitchFamily="34" charset="-122"/>
                <a:sym typeface="+mn-ea"/>
              </a:rPr>
              <a:t>觉得没有直接动手的操作性？那我们改一下</a:t>
            </a:r>
            <a:r>
              <a:rPr lang="en-US" altLang="zh-CN" sz="2400" dirty="0">
                <a:latin typeface="微软雅黑" panose="020B0503020204020204" pitchFamily="34" charset="-122"/>
                <a:ea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sym typeface="+mn-ea"/>
            </a:endParaRPr>
          </a:p>
          <a:p>
            <a:pPr marL="457200" indent="-457200" fontAlgn="auto">
              <a:lnSpc>
                <a:spcPct val="150000"/>
              </a:lnSpc>
              <a:buClr>
                <a:srgbClr val="B71C1C"/>
              </a:buClr>
              <a:buFont typeface="+mj-lt"/>
              <a:buAutoNum type="arabicPeriod"/>
            </a:pPr>
            <a:r>
              <a:rPr lang="en-US" altLang="zh-CN" sz="2400" dirty="0">
                <a:latin typeface="微软雅黑" panose="020B0503020204020204" pitchFamily="34" charset="-122"/>
                <a:ea typeface="微软雅黑" panose="020B0503020204020204" pitchFamily="34" charset="-122"/>
                <a:sym typeface="+mn-ea"/>
              </a:rPr>
              <a:t>我每天多花2个小时开发新客户，在今年年底让自己的年薪变成30万。</a:t>
            </a:r>
            <a:endParaRPr lang="en-US" altLang="zh-CN" sz="2400" dirty="0">
              <a:latin typeface="微软雅黑" panose="020B0503020204020204" pitchFamily="34" charset="-122"/>
              <a:ea typeface="微软雅黑" panose="020B0503020204020204" pitchFamily="34" charset="-122"/>
              <a:sym typeface="+mn-ea"/>
            </a:endParaRPr>
          </a:p>
          <a:p>
            <a:pPr marL="457200" indent="-457200" fontAlgn="auto">
              <a:lnSpc>
                <a:spcPct val="150000"/>
              </a:lnSpc>
              <a:buClr>
                <a:srgbClr val="B71C1C"/>
              </a:buClr>
              <a:buFont typeface="+mj-lt"/>
              <a:buAutoNum type="arabicPeriod"/>
            </a:pPr>
            <a:r>
              <a:rPr lang="en-US" altLang="zh-CN" sz="2400" dirty="0">
                <a:latin typeface="微软雅黑" panose="020B0503020204020204" pitchFamily="34" charset="-122"/>
                <a:ea typeface="微软雅黑" panose="020B0503020204020204" pitchFamily="34" charset="-122"/>
                <a:sym typeface="+mn-ea"/>
              </a:rPr>
              <a:t>我要通过注册会计师的考试，在今年年底让自己的年薪变成30万。</a:t>
            </a:r>
            <a:endParaRPr lang="en-US" altLang="zh-CN" sz="2400" dirty="0">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2400" dirty="0" err="1">
                <a:latin typeface="微软雅黑" panose="020B0503020204020204" pitchFamily="34" charset="-122"/>
                <a:ea typeface="微软雅黑" panose="020B0503020204020204" pitchFamily="34" charset="-122"/>
                <a:sym typeface="+mn-ea"/>
              </a:rPr>
              <a:t>是不是能够立刻开始</a:t>
            </a:r>
            <a:r>
              <a:rPr lang="en-US" altLang="zh-CN" sz="2400" dirty="0">
                <a:latin typeface="微软雅黑" panose="020B0503020204020204" pitchFamily="34" charset="-122"/>
                <a:ea typeface="微软雅黑" panose="020B0503020204020204" pitchFamily="34" charset="-122"/>
                <a:sym typeface="+mn-ea"/>
              </a:rPr>
              <a:t>？</a:t>
            </a:r>
            <a:endPar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3526790" y="283845"/>
            <a:ext cx="1198880" cy="398780"/>
          </a:xfrm>
          <a:prstGeom prst="rect">
            <a:avLst/>
          </a:prstGeom>
          <a:noFill/>
        </p:spPr>
        <p:txBody>
          <a:bodyPr wrap="none" rtlCol="0" anchor="t">
            <a:spAutoFit/>
          </a:bodyPr>
          <a:p>
            <a:pPr algn="l"/>
            <a:r>
              <a:rPr lang="zh-CN" altLang="en-US" sz="2000" dirty="0">
                <a:solidFill>
                  <a:schemeClr val="tx1"/>
                </a:solidFill>
                <a:latin typeface="微软雅黑" panose="020B0503020204020204" pitchFamily="34" charset="-122"/>
                <a:ea typeface="微软雅黑" panose="020B0503020204020204" pitchFamily="34" charset="-122"/>
                <a:cs typeface="+mj-cs"/>
                <a:sym typeface="+mn-ea"/>
              </a:rPr>
              <a:t>马上行动</a:t>
            </a:r>
            <a:endParaRPr lang="zh-CN" altLang="en-US" sz="2000" dirty="0">
              <a:solidFill>
                <a:schemeClr val="tx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2" name="文本框 1"/>
          <p:cNvSpPr txBox="1"/>
          <p:nvPr/>
        </p:nvSpPr>
        <p:spPr>
          <a:xfrm>
            <a:off x="1031240" y="1675130"/>
            <a:ext cx="10130155" cy="3507740"/>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目标制定的实现</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2400">
                <a:latin typeface="微软雅黑" panose="020B0503020204020204" pitchFamily="34" charset="-122"/>
                <a:ea typeface="微软雅黑" panose="020B0503020204020204" pitchFamily="34" charset="-122"/>
                <a:sym typeface="+mn-ea"/>
              </a:rPr>
              <a:t>如果你发现，截止期到来，“年底没有让自己的年薪变成30万”，怎么办？</a:t>
            </a:r>
            <a:endParaRPr lang="en-US" altLang="zh-CN" sz="2400">
              <a:latin typeface="微软雅黑" panose="020B0503020204020204" pitchFamily="34" charset="-122"/>
              <a:ea typeface="微软雅黑" panose="020B0503020204020204" pitchFamily="34" charset="-122"/>
              <a:sym typeface="+mn-ea"/>
            </a:endParaRPr>
          </a:p>
          <a:p>
            <a:pPr marL="457200" indent="-457200" fontAlgn="auto">
              <a:lnSpc>
                <a:spcPct val="150000"/>
              </a:lnSpc>
              <a:buClr>
                <a:srgbClr val="B71C1C"/>
              </a:buClr>
              <a:buFont typeface="+mj-lt"/>
              <a:buAutoNum type="arabicPeriod"/>
            </a:pPr>
            <a:r>
              <a:rPr lang="en-US" altLang="zh-CN" sz="2400">
                <a:latin typeface="微软雅黑" panose="020B0503020204020204" pitchFamily="34" charset="-122"/>
                <a:ea typeface="微软雅黑" panose="020B0503020204020204" pitchFamily="34" charset="-122"/>
                <a:sym typeface="+mn-ea"/>
              </a:rPr>
              <a:t>调整它。或许你应该先让自己年薪变成10万；</a:t>
            </a:r>
            <a:endParaRPr lang="en-US" altLang="zh-CN" sz="2400">
              <a:latin typeface="微软雅黑" panose="020B0503020204020204" pitchFamily="34" charset="-122"/>
              <a:ea typeface="微软雅黑" panose="020B0503020204020204" pitchFamily="34" charset="-122"/>
              <a:sym typeface="+mn-ea"/>
            </a:endParaRPr>
          </a:p>
          <a:p>
            <a:pPr marL="457200" indent="-457200" fontAlgn="auto">
              <a:lnSpc>
                <a:spcPct val="150000"/>
              </a:lnSpc>
              <a:buClr>
                <a:srgbClr val="B71C1C"/>
              </a:buClr>
              <a:buFont typeface="+mj-lt"/>
              <a:buAutoNum type="arabicPeriod"/>
            </a:pPr>
            <a:r>
              <a:rPr lang="en-US" altLang="zh-CN" sz="2400">
                <a:latin typeface="微软雅黑" panose="020B0503020204020204" pitchFamily="34" charset="-122"/>
                <a:ea typeface="微软雅黑" panose="020B0503020204020204" pitchFamily="34" charset="-122"/>
                <a:sym typeface="+mn-ea"/>
              </a:rPr>
              <a:t> 放弃它。或许成为首富只是一个妄念；</a:t>
            </a:r>
            <a:endParaRPr lang="en-US" altLang="zh-CN" sz="2400">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2400">
                <a:latin typeface="微软雅黑" panose="020B0503020204020204" pitchFamily="34" charset="-122"/>
                <a:ea typeface="微软雅黑" panose="020B0503020204020204" pitchFamily="34" charset="-122"/>
                <a:sym typeface="+mn-ea"/>
              </a:rPr>
              <a:t>立刻开始，不断调整，接受现实。</a:t>
            </a:r>
            <a:endParaRPr lang="en-US" altLang="zh-CN" sz="2400">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2400">
                <a:latin typeface="微软雅黑" panose="020B0503020204020204" pitchFamily="34" charset="-122"/>
                <a:ea typeface="微软雅黑" panose="020B0503020204020204" pitchFamily="34" charset="-122"/>
                <a:sym typeface="+mn-ea"/>
              </a:rPr>
              <a:t>通过这个过程，我们才能认识自己、了解自己、与自己和解.</a:t>
            </a:r>
            <a:endPar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3526790" y="283845"/>
            <a:ext cx="1198880" cy="398780"/>
          </a:xfrm>
          <a:prstGeom prst="rect">
            <a:avLst/>
          </a:prstGeom>
          <a:noFill/>
        </p:spPr>
        <p:txBody>
          <a:bodyPr wrap="none" rtlCol="0" anchor="t">
            <a:spAutoFit/>
          </a:bodyPr>
          <a:p>
            <a:pPr algn="l"/>
            <a:r>
              <a:rPr lang="zh-CN" altLang="en-US" sz="2000" dirty="0">
                <a:solidFill>
                  <a:schemeClr val="tx1"/>
                </a:solidFill>
                <a:latin typeface="微软雅黑" panose="020B0503020204020204" pitchFamily="34" charset="-122"/>
                <a:ea typeface="微软雅黑" panose="020B0503020204020204" pitchFamily="34" charset="-122"/>
                <a:cs typeface="+mj-cs"/>
                <a:sym typeface="+mn-ea"/>
              </a:rPr>
              <a:t>马上行动</a:t>
            </a:r>
            <a:endParaRPr lang="zh-CN" altLang="en-US" sz="2000" dirty="0">
              <a:solidFill>
                <a:schemeClr val="tx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2" name="文本框 1"/>
          <p:cNvSpPr txBox="1"/>
          <p:nvPr/>
        </p:nvSpPr>
        <p:spPr>
          <a:xfrm>
            <a:off x="737870" y="1398270"/>
            <a:ext cx="10653395" cy="4061460"/>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目标制定的实现</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2400" dirty="0" err="1">
                <a:latin typeface="微软雅黑" panose="020B0503020204020204" pitchFamily="34" charset="-122"/>
                <a:ea typeface="微软雅黑" panose="020B0503020204020204" pitchFamily="34" charset="-122"/>
                <a:sym typeface="+mn-ea"/>
              </a:rPr>
              <a:t>小目标清晰明确，甚至可以为它画出坚持清单，</a:t>
            </a:r>
            <a:r>
              <a:rPr lang="en-US" altLang="zh-CN" sz="2400" dirty="0" err="1" smtClean="0">
                <a:latin typeface="微软雅黑" panose="020B0503020204020204" pitchFamily="34" charset="-122"/>
                <a:ea typeface="微软雅黑" panose="020B0503020204020204" pitchFamily="34" charset="-122"/>
                <a:sym typeface="+mn-ea"/>
              </a:rPr>
              <a:t>每天打卡</a:t>
            </a:r>
            <a:r>
              <a:rPr lang="zh-CN" altLang="en-US" sz="2400" dirty="0">
                <a:latin typeface="微软雅黑" panose="020B0503020204020204" pitchFamily="34" charset="-122"/>
                <a:ea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2400" dirty="0">
                <a:latin typeface="微软雅黑" panose="020B0503020204020204" pitchFamily="34" charset="-122"/>
                <a:ea typeface="微软雅黑" panose="020B0503020204020204" pitchFamily="34" charset="-122"/>
                <a:sym typeface="+mn-ea"/>
              </a:rPr>
              <a:t>能够立刻开始的小目标才是好目标。在设定目标时，选择那些“跳一跳能够得着”的目标，能将你带入努力的状态，让你在工作中更加投入，让你的工作更有效率，更有成果。</a:t>
            </a:r>
            <a:endParaRPr lang="en-US" altLang="zh-CN" sz="2400" dirty="0">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2400" dirty="0">
                <a:latin typeface="微软雅黑" panose="020B0503020204020204" pitchFamily="34" charset="-122"/>
                <a:ea typeface="微软雅黑" panose="020B0503020204020204" pitchFamily="34" charset="-122"/>
                <a:sym typeface="+mn-ea"/>
              </a:rPr>
              <a:t>小目标重要，一方面是因为它能够立刻开始；另一方面你可以测试自己的能力是否匹配，测试自己是否享受这个过程，测试大目标是否完全没有可行性。</a:t>
            </a:r>
            <a:endPar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3526790" y="283845"/>
            <a:ext cx="1198880" cy="398780"/>
          </a:xfrm>
          <a:prstGeom prst="rect">
            <a:avLst/>
          </a:prstGeom>
          <a:noFill/>
        </p:spPr>
        <p:txBody>
          <a:bodyPr wrap="none" rtlCol="0" anchor="t">
            <a:spAutoFit/>
          </a:bodyPr>
          <a:p>
            <a:pPr algn="l"/>
            <a:r>
              <a:rPr lang="zh-CN" altLang="en-US" sz="2000" dirty="0">
                <a:solidFill>
                  <a:schemeClr val="tx1"/>
                </a:solidFill>
                <a:latin typeface="微软雅黑" panose="020B0503020204020204" pitchFamily="34" charset="-122"/>
                <a:ea typeface="微软雅黑" panose="020B0503020204020204" pitchFamily="34" charset="-122"/>
                <a:cs typeface="+mj-cs"/>
                <a:sym typeface="+mn-ea"/>
              </a:rPr>
              <a:t>马上行动</a:t>
            </a:r>
            <a:endParaRPr lang="zh-CN" altLang="en-US" sz="2000" dirty="0">
              <a:solidFill>
                <a:schemeClr val="tx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3601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8" name="文本框 7"/>
            <p:cNvSpPr txBox="1"/>
            <p:nvPr/>
          </p:nvSpPr>
          <p:spPr>
            <a:xfrm>
              <a:off x="1775" y="410"/>
              <a:ext cx="2178" cy="580"/>
            </a:xfrm>
            <a:prstGeom prst="rect">
              <a:avLst/>
            </a:prstGeom>
            <a:noFill/>
          </p:spPr>
          <p:txBody>
            <a:bodyPr wrap="square" rtlCol="0">
              <a:spAutoFit/>
              <a:scene3d>
                <a:camera prst="orthographicFront"/>
                <a:lightRig rig="threePt" dir="t"/>
              </a:scene3d>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2" name="文本框 1"/>
          <p:cNvSpPr txBox="1"/>
          <p:nvPr/>
        </p:nvSpPr>
        <p:spPr>
          <a:xfrm>
            <a:off x="2007235" y="972185"/>
            <a:ext cx="4843145" cy="5723890"/>
          </a:xfrm>
          <a:prstGeom prst="rect">
            <a:avLst/>
          </a:prstGeom>
          <a:noFill/>
        </p:spPr>
        <p:txBody>
          <a:bodyPr wrap="square" rtlCol="0" anchor="t">
            <a:spAutoFit/>
          </a:bodyPr>
          <a:p>
            <a:pPr algn="ctr"/>
            <a:r>
              <a:rPr lang="zh-CN" altLang="en-US" sz="3200" b="1" spc="200" dirty="0">
                <a:uFillTx/>
                <a:latin typeface="微软雅黑" panose="020B0503020204020204" pitchFamily="34" charset="-122"/>
                <a:ea typeface="微软雅黑" panose="020B0503020204020204" pitchFamily="34" charset="-122"/>
                <a:sym typeface="+mn-ea"/>
              </a:rPr>
              <a:t>目标制定实战</a:t>
            </a:r>
            <a:endParaRPr lang="zh-CN" altLang="en-US" sz="3200" b="1" spc="200" dirty="0">
              <a:uFillTx/>
              <a:latin typeface="微软雅黑" panose="020B0503020204020204" pitchFamily="34" charset="-122"/>
              <a:ea typeface="微软雅黑" panose="020B0503020204020204" pitchFamily="34" charset="-122"/>
              <a:sym typeface="+mn-ea"/>
            </a:endParaRPr>
          </a:p>
          <a:p>
            <a:pPr algn="ctr"/>
            <a:endParaRPr lang="zh-CN" altLang="en-US" sz="1000" b="1" spc="200" dirty="0">
              <a:uFillTx/>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400">
                <a:latin typeface="微软雅黑" panose="020B0503020204020204" pitchFamily="34" charset="-122"/>
                <a:ea typeface="微软雅黑" panose="020B0503020204020204" pitchFamily="34" charset="-122"/>
                <a:sym typeface="+mn-ea"/>
              </a:rPr>
              <a:t>我这个月的梦想是</a:t>
            </a:r>
            <a:endParaRPr lang="zh-CN" altLang="en-US" sz="2400">
              <a:latin typeface="微软雅黑" panose="020B0503020204020204" pitchFamily="34" charset="-122"/>
              <a:ea typeface="微软雅黑" panose="020B0503020204020204" pitchFamily="34" charset="-122"/>
            </a:endParaRPr>
          </a:p>
          <a:p>
            <a:pPr fontAlgn="auto">
              <a:lnSpc>
                <a:spcPct val="150000"/>
              </a:lnSpc>
            </a:pPr>
            <a:r>
              <a:rPr lang="zh-CN" altLang="en-US" sz="2400">
                <a:latin typeface="微软雅黑" panose="020B0503020204020204" pitchFamily="34" charset="-122"/>
                <a:ea typeface="微软雅黑" panose="020B0503020204020204" pitchFamily="34" charset="-122"/>
                <a:sym typeface="+mn-ea"/>
              </a:rPr>
              <a:t>我要赚</a:t>
            </a:r>
            <a:r>
              <a:rPr lang="zh-CN" altLang="en-US" sz="2400" u="sng">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钱来实现我的目标       </a:t>
            </a:r>
            <a:endParaRPr lang="zh-CN" altLang="en-US" sz="2400">
              <a:latin typeface="微软雅黑" panose="020B0503020204020204" pitchFamily="34" charset="-122"/>
              <a:ea typeface="微软雅黑" panose="020B0503020204020204" pitchFamily="34" charset="-122"/>
            </a:endParaRPr>
          </a:p>
          <a:p>
            <a:pPr fontAlgn="auto">
              <a:lnSpc>
                <a:spcPct val="150000"/>
              </a:lnSpc>
            </a:pPr>
            <a:r>
              <a:rPr lang="zh-CN" altLang="en-US" sz="2400">
                <a:latin typeface="微软雅黑" panose="020B0503020204020204" pitchFamily="34" charset="-122"/>
                <a:ea typeface="微软雅黑" panose="020B0503020204020204" pitchFamily="34" charset="-122"/>
                <a:sym typeface="+mn-ea"/>
              </a:rPr>
              <a:t>我要做</a:t>
            </a:r>
            <a:r>
              <a:rPr lang="zh-CN" altLang="en-US" sz="2400" u="sng">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业绩来赚钱</a:t>
            </a:r>
            <a:endParaRPr lang="zh-CN" altLang="en-US" sz="2400">
              <a:latin typeface="微软雅黑" panose="020B0503020204020204" pitchFamily="34" charset="-122"/>
              <a:ea typeface="微软雅黑" panose="020B0503020204020204" pitchFamily="34" charset="-122"/>
            </a:endParaRPr>
          </a:p>
          <a:p>
            <a:pPr fontAlgn="auto">
              <a:lnSpc>
                <a:spcPct val="150000"/>
              </a:lnSpc>
            </a:pPr>
            <a:r>
              <a:rPr lang="zh-CN" altLang="en-US" sz="2400">
                <a:latin typeface="微软雅黑" panose="020B0503020204020204" pitchFamily="34" charset="-122"/>
                <a:ea typeface="微软雅黑" panose="020B0503020204020204" pitchFamily="34" charset="-122"/>
                <a:sym typeface="+mn-ea"/>
              </a:rPr>
              <a:t>我计划通过</a:t>
            </a:r>
            <a:r>
              <a:rPr lang="zh-CN" altLang="en-US" sz="2400" u="sng">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个人来达成业绩         </a:t>
            </a:r>
            <a:endParaRPr lang="zh-CN" altLang="en-US" sz="2400">
              <a:latin typeface="微软雅黑" panose="020B0503020204020204" pitchFamily="34" charset="-122"/>
              <a:ea typeface="微软雅黑" panose="020B0503020204020204" pitchFamily="34" charset="-122"/>
            </a:endParaRPr>
          </a:p>
          <a:p>
            <a:pPr fontAlgn="auto">
              <a:lnSpc>
                <a:spcPct val="150000"/>
              </a:lnSpc>
            </a:pPr>
            <a:r>
              <a:rPr lang="zh-CN" altLang="en-US" sz="2400">
                <a:latin typeface="微软雅黑" panose="020B0503020204020204" pitchFamily="34" charset="-122"/>
                <a:ea typeface="微软雅黑" panose="020B0503020204020204" pitchFamily="34" charset="-122"/>
                <a:sym typeface="+mn-ea"/>
              </a:rPr>
              <a:t>每单是</a:t>
            </a:r>
            <a:r>
              <a:rPr lang="zh-CN" altLang="en-US" sz="2400" u="sng">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万元</a:t>
            </a:r>
            <a:endParaRPr lang="zh-CN" altLang="en-US" sz="2400">
              <a:latin typeface="微软雅黑" panose="020B0503020204020204" pitchFamily="34" charset="-122"/>
              <a:ea typeface="微软雅黑" panose="020B0503020204020204" pitchFamily="34" charset="-122"/>
            </a:endParaRPr>
          </a:p>
          <a:p>
            <a:pPr fontAlgn="auto">
              <a:lnSpc>
                <a:spcPct val="150000"/>
              </a:lnSpc>
            </a:pPr>
            <a:r>
              <a:rPr lang="zh-CN" altLang="en-US" sz="2400">
                <a:latin typeface="微软雅黑" panose="020B0503020204020204" pitchFamily="34" charset="-122"/>
                <a:ea typeface="微软雅黑" panose="020B0503020204020204" pitchFamily="34" charset="-122"/>
                <a:sym typeface="+mn-ea"/>
              </a:rPr>
              <a:t>我只有</a:t>
            </a:r>
            <a:r>
              <a:rPr lang="zh-CN" altLang="en-US" sz="2400" u="sng">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天的时间</a:t>
            </a:r>
            <a:endParaRPr lang="en-US" altLang="zh-CN" sz="2400" dirty="0">
              <a:latin typeface="微软雅黑" panose="020B0503020204020204" pitchFamily="34" charset="-122"/>
              <a:ea typeface="微软雅黑" panose="020B0503020204020204" pitchFamily="34" charset="-122"/>
              <a:sym typeface="+mn-ea"/>
            </a:endParaRPr>
          </a:p>
          <a:p>
            <a:pPr algn="l" fontAlgn="auto">
              <a:lnSpc>
                <a:spcPct val="150000"/>
              </a:lnSpc>
            </a:pPr>
            <a:r>
              <a:rPr lang="zh-CN" altLang="en-US" sz="2400">
                <a:latin typeface="微软雅黑" panose="020B0503020204020204" pitchFamily="34" charset="-122"/>
                <a:ea typeface="微软雅黑" panose="020B0503020204020204" pitchFamily="34" charset="-122"/>
                <a:sym typeface="+mn-ea"/>
              </a:rPr>
              <a:t>第一周出单</a:t>
            </a:r>
            <a:r>
              <a:rPr lang="zh-CN" altLang="en-US" sz="2400" u="sng">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万元          </a:t>
            </a:r>
            <a:endParaRPr lang="zh-CN" altLang="en-US" sz="2400">
              <a:latin typeface="微软雅黑" panose="020B0503020204020204" pitchFamily="34" charset="-122"/>
              <a:ea typeface="微软雅黑" panose="020B0503020204020204" pitchFamily="34" charset="-122"/>
              <a:sym typeface="+mn-ea"/>
            </a:endParaRPr>
          </a:p>
          <a:p>
            <a:pPr algn="l" fontAlgn="auto">
              <a:lnSpc>
                <a:spcPct val="150000"/>
              </a:lnSpc>
            </a:pPr>
            <a:r>
              <a:rPr lang="zh-CN" altLang="en-US" sz="2400">
                <a:latin typeface="微软雅黑" panose="020B0503020204020204" pitchFamily="34" charset="-122"/>
                <a:ea typeface="微软雅黑" panose="020B0503020204020204" pitchFamily="34" charset="-122"/>
                <a:sym typeface="+mn-ea"/>
              </a:rPr>
              <a:t>第二周出单</a:t>
            </a:r>
            <a:r>
              <a:rPr lang="zh-CN" altLang="en-US" sz="2400" u="sng">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万元</a:t>
            </a:r>
            <a:endParaRPr lang="zh-CN" altLang="en-US" sz="2400">
              <a:latin typeface="微软雅黑" panose="020B0503020204020204" pitchFamily="34" charset="-122"/>
              <a:ea typeface="微软雅黑" panose="020B0503020204020204" pitchFamily="34" charset="-122"/>
              <a:sym typeface="+mn-ea"/>
            </a:endParaRPr>
          </a:p>
          <a:p>
            <a:pPr algn="l" fontAlgn="auto">
              <a:lnSpc>
                <a:spcPct val="150000"/>
              </a:lnSpc>
            </a:pPr>
            <a:r>
              <a:rPr lang="zh-CN" altLang="en-US" sz="2400">
                <a:latin typeface="微软雅黑" panose="020B0503020204020204" pitchFamily="34" charset="-122"/>
                <a:ea typeface="微软雅黑" panose="020B0503020204020204" pitchFamily="34" charset="-122"/>
                <a:sym typeface="+mn-ea"/>
              </a:rPr>
              <a:t>第三周出单</a:t>
            </a:r>
            <a:r>
              <a:rPr lang="zh-CN" altLang="en-US" sz="2400" u="sng">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万元 </a:t>
            </a:r>
            <a:endParaRPr lang="zh-CN" altLang="en-US" sz="2400" spc="200" dirty="0" smtClean="0">
              <a:solidFill>
                <a:schemeClr val="tx1"/>
              </a:solidFill>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315835" y="3987165"/>
            <a:ext cx="4771390" cy="1383665"/>
          </a:xfrm>
          <a:prstGeom prst="rect">
            <a:avLst/>
          </a:prstGeom>
          <a:noFill/>
        </p:spPr>
        <p:txBody>
          <a:bodyPr wrap="square" rtlCol="0" anchor="t">
            <a:spAutoFit/>
          </a:bodyPr>
          <a:p>
            <a:pPr fontAlgn="auto">
              <a:lnSpc>
                <a:spcPct val="150000"/>
              </a:lnSpc>
            </a:pPr>
            <a:r>
              <a:rPr lang="zh-CN" altLang="en-US" sz="2800" b="1">
                <a:solidFill>
                  <a:schemeClr val="accent1"/>
                </a:solidFill>
                <a:latin typeface="微软雅黑" panose="020B0503020204020204" pitchFamily="34" charset="-122"/>
                <a:ea typeface="微软雅黑" panose="020B0503020204020204" pitchFamily="34" charset="-122"/>
                <a:sym typeface="+mn-ea"/>
              </a:rPr>
              <a:t>我会为了我的梦想努力奋斗！</a:t>
            </a:r>
            <a:endParaRPr lang="zh-CN" altLang="en-US" sz="2800" b="1">
              <a:solidFill>
                <a:schemeClr val="accent1"/>
              </a:solidFill>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800" b="1">
                <a:solidFill>
                  <a:schemeClr val="accent1"/>
                </a:solidFill>
                <a:latin typeface="微软雅黑" panose="020B0503020204020204" pitchFamily="34" charset="-122"/>
                <a:ea typeface="微软雅黑" panose="020B0503020204020204" pitchFamily="34" charset="-122"/>
                <a:sym typeface="+mn-ea"/>
              </a:rPr>
              <a:t>奔跑吧，业绩！</a:t>
            </a:r>
            <a:r>
              <a:rPr lang="zh-CN" altLang="en-US" sz="2800" b="1" u="sng">
                <a:solidFill>
                  <a:schemeClr val="accent1"/>
                </a:solidFill>
                <a:latin typeface="微软雅黑" panose="020B0503020204020204" pitchFamily="34" charset="-122"/>
                <a:ea typeface="微软雅黑" panose="020B0503020204020204" pitchFamily="34" charset="-122"/>
                <a:sym typeface="+mn-ea"/>
              </a:rPr>
              <a:t>   </a:t>
            </a:r>
            <a:endParaRPr lang="zh-CN" altLang="en-US" sz="2800" b="1" u="sng">
              <a:solidFill>
                <a:schemeClr val="accent1"/>
              </a:solidFill>
              <a:latin typeface="微软雅黑" panose="020B0503020204020204" pitchFamily="34" charset="-122"/>
              <a:ea typeface="微软雅黑" panose="020B0503020204020204" pitchFamily="34" charset="-122"/>
              <a:sym typeface="+mn-ea"/>
            </a:endParaRPr>
          </a:p>
        </p:txBody>
      </p:sp>
      <p:cxnSp>
        <p:nvCxnSpPr>
          <p:cNvPr id="5" name="直接连接符 4"/>
          <p:cNvCxnSpPr/>
          <p:nvPr/>
        </p:nvCxnSpPr>
        <p:spPr>
          <a:xfrm flipH="1">
            <a:off x="5539740" y="2538730"/>
            <a:ext cx="2581275" cy="4012565"/>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6599590" y="0"/>
            <a:ext cx="5592410" cy="6858000"/>
            <a:chOff x="6599590" y="0"/>
            <a:chExt cx="5592410" cy="6858000"/>
          </a:xfrm>
        </p:grpSpPr>
        <p:sp>
          <p:nvSpPr>
            <p:cNvPr id="13" name="任意多边形 12"/>
            <p:cNvSpPr/>
            <p:nvPr/>
          </p:nvSpPr>
          <p:spPr bwMode="auto">
            <a:xfrm>
              <a:off x="6599590" y="0"/>
              <a:ext cx="5592410" cy="6858000"/>
            </a:xfrm>
            <a:custGeom>
              <a:avLst/>
              <a:gdLst>
                <a:gd name="connsiteX0" fmla="*/ 2665414 w 5592410"/>
                <a:gd name="connsiteY0" fmla="*/ 0 h 6858000"/>
                <a:gd name="connsiteX1" fmla="*/ 2852064 w 5592410"/>
                <a:gd name="connsiteY1" fmla="*/ 0 h 6858000"/>
                <a:gd name="connsiteX2" fmla="*/ 5405760 w 5592410"/>
                <a:gd name="connsiteY2" fmla="*/ 0 h 6858000"/>
                <a:gd name="connsiteX3" fmla="*/ 5592410 w 5592410"/>
                <a:gd name="connsiteY3" fmla="*/ 0 h 6858000"/>
                <a:gd name="connsiteX4" fmla="*/ 5592410 w 5592410"/>
                <a:gd name="connsiteY4" fmla="*/ 6858000 h 6858000"/>
                <a:gd name="connsiteX5" fmla="*/ 5405760 w 5592410"/>
                <a:gd name="connsiteY5" fmla="*/ 6858000 h 6858000"/>
                <a:gd name="connsiteX6" fmla="*/ 186650 w 5592410"/>
                <a:gd name="connsiteY6" fmla="*/ 6858000 h 6858000"/>
                <a:gd name="connsiteX7" fmla="*/ 0 w 559241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2410" h="6858000">
                  <a:moveTo>
                    <a:pt x="2665414" y="0"/>
                  </a:moveTo>
                  <a:lnTo>
                    <a:pt x="2852064" y="0"/>
                  </a:lnTo>
                  <a:lnTo>
                    <a:pt x="5405760" y="0"/>
                  </a:lnTo>
                  <a:lnTo>
                    <a:pt x="5592410" y="0"/>
                  </a:lnTo>
                  <a:lnTo>
                    <a:pt x="5592410" y="6858000"/>
                  </a:lnTo>
                  <a:lnTo>
                    <a:pt x="5405760" y="6858000"/>
                  </a:lnTo>
                  <a:lnTo>
                    <a:pt x="186650" y="6858000"/>
                  </a:lnTo>
                  <a:lnTo>
                    <a:pt x="0" y="6858000"/>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grpSp>
          <p:nvGrpSpPr>
            <p:cNvPr id="21" name="组合 20"/>
            <p:cNvGrpSpPr/>
            <p:nvPr/>
          </p:nvGrpSpPr>
          <p:grpSpPr>
            <a:xfrm>
              <a:off x="8686008" y="0"/>
              <a:ext cx="598355" cy="1268413"/>
              <a:chOff x="8276754" y="0"/>
              <a:chExt cx="924118" cy="1958975"/>
            </a:xfrm>
          </p:grpSpPr>
          <p:sp>
            <p:nvSpPr>
              <p:cNvPr id="18" name="Freeform 18"/>
              <p:cNvSpPr/>
              <p:nvPr/>
            </p:nvSpPr>
            <p:spPr bwMode="auto">
              <a:xfrm>
                <a:off x="8276754" y="558800"/>
                <a:ext cx="671513" cy="1054100"/>
              </a:xfrm>
              <a:custGeom>
                <a:avLst/>
                <a:gdLst>
                  <a:gd name="T0" fmla="*/ 156 w 156"/>
                  <a:gd name="T1" fmla="*/ 0 h 246"/>
                  <a:gd name="T2" fmla="*/ 0 w 156"/>
                  <a:gd name="T3" fmla="*/ 42 h 246"/>
                  <a:gd name="T4" fmla="*/ 61 w 156"/>
                  <a:gd name="T5" fmla="*/ 246 h 246"/>
                  <a:gd name="T6" fmla="*/ 156 w 156"/>
                  <a:gd name="T7" fmla="*/ 0 h 246"/>
                </a:gdLst>
                <a:ahLst/>
                <a:cxnLst>
                  <a:cxn ang="0">
                    <a:pos x="T0" y="T1"/>
                  </a:cxn>
                  <a:cxn ang="0">
                    <a:pos x="T2" y="T3"/>
                  </a:cxn>
                  <a:cxn ang="0">
                    <a:pos x="T4" y="T5"/>
                  </a:cxn>
                  <a:cxn ang="0">
                    <a:pos x="T6" y="T7"/>
                  </a:cxn>
                </a:cxnLst>
                <a:rect l="0" t="0" r="r" b="b"/>
                <a:pathLst>
                  <a:path w="156" h="246">
                    <a:moveTo>
                      <a:pt x="156" y="0"/>
                    </a:moveTo>
                    <a:cubicBezTo>
                      <a:pt x="0" y="42"/>
                      <a:pt x="0" y="42"/>
                      <a:pt x="0" y="42"/>
                    </a:cubicBezTo>
                    <a:cubicBezTo>
                      <a:pt x="0" y="42"/>
                      <a:pt x="72" y="93"/>
                      <a:pt x="61" y="246"/>
                    </a:cubicBezTo>
                    <a:lnTo>
                      <a:pt x="156" y="0"/>
                    </a:lnTo>
                    <a:close/>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8365847" y="0"/>
                <a:ext cx="835025" cy="1958975"/>
              </a:xfrm>
              <a:custGeom>
                <a:avLst/>
                <a:gdLst>
                  <a:gd name="T0" fmla="*/ 10 w 194"/>
                  <a:gd name="T1" fmla="*/ 460 h 460"/>
                  <a:gd name="T2" fmla="*/ 0 w 194"/>
                  <a:gd name="T3" fmla="*/ 51 h 460"/>
                  <a:gd name="T4" fmla="*/ 77 w 194"/>
                  <a:gd name="T5" fmla="*/ 0 h 460"/>
                  <a:gd name="T6" fmla="*/ 194 w 194"/>
                  <a:gd name="T7" fmla="*/ 0 h 460"/>
                  <a:gd name="T8" fmla="*/ 10 w 194"/>
                  <a:gd name="T9" fmla="*/ 460 h 460"/>
                </a:gdLst>
                <a:ahLst/>
                <a:cxnLst>
                  <a:cxn ang="0">
                    <a:pos x="T0" y="T1"/>
                  </a:cxn>
                  <a:cxn ang="0">
                    <a:pos x="T2" y="T3"/>
                  </a:cxn>
                  <a:cxn ang="0">
                    <a:pos x="T4" y="T5"/>
                  </a:cxn>
                  <a:cxn ang="0">
                    <a:pos x="T6" y="T7"/>
                  </a:cxn>
                  <a:cxn ang="0">
                    <a:pos x="T8" y="T9"/>
                  </a:cxn>
                </a:cxnLst>
                <a:rect l="0" t="0" r="r" b="b"/>
                <a:pathLst>
                  <a:path w="194" h="460">
                    <a:moveTo>
                      <a:pt x="10" y="460"/>
                    </a:moveTo>
                    <a:cubicBezTo>
                      <a:pt x="133" y="144"/>
                      <a:pt x="0" y="51"/>
                      <a:pt x="0" y="51"/>
                    </a:cubicBezTo>
                    <a:cubicBezTo>
                      <a:pt x="77" y="0"/>
                      <a:pt x="77" y="0"/>
                      <a:pt x="77" y="0"/>
                    </a:cubicBezTo>
                    <a:cubicBezTo>
                      <a:pt x="194" y="0"/>
                      <a:pt x="194" y="0"/>
                      <a:pt x="194" y="0"/>
                    </a:cubicBezTo>
                    <a:lnTo>
                      <a:pt x="10" y="460"/>
                    </a:lnTo>
                    <a:close/>
                  </a:path>
                </a:pathLst>
              </a:custGeom>
              <a:solidFill>
                <a:srgbClr val="EF53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450452" y="5559257"/>
            <a:ext cx="136769" cy="889000"/>
            <a:chOff x="354199" y="1524000"/>
            <a:chExt cx="254000" cy="1651000"/>
          </a:xfrm>
          <a:solidFill>
            <a:schemeClr val="accent1"/>
          </a:solidFill>
        </p:grpSpPr>
        <p:sp>
          <p:nvSpPr>
            <p:cNvPr id="2" name="椭圆 1"/>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Freeform 9"/>
          <p:cNvSpPr>
            <a:spLocks noEditPoints="1"/>
          </p:cNvSpPr>
          <p:nvPr/>
        </p:nvSpPr>
        <p:spPr bwMode="auto">
          <a:xfrm>
            <a:off x="6599590" y="0"/>
            <a:ext cx="2791973" cy="6858000"/>
          </a:xfrm>
          <a:custGeom>
            <a:avLst/>
            <a:gdLst>
              <a:gd name="T0" fmla="*/ 2347 w 2347"/>
              <a:gd name="T1" fmla="*/ 0 h 5765"/>
              <a:gd name="T2" fmla="*/ 2243 w 2347"/>
              <a:gd name="T3" fmla="*/ 0 h 5765"/>
              <a:gd name="T4" fmla="*/ 0 w 2347"/>
              <a:gd name="T5" fmla="*/ 5765 h 5765"/>
              <a:gd name="T6" fmla="*/ 441 w 2347"/>
              <a:gd name="T7" fmla="*/ 5765 h 5765"/>
              <a:gd name="T8" fmla="*/ 2347 w 2347"/>
              <a:gd name="T9" fmla="*/ 0 h 5765"/>
              <a:gd name="T10" fmla="*/ 2347 w 2347"/>
              <a:gd name="T11" fmla="*/ 0 h 5765"/>
              <a:gd name="T12" fmla="*/ 2347 w 2347"/>
              <a:gd name="T13" fmla="*/ 0 h 5765"/>
            </a:gdLst>
            <a:ahLst/>
            <a:cxnLst>
              <a:cxn ang="0">
                <a:pos x="T0" y="T1"/>
              </a:cxn>
              <a:cxn ang="0">
                <a:pos x="T2" y="T3"/>
              </a:cxn>
              <a:cxn ang="0">
                <a:pos x="T4" y="T5"/>
              </a:cxn>
              <a:cxn ang="0">
                <a:pos x="T6" y="T7"/>
              </a:cxn>
              <a:cxn ang="0">
                <a:pos x="T8" y="T9"/>
              </a:cxn>
              <a:cxn ang="0">
                <a:pos x="T10" y="T11"/>
              </a:cxn>
              <a:cxn ang="0">
                <a:pos x="T12" y="T13"/>
              </a:cxn>
            </a:cxnLst>
            <a:rect l="0" t="0" r="r" b="b"/>
            <a:pathLst>
              <a:path w="2347" h="5765">
                <a:moveTo>
                  <a:pt x="2347" y="0"/>
                </a:moveTo>
                <a:lnTo>
                  <a:pt x="2243" y="0"/>
                </a:lnTo>
                <a:lnTo>
                  <a:pt x="0" y="5765"/>
                </a:lnTo>
                <a:lnTo>
                  <a:pt x="441" y="5765"/>
                </a:lnTo>
                <a:lnTo>
                  <a:pt x="2347" y="0"/>
                </a:lnTo>
                <a:close/>
                <a:moveTo>
                  <a:pt x="2347" y="0"/>
                </a:moveTo>
                <a:lnTo>
                  <a:pt x="2347" y="0"/>
                </a:lnTo>
                <a:close/>
              </a:path>
            </a:pathLst>
          </a:custGeom>
          <a:solidFill>
            <a:srgbClr val="231815">
              <a:alpha val="25000"/>
            </a:srgbClr>
          </a:solidFill>
          <a:ln>
            <a:noFill/>
          </a:ln>
        </p:spPr>
        <p:txBody>
          <a:bodyPr vert="horz" wrap="square" lIns="91440" tIns="45720" rIns="91440" bIns="45720" numCol="1" anchor="t" anchorCtr="0" compatLnSpc="1"/>
          <a:lstStyle/>
          <a:p>
            <a:endParaRPr lang="zh-CN" altLang="en-US"/>
          </a:p>
        </p:txBody>
      </p:sp>
      <p:pic>
        <p:nvPicPr>
          <p:cNvPr id="25" name="图片 24" descr="微信图片_201804170909336"/>
          <p:cNvPicPr>
            <a:picLocks noChangeAspect="1"/>
          </p:cNvPicPr>
          <p:nvPr/>
        </p:nvPicPr>
        <p:blipFill>
          <a:blip r:embed="rId1">
            <a:lum bright="18000"/>
          </a:blip>
          <a:stretch>
            <a:fillRect/>
          </a:stretch>
        </p:blipFill>
        <p:spPr>
          <a:xfrm>
            <a:off x="8743950" y="3568700"/>
            <a:ext cx="2714625" cy="2628265"/>
          </a:xfrm>
          <a:prstGeom prst="rect">
            <a:avLst/>
          </a:prstGeom>
          <a:effectLst>
            <a:glow rad="50800">
              <a:schemeClr val="accent1">
                <a:alpha val="89000"/>
              </a:schemeClr>
            </a:glow>
            <a:outerShdw blurRad="431800" dist="38100" algn="l" rotWithShape="0">
              <a:prstClr val="black">
                <a:alpha val="40000"/>
              </a:prstClr>
            </a:outerShdw>
            <a:reflection endPos="0" dir="5400000" sy="-100000" algn="bl" rotWithShape="0"/>
          </a:effectLst>
        </p:spPr>
      </p:pic>
      <p:grpSp>
        <p:nvGrpSpPr>
          <p:cNvPr id="26" name="组合 25"/>
          <p:cNvGrpSpPr/>
          <p:nvPr/>
        </p:nvGrpSpPr>
        <p:grpSpPr>
          <a:xfrm>
            <a:off x="450215" y="336550"/>
            <a:ext cx="2085340" cy="578485"/>
            <a:chOff x="709" y="410"/>
            <a:chExt cx="3284" cy="911"/>
          </a:xfrm>
        </p:grpSpPr>
        <p:pic>
          <p:nvPicPr>
            <p:cNvPr id="27" name="图片 2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28" name="文本框 27"/>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29" name="文本框 28"/>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4" name="文本框 3"/>
          <p:cNvSpPr txBox="1"/>
          <p:nvPr/>
        </p:nvSpPr>
        <p:spPr>
          <a:xfrm>
            <a:off x="2510155" y="2921635"/>
            <a:ext cx="3332480" cy="1014730"/>
          </a:xfrm>
          <a:prstGeom prst="rect">
            <a:avLst/>
          </a:prstGeom>
          <a:noFill/>
        </p:spPr>
        <p:txBody>
          <a:bodyPr wrap="none" rtlCol="0">
            <a:spAutoFit/>
          </a:bodyPr>
          <a:p>
            <a:r>
              <a:rPr lang="zh-CN" altLang="en-US" sz="6000" b="1" spc="200">
                <a:solidFill>
                  <a:schemeClr val="accent1"/>
                </a:solidFill>
                <a:uFillTx/>
              </a:rPr>
              <a:t>谢谢聆听</a:t>
            </a:r>
            <a:endParaRPr lang="zh-CN" altLang="en-US" sz="6000" b="1" spc="200">
              <a:solidFill>
                <a:schemeClr val="accent1"/>
              </a:solidFill>
              <a:uFillTx/>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17" presetClass="entr" presetSubtype="2"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500" fill="hold"/>
                                        <p:tgtEl>
                                          <p:spTgt spid="35"/>
                                        </p:tgtEl>
                                        <p:attrNameLst>
                                          <p:attrName>ppt_x</p:attrName>
                                        </p:attrNameLst>
                                      </p:cBhvr>
                                      <p:tavLst>
                                        <p:tav tm="0">
                                          <p:val>
                                            <p:strVal val="#ppt_x+#ppt_w/2"/>
                                          </p:val>
                                        </p:tav>
                                        <p:tav tm="100000">
                                          <p:val>
                                            <p:strVal val="#ppt_x"/>
                                          </p:val>
                                        </p:tav>
                                      </p:tavLst>
                                    </p:anim>
                                    <p:anim calcmode="lin" valueType="num">
                                      <p:cBhvr>
                                        <p:cTn id="11" dur="500" fill="hold"/>
                                        <p:tgtEl>
                                          <p:spTgt spid="35"/>
                                        </p:tgtEl>
                                        <p:attrNameLst>
                                          <p:attrName>ppt_y</p:attrName>
                                        </p:attrNameLst>
                                      </p:cBhvr>
                                      <p:tavLst>
                                        <p:tav tm="0">
                                          <p:val>
                                            <p:strVal val="#ppt_y"/>
                                          </p:val>
                                        </p:tav>
                                        <p:tav tm="100000">
                                          <p:val>
                                            <p:strVal val="#ppt_y"/>
                                          </p:val>
                                        </p:tav>
                                      </p:tavLst>
                                    </p:anim>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grpSp>
        <p:nvGrpSpPr>
          <p:cNvPr id="4" name="组合 3"/>
          <p:cNvGrpSpPr/>
          <p:nvPr/>
        </p:nvGrpSpPr>
        <p:grpSpPr>
          <a:xfrm>
            <a:off x="3596640" y="1030605"/>
            <a:ext cx="5683885" cy="5748020"/>
            <a:chOff x="4764088" y="2644776"/>
            <a:chExt cx="2390776" cy="2389187"/>
          </a:xfrm>
        </p:grpSpPr>
        <p:sp>
          <p:nvSpPr>
            <p:cNvPr id="5" name="MH_SubTitle_2"/>
            <p:cNvSpPr>
              <a:spLocks noChangeAspect="1"/>
            </p:cNvSpPr>
            <p:nvPr>
              <p:custDataLst>
                <p:tags r:id="rId2"/>
              </p:custDataLst>
            </p:nvPr>
          </p:nvSpPr>
          <p:spPr bwMode="auto">
            <a:xfrm>
              <a:off x="5978525" y="2644776"/>
              <a:ext cx="884238" cy="792163"/>
            </a:xfrm>
            <a:custGeom>
              <a:avLst/>
              <a:gdLst>
                <a:gd name="T0" fmla="*/ 38 w 947"/>
                <a:gd name="T1" fmla="*/ 1 h 849"/>
                <a:gd name="T2" fmla="*/ 108 w 947"/>
                <a:gd name="T3" fmla="*/ 6 h 849"/>
                <a:gd name="T4" fmla="*/ 176 w 947"/>
                <a:gd name="T5" fmla="*/ 15 h 849"/>
                <a:gd name="T6" fmla="*/ 210 w 947"/>
                <a:gd name="T7" fmla="*/ 21 h 849"/>
                <a:gd name="T8" fmla="*/ 277 w 947"/>
                <a:gd name="T9" fmla="*/ 34 h 849"/>
                <a:gd name="T10" fmla="*/ 342 w 947"/>
                <a:gd name="T11" fmla="*/ 52 h 849"/>
                <a:gd name="T12" fmla="*/ 407 w 947"/>
                <a:gd name="T13" fmla="*/ 72 h 849"/>
                <a:gd name="T14" fmla="*/ 469 w 947"/>
                <a:gd name="T15" fmla="*/ 97 h 849"/>
                <a:gd name="T16" fmla="*/ 529 w 947"/>
                <a:gd name="T17" fmla="*/ 124 h 849"/>
                <a:gd name="T18" fmla="*/ 589 w 947"/>
                <a:gd name="T19" fmla="*/ 154 h 849"/>
                <a:gd name="T20" fmla="*/ 646 w 947"/>
                <a:gd name="T21" fmla="*/ 187 h 849"/>
                <a:gd name="T22" fmla="*/ 702 w 947"/>
                <a:gd name="T23" fmla="*/ 222 h 849"/>
                <a:gd name="T24" fmla="*/ 755 w 947"/>
                <a:gd name="T25" fmla="*/ 262 h 849"/>
                <a:gd name="T26" fmla="*/ 781 w 947"/>
                <a:gd name="T27" fmla="*/ 282 h 849"/>
                <a:gd name="T28" fmla="*/ 831 w 947"/>
                <a:gd name="T29" fmla="*/ 324 h 849"/>
                <a:gd name="T30" fmla="*/ 855 w 947"/>
                <a:gd name="T31" fmla="*/ 346 h 849"/>
                <a:gd name="T32" fmla="*/ 903 w 947"/>
                <a:gd name="T33" fmla="*/ 392 h 849"/>
                <a:gd name="T34" fmla="*/ 947 w 947"/>
                <a:gd name="T35" fmla="*/ 441 h 849"/>
                <a:gd name="T36" fmla="*/ 457 w 947"/>
                <a:gd name="T37" fmla="*/ 849 h 849"/>
                <a:gd name="T38" fmla="*/ 435 w 947"/>
                <a:gd name="T39" fmla="*/ 826 h 849"/>
                <a:gd name="T40" fmla="*/ 412 w 947"/>
                <a:gd name="T41" fmla="*/ 804 h 849"/>
                <a:gd name="T42" fmla="*/ 388 w 947"/>
                <a:gd name="T43" fmla="*/ 784 h 849"/>
                <a:gd name="T44" fmla="*/ 363 w 947"/>
                <a:gd name="T45" fmla="*/ 764 h 849"/>
                <a:gd name="T46" fmla="*/ 323 w 947"/>
                <a:gd name="T47" fmla="*/ 737 h 849"/>
                <a:gd name="T48" fmla="*/ 296 w 947"/>
                <a:gd name="T49" fmla="*/ 720 h 849"/>
                <a:gd name="T50" fmla="*/ 268 w 947"/>
                <a:gd name="T51" fmla="*/ 705 h 849"/>
                <a:gd name="T52" fmla="*/ 240 w 947"/>
                <a:gd name="T53" fmla="*/ 691 h 849"/>
                <a:gd name="T54" fmla="*/ 209 w 947"/>
                <a:gd name="T55" fmla="*/ 679 h 849"/>
                <a:gd name="T56" fmla="*/ 179 w 947"/>
                <a:gd name="T57" fmla="*/ 668 h 849"/>
                <a:gd name="T58" fmla="*/ 148 w 947"/>
                <a:gd name="T59" fmla="*/ 659 h 849"/>
                <a:gd name="T60" fmla="*/ 116 w 947"/>
                <a:gd name="T61" fmla="*/ 651 h 849"/>
                <a:gd name="T62" fmla="*/ 84 w 947"/>
                <a:gd name="T63" fmla="*/ 645 h 849"/>
                <a:gd name="T64" fmla="*/ 34 w 947"/>
                <a:gd name="T65" fmla="*/ 639 h 849"/>
                <a:gd name="T66" fmla="*/ 0 w 947"/>
                <a:gd name="T67" fmla="*/ 637 h 849"/>
                <a:gd name="T68" fmla="*/ 3 w 947"/>
                <a:gd name="T69" fmla="*/ 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7" h="849">
                  <a:moveTo>
                    <a:pt x="3" y="0"/>
                  </a:moveTo>
                  <a:lnTo>
                    <a:pt x="38" y="1"/>
                  </a:lnTo>
                  <a:lnTo>
                    <a:pt x="74" y="3"/>
                  </a:lnTo>
                  <a:lnTo>
                    <a:pt x="108" y="6"/>
                  </a:lnTo>
                  <a:lnTo>
                    <a:pt x="142" y="10"/>
                  </a:lnTo>
                  <a:lnTo>
                    <a:pt x="176" y="15"/>
                  </a:lnTo>
                  <a:lnTo>
                    <a:pt x="193" y="18"/>
                  </a:lnTo>
                  <a:lnTo>
                    <a:pt x="210" y="21"/>
                  </a:lnTo>
                  <a:lnTo>
                    <a:pt x="244" y="27"/>
                  </a:lnTo>
                  <a:lnTo>
                    <a:pt x="277" y="34"/>
                  </a:lnTo>
                  <a:lnTo>
                    <a:pt x="310" y="43"/>
                  </a:lnTo>
                  <a:lnTo>
                    <a:pt x="342" y="52"/>
                  </a:lnTo>
                  <a:lnTo>
                    <a:pt x="374" y="62"/>
                  </a:lnTo>
                  <a:lnTo>
                    <a:pt x="407" y="72"/>
                  </a:lnTo>
                  <a:lnTo>
                    <a:pt x="438" y="85"/>
                  </a:lnTo>
                  <a:lnTo>
                    <a:pt x="469" y="97"/>
                  </a:lnTo>
                  <a:lnTo>
                    <a:pt x="499" y="110"/>
                  </a:lnTo>
                  <a:lnTo>
                    <a:pt x="529" y="124"/>
                  </a:lnTo>
                  <a:lnTo>
                    <a:pt x="560" y="139"/>
                  </a:lnTo>
                  <a:lnTo>
                    <a:pt x="589" y="154"/>
                  </a:lnTo>
                  <a:lnTo>
                    <a:pt x="618" y="170"/>
                  </a:lnTo>
                  <a:lnTo>
                    <a:pt x="646" y="187"/>
                  </a:lnTo>
                  <a:lnTo>
                    <a:pt x="674" y="204"/>
                  </a:lnTo>
                  <a:lnTo>
                    <a:pt x="702" y="222"/>
                  </a:lnTo>
                  <a:lnTo>
                    <a:pt x="729" y="242"/>
                  </a:lnTo>
                  <a:lnTo>
                    <a:pt x="755" y="262"/>
                  </a:lnTo>
                  <a:lnTo>
                    <a:pt x="768" y="272"/>
                  </a:lnTo>
                  <a:lnTo>
                    <a:pt x="781" y="282"/>
                  </a:lnTo>
                  <a:lnTo>
                    <a:pt x="806" y="303"/>
                  </a:lnTo>
                  <a:lnTo>
                    <a:pt x="831" y="324"/>
                  </a:lnTo>
                  <a:lnTo>
                    <a:pt x="843" y="335"/>
                  </a:lnTo>
                  <a:lnTo>
                    <a:pt x="855" y="346"/>
                  </a:lnTo>
                  <a:lnTo>
                    <a:pt x="880" y="369"/>
                  </a:lnTo>
                  <a:lnTo>
                    <a:pt x="903" y="392"/>
                  </a:lnTo>
                  <a:lnTo>
                    <a:pt x="925" y="417"/>
                  </a:lnTo>
                  <a:lnTo>
                    <a:pt x="947" y="441"/>
                  </a:lnTo>
                  <a:lnTo>
                    <a:pt x="817" y="814"/>
                  </a:lnTo>
                  <a:lnTo>
                    <a:pt x="457" y="849"/>
                  </a:lnTo>
                  <a:lnTo>
                    <a:pt x="446" y="837"/>
                  </a:lnTo>
                  <a:lnTo>
                    <a:pt x="435" y="826"/>
                  </a:lnTo>
                  <a:lnTo>
                    <a:pt x="424" y="815"/>
                  </a:lnTo>
                  <a:lnTo>
                    <a:pt x="412" y="804"/>
                  </a:lnTo>
                  <a:lnTo>
                    <a:pt x="400" y="794"/>
                  </a:lnTo>
                  <a:lnTo>
                    <a:pt x="388" y="784"/>
                  </a:lnTo>
                  <a:lnTo>
                    <a:pt x="375" y="774"/>
                  </a:lnTo>
                  <a:lnTo>
                    <a:pt x="363" y="764"/>
                  </a:lnTo>
                  <a:lnTo>
                    <a:pt x="337" y="746"/>
                  </a:lnTo>
                  <a:lnTo>
                    <a:pt x="323" y="737"/>
                  </a:lnTo>
                  <a:lnTo>
                    <a:pt x="310" y="729"/>
                  </a:lnTo>
                  <a:lnTo>
                    <a:pt x="296" y="720"/>
                  </a:lnTo>
                  <a:lnTo>
                    <a:pt x="282" y="712"/>
                  </a:lnTo>
                  <a:lnTo>
                    <a:pt x="268" y="705"/>
                  </a:lnTo>
                  <a:lnTo>
                    <a:pt x="254" y="698"/>
                  </a:lnTo>
                  <a:lnTo>
                    <a:pt x="240" y="691"/>
                  </a:lnTo>
                  <a:lnTo>
                    <a:pt x="225" y="685"/>
                  </a:lnTo>
                  <a:lnTo>
                    <a:pt x="209" y="679"/>
                  </a:lnTo>
                  <a:lnTo>
                    <a:pt x="194" y="673"/>
                  </a:lnTo>
                  <a:lnTo>
                    <a:pt x="179" y="668"/>
                  </a:lnTo>
                  <a:lnTo>
                    <a:pt x="163" y="663"/>
                  </a:lnTo>
                  <a:lnTo>
                    <a:pt x="148" y="659"/>
                  </a:lnTo>
                  <a:lnTo>
                    <a:pt x="132" y="655"/>
                  </a:lnTo>
                  <a:lnTo>
                    <a:pt x="116" y="651"/>
                  </a:lnTo>
                  <a:lnTo>
                    <a:pt x="100" y="648"/>
                  </a:lnTo>
                  <a:lnTo>
                    <a:pt x="84" y="645"/>
                  </a:lnTo>
                  <a:lnTo>
                    <a:pt x="68" y="642"/>
                  </a:lnTo>
                  <a:lnTo>
                    <a:pt x="34" y="639"/>
                  </a:lnTo>
                  <a:lnTo>
                    <a:pt x="17" y="638"/>
                  </a:lnTo>
                  <a:lnTo>
                    <a:pt x="0" y="637"/>
                  </a:lnTo>
                  <a:lnTo>
                    <a:pt x="198" y="348"/>
                  </a:lnTo>
                  <a:lnTo>
                    <a:pt x="3" y="0"/>
                  </a:lnTo>
                  <a:close/>
                </a:path>
              </a:pathLst>
            </a:custGeom>
            <a:noFill/>
            <a:ln w="28575" cmpd="sng">
              <a:solidFill>
                <a:srgbClr val="FFC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lnSpc>
                  <a:spcPct val="120000"/>
                </a:lnSpc>
                <a:defRPr/>
              </a:pPr>
              <a:r>
                <a:rPr lang="en-US" altLang="zh-CN" sz="2800" b="1">
                  <a:solidFill>
                    <a:srgbClr val="FF0000"/>
                  </a:solidFill>
                  <a:latin typeface="微软雅黑" panose="020B0503020204020204" pitchFamily="34" charset="-122"/>
                  <a:ea typeface="微软雅黑" panose="020B0503020204020204" pitchFamily="34" charset="-122"/>
                </a:rPr>
                <a:t>  </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6" name="MH_SubTitle_3"/>
            <p:cNvSpPr>
              <a:spLocks noChangeAspect="1"/>
            </p:cNvSpPr>
            <p:nvPr>
              <p:custDataLst>
                <p:tags r:id="rId3"/>
              </p:custDataLst>
            </p:nvPr>
          </p:nvSpPr>
          <p:spPr bwMode="auto">
            <a:xfrm>
              <a:off x="6446839" y="3108325"/>
              <a:ext cx="708025" cy="1055688"/>
            </a:xfrm>
            <a:custGeom>
              <a:avLst/>
              <a:gdLst>
                <a:gd name="T0" fmla="*/ 14 w 758"/>
                <a:gd name="T1" fmla="*/ 428 h 1132"/>
                <a:gd name="T2" fmla="*/ 41 w 758"/>
                <a:gd name="T3" fmla="*/ 469 h 1132"/>
                <a:gd name="T4" fmla="*/ 63 w 758"/>
                <a:gd name="T5" fmla="*/ 513 h 1132"/>
                <a:gd name="T6" fmla="*/ 77 w 758"/>
                <a:gd name="T7" fmla="*/ 548 h 1132"/>
                <a:gd name="T8" fmla="*/ 90 w 758"/>
                <a:gd name="T9" fmla="*/ 583 h 1132"/>
                <a:gd name="T10" fmla="*/ 104 w 758"/>
                <a:gd name="T11" fmla="*/ 631 h 1132"/>
                <a:gd name="T12" fmla="*/ 114 w 758"/>
                <a:gd name="T13" fmla="*/ 680 h 1132"/>
                <a:gd name="T14" fmla="*/ 120 w 758"/>
                <a:gd name="T15" fmla="*/ 732 h 1132"/>
                <a:gd name="T16" fmla="*/ 122 w 758"/>
                <a:gd name="T17" fmla="*/ 784 h 1132"/>
                <a:gd name="T18" fmla="*/ 120 w 758"/>
                <a:gd name="T19" fmla="*/ 829 h 1132"/>
                <a:gd name="T20" fmla="*/ 116 w 758"/>
                <a:gd name="T21" fmla="*/ 874 h 1132"/>
                <a:gd name="T22" fmla="*/ 740 w 758"/>
                <a:gd name="T23" fmla="*/ 1002 h 1132"/>
                <a:gd name="T24" fmla="*/ 748 w 758"/>
                <a:gd name="T25" fmla="*/ 948 h 1132"/>
                <a:gd name="T26" fmla="*/ 754 w 758"/>
                <a:gd name="T27" fmla="*/ 894 h 1132"/>
                <a:gd name="T28" fmla="*/ 757 w 758"/>
                <a:gd name="T29" fmla="*/ 839 h 1132"/>
                <a:gd name="T30" fmla="*/ 758 w 758"/>
                <a:gd name="T31" fmla="*/ 784 h 1132"/>
                <a:gd name="T32" fmla="*/ 757 w 758"/>
                <a:gd name="T33" fmla="*/ 729 h 1132"/>
                <a:gd name="T34" fmla="*/ 754 w 758"/>
                <a:gd name="T35" fmla="*/ 674 h 1132"/>
                <a:gd name="T36" fmla="*/ 748 w 758"/>
                <a:gd name="T37" fmla="*/ 621 h 1132"/>
                <a:gd name="T38" fmla="*/ 740 w 758"/>
                <a:gd name="T39" fmla="*/ 568 h 1132"/>
                <a:gd name="T40" fmla="*/ 730 w 758"/>
                <a:gd name="T41" fmla="*/ 515 h 1132"/>
                <a:gd name="T42" fmla="*/ 718 w 758"/>
                <a:gd name="T43" fmla="*/ 464 h 1132"/>
                <a:gd name="T44" fmla="*/ 704 w 758"/>
                <a:gd name="T45" fmla="*/ 413 h 1132"/>
                <a:gd name="T46" fmla="*/ 688 w 758"/>
                <a:gd name="T47" fmla="*/ 362 h 1132"/>
                <a:gd name="T48" fmla="*/ 669 w 758"/>
                <a:gd name="T49" fmla="*/ 314 h 1132"/>
                <a:gd name="T50" fmla="*/ 649 w 758"/>
                <a:gd name="T51" fmla="*/ 266 h 1132"/>
                <a:gd name="T52" fmla="*/ 627 w 758"/>
                <a:gd name="T53" fmla="*/ 218 h 1132"/>
                <a:gd name="T54" fmla="*/ 603 w 758"/>
                <a:gd name="T55" fmla="*/ 172 h 1132"/>
                <a:gd name="T56" fmla="*/ 578 w 758"/>
                <a:gd name="T57" fmla="*/ 128 h 1132"/>
                <a:gd name="T58" fmla="*/ 551 w 758"/>
                <a:gd name="T59" fmla="*/ 84 h 1132"/>
                <a:gd name="T60" fmla="*/ 522 w 758"/>
                <a:gd name="T61" fmla="*/ 41 h 1132"/>
                <a:gd name="T62" fmla="*/ 491 w 758"/>
                <a:gd name="T63" fmla="*/ 0 h 1132"/>
                <a:gd name="T64" fmla="*/ 0 w 758"/>
                <a:gd name="T65" fmla="*/ 408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8" h="1132">
                  <a:moveTo>
                    <a:pt x="0" y="408"/>
                  </a:moveTo>
                  <a:lnTo>
                    <a:pt x="14" y="428"/>
                  </a:lnTo>
                  <a:lnTo>
                    <a:pt x="27" y="448"/>
                  </a:lnTo>
                  <a:lnTo>
                    <a:pt x="41" y="469"/>
                  </a:lnTo>
                  <a:lnTo>
                    <a:pt x="52" y="491"/>
                  </a:lnTo>
                  <a:lnTo>
                    <a:pt x="63" y="513"/>
                  </a:lnTo>
                  <a:lnTo>
                    <a:pt x="73" y="535"/>
                  </a:lnTo>
                  <a:lnTo>
                    <a:pt x="77" y="548"/>
                  </a:lnTo>
                  <a:lnTo>
                    <a:pt x="82" y="559"/>
                  </a:lnTo>
                  <a:lnTo>
                    <a:pt x="90" y="583"/>
                  </a:lnTo>
                  <a:lnTo>
                    <a:pt x="97" y="607"/>
                  </a:lnTo>
                  <a:lnTo>
                    <a:pt x="104" y="631"/>
                  </a:lnTo>
                  <a:lnTo>
                    <a:pt x="109" y="655"/>
                  </a:lnTo>
                  <a:lnTo>
                    <a:pt x="114" y="680"/>
                  </a:lnTo>
                  <a:lnTo>
                    <a:pt x="117" y="706"/>
                  </a:lnTo>
                  <a:lnTo>
                    <a:pt x="120" y="732"/>
                  </a:lnTo>
                  <a:lnTo>
                    <a:pt x="121" y="758"/>
                  </a:lnTo>
                  <a:lnTo>
                    <a:pt x="122" y="784"/>
                  </a:lnTo>
                  <a:lnTo>
                    <a:pt x="121" y="806"/>
                  </a:lnTo>
                  <a:lnTo>
                    <a:pt x="120" y="829"/>
                  </a:lnTo>
                  <a:lnTo>
                    <a:pt x="118" y="851"/>
                  </a:lnTo>
                  <a:lnTo>
                    <a:pt x="116" y="874"/>
                  </a:lnTo>
                  <a:lnTo>
                    <a:pt x="370" y="1132"/>
                  </a:lnTo>
                  <a:lnTo>
                    <a:pt x="740" y="1002"/>
                  </a:lnTo>
                  <a:lnTo>
                    <a:pt x="744" y="975"/>
                  </a:lnTo>
                  <a:lnTo>
                    <a:pt x="748" y="948"/>
                  </a:lnTo>
                  <a:lnTo>
                    <a:pt x="751" y="922"/>
                  </a:lnTo>
                  <a:lnTo>
                    <a:pt x="754" y="894"/>
                  </a:lnTo>
                  <a:lnTo>
                    <a:pt x="756" y="867"/>
                  </a:lnTo>
                  <a:lnTo>
                    <a:pt x="757" y="839"/>
                  </a:lnTo>
                  <a:lnTo>
                    <a:pt x="758" y="811"/>
                  </a:lnTo>
                  <a:lnTo>
                    <a:pt x="758" y="784"/>
                  </a:lnTo>
                  <a:lnTo>
                    <a:pt x="758" y="756"/>
                  </a:lnTo>
                  <a:lnTo>
                    <a:pt x="757" y="729"/>
                  </a:lnTo>
                  <a:lnTo>
                    <a:pt x="756" y="701"/>
                  </a:lnTo>
                  <a:lnTo>
                    <a:pt x="754" y="674"/>
                  </a:lnTo>
                  <a:lnTo>
                    <a:pt x="751" y="647"/>
                  </a:lnTo>
                  <a:lnTo>
                    <a:pt x="748" y="621"/>
                  </a:lnTo>
                  <a:lnTo>
                    <a:pt x="744" y="594"/>
                  </a:lnTo>
                  <a:lnTo>
                    <a:pt x="740" y="568"/>
                  </a:lnTo>
                  <a:lnTo>
                    <a:pt x="735" y="541"/>
                  </a:lnTo>
                  <a:lnTo>
                    <a:pt x="730" y="515"/>
                  </a:lnTo>
                  <a:lnTo>
                    <a:pt x="724" y="489"/>
                  </a:lnTo>
                  <a:lnTo>
                    <a:pt x="718" y="464"/>
                  </a:lnTo>
                  <a:lnTo>
                    <a:pt x="711" y="438"/>
                  </a:lnTo>
                  <a:lnTo>
                    <a:pt x="704" y="413"/>
                  </a:lnTo>
                  <a:lnTo>
                    <a:pt x="696" y="388"/>
                  </a:lnTo>
                  <a:lnTo>
                    <a:pt x="688" y="362"/>
                  </a:lnTo>
                  <a:lnTo>
                    <a:pt x="679" y="338"/>
                  </a:lnTo>
                  <a:lnTo>
                    <a:pt x="669" y="314"/>
                  </a:lnTo>
                  <a:lnTo>
                    <a:pt x="659" y="290"/>
                  </a:lnTo>
                  <a:lnTo>
                    <a:pt x="649" y="266"/>
                  </a:lnTo>
                  <a:lnTo>
                    <a:pt x="638" y="242"/>
                  </a:lnTo>
                  <a:lnTo>
                    <a:pt x="627" y="218"/>
                  </a:lnTo>
                  <a:lnTo>
                    <a:pt x="615" y="195"/>
                  </a:lnTo>
                  <a:lnTo>
                    <a:pt x="603" y="172"/>
                  </a:lnTo>
                  <a:lnTo>
                    <a:pt x="591" y="150"/>
                  </a:lnTo>
                  <a:lnTo>
                    <a:pt x="578" y="128"/>
                  </a:lnTo>
                  <a:lnTo>
                    <a:pt x="565" y="106"/>
                  </a:lnTo>
                  <a:lnTo>
                    <a:pt x="551" y="84"/>
                  </a:lnTo>
                  <a:lnTo>
                    <a:pt x="537" y="62"/>
                  </a:lnTo>
                  <a:lnTo>
                    <a:pt x="522" y="41"/>
                  </a:lnTo>
                  <a:lnTo>
                    <a:pt x="506" y="20"/>
                  </a:lnTo>
                  <a:lnTo>
                    <a:pt x="491" y="0"/>
                  </a:lnTo>
                  <a:lnTo>
                    <a:pt x="350" y="388"/>
                  </a:lnTo>
                  <a:lnTo>
                    <a:pt x="0" y="408"/>
                  </a:lnTo>
                  <a:close/>
                </a:path>
              </a:pathLst>
            </a:custGeom>
            <a:noFill/>
            <a:ln w="28575" cmpd="sng">
              <a:solidFill>
                <a:schemeClr val="accent1">
                  <a:shade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lnSpc>
                  <a:spcPct val="120000"/>
                </a:lnSpc>
                <a:spcBef>
                  <a:spcPts val="450"/>
                </a:spcBef>
                <a:spcAft>
                  <a:spcPts val="450"/>
                </a:spcAft>
                <a:defRPr/>
              </a:pP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8" name="MH_SubTitle_4"/>
            <p:cNvSpPr>
              <a:spLocks noChangeAspect="1"/>
            </p:cNvSpPr>
            <p:nvPr>
              <p:custDataLst>
                <p:tags r:id="rId4"/>
              </p:custDataLst>
            </p:nvPr>
          </p:nvSpPr>
          <p:spPr bwMode="auto">
            <a:xfrm>
              <a:off x="6253164" y="3994151"/>
              <a:ext cx="871537" cy="881063"/>
            </a:xfrm>
            <a:custGeom>
              <a:avLst/>
              <a:gdLst>
                <a:gd name="T0" fmla="*/ 0 w 934"/>
                <a:gd name="T1" fmla="*/ 736 h 943"/>
                <a:gd name="T2" fmla="*/ 52 w 934"/>
                <a:gd name="T3" fmla="*/ 365 h 943"/>
                <a:gd name="T4" fmla="*/ 88 w 934"/>
                <a:gd name="T5" fmla="*/ 339 h 943"/>
                <a:gd name="T6" fmla="*/ 132 w 934"/>
                <a:gd name="T7" fmla="*/ 301 h 943"/>
                <a:gd name="T8" fmla="*/ 162 w 934"/>
                <a:gd name="T9" fmla="*/ 270 h 943"/>
                <a:gd name="T10" fmla="*/ 181 w 934"/>
                <a:gd name="T11" fmla="*/ 248 h 943"/>
                <a:gd name="T12" fmla="*/ 199 w 934"/>
                <a:gd name="T13" fmla="*/ 224 h 943"/>
                <a:gd name="T14" fmla="*/ 224 w 934"/>
                <a:gd name="T15" fmla="*/ 188 h 943"/>
                <a:gd name="T16" fmla="*/ 239 w 934"/>
                <a:gd name="T17" fmla="*/ 164 h 943"/>
                <a:gd name="T18" fmla="*/ 261 w 934"/>
                <a:gd name="T19" fmla="*/ 125 h 943"/>
                <a:gd name="T20" fmla="*/ 274 w 934"/>
                <a:gd name="T21" fmla="*/ 99 h 943"/>
                <a:gd name="T22" fmla="*/ 290 w 934"/>
                <a:gd name="T23" fmla="*/ 56 h 943"/>
                <a:gd name="T24" fmla="*/ 300 w 934"/>
                <a:gd name="T25" fmla="*/ 28 h 943"/>
                <a:gd name="T26" fmla="*/ 308 w 934"/>
                <a:gd name="T27" fmla="*/ 0 h 943"/>
                <a:gd name="T28" fmla="*/ 934 w 934"/>
                <a:gd name="T29" fmla="*/ 123 h 943"/>
                <a:gd name="T30" fmla="*/ 917 w 934"/>
                <a:gd name="T31" fmla="*/ 188 h 943"/>
                <a:gd name="T32" fmla="*/ 897 w 934"/>
                <a:gd name="T33" fmla="*/ 252 h 943"/>
                <a:gd name="T34" fmla="*/ 886 w 934"/>
                <a:gd name="T35" fmla="*/ 283 h 943"/>
                <a:gd name="T36" fmla="*/ 867 w 934"/>
                <a:gd name="T37" fmla="*/ 329 h 943"/>
                <a:gd name="T38" fmla="*/ 847 w 934"/>
                <a:gd name="T39" fmla="*/ 374 h 943"/>
                <a:gd name="T40" fmla="*/ 833 w 934"/>
                <a:gd name="T41" fmla="*/ 405 h 943"/>
                <a:gd name="T42" fmla="*/ 802 w 934"/>
                <a:gd name="T43" fmla="*/ 462 h 943"/>
                <a:gd name="T44" fmla="*/ 769 w 934"/>
                <a:gd name="T45" fmla="*/ 518 h 943"/>
                <a:gd name="T46" fmla="*/ 733 w 934"/>
                <a:gd name="T47" fmla="*/ 573 h 943"/>
                <a:gd name="T48" fmla="*/ 693 w 934"/>
                <a:gd name="T49" fmla="*/ 625 h 943"/>
                <a:gd name="T50" fmla="*/ 663 w 934"/>
                <a:gd name="T51" fmla="*/ 662 h 943"/>
                <a:gd name="T52" fmla="*/ 631 w 934"/>
                <a:gd name="T53" fmla="*/ 699 h 943"/>
                <a:gd name="T54" fmla="*/ 586 w 934"/>
                <a:gd name="T55" fmla="*/ 746 h 943"/>
                <a:gd name="T56" fmla="*/ 538 w 934"/>
                <a:gd name="T57" fmla="*/ 790 h 943"/>
                <a:gd name="T58" fmla="*/ 488 w 934"/>
                <a:gd name="T59" fmla="*/ 832 h 943"/>
                <a:gd name="T60" fmla="*/ 437 w 934"/>
                <a:gd name="T61" fmla="*/ 871 h 943"/>
                <a:gd name="T62" fmla="*/ 382 w 934"/>
                <a:gd name="T63" fmla="*/ 909 h 943"/>
                <a:gd name="T64" fmla="*/ 355 w 934"/>
                <a:gd name="T65" fmla="*/ 926 h 943"/>
                <a:gd name="T66" fmla="*/ 327 w 934"/>
                <a:gd name="T67" fmla="*/ 943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4" h="943">
                  <a:moveTo>
                    <a:pt x="327" y="943"/>
                  </a:moveTo>
                  <a:lnTo>
                    <a:pt x="0" y="736"/>
                  </a:lnTo>
                  <a:lnTo>
                    <a:pt x="40" y="374"/>
                  </a:lnTo>
                  <a:lnTo>
                    <a:pt x="52" y="365"/>
                  </a:lnTo>
                  <a:lnTo>
                    <a:pt x="64" y="357"/>
                  </a:lnTo>
                  <a:lnTo>
                    <a:pt x="88" y="339"/>
                  </a:lnTo>
                  <a:lnTo>
                    <a:pt x="111" y="321"/>
                  </a:lnTo>
                  <a:lnTo>
                    <a:pt x="132" y="301"/>
                  </a:lnTo>
                  <a:lnTo>
                    <a:pt x="152" y="281"/>
                  </a:lnTo>
                  <a:lnTo>
                    <a:pt x="162" y="270"/>
                  </a:lnTo>
                  <a:lnTo>
                    <a:pt x="172" y="259"/>
                  </a:lnTo>
                  <a:lnTo>
                    <a:pt x="181" y="248"/>
                  </a:lnTo>
                  <a:lnTo>
                    <a:pt x="190" y="237"/>
                  </a:lnTo>
                  <a:lnTo>
                    <a:pt x="199" y="224"/>
                  </a:lnTo>
                  <a:lnTo>
                    <a:pt x="208" y="213"/>
                  </a:lnTo>
                  <a:lnTo>
                    <a:pt x="224" y="188"/>
                  </a:lnTo>
                  <a:lnTo>
                    <a:pt x="232" y="176"/>
                  </a:lnTo>
                  <a:lnTo>
                    <a:pt x="239" y="164"/>
                  </a:lnTo>
                  <a:lnTo>
                    <a:pt x="255" y="138"/>
                  </a:lnTo>
                  <a:lnTo>
                    <a:pt x="261" y="125"/>
                  </a:lnTo>
                  <a:lnTo>
                    <a:pt x="268" y="112"/>
                  </a:lnTo>
                  <a:lnTo>
                    <a:pt x="274" y="99"/>
                  </a:lnTo>
                  <a:lnTo>
                    <a:pt x="280" y="85"/>
                  </a:lnTo>
                  <a:lnTo>
                    <a:pt x="290" y="56"/>
                  </a:lnTo>
                  <a:lnTo>
                    <a:pt x="295" y="42"/>
                  </a:lnTo>
                  <a:lnTo>
                    <a:pt x="300" y="28"/>
                  </a:lnTo>
                  <a:lnTo>
                    <a:pt x="304" y="14"/>
                  </a:lnTo>
                  <a:lnTo>
                    <a:pt x="308" y="0"/>
                  </a:lnTo>
                  <a:lnTo>
                    <a:pt x="544" y="255"/>
                  </a:lnTo>
                  <a:lnTo>
                    <a:pt x="934" y="123"/>
                  </a:lnTo>
                  <a:lnTo>
                    <a:pt x="926" y="156"/>
                  </a:lnTo>
                  <a:lnTo>
                    <a:pt x="917" y="188"/>
                  </a:lnTo>
                  <a:lnTo>
                    <a:pt x="907" y="220"/>
                  </a:lnTo>
                  <a:lnTo>
                    <a:pt x="897" y="252"/>
                  </a:lnTo>
                  <a:lnTo>
                    <a:pt x="891" y="268"/>
                  </a:lnTo>
                  <a:lnTo>
                    <a:pt x="886" y="283"/>
                  </a:lnTo>
                  <a:lnTo>
                    <a:pt x="873" y="314"/>
                  </a:lnTo>
                  <a:lnTo>
                    <a:pt x="867" y="329"/>
                  </a:lnTo>
                  <a:lnTo>
                    <a:pt x="860" y="344"/>
                  </a:lnTo>
                  <a:lnTo>
                    <a:pt x="847" y="374"/>
                  </a:lnTo>
                  <a:lnTo>
                    <a:pt x="840" y="389"/>
                  </a:lnTo>
                  <a:lnTo>
                    <a:pt x="833" y="405"/>
                  </a:lnTo>
                  <a:lnTo>
                    <a:pt x="818" y="434"/>
                  </a:lnTo>
                  <a:lnTo>
                    <a:pt x="802" y="462"/>
                  </a:lnTo>
                  <a:lnTo>
                    <a:pt x="786" y="490"/>
                  </a:lnTo>
                  <a:lnTo>
                    <a:pt x="769" y="518"/>
                  </a:lnTo>
                  <a:lnTo>
                    <a:pt x="751" y="545"/>
                  </a:lnTo>
                  <a:lnTo>
                    <a:pt x="733" y="573"/>
                  </a:lnTo>
                  <a:lnTo>
                    <a:pt x="713" y="599"/>
                  </a:lnTo>
                  <a:lnTo>
                    <a:pt x="693" y="625"/>
                  </a:lnTo>
                  <a:lnTo>
                    <a:pt x="673" y="650"/>
                  </a:lnTo>
                  <a:lnTo>
                    <a:pt x="663" y="662"/>
                  </a:lnTo>
                  <a:lnTo>
                    <a:pt x="652" y="675"/>
                  </a:lnTo>
                  <a:lnTo>
                    <a:pt x="631" y="699"/>
                  </a:lnTo>
                  <a:lnTo>
                    <a:pt x="609" y="723"/>
                  </a:lnTo>
                  <a:lnTo>
                    <a:pt x="586" y="746"/>
                  </a:lnTo>
                  <a:lnTo>
                    <a:pt x="562" y="768"/>
                  </a:lnTo>
                  <a:lnTo>
                    <a:pt x="538" y="790"/>
                  </a:lnTo>
                  <a:lnTo>
                    <a:pt x="513" y="811"/>
                  </a:lnTo>
                  <a:lnTo>
                    <a:pt x="488" y="832"/>
                  </a:lnTo>
                  <a:lnTo>
                    <a:pt x="463" y="852"/>
                  </a:lnTo>
                  <a:lnTo>
                    <a:pt x="437" y="871"/>
                  </a:lnTo>
                  <a:lnTo>
                    <a:pt x="410" y="891"/>
                  </a:lnTo>
                  <a:lnTo>
                    <a:pt x="382" y="909"/>
                  </a:lnTo>
                  <a:lnTo>
                    <a:pt x="368" y="918"/>
                  </a:lnTo>
                  <a:lnTo>
                    <a:pt x="355" y="926"/>
                  </a:lnTo>
                  <a:lnTo>
                    <a:pt x="341" y="934"/>
                  </a:lnTo>
                  <a:lnTo>
                    <a:pt x="327" y="943"/>
                  </a:lnTo>
                  <a:close/>
                </a:path>
              </a:pathLst>
            </a:custGeom>
            <a:noFill/>
            <a:ln w="28575" cmpd="sng">
              <a:solidFill>
                <a:srgbClr val="FF9409"/>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lnSpc>
                  <a:spcPct val="120000"/>
                </a:lnSpc>
                <a:defRPr/>
              </a:pP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9" name="MH_SubTitle_5"/>
            <p:cNvSpPr>
              <a:spLocks noChangeAspect="1"/>
            </p:cNvSpPr>
            <p:nvPr>
              <p:custDataLst>
                <p:tags r:id="rId5"/>
              </p:custDataLst>
            </p:nvPr>
          </p:nvSpPr>
          <p:spPr bwMode="auto">
            <a:xfrm>
              <a:off x="5492750" y="4379913"/>
              <a:ext cx="1004888" cy="654050"/>
            </a:xfrm>
            <a:custGeom>
              <a:avLst/>
              <a:gdLst>
                <a:gd name="T0" fmla="*/ 0 w 1076"/>
                <a:gd name="T1" fmla="*/ 237 h 702"/>
                <a:gd name="T2" fmla="*/ 344 w 1076"/>
                <a:gd name="T3" fmla="*/ 47 h 702"/>
                <a:gd name="T4" fmla="*/ 387 w 1076"/>
                <a:gd name="T5" fmla="*/ 56 h 702"/>
                <a:gd name="T6" fmla="*/ 432 w 1076"/>
                <a:gd name="T7" fmla="*/ 62 h 702"/>
                <a:gd name="T8" fmla="*/ 477 w 1076"/>
                <a:gd name="T9" fmla="*/ 65 h 702"/>
                <a:gd name="T10" fmla="*/ 519 w 1076"/>
                <a:gd name="T11" fmla="*/ 65 h 702"/>
                <a:gd name="T12" fmla="*/ 557 w 1076"/>
                <a:gd name="T13" fmla="*/ 63 h 702"/>
                <a:gd name="T14" fmla="*/ 595 w 1076"/>
                <a:gd name="T15" fmla="*/ 59 h 702"/>
                <a:gd name="T16" fmla="*/ 632 w 1076"/>
                <a:gd name="T17" fmla="*/ 53 h 702"/>
                <a:gd name="T18" fmla="*/ 659 w 1076"/>
                <a:gd name="T19" fmla="*/ 47 h 702"/>
                <a:gd name="T20" fmla="*/ 685 w 1076"/>
                <a:gd name="T21" fmla="*/ 39 h 702"/>
                <a:gd name="T22" fmla="*/ 720 w 1076"/>
                <a:gd name="T23" fmla="*/ 28 h 702"/>
                <a:gd name="T24" fmla="*/ 754 w 1076"/>
                <a:gd name="T25" fmla="*/ 15 h 702"/>
                <a:gd name="T26" fmla="*/ 787 w 1076"/>
                <a:gd name="T27" fmla="*/ 0 h 702"/>
                <a:gd name="T28" fmla="*/ 1076 w 1076"/>
                <a:gd name="T29" fmla="*/ 566 h 702"/>
                <a:gd name="T30" fmla="*/ 1042 w 1076"/>
                <a:gd name="T31" fmla="*/ 581 h 702"/>
                <a:gd name="T32" fmla="*/ 976 w 1076"/>
                <a:gd name="T33" fmla="*/ 610 h 702"/>
                <a:gd name="T34" fmla="*/ 907 w 1076"/>
                <a:gd name="T35" fmla="*/ 636 h 702"/>
                <a:gd name="T36" fmla="*/ 836 w 1076"/>
                <a:gd name="T37" fmla="*/ 658 h 702"/>
                <a:gd name="T38" fmla="*/ 764 w 1076"/>
                <a:gd name="T39" fmla="*/ 675 h 702"/>
                <a:gd name="T40" fmla="*/ 727 w 1076"/>
                <a:gd name="T41" fmla="*/ 682 h 702"/>
                <a:gd name="T42" fmla="*/ 690 w 1076"/>
                <a:gd name="T43" fmla="*/ 688 h 702"/>
                <a:gd name="T44" fmla="*/ 615 w 1076"/>
                <a:gd name="T45" fmla="*/ 697 h 702"/>
                <a:gd name="T46" fmla="*/ 538 w 1076"/>
                <a:gd name="T47" fmla="*/ 702 h 702"/>
                <a:gd name="T48" fmla="*/ 500 w 1076"/>
                <a:gd name="T49" fmla="*/ 702 h 702"/>
                <a:gd name="T50" fmla="*/ 437 w 1076"/>
                <a:gd name="T51" fmla="*/ 701 h 702"/>
                <a:gd name="T52" fmla="*/ 375 w 1076"/>
                <a:gd name="T53" fmla="*/ 696 h 702"/>
                <a:gd name="T54" fmla="*/ 314 w 1076"/>
                <a:gd name="T55" fmla="*/ 689 h 702"/>
                <a:gd name="T56" fmla="*/ 253 w 1076"/>
                <a:gd name="T57" fmla="*/ 679 h 702"/>
                <a:gd name="T58" fmla="*/ 195 w 1076"/>
                <a:gd name="T59" fmla="*/ 666 h 702"/>
                <a:gd name="T60" fmla="*/ 137 w 1076"/>
                <a:gd name="T61" fmla="*/ 651 h 702"/>
                <a:gd name="T62" fmla="*/ 80 w 1076"/>
                <a:gd name="T63" fmla="*/ 632 h 702"/>
                <a:gd name="T64" fmla="*/ 24 w 1076"/>
                <a:gd name="T65" fmla="*/ 610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6" h="702">
                  <a:moveTo>
                    <a:pt x="24" y="610"/>
                  </a:moveTo>
                  <a:lnTo>
                    <a:pt x="0" y="237"/>
                  </a:lnTo>
                  <a:lnTo>
                    <a:pt x="323" y="41"/>
                  </a:lnTo>
                  <a:lnTo>
                    <a:pt x="344" y="47"/>
                  </a:lnTo>
                  <a:lnTo>
                    <a:pt x="365" y="52"/>
                  </a:lnTo>
                  <a:lnTo>
                    <a:pt x="387" y="56"/>
                  </a:lnTo>
                  <a:lnTo>
                    <a:pt x="409" y="59"/>
                  </a:lnTo>
                  <a:lnTo>
                    <a:pt x="432" y="62"/>
                  </a:lnTo>
                  <a:lnTo>
                    <a:pt x="454" y="64"/>
                  </a:lnTo>
                  <a:lnTo>
                    <a:pt x="477" y="65"/>
                  </a:lnTo>
                  <a:lnTo>
                    <a:pt x="500" y="66"/>
                  </a:lnTo>
                  <a:lnTo>
                    <a:pt x="519" y="65"/>
                  </a:lnTo>
                  <a:lnTo>
                    <a:pt x="538" y="64"/>
                  </a:lnTo>
                  <a:lnTo>
                    <a:pt x="557" y="63"/>
                  </a:lnTo>
                  <a:lnTo>
                    <a:pt x="576" y="61"/>
                  </a:lnTo>
                  <a:lnTo>
                    <a:pt x="595" y="59"/>
                  </a:lnTo>
                  <a:lnTo>
                    <a:pt x="614" y="56"/>
                  </a:lnTo>
                  <a:lnTo>
                    <a:pt x="632" y="53"/>
                  </a:lnTo>
                  <a:lnTo>
                    <a:pt x="650" y="49"/>
                  </a:lnTo>
                  <a:lnTo>
                    <a:pt x="659" y="47"/>
                  </a:lnTo>
                  <a:lnTo>
                    <a:pt x="668" y="44"/>
                  </a:lnTo>
                  <a:lnTo>
                    <a:pt x="685" y="39"/>
                  </a:lnTo>
                  <a:lnTo>
                    <a:pt x="703" y="34"/>
                  </a:lnTo>
                  <a:lnTo>
                    <a:pt x="720" y="28"/>
                  </a:lnTo>
                  <a:lnTo>
                    <a:pt x="737" y="22"/>
                  </a:lnTo>
                  <a:lnTo>
                    <a:pt x="754" y="15"/>
                  </a:lnTo>
                  <a:lnTo>
                    <a:pt x="771" y="7"/>
                  </a:lnTo>
                  <a:lnTo>
                    <a:pt x="787" y="0"/>
                  </a:lnTo>
                  <a:lnTo>
                    <a:pt x="734" y="348"/>
                  </a:lnTo>
                  <a:lnTo>
                    <a:pt x="1076" y="566"/>
                  </a:lnTo>
                  <a:lnTo>
                    <a:pt x="1060" y="574"/>
                  </a:lnTo>
                  <a:lnTo>
                    <a:pt x="1042" y="581"/>
                  </a:lnTo>
                  <a:lnTo>
                    <a:pt x="1009" y="596"/>
                  </a:lnTo>
                  <a:lnTo>
                    <a:pt x="976" y="610"/>
                  </a:lnTo>
                  <a:lnTo>
                    <a:pt x="942" y="624"/>
                  </a:lnTo>
                  <a:lnTo>
                    <a:pt x="907" y="636"/>
                  </a:lnTo>
                  <a:lnTo>
                    <a:pt x="872" y="648"/>
                  </a:lnTo>
                  <a:lnTo>
                    <a:pt x="836" y="658"/>
                  </a:lnTo>
                  <a:lnTo>
                    <a:pt x="801" y="667"/>
                  </a:lnTo>
                  <a:lnTo>
                    <a:pt x="764" y="675"/>
                  </a:lnTo>
                  <a:lnTo>
                    <a:pt x="746" y="679"/>
                  </a:lnTo>
                  <a:lnTo>
                    <a:pt x="727" y="682"/>
                  </a:lnTo>
                  <a:lnTo>
                    <a:pt x="708" y="685"/>
                  </a:lnTo>
                  <a:lnTo>
                    <a:pt x="690" y="688"/>
                  </a:lnTo>
                  <a:lnTo>
                    <a:pt x="653" y="693"/>
                  </a:lnTo>
                  <a:lnTo>
                    <a:pt x="615" y="697"/>
                  </a:lnTo>
                  <a:lnTo>
                    <a:pt x="576" y="700"/>
                  </a:lnTo>
                  <a:lnTo>
                    <a:pt x="538" y="702"/>
                  </a:lnTo>
                  <a:lnTo>
                    <a:pt x="519" y="702"/>
                  </a:lnTo>
                  <a:lnTo>
                    <a:pt x="500" y="702"/>
                  </a:lnTo>
                  <a:lnTo>
                    <a:pt x="468" y="702"/>
                  </a:lnTo>
                  <a:lnTo>
                    <a:pt x="437" y="701"/>
                  </a:lnTo>
                  <a:lnTo>
                    <a:pt x="405" y="699"/>
                  </a:lnTo>
                  <a:lnTo>
                    <a:pt x="375" y="696"/>
                  </a:lnTo>
                  <a:lnTo>
                    <a:pt x="344" y="693"/>
                  </a:lnTo>
                  <a:lnTo>
                    <a:pt x="314" y="689"/>
                  </a:lnTo>
                  <a:lnTo>
                    <a:pt x="284" y="684"/>
                  </a:lnTo>
                  <a:lnTo>
                    <a:pt x="253" y="679"/>
                  </a:lnTo>
                  <a:lnTo>
                    <a:pt x="224" y="673"/>
                  </a:lnTo>
                  <a:lnTo>
                    <a:pt x="195" y="666"/>
                  </a:lnTo>
                  <a:lnTo>
                    <a:pt x="166" y="659"/>
                  </a:lnTo>
                  <a:lnTo>
                    <a:pt x="137" y="651"/>
                  </a:lnTo>
                  <a:lnTo>
                    <a:pt x="109" y="642"/>
                  </a:lnTo>
                  <a:lnTo>
                    <a:pt x="80" y="632"/>
                  </a:lnTo>
                  <a:lnTo>
                    <a:pt x="52" y="621"/>
                  </a:lnTo>
                  <a:lnTo>
                    <a:pt x="24" y="610"/>
                  </a:lnTo>
                  <a:close/>
                </a:path>
              </a:pathLst>
            </a:custGeom>
            <a:noFill/>
            <a:ln w="28575" cmpd="sng">
              <a:solidFill>
                <a:schemeClr val="accent1">
                  <a:shade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lnSpc>
                  <a:spcPct val="120000"/>
                </a:lnSpc>
                <a:defRPr/>
              </a:pP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0" name="MH_SubTitle_6"/>
            <p:cNvSpPr>
              <a:spLocks noChangeAspect="1"/>
            </p:cNvSpPr>
            <p:nvPr>
              <p:custDataLst>
                <p:tags r:id="rId6"/>
              </p:custDataLst>
            </p:nvPr>
          </p:nvSpPr>
          <p:spPr bwMode="auto">
            <a:xfrm>
              <a:off x="4814888" y="3948114"/>
              <a:ext cx="906462" cy="973137"/>
            </a:xfrm>
            <a:custGeom>
              <a:avLst/>
              <a:gdLst>
                <a:gd name="T0" fmla="*/ 957 w 971"/>
                <a:gd name="T1" fmla="*/ 469 h 1043"/>
                <a:gd name="T2" fmla="*/ 929 w 971"/>
                <a:gd name="T3" fmla="*/ 455 h 1043"/>
                <a:gd name="T4" fmla="*/ 889 w 971"/>
                <a:gd name="T5" fmla="*/ 432 h 1043"/>
                <a:gd name="T6" fmla="*/ 863 w 971"/>
                <a:gd name="T7" fmla="*/ 415 h 1043"/>
                <a:gd name="T8" fmla="*/ 838 w 971"/>
                <a:gd name="T9" fmla="*/ 397 h 1043"/>
                <a:gd name="T10" fmla="*/ 802 w 971"/>
                <a:gd name="T11" fmla="*/ 368 h 1043"/>
                <a:gd name="T12" fmla="*/ 769 w 971"/>
                <a:gd name="T13" fmla="*/ 336 h 1043"/>
                <a:gd name="T14" fmla="*/ 748 w 971"/>
                <a:gd name="T15" fmla="*/ 314 h 1043"/>
                <a:gd name="T16" fmla="*/ 728 w 971"/>
                <a:gd name="T17" fmla="*/ 291 h 1043"/>
                <a:gd name="T18" fmla="*/ 709 w 971"/>
                <a:gd name="T19" fmla="*/ 266 h 1043"/>
                <a:gd name="T20" fmla="*/ 691 w 971"/>
                <a:gd name="T21" fmla="*/ 241 h 1043"/>
                <a:gd name="T22" fmla="*/ 675 w 971"/>
                <a:gd name="T23" fmla="*/ 215 h 1043"/>
                <a:gd name="T24" fmla="*/ 645 w 971"/>
                <a:gd name="T25" fmla="*/ 161 h 1043"/>
                <a:gd name="T26" fmla="*/ 632 w 971"/>
                <a:gd name="T27" fmla="*/ 133 h 1043"/>
                <a:gd name="T28" fmla="*/ 0 w 971"/>
                <a:gd name="T29" fmla="*/ 249 h 1043"/>
                <a:gd name="T30" fmla="*/ 21 w 971"/>
                <a:gd name="T31" fmla="*/ 315 h 1043"/>
                <a:gd name="T32" fmla="*/ 46 w 971"/>
                <a:gd name="T33" fmla="*/ 378 h 1043"/>
                <a:gd name="T34" fmla="*/ 60 w 971"/>
                <a:gd name="T35" fmla="*/ 409 h 1043"/>
                <a:gd name="T36" fmla="*/ 74 w 971"/>
                <a:gd name="T37" fmla="*/ 440 h 1043"/>
                <a:gd name="T38" fmla="*/ 105 w 971"/>
                <a:gd name="T39" fmla="*/ 500 h 1043"/>
                <a:gd name="T40" fmla="*/ 138 w 971"/>
                <a:gd name="T41" fmla="*/ 558 h 1043"/>
                <a:gd name="T42" fmla="*/ 156 w 971"/>
                <a:gd name="T43" fmla="*/ 586 h 1043"/>
                <a:gd name="T44" fmla="*/ 185 w 971"/>
                <a:gd name="T45" fmla="*/ 629 h 1043"/>
                <a:gd name="T46" fmla="*/ 216 w 971"/>
                <a:gd name="T47" fmla="*/ 669 h 1043"/>
                <a:gd name="T48" fmla="*/ 258 w 971"/>
                <a:gd name="T49" fmla="*/ 720 h 1043"/>
                <a:gd name="T50" fmla="*/ 303 w 971"/>
                <a:gd name="T51" fmla="*/ 771 h 1043"/>
                <a:gd name="T52" fmla="*/ 351 w 971"/>
                <a:gd name="T53" fmla="*/ 818 h 1043"/>
                <a:gd name="T54" fmla="*/ 388 w 971"/>
                <a:gd name="T55" fmla="*/ 851 h 1043"/>
                <a:gd name="T56" fmla="*/ 426 w 971"/>
                <a:gd name="T57" fmla="*/ 883 h 1043"/>
                <a:gd name="T58" fmla="*/ 479 w 971"/>
                <a:gd name="T59" fmla="*/ 923 h 1043"/>
                <a:gd name="T60" fmla="*/ 536 w 971"/>
                <a:gd name="T61" fmla="*/ 962 h 1043"/>
                <a:gd name="T62" fmla="*/ 593 w 971"/>
                <a:gd name="T63" fmla="*/ 997 h 1043"/>
                <a:gd name="T64" fmla="*/ 652 w 971"/>
                <a:gd name="T65" fmla="*/ 1028 h 1043"/>
                <a:gd name="T66" fmla="*/ 659 w 971"/>
                <a:gd name="T67" fmla="*/ 657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1" h="1043">
                  <a:moveTo>
                    <a:pt x="971" y="475"/>
                  </a:moveTo>
                  <a:lnTo>
                    <a:pt x="957" y="469"/>
                  </a:lnTo>
                  <a:lnTo>
                    <a:pt x="943" y="462"/>
                  </a:lnTo>
                  <a:lnTo>
                    <a:pt x="929" y="455"/>
                  </a:lnTo>
                  <a:lnTo>
                    <a:pt x="915" y="448"/>
                  </a:lnTo>
                  <a:lnTo>
                    <a:pt x="889" y="432"/>
                  </a:lnTo>
                  <a:lnTo>
                    <a:pt x="876" y="423"/>
                  </a:lnTo>
                  <a:lnTo>
                    <a:pt x="863" y="415"/>
                  </a:lnTo>
                  <a:lnTo>
                    <a:pt x="851" y="406"/>
                  </a:lnTo>
                  <a:lnTo>
                    <a:pt x="838" y="397"/>
                  </a:lnTo>
                  <a:lnTo>
                    <a:pt x="814" y="378"/>
                  </a:lnTo>
                  <a:lnTo>
                    <a:pt x="802" y="368"/>
                  </a:lnTo>
                  <a:lnTo>
                    <a:pt x="791" y="358"/>
                  </a:lnTo>
                  <a:lnTo>
                    <a:pt x="769" y="336"/>
                  </a:lnTo>
                  <a:lnTo>
                    <a:pt x="758" y="326"/>
                  </a:lnTo>
                  <a:lnTo>
                    <a:pt x="748" y="314"/>
                  </a:lnTo>
                  <a:lnTo>
                    <a:pt x="738" y="303"/>
                  </a:lnTo>
                  <a:lnTo>
                    <a:pt x="728" y="291"/>
                  </a:lnTo>
                  <a:lnTo>
                    <a:pt x="718" y="278"/>
                  </a:lnTo>
                  <a:lnTo>
                    <a:pt x="709" y="266"/>
                  </a:lnTo>
                  <a:lnTo>
                    <a:pt x="700" y="254"/>
                  </a:lnTo>
                  <a:lnTo>
                    <a:pt x="691" y="241"/>
                  </a:lnTo>
                  <a:lnTo>
                    <a:pt x="683" y="228"/>
                  </a:lnTo>
                  <a:lnTo>
                    <a:pt x="675" y="215"/>
                  </a:lnTo>
                  <a:lnTo>
                    <a:pt x="659" y="188"/>
                  </a:lnTo>
                  <a:lnTo>
                    <a:pt x="645" y="161"/>
                  </a:lnTo>
                  <a:lnTo>
                    <a:pt x="638" y="147"/>
                  </a:lnTo>
                  <a:lnTo>
                    <a:pt x="632" y="133"/>
                  </a:lnTo>
                  <a:lnTo>
                    <a:pt x="279" y="0"/>
                  </a:lnTo>
                  <a:lnTo>
                    <a:pt x="0" y="249"/>
                  </a:lnTo>
                  <a:lnTo>
                    <a:pt x="10" y="281"/>
                  </a:lnTo>
                  <a:lnTo>
                    <a:pt x="21" y="315"/>
                  </a:lnTo>
                  <a:lnTo>
                    <a:pt x="33" y="347"/>
                  </a:lnTo>
                  <a:lnTo>
                    <a:pt x="46" y="378"/>
                  </a:lnTo>
                  <a:lnTo>
                    <a:pt x="53" y="394"/>
                  </a:lnTo>
                  <a:lnTo>
                    <a:pt x="60" y="409"/>
                  </a:lnTo>
                  <a:lnTo>
                    <a:pt x="67" y="424"/>
                  </a:lnTo>
                  <a:lnTo>
                    <a:pt x="74" y="440"/>
                  </a:lnTo>
                  <a:lnTo>
                    <a:pt x="89" y="471"/>
                  </a:lnTo>
                  <a:lnTo>
                    <a:pt x="105" y="500"/>
                  </a:lnTo>
                  <a:lnTo>
                    <a:pt x="121" y="530"/>
                  </a:lnTo>
                  <a:lnTo>
                    <a:pt x="138" y="558"/>
                  </a:lnTo>
                  <a:lnTo>
                    <a:pt x="147" y="572"/>
                  </a:lnTo>
                  <a:lnTo>
                    <a:pt x="156" y="586"/>
                  </a:lnTo>
                  <a:lnTo>
                    <a:pt x="175" y="615"/>
                  </a:lnTo>
                  <a:lnTo>
                    <a:pt x="185" y="629"/>
                  </a:lnTo>
                  <a:lnTo>
                    <a:pt x="195" y="642"/>
                  </a:lnTo>
                  <a:lnTo>
                    <a:pt x="216" y="669"/>
                  </a:lnTo>
                  <a:lnTo>
                    <a:pt x="236" y="695"/>
                  </a:lnTo>
                  <a:lnTo>
                    <a:pt x="258" y="720"/>
                  </a:lnTo>
                  <a:lnTo>
                    <a:pt x="280" y="745"/>
                  </a:lnTo>
                  <a:lnTo>
                    <a:pt x="303" y="771"/>
                  </a:lnTo>
                  <a:lnTo>
                    <a:pt x="326" y="794"/>
                  </a:lnTo>
                  <a:lnTo>
                    <a:pt x="351" y="818"/>
                  </a:lnTo>
                  <a:lnTo>
                    <a:pt x="375" y="840"/>
                  </a:lnTo>
                  <a:lnTo>
                    <a:pt x="388" y="851"/>
                  </a:lnTo>
                  <a:lnTo>
                    <a:pt x="401" y="862"/>
                  </a:lnTo>
                  <a:lnTo>
                    <a:pt x="426" y="883"/>
                  </a:lnTo>
                  <a:lnTo>
                    <a:pt x="453" y="904"/>
                  </a:lnTo>
                  <a:lnTo>
                    <a:pt x="479" y="923"/>
                  </a:lnTo>
                  <a:lnTo>
                    <a:pt x="508" y="944"/>
                  </a:lnTo>
                  <a:lnTo>
                    <a:pt x="536" y="962"/>
                  </a:lnTo>
                  <a:lnTo>
                    <a:pt x="564" y="980"/>
                  </a:lnTo>
                  <a:lnTo>
                    <a:pt x="593" y="997"/>
                  </a:lnTo>
                  <a:lnTo>
                    <a:pt x="622" y="1013"/>
                  </a:lnTo>
                  <a:lnTo>
                    <a:pt x="652" y="1028"/>
                  </a:lnTo>
                  <a:lnTo>
                    <a:pt x="684" y="1043"/>
                  </a:lnTo>
                  <a:lnTo>
                    <a:pt x="659" y="657"/>
                  </a:lnTo>
                  <a:lnTo>
                    <a:pt x="971" y="475"/>
                  </a:lnTo>
                  <a:close/>
                </a:path>
              </a:pathLst>
            </a:custGeom>
            <a:noFill/>
            <a:ln w="28575" cmpd="sng">
              <a:solidFill>
                <a:srgbClr val="FF9409"/>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lnSpc>
                  <a:spcPct val="120000"/>
                </a:lnSpc>
                <a:defRPr/>
              </a:pPr>
              <a:endParaRPr lang="en-US" altLang="zh-CN" sz="1400" b="1" dirty="0">
                <a:solidFill>
                  <a:srgbClr val="FFFFFF"/>
                </a:solidFill>
              </a:endParaRPr>
            </a:p>
          </p:txBody>
        </p:sp>
        <p:sp>
          <p:nvSpPr>
            <p:cNvPr id="11" name="MH_SubTitle_7"/>
            <p:cNvSpPr>
              <a:spLocks noChangeAspect="1"/>
            </p:cNvSpPr>
            <p:nvPr>
              <p:custDataLst>
                <p:tags r:id="rId7"/>
              </p:custDataLst>
            </p:nvPr>
          </p:nvSpPr>
          <p:spPr bwMode="auto">
            <a:xfrm>
              <a:off x="4764088" y="3144838"/>
              <a:ext cx="677862" cy="969962"/>
            </a:xfrm>
            <a:custGeom>
              <a:avLst/>
              <a:gdLst>
                <a:gd name="T0" fmla="*/ 715 w 726"/>
                <a:gd name="T1" fmla="*/ 436 h 1039"/>
                <a:gd name="T2" fmla="*/ 696 w 726"/>
                <a:gd name="T3" fmla="*/ 474 h 1039"/>
                <a:gd name="T4" fmla="*/ 680 w 726"/>
                <a:gd name="T5" fmla="*/ 513 h 1039"/>
                <a:gd name="T6" fmla="*/ 666 w 726"/>
                <a:gd name="T7" fmla="*/ 553 h 1039"/>
                <a:gd name="T8" fmla="*/ 654 w 726"/>
                <a:gd name="T9" fmla="*/ 593 h 1039"/>
                <a:gd name="T10" fmla="*/ 646 w 726"/>
                <a:gd name="T11" fmla="*/ 635 h 1039"/>
                <a:gd name="T12" fmla="*/ 640 w 726"/>
                <a:gd name="T13" fmla="*/ 679 h 1039"/>
                <a:gd name="T14" fmla="*/ 637 w 726"/>
                <a:gd name="T15" fmla="*/ 722 h 1039"/>
                <a:gd name="T16" fmla="*/ 637 w 726"/>
                <a:gd name="T17" fmla="*/ 767 h 1039"/>
                <a:gd name="T18" fmla="*/ 640 w 726"/>
                <a:gd name="T19" fmla="*/ 811 h 1039"/>
                <a:gd name="T20" fmla="*/ 646 w 726"/>
                <a:gd name="T21" fmla="*/ 856 h 1039"/>
                <a:gd name="T22" fmla="*/ 655 w 726"/>
                <a:gd name="T23" fmla="*/ 898 h 1039"/>
                <a:gd name="T24" fmla="*/ 324 w 726"/>
                <a:gd name="T25" fmla="*/ 783 h 1039"/>
                <a:gd name="T26" fmla="*/ 26 w 726"/>
                <a:gd name="T27" fmla="*/ 1004 h 1039"/>
                <a:gd name="T28" fmla="*/ 19 w 726"/>
                <a:gd name="T29" fmla="*/ 967 h 1039"/>
                <a:gd name="T30" fmla="*/ 9 w 726"/>
                <a:gd name="T31" fmla="*/ 894 h 1039"/>
                <a:gd name="T32" fmla="*/ 2 w 726"/>
                <a:gd name="T33" fmla="*/ 820 h 1039"/>
                <a:gd name="T34" fmla="*/ 0 w 726"/>
                <a:gd name="T35" fmla="*/ 745 h 1039"/>
                <a:gd name="T36" fmla="*/ 1 w 726"/>
                <a:gd name="T37" fmla="*/ 693 h 1039"/>
                <a:gd name="T38" fmla="*/ 4 w 726"/>
                <a:gd name="T39" fmla="*/ 641 h 1039"/>
                <a:gd name="T40" fmla="*/ 9 w 726"/>
                <a:gd name="T41" fmla="*/ 590 h 1039"/>
                <a:gd name="T42" fmla="*/ 16 w 726"/>
                <a:gd name="T43" fmla="*/ 541 h 1039"/>
                <a:gd name="T44" fmla="*/ 25 w 726"/>
                <a:gd name="T45" fmla="*/ 490 h 1039"/>
                <a:gd name="T46" fmla="*/ 36 w 726"/>
                <a:gd name="T47" fmla="*/ 442 h 1039"/>
                <a:gd name="T48" fmla="*/ 49 w 726"/>
                <a:gd name="T49" fmla="*/ 394 h 1039"/>
                <a:gd name="T50" fmla="*/ 63 w 726"/>
                <a:gd name="T51" fmla="*/ 347 h 1039"/>
                <a:gd name="T52" fmla="*/ 79 w 726"/>
                <a:gd name="T53" fmla="*/ 300 h 1039"/>
                <a:gd name="T54" fmla="*/ 98 w 726"/>
                <a:gd name="T55" fmla="*/ 255 h 1039"/>
                <a:gd name="T56" fmla="*/ 118 w 726"/>
                <a:gd name="T57" fmla="*/ 210 h 1039"/>
                <a:gd name="T58" fmla="*/ 139 w 726"/>
                <a:gd name="T59" fmla="*/ 166 h 1039"/>
                <a:gd name="T60" fmla="*/ 162 w 726"/>
                <a:gd name="T61" fmla="*/ 123 h 1039"/>
                <a:gd name="T62" fmla="*/ 186 w 726"/>
                <a:gd name="T63" fmla="*/ 81 h 1039"/>
                <a:gd name="T64" fmla="*/ 212 w 726"/>
                <a:gd name="T65" fmla="*/ 41 h 1039"/>
                <a:gd name="T66" fmla="*/ 239 w 726"/>
                <a:gd name="T67" fmla="*/ 0 h 1039"/>
                <a:gd name="T68" fmla="*/ 726 w 726"/>
                <a:gd name="T69" fmla="*/ 418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6" h="1039">
                  <a:moveTo>
                    <a:pt x="726" y="418"/>
                  </a:moveTo>
                  <a:lnTo>
                    <a:pt x="715" y="436"/>
                  </a:lnTo>
                  <a:lnTo>
                    <a:pt x="705" y="455"/>
                  </a:lnTo>
                  <a:lnTo>
                    <a:pt x="696" y="474"/>
                  </a:lnTo>
                  <a:lnTo>
                    <a:pt x="687" y="493"/>
                  </a:lnTo>
                  <a:lnTo>
                    <a:pt x="680" y="513"/>
                  </a:lnTo>
                  <a:lnTo>
                    <a:pt x="672" y="533"/>
                  </a:lnTo>
                  <a:lnTo>
                    <a:pt x="666" y="553"/>
                  </a:lnTo>
                  <a:lnTo>
                    <a:pt x="660" y="573"/>
                  </a:lnTo>
                  <a:lnTo>
                    <a:pt x="654" y="593"/>
                  </a:lnTo>
                  <a:lnTo>
                    <a:pt x="650" y="614"/>
                  </a:lnTo>
                  <a:lnTo>
                    <a:pt x="646" y="635"/>
                  </a:lnTo>
                  <a:lnTo>
                    <a:pt x="643" y="656"/>
                  </a:lnTo>
                  <a:lnTo>
                    <a:pt x="640" y="679"/>
                  </a:lnTo>
                  <a:lnTo>
                    <a:pt x="638" y="701"/>
                  </a:lnTo>
                  <a:lnTo>
                    <a:pt x="637" y="722"/>
                  </a:lnTo>
                  <a:lnTo>
                    <a:pt x="637" y="745"/>
                  </a:lnTo>
                  <a:lnTo>
                    <a:pt x="637" y="767"/>
                  </a:lnTo>
                  <a:lnTo>
                    <a:pt x="638" y="789"/>
                  </a:lnTo>
                  <a:lnTo>
                    <a:pt x="640" y="811"/>
                  </a:lnTo>
                  <a:lnTo>
                    <a:pt x="643" y="834"/>
                  </a:lnTo>
                  <a:lnTo>
                    <a:pt x="646" y="856"/>
                  </a:lnTo>
                  <a:lnTo>
                    <a:pt x="650" y="877"/>
                  </a:lnTo>
                  <a:lnTo>
                    <a:pt x="655" y="898"/>
                  </a:lnTo>
                  <a:lnTo>
                    <a:pt x="660" y="919"/>
                  </a:lnTo>
                  <a:lnTo>
                    <a:pt x="324" y="783"/>
                  </a:lnTo>
                  <a:lnTo>
                    <a:pt x="34" y="1039"/>
                  </a:lnTo>
                  <a:lnTo>
                    <a:pt x="26" y="1004"/>
                  </a:lnTo>
                  <a:lnTo>
                    <a:pt x="23" y="986"/>
                  </a:lnTo>
                  <a:lnTo>
                    <a:pt x="19" y="967"/>
                  </a:lnTo>
                  <a:lnTo>
                    <a:pt x="14" y="931"/>
                  </a:lnTo>
                  <a:lnTo>
                    <a:pt x="9" y="894"/>
                  </a:lnTo>
                  <a:lnTo>
                    <a:pt x="5" y="858"/>
                  </a:lnTo>
                  <a:lnTo>
                    <a:pt x="2" y="820"/>
                  </a:lnTo>
                  <a:lnTo>
                    <a:pt x="1" y="782"/>
                  </a:lnTo>
                  <a:lnTo>
                    <a:pt x="0" y="745"/>
                  </a:lnTo>
                  <a:lnTo>
                    <a:pt x="0" y="719"/>
                  </a:lnTo>
                  <a:lnTo>
                    <a:pt x="1" y="693"/>
                  </a:lnTo>
                  <a:lnTo>
                    <a:pt x="2" y="667"/>
                  </a:lnTo>
                  <a:lnTo>
                    <a:pt x="4" y="641"/>
                  </a:lnTo>
                  <a:lnTo>
                    <a:pt x="6" y="616"/>
                  </a:lnTo>
                  <a:lnTo>
                    <a:pt x="9" y="590"/>
                  </a:lnTo>
                  <a:lnTo>
                    <a:pt x="13" y="565"/>
                  </a:lnTo>
                  <a:lnTo>
                    <a:pt x="16" y="541"/>
                  </a:lnTo>
                  <a:lnTo>
                    <a:pt x="20" y="516"/>
                  </a:lnTo>
                  <a:lnTo>
                    <a:pt x="25" y="490"/>
                  </a:lnTo>
                  <a:lnTo>
                    <a:pt x="30" y="466"/>
                  </a:lnTo>
                  <a:lnTo>
                    <a:pt x="36" y="442"/>
                  </a:lnTo>
                  <a:lnTo>
                    <a:pt x="42" y="418"/>
                  </a:lnTo>
                  <a:lnTo>
                    <a:pt x="49" y="394"/>
                  </a:lnTo>
                  <a:lnTo>
                    <a:pt x="56" y="371"/>
                  </a:lnTo>
                  <a:lnTo>
                    <a:pt x="63" y="347"/>
                  </a:lnTo>
                  <a:lnTo>
                    <a:pt x="71" y="323"/>
                  </a:lnTo>
                  <a:lnTo>
                    <a:pt x="79" y="300"/>
                  </a:lnTo>
                  <a:lnTo>
                    <a:pt x="89" y="277"/>
                  </a:lnTo>
                  <a:lnTo>
                    <a:pt x="98" y="255"/>
                  </a:lnTo>
                  <a:lnTo>
                    <a:pt x="108" y="232"/>
                  </a:lnTo>
                  <a:lnTo>
                    <a:pt x="118" y="210"/>
                  </a:lnTo>
                  <a:lnTo>
                    <a:pt x="128" y="188"/>
                  </a:lnTo>
                  <a:lnTo>
                    <a:pt x="139" y="166"/>
                  </a:lnTo>
                  <a:lnTo>
                    <a:pt x="150" y="144"/>
                  </a:lnTo>
                  <a:lnTo>
                    <a:pt x="162" y="123"/>
                  </a:lnTo>
                  <a:lnTo>
                    <a:pt x="174" y="102"/>
                  </a:lnTo>
                  <a:lnTo>
                    <a:pt x="186" y="81"/>
                  </a:lnTo>
                  <a:lnTo>
                    <a:pt x="199" y="61"/>
                  </a:lnTo>
                  <a:lnTo>
                    <a:pt x="212" y="41"/>
                  </a:lnTo>
                  <a:lnTo>
                    <a:pt x="226" y="20"/>
                  </a:lnTo>
                  <a:lnTo>
                    <a:pt x="239" y="0"/>
                  </a:lnTo>
                  <a:lnTo>
                    <a:pt x="609" y="61"/>
                  </a:lnTo>
                  <a:lnTo>
                    <a:pt x="726" y="418"/>
                  </a:lnTo>
                  <a:close/>
                </a:path>
              </a:pathLst>
            </a:custGeom>
            <a:noFill/>
            <a:ln w="28575" cmpd="sng">
              <a:solidFill>
                <a:schemeClr val="accent1">
                  <a:shade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lnSpc>
                  <a:spcPct val="120000"/>
                </a:lnSpc>
                <a:defRPr/>
              </a:pPr>
              <a:endParaRPr lang="en-US" altLang="zh-CN" sz="1400" b="1" dirty="0">
                <a:solidFill>
                  <a:srgbClr val="FFFFFF"/>
                </a:solidFill>
              </a:endParaRPr>
            </a:p>
          </p:txBody>
        </p:sp>
        <p:sp>
          <p:nvSpPr>
            <p:cNvPr id="12" name="MH_SubTitle_1"/>
            <p:cNvSpPr>
              <a:spLocks noChangeAspect="1"/>
            </p:cNvSpPr>
            <p:nvPr>
              <p:custDataLst>
                <p:tags r:id="rId8"/>
              </p:custDataLst>
            </p:nvPr>
          </p:nvSpPr>
          <p:spPr bwMode="auto">
            <a:xfrm>
              <a:off x="5029201" y="2646364"/>
              <a:ext cx="1069975" cy="822325"/>
            </a:xfrm>
            <a:custGeom>
              <a:avLst/>
              <a:gdLst>
                <a:gd name="T0" fmla="*/ 502 w 1148"/>
                <a:gd name="T1" fmla="*/ 868 h 882"/>
                <a:gd name="T2" fmla="*/ 524 w 1148"/>
                <a:gd name="T3" fmla="*/ 843 h 882"/>
                <a:gd name="T4" fmla="*/ 547 w 1148"/>
                <a:gd name="T5" fmla="*/ 819 h 882"/>
                <a:gd name="T6" fmla="*/ 571 w 1148"/>
                <a:gd name="T7" fmla="*/ 797 h 882"/>
                <a:gd name="T8" fmla="*/ 598 w 1148"/>
                <a:gd name="T9" fmla="*/ 775 h 882"/>
                <a:gd name="T10" fmla="*/ 624 w 1148"/>
                <a:gd name="T11" fmla="*/ 755 h 882"/>
                <a:gd name="T12" fmla="*/ 651 w 1148"/>
                <a:gd name="T13" fmla="*/ 737 h 882"/>
                <a:gd name="T14" fmla="*/ 680 w 1148"/>
                <a:gd name="T15" fmla="*/ 719 h 882"/>
                <a:gd name="T16" fmla="*/ 709 w 1148"/>
                <a:gd name="T17" fmla="*/ 703 h 882"/>
                <a:gd name="T18" fmla="*/ 740 w 1148"/>
                <a:gd name="T19" fmla="*/ 689 h 882"/>
                <a:gd name="T20" fmla="*/ 772 w 1148"/>
                <a:gd name="T21" fmla="*/ 676 h 882"/>
                <a:gd name="T22" fmla="*/ 804 w 1148"/>
                <a:gd name="T23" fmla="*/ 665 h 882"/>
                <a:gd name="T24" fmla="*/ 836 w 1148"/>
                <a:gd name="T25" fmla="*/ 656 h 882"/>
                <a:gd name="T26" fmla="*/ 870 w 1148"/>
                <a:gd name="T27" fmla="*/ 648 h 882"/>
                <a:gd name="T28" fmla="*/ 904 w 1148"/>
                <a:gd name="T29" fmla="*/ 642 h 882"/>
                <a:gd name="T30" fmla="*/ 939 w 1148"/>
                <a:gd name="T31" fmla="*/ 638 h 882"/>
                <a:gd name="T32" fmla="*/ 1148 w 1148"/>
                <a:gd name="T33" fmla="*/ 334 h 882"/>
                <a:gd name="T34" fmla="*/ 918 w 1148"/>
                <a:gd name="T35" fmla="*/ 1 h 882"/>
                <a:gd name="T36" fmla="*/ 847 w 1148"/>
                <a:gd name="T37" fmla="*/ 8 h 882"/>
                <a:gd name="T38" fmla="*/ 777 w 1148"/>
                <a:gd name="T39" fmla="*/ 18 h 882"/>
                <a:gd name="T40" fmla="*/ 708 w 1148"/>
                <a:gd name="T41" fmla="*/ 32 h 882"/>
                <a:gd name="T42" fmla="*/ 675 w 1148"/>
                <a:gd name="T43" fmla="*/ 40 h 882"/>
                <a:gd name="T44" fmla="*/ 609 w 1148"/>
                <a:gd name="T45" fmla="*/ 59 h 882"/>
                <a:gd name="T46" fmla="*/ 543 w 1148"/>
                <a:gd name="T47" fmla="*/ 83 h 882"/>
                <a:gd name="T48" fmla="*/ 480 w 1148"/>
                <a:gd name="T49" fmla="*/ 109 h 882"/>
                <a:gd name="T50" fmla="*/ 417 w 1148"/>
                <a:gd name="T51" fmla="*/ 138 h 882"/>
                <a:gd name="T52" fmla="*/ 373 w 1148"/>
                <a:gd name="T53" fmla="*/ 162 h 882"/>
                <a:gd name="T54" fmla="*/ 343 w 1148"/>
                <a:gd name="T55" fmla="*/ 178 h 882"/>
                <a:gd name="T56" fmla="*/ 300 w 1148"/>
                <a:gd name="T57" fmla="*/ 205 h 882"/>
                <a:gd name="T58" fmla="*/ 271 w 1148"/>
                <a:gd name="T59" fmla="*/ 224 h 882"/>
                <a:gd name="T60" fmla="*/ 244 w 1148"/>
                <a:gd name="T61" fmla="*/ 244 h 882"/>
                <a:gd name="T62" fmla="*/ 204 w 1148"/>
                <a:gd name="T63" fmla="*/ 275 h 882"/>
                <a:gd name="T64" fmla="*/ 165 w 1148"/>
                <a:gd name="T65" fmla="*/ 306 h 882"/>
                <a:gd name="T66" fmla="*/ 114 w 1148"/>
                <a:gd name="T67" fmla="*/ 351 h 882"/>
                <a:gd name="T68" fmla="*/ 67 w 1148"/>
                <a:gd name="T69" fmla="*/ 398 h 882"/>
                <a:gd name="T70" fmla="*/ 22 w 1148"/>
                <a:gd name="T71" fmla="*/ 449 h 882"/>
                <a:gd name="T72" fmla="*/ 382 w 1148"/>
                <a:gd name="T73" fmla="*/ 539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8" h="882">
                  <a:moveTo>
                    <a:pt x="492" y="882"/>
                  </a:moveTo>
                  <a:lnTo>
                    <a:pt x="502" y="868"/>
                  </a:lnTo>
                  <a:lnTo>
                    <a:pt x="513" y="855"/>
                  </a:lnTo>
                  <a:lnTo>
                    <a:pt x="524" y="843"/>
                  </a:lnTo>
                  <a:lnTo>
                    <a:pt x="535" y="831"/>
                  </a:lnTo>
                  <a:lnTo>
                    <a:pt x="547" y="819"/>
                  </a:lnTo>
                  <a:lnTo>
                    <a:pt x="559" y="808"/>
                  </a:lnTo>
                  <a:lnTo>
                    <a:pt x="571" y="797"/>
                  </a:lnTo>
                  <a:lnTo>
                    <a:pt x="584" y="786"/>
                  </a:lnTo>
                  <a:lnTo>
                    <a:pt x="598" y="775"/>
                  </a:lnTo>
                  <a:lnTo>
                    <a:pt x="611" y="765"/>
                  </a:lnTo>
                  <a:lnTo>
                    <a:pt x="624" y="755"/>
                  </a:lnTo>
                  <a:lnTo>
                    <a:pt x="638" y="746"/>
                  </a:lnTo>
                  <a:lnTo>
                    <a:pt x="651" y="737"/>
                  </a:lnTo>
                  <a:lnTo>
                    <a:pt x="666" y="728"/>
                  </a:lnTo>
                  <a:lnTo>
                    <a:pt x="680" y="719"/>
                  </a:lnTo>
                  <a:lnTo>
                    <a:pt x="695" y="711"/>
                  </a:lnTo>
                  <a:lnTo>
                    <a:pt x="709" y="703"/>
                  </a:lnTo>
                  <a:lnTo>
                    <a:pt x="724" y="696"/>
                  </a:lnTo>
                  <a:lnTo>
                    <a:pt x="740" y="689"/>
                  </a:lnTo>
                  <a:lnTo>
                    <a:pt x="755" y="682"/>
                  </a:lnTo>
                  <a:lnTo>
                    <a:pt x="772" y="676"/>
                  </a:lnTo>
                  <a:lnTo>
                    <a:pt x="788" y="670"/>
                  </a:lnTo>
                  <a:lnTo>
                    <a:pt x="804" y="665"/>
                  </a:lnTo>
                  <a:lnTo>
                    <a:pt x="820" y="660"/>
                  </a:lnTo>
                  <a:lnTo>
                    <a:pt x="836" y="656"/>
                  </a:lnTo>
                  <a:lnTo>
                    <a:pt x="853" y="652"/>
                  </a:lnTo>
                  <a:lnTo>
                    <a:pt x="870" y="648"/>
                  </a:lnTo>
                  <a:lnTo>
                    <a:pt x="887" y="645"/>
                  </a:lnTo>
                  <a:lnTo>
                    <a:pt x="904" y="642"/>
                  </a:lnTo>
                  <a:lnTo>
                    <a:pt x="922" y="640"/>
                  </a:lnTo>
                  <a:lnTo>
                    <a:pt x="939" y="638"/>
                  </a:lnTo>
                  <a:lnTo>
                    <a:pt x="957" y="637"/>
                  </a:lnTo>
                  <a:lnTo>
                    <a:pt x="1148" y="334"/>
                  </a:lnTo>
                  <a:lnTo>
                    <a:pt x="954" y="0"/>
                  </a:lnTo>
                  <a:lnTo>
                    <a:pt x="918" y="1"/>
                  </a:lnTo>
                  <a:lnTo>
                    <a:pt x="882" y="4"/>
                  </a:lnTo>
                  <a:lnTo>
                    <a:pt x="847" y="8"/>
                  </a:lnTo>
                  <a:lnTo>
                    <a:pt x="812" y="12"/>
                  </a:lnTo>
                  <a:lnTo>
                    <a:pt x="777" y="18"/>
                  </a:lnTo>
                  <a:lnTo>
                    <a:pt x="742" y="24"/>
                  </a:lnTo>
                  <a:lnTo>
                    <a:pt x="708" y="32"/>
                  </a:lnTo>
                  <a:lnTo>
                    <a:pt x="691" y="36"/>
                  </a:lnTo>
                  <a:lnTo>
                    <a:pt x="675" y="40"/>
                  </a:lnTo>
                  <a:lnTo>
                    <a:pt x="641" y="49"/>
                  </a:lnTo>
                  <a:lnTo>
                    <a:pt x="609" y="59"/>
                  </a:lnTo>
                  <a:lnTo>
                    <a:pt x="575" y="70"/>
                  </a:lnTo>
                  <a:lnTo>
                    <a:pt x="543" y="83"/>
                  </a:lnTo>
                  <a:lnTo>
                    <a:pt x="511" y="95"/>
                  </a:lnTo>
                  <a:lnTo>
                    <a:pt x="480" y="109"/>
                  </a:lnTo>
                  <a:lnTo>
                    <a:pt x="449" y="123"/>
                  </a:lnTo>
                  <a:lnTo>
                    <a:pt x="417" y="138"/>
                  </a:lnTo>
                  <a:lnTo>
                    <a:pt x="387" y="153"/>
                  </a:lnTo>
                  <a:lnTo>
                    <a:pt x="373" y="162"/>
                  </a:lnTo>
                  <a:lnTo>
                    <a:pt x="358" y="170"/>
                  </a:lnTo>
                  <a:lnTo>
                    <a:pt x="343" y="178"/>
                  </a:lnTo>
                  <a:lnTo>
                    <a:pt x="329" y="187"/>
                  </a:lnTo>
                  <a:lnTo>
                    <a:pt x="300" y="205"/>
                  </a:lnTo>
                  <a:lnTo>
                    <a:pt x="286" y="214"/>
                  </a:lnTo>
                  <a:lnTo>
                    <a:pt x="271" y="224"/>
                  </a:lnTo>
                  <a:lnTo>
                    <a:pt x="258" y="233"/>
                  </a:lnTo>
                  <a:lnTo>
                    <a:pt x="244" y="244"/>
                  </a:lnTo>
                  <a:lnTo>
                    <a:pt x="217" y="264"/>
                  </a:lnTo>
                  <a:lnTo>
                    <a:pt x="204" y="275"/>
                  </a:lnTo>
                  <a:lnTo>
                    <a:pt x="191" y="285"/>
                  </a:lnTo>
                  <a:lnTo>
                    <a:pt x="165" y="306"/>
                  </a:lnTo>
                  <a:lnTo>
                    <a:pt x="140" y="328"/>
                  </a:lnTo>
                  <a:lnTo>
                    <a:pt x="114" y="351"/>
                  </a:lnTo>
                  <a:lnTo>
                    <a:pt x="90" y="374"/>
                  </a:lnTo>
                  <a:lnTo>
                    <a:pt x="67" y="398"/>
                  </a:lnTo>
                  <a:lnTo>
                    <a:pt x="44" y="424"/>
                  </a:lnTo>
                  <a:lnTo>
                    <a:pt x="22" y="449"/>
                  </a:lnTo>
                  <a:lnTo>
                    <a:pt x="0" y="475"/>
                  </a:lnTo>
                  <a:lnTo>
                    <a:pt x="382" y="539"/>
                  </a:lnTo>
                  <a:lnTo>
                    <a:pt x="492" y="882"/>
                  </a:lnTo>
                  <a:close/>
                </a:path>
              </a:pathLst>
            </a:custGeom>
            <a:solidFill>
              <a:schemeClr val="bg1"/>
            </a:solidFill>
            <a:ln w="28575" cmpd="sng">
              <a:solidFill>
                <a:schemeClr val="accent1">
                  <a:shade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lnSpc>
                  <a:spcPct val="120000"/>
                </a:lnSpc>
                <a:defRPr/>
              </a:pPr>
              <a:endParaRPr lang="en-US" sz="1400" b="1" dirty="0">
                <a:solidFill>
                  <a:srgbClr val="FFFFFF"/>
                </a:solidFill>
              </a:endParaRPr>
            </a:p>
          </p:txBody>
        </p:sp>
      </p:grpSp>
      <p:sp>
        <p:nvSpPr>
          <p:cNvPr id="13" name="文本框 12"/>
          <p:cNvSpPr txBox="1"/>
          <p:nvPr/>
        </p:nvSpPr>
        <p:spPr>
          <a:xfrm>
            <a:off x="5540375" y="5810250"/>
            <a:ext cx="1402080" cy="534035"/>
          </a:xfrm>
          <a:prstGeom prst="rect">
            <a:avLst/>
          </a:prstGeom>
          <a:noFill/>
        </p:spPr>
        <p:txBody>
          <a:bodyPr wrap="none" rtlCol="0" anchor="t">
            <a:spAutoFit/>
          </a:bodyPr>
          <a:p>
            <a:pPr algn="ctr">
              <a:lnSpc>
                <a:spcPct val="120000"/>
              </a:lnSpc>
              <a:defRPr/>
            </a:pPr>
            <a:r>
              <a:rPr lang="zh-CN" altLang="en-US" sz="2400" b="1" dirty="0">
                <a:solidFill>
                  <a:schemeClr val="tx1"/>
                </a:solidFill>
                <a:latin typeface="微软雅黑" panose="020B0503020204020204" pitchFamily="34" charset="-122"/>
                <a:ea typeface="微软雅黑" panose="020B0503020204020204" pitchFamily="34" charset="-122"/>
                <a:sym typeface="+mn-ea"/>
              </a:rPr>
              <a:t>接触面谈</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7419975" y="4980305"/>
            <a:ext cx="1343025" cy="829945"/>
          </a:xfrm>
          <a:prstGeom prst="rect">
            <a:avLst/>
          </a:prstGeom>
          <a:noFill/>
        </p:spPr>
        <p:txBody>
          <a:bodyPr wrap="square" rtlCol="0" anchor="t">
            <a:spAutoFit/>
          </a:bodyPr>
          <a:p>
            <a:r>
              <a:rPr lang="zh-CN" altLang="en-US" sz="2400" b="1">
                <a:solidFill>
                  <a:schemeClr val="tx1"/>
                </a:solidFill>
                <a:latin typeface="微软雅黑" panose="020B0503020204020204" pitchFamily="34" charset="-122"/>
                <a:ea typeface="微软雅黑" panose="020B0503020204020204" pitchFamily="34" charset="-122"/>
                <a:sym typeface="+mn-ea"/>
              </a:rPr>
              <a:t>接触前</a:t>
            </a:r>
            <a:endParaRPr lang="zh-CN" altLang="en-US" sz="2400" b="1">
              <a:solidFill>
                <a:schemeClr val="tx1"/>
              </a:solidFill>
              <a:latin typeface="微软雅黑" panose="020B0503020204020204" pitchFamily="34" charset="-122"/>
              <a:ea typeface="微软雅黑" panose="020B0503020204020204" pitchFamily="34" charset="-122"/>
              <a:sym typeface="+mn-ea"/>
            </a:endParaRPr>
          </a:p>
          <a:p>
            <a:r>
              <a:rPr lang="zh-CN" altLang="en-US" sz="2400" b="1">
                <a:solidFill>
                  <a:schemeClr val="tx1"/>
                </a:solidFill>
                <a:latin typeface="微软雅黑" panose="020B0503020204020204" pitchFamily="34" charset="-122"/>
                <a:ea typeface="微软雅黑" panose="020B0503020204020204" pitchFamily="34" charset="-122"/>
                <a:sym typeface="+mn-ea"/>
              </a:rPr>
              <a:t>准备</a:t>
            </a:r>
            <a:endParaRPr lang="zh-CN" altLang="en-US" sz="2400" b="1">
              <a:solidFill>
                <a:schemeClr val="tx1"/>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8099425" y="3215640"/>
            <a:ext cx="898525" cy="891540"/>
          </a:xfrm>
          <a:prstGeom prst="rect">
            <a:avLst/>
          </a:prstGeom>
          <a:noFill/>
        </p:spPr>
        <p:txBody>
          <a:bodyPr wrap="none" rtlCol="0" anchor="t">
            <a:spAutoFit/>
          </a:bodyPr>
          <a:p>
            <a:r>
              <a:rPr lang="zh-CN" altLang="en-US" sz="2400" b="1" dirty="0">
                <a:solidFill>
                  <a:schemeClr val="tx1"/>
                </a:solidFill>
                <a:latin typeface="微软雅黑" panose="020B0503020204020204" pitchFamily="34" charset="-122"/>
                <a:ea typeface="微软雅黑" panose="020B0503020204020204" pitchFamily="34" charset="-122"/>
                <a:sym typeface="+mn-ea"/>
              </a:rPr>
              <a:t>主顾</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a:p>
            <a:r>
              <a:rPr lang="zh-CN" altLang="en-US" sz="2400" b="1" dirty="0">
                <a:solidFill>
                  <a:schemeClr val="tx1"/>
                </a:solidFill>
                <a:latin typeface="微软雅黑" panose="020B0503020204020204" pitchFamily="34" charset="-122"/>
                <a:ea typeface="微软雅黑" panose="020B0503020204020204" pitchFamily="34" charset="-122"/>
                <a:sym typeface="+mn-ea"/>
              </a:rPr>
              <a:t>开拓</a:t>
            </a:r>
            <a:r>
              <a:rPr lang="en-US" altLang="zh-CN" sz="2800" b="1" dirty="0">
                <a:solidFill>
                  <a:schemeClr val="tx1"/>
                </a:solidFill>
                <a:latin typeface="微软雅黑" panose="020B0503020204020204" pitchFamily="34" charset="-122"/>
                <a:ea typeface="微软雅黑" panose="020B0503020204020204" pitchFamily="34" charset="-122"/>
                <a:sym typeface="+mn-ea"/>
              </a:rPr>
              <a:t> </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17" name="文本框 16"/>
          <p:cNvSpPr txBox="1"/>
          <p:nvPr/>
        </p:nvSpPr>
        <p:spPr>
          <a:xfrm>
            <a:off x="4949825" y="1626870"/>
            <a:ext cx="1465580" cy="460375"/>
          </a:xfrm>
          <a:prstGeom prst="rect">
            <a:avLst/>
          </a:prstGeom>
          <a:noFill/>
        </p:spPr>
        <p:txBody>
          <a:bodyPr wrap="none" rtlCol="0" anchor="t">
            <a:spAutoFit/>
          </a:bodyPr>
          <a:p>
            <a:r>
              <a:rPr lang="zh-CN" altLang="en-US" sz="2400" b="1" dirty="0">
                <a:solidFill>
                  <a:schemeClr val="tx1"/>
                </a:solidFill>
                <a:latin typeface="微软雅黑" panose="020B0503020204020204" pitchFamily="34" charset="-122"/>
                <a:ea typeface="微软雅黑" panose="020B0503020204020204" pitchFamily="34" charset="-122"/>
                <a:sym typeface="+mn-ea"/>
              </a:rPr>
              <a:t>售后服务</a:t>
            </a:r>
            <a:r>
              <a:rPr lang="en-US" altLang="zh-CN" b="1" dirty="0">
                <a:solidFill>
                  <a:srgbClr val="FFFFFF"/>
                </a:solidFill>
                <a:sym typeface="+mn-ea"/>
              </a:rPr>
              <a:t> </a:t>
            </a:r>
            <a:endParaRPr lang="en-US" altLang="zh-CN" b="1" dirty="0">
              <a:solidFill>
                <a:srgbClr val="FFFFFF"/>
              </a:solidFill>
              <a:sym typeface="+mn-ea"/>
            </a:endParaRPr>
          </a:p>
        </p:txBody>
      </p:sp>
      <p:sp>
        <p:nvSpPr>
          <p:cNvPr id="18" name="文本框 17"/>
          <p:cNvSpPr txBox="1"/>
          <p:nvPr/>
        </p:nvSpPr>
        <p:spPr>
          <a:xfrm>
            <a:off x="3596323" y="2784475"/>
            <a:ext cx="1465580" cy="829945"/>
          </a:xfrm>
          <a:prstGeom prst="rect">
            <a:avLst/>
          </a:prstGeom>
          <a:noFill/>
        </p:spPr>
        <p:txBody>
          <a:bodyPr wrap="none" rtlCol="0" anchor="t">
            <a:spAutoFit/>
          </a:bodyPr>
          <a:p>
            <a:pPr algn="ctr"/>
            <a:r>
              <a:rPr lang="zh-CN" altLang="en-US" sz="2400" b="1">
                <a:solidFill>
                  <a:schemeClr val="tx1"/>
                </a:solidFill>
                <a:latin typeface="微软雅黑" panose="020B0503020204020204" pitchFamily="34" charset="-122"/>
                <a:ea typeface="微软雅黑" panose="020B0503020204020204" pitchFamily="34" charset="-122"/>
                <a:sym typeface="+mn-ea"/>
              </a:rPr>
              <a:t>促成</a:t>
            </a:r>
            <a:endParaRPr lang="zh-CN" altLang="en-US" sz="2400" b="1">
              <a:solidFill>
                <a:schemeClr val="tx1"/>
              </a:solidFill>
              <a:latin typeface="微软雅黑" panose="020B0503020204020204" pitchFamily="34" charset="-122"/>
              <a:ea typeface="微软雅黑" panose="020B0503020204020204" pitchFamily="34" charset="-122"/>
              <a:sym typeface="+mn-ea"/>
            </a:endParaRPr>
          </a:p>
          <a:p>
            <a:pPr algn="ctr"/>
            <a:r>
              <a:rPr lang="zh-CN" altLang="zh-CN" sz="2400" b="1">
                <a:solidFill>
                  <a:schemeClr val="tx1"/>
                </a:solidFill>
                <a:latin typeface="微软雅黑" panose="020B0503020204020204" pitchFamily="34" charset="-122"/>
                <a:ea typeface="微软雅黑" panose="020B0503020204020204" pitchFamily="34" charset="-122"/>
                <a:sym typeface="+mn-ea"/>
              </a:rPr>
              <a:t>异议处理</a:t>
            </a:r>
            <a:r>
              <a:rPr lang="en-US" altLang="zh-CN" b="1">
                <a:solidFill>
                  <a:srgbClr val="FFFFFF"/>
                </a:solidFill>
                <a:sym typeface="+mn-ea"/>
              </a:rPr>
              <a:t> </a:t>
            </a:r>
            <a:endParaRPr lang="en-US" altLang="zh-CN" b="1">
              <a:solidFill>
                <a:srgbClr val="FFFFFF"/>
              </a:solidFill>
              <a:sym typeface="+mn-ea"/>
            </a:endParaRPr>
          </a:p>
        </p:txBody>
      </p:sp>
      <p:sp>
        <p:nvSpPr>
          <p:cNvPr id="19" name="文本框 18"/>
          <p:cNvSpPr txBox="1"/>
          <p:nvPr/>
        </p:nvSpPr>
        <p:spPr>
          <a:xfrm>
            <a:off x="3941445" y="4859020"/>
            <a:ext cx="1472565" cy="460375"/>
          </a:xfrm>
          <a:prstGeom prst="rect">
            <a:avLst/>
          </a:prstGeom>
          <a:noFill/>
        </p:spPr>
        <p:txBody>
          <a:bodyPr wrap="none" rtlCol="0" anchor="t">
            <a:spAutoFit/>
          </a:bodyPr>
          <a:p>
            <a:r>
              <a:rPr lang="zh-CN" altLang="en-US" sz="2400" b="1">
                <a:solidFill>
                  <a:schemeClr val="tx1"/>
                </a:solidFill>
                <a:latin typeface="微软雅黑" panose="020B0503020204020204" pitchFamily="34" charset="-122"/>
                <a:ea typeface="微软雅黑" panose="020B0503020204020204" pitchFamily="34" charset="-122"/>
                <a:sym typeface="+mn-ea"/>
              </a:rPr>
              <a:t>展示说明</a:t>
            </a:r>
            <a:r>
              <a:rPr lang="en-US" altLang="zh-CN" sz="2000" b="1">
                <a:solidFill>
                  <a:srgbClr val="FFFFFF"/>
                </a:solidFill>
                <a:sym typeface="+mn-ea"/>
              </a:rPr>
              <a:t> </a:t>
            </a:r>
            <a:endParaRPr lang="en-US" altLang="zh-CN" sz="2000" b="1">
              <a:solidFill>
                <a:srgbClr val="FFFFFF"/>
              </a:solidFill>
              <a:sym typeface="+mn-ea"/>
            </a:endParaRPr>
          </a:p>
        </p:txBody>
      </p:sp>
      <p:sp>
        <p:nvSpPr>
          <p:cNvPr id="20" name="文本框 19"/>
          <p:cNvSpPr txBox="1"/>
          <p:nvPr/>
        </p:nvSpPr>
        <p:spPr>
          <a:xfrm>
            <a:off x="6771006" y="1716405"/>
            <a:ext cx="1777365" cy="534035"/>
          </a:xfrm>
          <a:prstGeom prst="rect">
            <a:avLst/>
          </a:prstGeom>
          <a:noFill/>
        </p:spPr>
        <p:txBody>
          <a:bodyPr wrap="none" rtlCol="0" anchor="t">
            <a:spAutoFit/>
          </a:bodyPr>
          <a:p>
            <a:pPr algn="ctr">
              <a:lnSpc>
                <a:spcPct val="120000"/>
              </a:lnSpc>
              <a:defRPr/>
            </a:pPr>
            <a:r>
              <a:rPr lang="zh-CN" altLang="en-US" sz="2400" b="1">
                <a:solidFill>
                  <a:schemeClr val="tx1"/>
                </a:solidFill>
                <a:latin typeface="微软雅黑" panose="020B0503020204020204" pitchFamily="34" charset="-122"/>
                <a:ea typeface="微软雅黑" panose="020B0503020204020204" pitchFamily="34" charset="-122"/>
                <a:sym typeface="+mn-ea"/>
              </a:rPr>
              <a:t>计划与活动</a:t>
            </a:r>
            <a:r>
              <a:rPr lang="en-US" altLang="zh-CN" sz="2000" b="1">
                <a:solidFill>
                  <a:srgbClr val="FFFFFF"/>
                </a:solidFill>
                <a:sym typeface="+mn-ea"/>
              </a:rPr>
              <a:t> </a:t>
            </a:r>
            <a:endParaRPr lang="en-US" altLang="zh-CN" sz="2000" b="1">
              <a:solidFill>
                <a:srgbClr val="FFFFFF"/>
              </a:solidFill>
              <a:sym typeface="+mn-ea"/>
            </a:endParaRPr>
          </a:p>
        </p:txBody>
      </p:sp>
      <p:sp>
        <p:nvSpPr>
          <p:cNvPr id="21" name="文本框 20"/>
          <p:cNvSpPr txBox="1"/>
          <p:nvPr/>
        </p:nvSpPr>
        <p:spPr>
          <a:xfrm>
            <a:off x="5673090" y="2932430"/>
            <a:ext cx="1815465" cy="1753235"/>
          </a:xfrm>
          <a:prstGeom prst="rect">
            <a:avLst/>
          </a:prstGeom>
          <a:noFill/>
        </p:spPr>
        <p:txBody>
          <a:bodyPr wrap="square" rtlCol="0" anchor="t" anchorCtr="0">
            <a:spAutoFit/>
          </a:bodyPr>
          <a:p>
            <a:pPr>
              <a:lnSpc>
                <a:spcPct val="150000"/>
              </a:lnSpc>
            </a:pPr>
            <a:r>
              <a:rPr lang="zh-CN" altLang="en-US" sz="3600" b="1" spc="200" dirty="0" smtClean="0">
                <a:solidFill>
                  <a:schemeClr val="tx1"/>
                </a:solidFill>
                <a:uFillTx/>
                <a:latin typeface="微软雅黑" panose="020B0503020204020204" pitchFamily="34" charset="-122"/>
                <a:ea typeface="微软雅黑" panose="020B0503020204020204" pitchFamily="34" charset="-122"/>
              </a:rPr>
              <a:t>销售七</a:t>
            </a:r>
            <a:endParaRPr lang="zh-CN" altLang="en-US" sz="3600" b="1" spc="200" dirty="0" smtClean="0">
              <a:solidFill>
                <a:schemeClr val="tx1"/>
              </a:solidFill>
              <a:uFillTx/>
              <a:latin typeface="微软雅黑" panose="020B0503020204020204" pitchFamily="34" charset="-122"/>
              <a:ea typeface="微软雅黑" panose="020B0503020204020204" pitchFamily="34" charset="-122"/>
            </a:endParaRPr>
          </a:p>
          <a:p>
            <a:pPr>
              <a:lnSpc>
                <a:spcPct val="150000"/>
              </a:lnSpc>
            </a:pPr>
            <a:r>
              <a:rPr lang="zh-CN" altLang="en-US" sz="3600" b="1" spc="200" dirty="0" smtClean="0">
                <a:solidFill>
                  <a:schemeClr val="tx1"/>
                </a:solidFill>
                <a:uFillTx/>
                <a:latin typeface="微软雅黑" panose="020B0503020204020204" pitchFamily="34" charset="-122"/>
                <a:ea typeface="微软雅黑" panose="020B0503020204020204" pitchFamily="34" charset="-122"/>
              </a:rPr>
              <a:t>大流程</a:t>
            </a:r>
            <a:endParaRPr lang="zh-CN" altLang="en-US" sz="3600" b="1" spc="200" dirty="0" smtClean="0">
              <a:solidFill>
                <a:schemeClr val="tx1"/>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4" name="文本框 3"/>
          <p:cNvSpPr txBox="1"/>
          <p:nvPr/>
        </p:nvSpPr>
        <p:spPr>
          <a:xfrm>
            <a:off x="3583305" y="2552700"/>
            <a:ext cx="5024755" cy="1753235"/>
          </a:xfrm>
          <a:prstGeom prst="rect">
            <a:avLst/>
          </a:prstGeom>
          <a:noFill/>
        </p:spPr>
        <p:txBody>
          <a:bodyPr wrap="square" rtlCol="0" anchor="t">
            <a:spAutoFit/>
          </a:bodyPr>
          <a:p>
            <a:pPr algn="ctr" fontAlgn="auto">
              <a:lnSpc>
                <a:spcPct val="150000"/>
              </a:lnSpc>
            </a:pPr>
            <a:r>
              <a:rPr lang="zh-CN" altLang="en-US" sz="3600" b="1" spc="200" dirty="0">
                <a:ln w="9525">
                  <a:noFill/>
                  <a:prstDash val="solid"/>
                </a:ln>
                <a:solidFill>
                  <a:schemeClr val="tx1"/>
                </a:solidFill>
                <a:effectLst/>
                <a:uFillTx/>
                <a:latin typeface="微软雅黑" panose="020B0503020204020204" pitchFamily="34" charset="-122"/>
                <a:ea typeface="微软雅黑" panose="020B0503020204020204" pitchFamily="34" charset="-122"/>
                <a:sym typeface="+mn-ea"/>
              </a:rPr>
              <a:t>凡事预则立，不预则废。</a:t>
            </a:r>
            <a:endParaRPr lang="zh-CN" altLang="en-US" sz="3600" b="1" spc="200" dirty="0">
              <a:ln w="9525">
                <a:noFill/>
                <a:prstDash val="solid"/>
              </a:ln>
              <a:solidFill>
                <a:schemeClr val="tx1"/>
              </a:solidFill>
              <a:effectLst/>
              <a:uFillTx/>
              <a:latin typeface="微软雅黑" panose="020B0503020204020204" pitchFamily="34" charset="-122"/>
              <a:ea typeface="微软雅黑" panose="020B0503020204020204" pitchFamily="34" charset="-122"/>
              <a:sym typeface="+mn-ea"/>
            </a:endParaRPr>
          </a:p>
          <a:p>
            <a:pPr algn="ctr" fontAlgn="auto">
              <a:lnSpc>
                <a:spcPct val="150000"/>
              </a:lnSpc>
            </a:pPr>
            <a:r>
              <a:rPr lang="zh-CN" altLang="en-US" sz="3600" b="1" spc="200" dirty="0">
                <a:ln w="9525">
                  <a:noFill/>
                  <a:prstDash val="solid"/>
                </a:ln>
                <a:solidFill>
                  <a:schemeClr val="tx1"/>
                </a:solidFill>
                <a:effectLst/>
                <a:uFillTx/>
                <a:latin typeface="微软雅黑" panose="020B0503020204020204" pitchFamily="34" charset="-122"/>
                <a:ea typeface="微软雅黑" panose="020B0503020204020204" pitchFamily="34" charset="-122"/>
                <a:sym typeface="+mn-ea"/>
              </a:rPr>
              <a:t>         </a:t>
            </a:r>
            <a:r>
              <a:rPr lang="en-US" altLang="zh-CN" sz="3600" b="1" spc="200" dirty="0">
                <a:ln w="9525">
                  <a:noFill/>
                  <a:prstDash val="solid"/>
                </a:ln>
                <a:solidFill>
                  <a:schemeClr val="tx1"/>
                </a:solidFill>
                <a:effectLst/>
                <a:uFillTx/>
                <a:latin typeface="微软雅黑" panose="020B0503020204020204" pitchFamily="34" charset="-122"/>
                <a:ea typeface="微软雅黑" panose="020B0503020204020204" pitchFamily="34" charset="-122"/>
                <a:sym typeface="+mn-ea"/>
              </a:rPr>
              <a:t>—</a:t>
            </a:r>
            <a:r>
              <a:rPr lang="zh-CN" altLang="en-US" sz="3600" b="1" spc="200" dirty="0">
                <a:ln w="9525">
                  <a:noFill/>
                  <a:prstDash val="solid"/>
                </a:ln>
                <a:solidFill>
                  <a:schemeClr val="tx1"/>
                </a:solidFill>
                <a:effectLst/>
                <a:uFillTx/>
                <a:latin typeface="微软雅黑" panose="020B0503020204020204" pitchFamily="34" charset="-122"/>
                <a:ea typeface="微软雅黑" panose="020B0503020204020204" pitchFamily="34" charset="-122"/>
                <a:sym typeface="+mn-ea"/>
              </a:rPr>
              <a:t>《礼记》</a:t>
            </a:r>
            <a:endParaRPr lang="zh-CN" altLang="en-US" sz="3600" b="1" spc="200" dirty="0">
              <a:ln w="9525">
                <a:noFill/>
                <a:prstDash val="solid"/>
              </a:ln>
              <a:solidFill>
                <a:schemeClr val="tx1"/>
              </a:solidFill>
              <a:effectLst/>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4" name="文本框 3"/>
          <p:cNvSpPr txBox="1"/>
          <p:nvPr/>
        </p:nvSpPr>
        <p:spPr>
          <a:xfrm>
            <a:off x="1494790" y="2029460"/>
            <a:ext cx="9311005" cy="2799715"/>
          </a:xfrm>
          <a:prstGeom prst="rect">
            <a:avLst/>
          </a:prstGeom>
          <a:noFill/>
        </p:spPr>
        <p:txBody>
          <a:bodyPr wrap="square" rtlCol="0" anchor="t">
            <a:spAutoFit/>
          </a:bodyPr>
          <a:p>
            <a:pPr algn="ctr">
              <a:lnSpc>
                <a:spcPct val="200000"/>
              </a:lnSpc>
            </a:pPr>
            <a:r>
              <a:rPr lang="zh-CN" altLang="en-US" sz="3200" b="1" spc="200" dirty="0">
                <a:solidFill>
                  <a:schemeClr val="tx1"/>
                </a:solidFill>
                <a:uFillTx/>
                <a:latin typeface="微软雅黑" panose="020B0503020204020204" pitchFamily="34" charset="-122"/>
                <a:ea typeface="微软雅黑" panose="020B0503020204020204" pitchFamily="34" charset="-122"/>
                <a:cs typeface="+mj-cs"/>
                <a:sym typeface="+mn-ea"/>
              </a:rPr>
              <a:t>计划意义</a:t>
            </a:r>
            <a:endParaRPr lang="zh-CN" altLang="en-US" sz="3200" b="1" spc="200" dirty="0">
              <a:solidFill>
                <a:schemeClr val="tx1"/>
              </a:solidFill>
              <a:uFillTx/>
              <a:latin typeface="微软雅黑" panose="020B0503020204020204" pitchFamily="34" charset="-122"/>
              <a:ea typeface="微软雅黑" panose="020B0503020204020204" pitchFamily="34" charset="-122"/>
              <a:cs typeface="+mj-cs"/>
              <a:sym typeface="+mn-ea"/>
            </a:endParaRPr>
          </a:p>
          <a:p>
            <a:pPr algn="just">
              <a:lnSpc>
                <a:spcPct val="200000"/>
              </a:lnSpc>
            </a:pPr>
            <a:r>
              <a:rPr lang="zh-CN" altLang="en-US" sz="2800" spc="200" dirty="0" smtClean="0">
                <a:solidFill>
                  <a:schemeClr val="tx1"/>
                </a:solidFill>
                <a:uFillTx/>
                <a:latin typeface="微软雅黑" panose="020B0503020204020204" pitchFamily="34" charset="-122"/>
                <a:ea typeface="微软雅黑" panose="020B0503020204020204" pitchFamily="34" charset="-122"/>
                <a:sym typeface="+mn-ea"/>
              </a:rPr>
              <a:t>计划</a:t>
            </a:r>
            <a:r>
              <a:rPr lang="zh-CN" altLang="en-US" sz="2800" spc="200" dirty="0">
                <a:solidFill>
                  <a:schemeClr val="tx1"/>
                </a:solidFill>
                <a:uFillTx/>
                <a:latin typeface="微软雅黑" panose="020B0503020204020204" pitchFamily="34" charset="-122"/>
                <a:ea typeface="微软雅黑" panose="020B0503020204020204" pitchFamily="34" charset="-122"/>
                <a:sym typeface="+mn-ea"/>
              </a:rPr>
              <a:t>与活动就是制定详细的工作计划与销售活动目标，本质就是使工作更有秩序，更有效率！</a:t>
            </a:r>
            <a:endParaRPr lang="zh-CN" altLang="en-US" sz="2800" spc="200" dirty="0">
              <a:solidFill>
                <a:schemeClr val="tx1"/>
              </a:solidFill>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875155" y="2829560"/>
            <a:ext cx="4724400" cy="1198880"/>
          </a:xfrm>
          <a:prstGeom prst="rect">
            <a:avLst/>
          </a:prstGeom>
        </p:spPr>
        <p:txBody>
          <a:bodyPr wrap="square">
            <a:spAutoFit/>
            <a:scene3d>
              <a:camera prst="orthographicFront"/>
              <a:lightRig rig="threePt" dir="t"/>
            </a:scene3d>
            <a:sp3d contourW="12700"/>
          </a:bodyPr>
          <a:lstStyle/>
          <a:p>
            <a:pPr>
              <a:lnSpc>
                <a:spcPct val="120000"/>
              </a:lnSpc>
            </a:pPr>
            <a:r>
              <a:rPr lang="zh-CN" altLang="en-US" sz="6000" b="1" spc="200" dirty="0">
                <a:solidFill>
                  <a:schemeClr val="accent1"/>
                </a:solidFill>
                <a:uFillTx/>
              </a:rPr>
              <a:t>二</a:t>
            </a:r>
            <a:r>
              <a:rPr lang="en-US" altLang="zh-CN" sz="6000" b="1" spc="200" dirty="0">
                <a:solidFill>
                  <a:schemeClr val="accent1"/>
                </a:solidFill>
                <a:uFillTx/>
                <a:latin typeface="楷体" panose="02010609060101010101" charset="-122"/>
                <a:ea typeface="楷体" panose="02010609060101010101" charset="-122"/>
              </a:rPr>
              <a:t>.</a:t>
            </a:r>
            <a:r>
              <a:rPr lang="zh-CN" altLang="en-US" sz="6000" b="1" spc="200" dirty="0">
                <a:solidFill>
                  <a:schemeClr val="accent1"/>
                </a:solidFill>
                <a:uFillTx/>
                <a:latin typeface="微软雅黑" panose="020B0503020204020204" pitchFamily="34" charset="-122"/>
                <a:ea typeface="微软雅黑" panose="020B0503020204020204" pitchFamily="34" charset="-122"/>
              </a:rPr>
              <a:t>生涯规划</a:t>
            </a:r>
            <a:endParaRPr lang="zh-CN" altLang="en-US" sz="6000" b="1" spc="200" dirty="0">
              <a:solidFill>
                <a:schemeClr val="accent1"/>
              </a:solidFill>
              <a:uFillTx/>
              <a:latin typeface="微软雅黑" panose="020B0503020204020204" pitchFamily="34" charset="-122"/>
              <a:ea typeface="微软雅黑" panose="020B0503020204020204" pitchFamily="34" charset="-122"/>
            </a:endParaRPr>
          </a:p>
        </p:txBody>
      </p:sp>
      <p:grpSp>
        <p:nvGrpSpPr>
          <p:cNvPr id="18" name="组合 17"/>
          <p:cNvGrpSpPr/>
          <p:nvPr/>
        </p:nvGrpSpPr>
        <p:grpSpPr>
          <a:xfrm>
            <a:off x="6599590" y="0"/>
            <a:ext cx="5592410" cy="6858000"/>
            <a:chOff x="6599590" y="0"/>
            <a:chExt cx="5592410" cy="6858000"/>
          </a:xfrm>
        </p:grpSpPr>
        <p:sp>
          <p:nvSpPr>
            <p:cNvPr id="39" name="任意多边形 38"/>
            <p:cNvSpPr/>
            <p:nvPr/>
          </p:nvSpPr>
          <p:spPr bwMode="auto">
            <a:xfrm>
              <a:off x="6599590" y="0"/>
              <a:ext cx="5592410" cy="6858000"/>
            </a:xfrm>
            <a:custGeom>
              <a:avLst/>
              <a:gdLst>
                <a:gd name="connsiteX0" fmla="*/ 2665414 w 5592410"/>
                <a:gd name="connsiteY0" fmla="*/ 0 h 6858000"/>
                <a:gd name="connsiteX1" fmla="*/ 2852064 w 5592410"/>
                <a:gd name="connsiteY1" fmla="*/ 0 h 6858000"/>
                <a:gd name="connsiteX2" fmla="*/ 5405760 w 5592410"/>
                <a:gd name="connsiteY2" fmla="*/ 0 h 6858000"/>
                <a:gd name="connsiteX3" fmla="*/ 5592410 w 5592410"/>
                <a:gd name="connsiteY3" fmla="*/ 0 h 6858000"/>
                <a:gd name="connsiteX4" fmla="*/ 5592410 w 5592410"/>
                <a:gd name="connsiteY4" fmla="*/ 6858000 h 6858000"/>
                <a:gd name="connsiteX5" fmla="*/ 5405760 w 5592410"/>
                <a:gd name="connsiteY5" fmla="*/ 6858000 h 6858000"/>
                <a:gd name="connsiteX6" fmla="*/ 186650 w 5592410"/>
                <a:gd name="connsiteY6" fmla="*/ 6858000 h 6858000"/>
                <a:gd name="connsiteX7" fmla="*/ 0 w 559241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2410" h="6858000">
                  <a:moveTo>
                    <a:pt x="2665414" y="0"/>
                  </a:moveTo>
                  <a:lnTo>
                    <a:pt x="2852064" y="0"/>
                  </a:lnTo>
                  <a:lnTo>
                    <a:pt x="5405760" y="0"/>
                  </a:lnTo>
                  <a:lnTo>
                    <a:pt x="5592410" y="0"/>
                  </a:lnTo>
                  <a:lnTo>
                    <a:pt x="5592410" y="6858000"/>
                  </a:lnTo>
                  <a:lnTo>
                    <a:pt x="5405760" y="6858000"/>
                  </a:lnTo>
                  <a:lnTo>
                    <a:pt x="186650" y="6858000"/>
                  </a:lnTo>
                  <a:lnTo>
                    <a:pt x="0" y="6858000"/>
                  </a:lnTo>
                  <a:close/>
                </a:path>
              </a:pathLst>
            </a:custGeom>
            <a:blipFill>
              <a:blip r:embed="rId1"/>
              <a:srcRect/>
              <a:stretch>
                <a:fillRect l="-42104" r="-41914"/>
              </a:stretch>
            </a:blipFill>
            <a:ln>
              <a:noFill/>
            </a:ln>
          </p:spPr>
          <p:txBody>
            <a:bodyPr vert="horz" wrap="square" lIns="91440" tIns="45720" rIns="91440" bIns="45720" numCol="1" anchor="t" anchorCtr="0" compatLnSpc="1">
              <a:noAutofit/>
            </a:bodyPr>
            <a:lstStyle/>
            <a:p>
              <a:endParaRPr lang="zh-CN" altLang="en-US"/>
            </a:p>
          </p:txBody>
        </p:sp>
        <p:grpSp>
          <p:nvGrpSpPr>
            <p:cNvPr id="40" name="组合 39"/>
            <p:cNvGrpSpPr/>
            <p:nvPr/>
          </p:nvGrpSpPr>
          <p:grpSpPr>
            <a:xfrm>
              <a:off x="8686008" y="0"/>
              <a:ext cx="598355" cy="1268413"/>
              <a:chOff x="8276754" y="0"/>
              <a:chExt cx="924118" cy="1958975"/>
            </a:xfrm>
          </p:grpSpPr>
          <p:sp>
            <p:nvSpPr>
              <p:cNvPr id="41" name="Freeform 18"/>
              <p:cNvSpPr/>
              <p:nvPr/>
            </p:nvSpPr>
            <p:spPr bwMode="auto">
              <a:xfrm>
                <a:off x="8276754" y="558800"/>
                <a:ext cx="671513" cy="1054100"/>
              </a:xfrm>
              <a:custGeom>
                <a:avLst/>
                <a:gdLst>
                  <a:gd name="T0" fmla="*/ 156 w 156"/>
                  <a:gd name="T1" fmla="*/ 0 h 246"/>
                  <a:gd name="T2" fmla="*/ 0 w 156"/>
                  <a:gd name="T3" fmla="*/ 42 h 246"/>
                  <a:gd name="T4" fmla="*/ 61 w 156"/>
                  <a:gd name="T5" fmla="*/ 246 h 246"/>
                  <a:gd name="T6" fmla="*/ 156 w 156"/>
                  <a:gd name="T7" fmla="*/ 0 h 246"/>
                </a:gdLst>
                <a:ahLst/>
                <a:cxnLst>
                  <a:cxn ang="0">
                    <a:pos x="T0" y="T1"/>
                  </a:cxn>
                  <a:cxn ang="0">
                    <a:pos x="T2" y="T3"/>
                  </a:cxn>
                  <a:cxn ang="0">
                    <a:pos x="T4" y="T5"/>
                  </a:cxn>
                  <a:cxn ang="0">
                    <a:pos x="T6" y="T7"/>
                  </a:cxn>
                </a:cxnLst>
                <a:rect l="0" t="0" r="r" b="b"/>
                <a:pathLst>
                  <a:path w="156" h="246">
                    <a:moveTo>
                      <a:pt x="156" y="0"/>
                    </a:moveTo>
                    <a:cubicBezTo>
                      <a:pt x="0" y="42"/>
                      <a:pt x="0" y="42"/>
                      <a:pt x="0" y="42"/>
                    </a:cubicBezTo>
                    <a:cubicBezTo>
                      <a:pt x="0" y="42"/>
                      <a:pt x="72" y="93"/>
                      <a:pt x="61" y="246"/>
                    </a:cubicBezTo>
                    <a:lnTo>
                      <a:pt x="156" y="0"/>
                    </a:lnTo>
                    <a:close/>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8365847" y="0"/>
                <a:ext cx="835025" cy="1958975"/>
              </a:xfrm>
              <a:custGeom>
                <a:avLst/>
                <a:gdLst>
                  <a:gd name="T0" fmla="*/ 10 w 194"/>
                  <a:gd name="T1" fmla="*/ 460 h 460"/>
                  <a:gd name="T2" fmla="*/ 0 w 194"/>
                  <a:gd name="T3" fmla="*/ 51 h 460"/>
                  <a:gd name="T4" fmla="*/ 77 w 194"/>
                  <a:gd name="T5" fmla="*/ 0 h 460"/>
                  <a:gd name="T6" fmla="*/ 194 w 194"/>
                  <a:gd name="T7" fmla="*/ 0 h 460"/>
                  <a:gd name="T8" fmla="*/ 10 w 194"/>
                  <a:gd name="T9" fmla="*/ 460 h 460"/>
                </a:gdLst>
                <a:ahLst/>
                <a:cxnLst>
                  <a:cxn ang="0">
                    <a:pos x="T0" y="T1"/>
                  </a:cxn>
                  <a:cxn ang="0">
                    <a:pos x="T2" y="T3"/>
                  </a:cxn>
                  <a:cxn ang="0">
                    <a:pos x="T4" y="T5"/>
                  </a:cxn>
                  <a:cxn ang="0">
                    <a:pos x="T6" y="T7"/>
                  </a:cxn>
                  <a:cxn ang="0">
                    <a:pos x="T8" y="T9"/>
                  </a:cxn>
                </a:cxnLst>
                <a:rect l="0" t="0" r="r" b="b"/>
                <a:pathLst>
                  <a:path w="194" h="460">
                    <a:moveTo>
                      <a:pt x="10" y="460"/>
                    </a:moveTo>
                    <a:cubicBezTo>
                      <a:pt x="133" y="144"/>
                      <a:pt x="0" y="51"/>
                      <a:pt x="0" y="51"/>
                    </a:cubicBezTo>
                    <a:cubicBezTo>
                      <a:pt x="77" y="0"/>
                      <a:pt x="77" y="0"/>
                      <a:pt x="77" y="0"/>
                    </a:cubicBezTo>
                    <a:cubicBezTo>
                      <a:pt x="194" y="0"/>
                      <a:pt x="194" y="0"/>
                      <a:pt x="194" y="0"/>
                    </a:cubicBezTo>
                    <a:lnTo>
                      <a:pt x="10" y="460"/>
                    </a:lnTo>
                    <a:close/>
                  </a:path>
                </a:pathLst>
              </a:custGeom>
              <a:solidFill>
                <a:srgbClr val="EF53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3" name="Freeform 9"/>
            <p:cNvSpPr>
              <a:spLocks noEditPoints="1"/>
            </p:cNvSpPr>
            <p:nvPr/>
          </p:nvSpPr>
          <p:spPr bwMode="auto">
            <a:xfrm>
              <a:off x="6599590" y="0"/>
              <a:ext cx="2791973" cy="6858000"/>
            </a:xfrm>
            <a:custGeom>
              <a:avLst/>
              <a:gdLst>
                <a:gd name="T0" fmla="*/ 2347 w 2347"/>
                <a:gd name="T1" fmla="*/ 0 h 5765"/>
                <a:gd name="T2" fmla="*/ 2243 w 2347"/>
                <a:gd name="T3" fmla="*/ 0 h 5765"/>
                <a:gd name="T4" fmla="*/ 0 w 2347"/>
                <a:gd name="T5" fmla="*/ 5765 h 5765"/>
                <a:gd name="T6" fmla="*/ 441 w 2347"/>
                <a:gd name="T7" fmla="*/ 5765 h 5765"/>
                <a:gd name="T8" fmla="*/ 2347 w 2347"/>
                <a:gd name="T9" fmla="*/ 0 h 5765"/>
                <a:gd name="T10" fmla="*/ 2347 w 2347"/>
                <a:gd name="T11" fmla="*/ 0 h 5765"/>
                <a:gd name="T12" fmla="*/ 2347 w 2347"/>
                <a:gd name="T13" fmla="*/ 0 h 5765"/>
              </a:gdLst>
              <a:ahLst/>
              <a:cxnLst>
                <a:cxn ang="0">
                  <a:pos x="T0" y="T1"/>
                </a:cxn>
                <a:cxn ang="0">
                  <a:pos x="T2" y="T3"/>
                </a:cxn>
                <a:cxn ang="0">
                  <a:pos x="T4" y="T5"/>
                </a:cxn>
                <a:cxn ang="0">
                  <a:pos x="T6" y="T7"/>
                </a:cxn>
                <a:cxn ang="0">
                  <a:pos x="T8" y="T9"/>
                </a:cxn>
                <a:cxn ang="0">
                  <a:pos x="T10" y="T11"/>
                </a:cxn>
                <a:cxn ang="0">
                  <a:pos x="T12" y="T13"/>
                </a:cxn>
              </a:cxnLst>
              <a:rect l="0" t="0" r="r" b="b"/>
              <a:pathLst>
                <a:path w="2347" h="5765">
                  <a:moveTo>
                    <a:pt x="2347" y="0"/>
                  </a:moveTo>
                  <a:lnTo>
                    <a:pt x="2243" y="0"/>
                  </a:lnTo>
                  <a:lnTo>
                    <a:pt x="0" y="5765"/>
                  </a:lnTo>
                  <a:lnTo>
                    <a:pt x="441" y="5765"/>
                  </a:lnTo>
                  <a:lnTo>
                    <a:pt x="2347" y="0"/>
                  </a:lnTo>
                  <a:close/>
                  <a:moveTo>
                    <a:pt x="2347" y="0"/>
                  </a:moveTo>
                  <a:lnTo>
                    <a:pt x="2347" y="0"/>
                  </a:lnTo>
                  <a:close/>
                </a:path>
              </a:pathLst>
            </a:custGeom>
            <a:solidFill>
              <a:srgbClr val="231815">
                <a:alpha val="25000"/>
              </a:srgbClr>
            </a:solidFill>
            <a:ln>
              <a:noFill/>
            </a:ln>
          </p:spPr>
          <p:txBody>
            <a:bodyPr vert="horz" wrap="square" lIns="91440" tIns="45720" rIns="91440" bIns="45720" numCol="1" anchor="t" anchorCtr="0" compatLnSpc="1"/>
            <a:lstStyle/>
            <a:p>
              <a:endParaRPr lang="zh-CN" altLang="en-US"/>
            </a:p>
          </p:txBody>
        </p:sp>
      </p:grpSp>
      <p:sp>
        <p:nvSpPr>
          <p:cNvPr id="45" name="任意多边形 44"/>
          <p:cNvSpPr/>
          <p:nvPr/>
        </p:nvSpPr>
        <p:spPr bwMode="auto">
          <a:xfrm flipH="1" flipV="1">
            <a:off x="0" y="0"/>
            <a:ext cx="2252044" cy="5794416"/>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pic>
        <p:nvPicPr>
          <p:cNvPr id="2" name="图片 1" descr="微信图片_201804170909336"/>
          <p:cNvPicPr>
            <a:picLocks noChangeAspect="1"/>
          </p:cNvPicPr>
          <p:nvPr/>
        </p:nvPicPr>
        <p:blipFill>
          <a:blip r:embed="rId2">
            <a:lum bright="18000"/>
          </a:blip>
          <a:stretch>
            <a:fillRect/>
          </a:stretch>
        </p:blipFill>
        <p:spPr>
          <a:xfrm>
            <a:off x="342900" y="361950"/>
            <a:ext cx="923925" cy="894715"/>
          </a:xfrm>
          <a:prstGeom prst="rect">
            <a:avLst/>
          </a:prstGeom>
          <a:effectLst>
            <a:glow rad="50800">
              <a:schemeClr val="accent1">
                <a:alpha val="89000"/>
              </a:schemeClr>
            </a:glow>
            <a:outerShdw blurRad="431800" dist="38100" algn="l" rotWithShape="0">
              <a:prstClr val="black">
                <a:alpha val="40000"/>
              </a:prstClr>
            </a:outerShdw>
            <a:reflection endPos="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rgbClr val="FDFDFD"/>
          </a:fgClr>
          <a:bgClr>
            <a:schemeClr val="bg1"/>
          </a:bgClr>
        </a:pattFill>
        <a:effectLst/>
      </p:bgPr>
    </p:bg>
    <p:spTree>
      <p:nvGrpSpPr>
        <p:cNvPr id="1" name=""/>
        <p:cNvGrpSpPr/>
        <p:nvPr/>
      </p:nvGrpSpPr>
      <p:grpSpPr>
        <a:xfrm>
          <a:off x="0" y="0"/>
          <a:ext cx="0" cy="0"/>
          <a:chOff x="0" y="0"/>
          <a:chExt cx="0" cy="0"/>
        </a:xfrm>
      </p:grpSpPr>
      <p:sp>
        <p:nvSpPr>
          <p:cNvPr id="32" name="任意多边形 31"/>
          <p:cNvSpPr/>
          <p:nvPr/>
        </p:nvSpPr>
        <p:spPr bwMode="auto">
          <a:xfrm flipH="1" flipV="1">
            <a:off x="0" y="0"/>
            <a:ext cx="492978" cy="1268413"/>
          </a:xfrm>
          <a:custGeom>
            <a:avLst/>
            <a:gdLst>
              <a:gd name="connsiteX0" fmla="*/ 2252044 w 2252044"/>
              <a:gd name="connsiteY0" fmla="*/ 5794416 h 5794416"/>
              <a:gd name="connsiteX1" fmla="*/ 186650 w 2252044"/>
              <a:gd name="connsiteY1" fmla="*/ 5794416 h 5794416"/>
              <a:gd name="connsiteX2" fmla="*/ 0 w 2252044"/>
              <a:gd name="connsiteY2" fmla="*/ 5794416 h 5794416"/>
              <a:gd name="connsiteX3" fmla="*/ 2252044 w 2252044"/>
              <a:gd name="connsiteY3" fmla="*/ 0 h 5794416"/>
            </a:gdLst>
            <a:ahLst/>
            <a:cxnLst>
              <a:cxn ang="0">
                <a:pos x="connsiteX0" y="connsiteY0"/>
              </a:cxn>
              <a:cxn ang="0">
                <a:pos x="connsiteX1" y="connsiteY1"/>
              </a:cxn>
              <a:cxn ang="0">
                <a:pos x="connsiteX2" y="connsiteY2"/>
              </a:cxn>
              <a:cxn ang="0">
                <a:pos x="connsiteX3" y="connsiteY3"/>
              </a:cxn>
            </a:cxnLst>
            <a:rect l="l" t="t" r="r" b="b"/>
            <a:pathLst>
              <a:path w="2252044" h="5794416">
                <a:moveTo>
                  <a:pt x="2252044" y="5794416"/>
                </a:moveTo>
                <a:lnTo>
                  <a:pt x="186650" y="5794416"/>
                </a:lnTo>
                <a:lnTo>
                  <a:pt x="0" y="5794416"/>
                </a:lnTo>
                <a:lnTo>
                  <a:pt x="2252044" y="0"/>
                </a:lnTo>
                <a:close/>
              </a:path>
            </a:pathLst>
          </a:custGeom>
          <a:solidFill>
            <a:srgbClr val="B7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cxnSp>
        <p:nvCxnSpPr>
          <p:cNvPr id="43" name="直接连接符 42"/>
          <p:cNvCxnSpPr/>
          <p:nvPr/>
        </p:nvCxnSpPr>
        <p:spPr>
          <a:xfrm>
            <a:off x="3526976" y="682698"/>
            <a:ext cx="690501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1244814" y="163700"/>
            <a:ext cx="159691" cy="1037996"/>
            <a:chOff x="354199" y="1524000"/>
            <a:chExt cx="254000" cy="1651000"/>
          </a:xfrm>
          <a:solidFill>
            <a:schemeClr val="accent1"/>
          </a:solidFill>
        </p:grpSpPr>
        <p:sp>
          <p:nvSpPr>
            <p:cNvPr id="45" name="椭圆 44"/>
            <p:cNvSpPr/>
            <p:nvPr/>
          </p:nvSpPr>
          <p:spPr>
            <a:xfrm>
              <a:off x="354199" y="1524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4199" y="1989667"/>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4199" y="2455334"/>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4199" y="2921000"/>
              <a:ext cx="254000" cy="2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67105" y="393700"/>
            <a:ext cx="2085340" cy="578485"/>
            <a:chOff x="709" y="410"/>
            <a:chExt cx="3284" cy="911"/>
          </a:xfrm>
        </p:grpSpPr>
        <p:pic>
          <p:nvPicPr>
            <p:cNvPr id="7" name="图片 6" descr="微信图片_201804170909336"/>
            <p:cNvPicPr>
              <a:picLocks noChangeAspect="1"/>
            </p:cNvPicPr>
            <p:nvPr/>
          </p:nvPicPr>
          <p:blipFill>
            <a:blip r:embed="rId1">
              <a:lum bright="12000"/>
            </a:blip>
            <a:stretch>
              <a:fillRect/>
            </a:stretch>
          </p:blipFill>
          <p:spPr>
            <a:xfrm>
              <a:off x="709" y="410"/>
              <a:ext cx="886" cy="858"/>
            </a:xfrm>
            <a:prstGeom prst="rect">
              <a:avLst/>
            </a:prstGeom>
            <a:effectLst>
              <a:glow>
                <a:schemeClr val="accent1">
                  <a:alpha val="40000"/>
                </a:schemeClr>
              </a:glow>
              <a:outerShdw blurRad="50800" dist="50800" dir="5400000" sx="1000" sy="1000" algn="ctr" rotWithShape="0">
                <a:srgbClr val="000000">
                  <a:alpha val="43000"/>
                </a:srgbClr>
              </a:outerShdw>
              <a:reflection stA="45000" endPos="0" dist="50800" dir="5400000" sy="-100000" algn="bl" rotWithShape="0"/>
            </a:effectLst>
          </p:spPr>
        </p:pic>
        <p:sp>
          <p:nvSpPr>
            <p:cNvPr id="3" name="文本框 2"/>
            <p:cNvSpPr txBox="1"/>
            <p:nvPr/>
          </p:nvSpPr>
          <p:spPr>
            <a:xfrm>
              <a:off x="1775" y="410"/>
              <a:ext cx="2178" cy="580"/>
            </a:xfrm>
            <a:prstGeom prst="rect">
              <a:avLst/>
            </a:prstGeom>
            <a:noFill/>
          </p:spPr>
          <p:txBody>
            <a:bodyPr wrap="square" rtlCol="0">
              <a:spAutoFit/>
            </a:bodyPr>
            <a:p>
              <a:r>
                <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rPr>
                <a:t>德宇创星</a:t>
              </a:r>
              <a:endParaRPr lang="zh-CN" altLang="en-US" b="1" kern="1500" spc="500">
                <a:solidFill>
                  <a:schemeClr val="tx1"/>
                </a:solidFill>
                <a:effectLst>
                  <a:outerShdw blurRad="38100" dist="19050" dir="2700000" algn="tl" rotWithShape="0">
                    <a:schemeClr val="dk1">
                      <a:alpha val="40000"/>
                    </a:schemeClr>
                  </a:outerShdw>
                </a:effectLst>
                <a:uFillTx/>
                <a:latin typeface="+中文标题" charset="0"/>
                <a:ea typeface="+mj-ea"/>
              </a:endParaRPr>
            </a:p>
          </p:txBody>
        </p:sp>
        <p:sp>
          <p:nvSpPr>
            <p:cNvPr id="15" name="文本框 14"/>
            <p:cNvSpPr txBox="1"/>
            <p:nvPr/>
          </p:nvSpPr>
          <p:spPr>
            <a:xfrm>
              <a:off x="1635" y="935"/>
              <a:ext cx="2358" cy="386"/>
            </a:xfrm>
            <a:prstGeom prst="rect">
              <a:avLst/>
            </a:prstGeom>
            <a:noFill/>
          </p:spPr>
          <p:txBody>
            <a:bodyPr wrap="square" rtlCol="0">
              <a:spAutoFit/>
            </a:bodyPr>
            <a:p>
              <a:r>
                <a:rPr lang="en-US" altLang="zh-CN" sz="1000"/>
                <a:t>DEYU  CHUANGXING</a:t>
              </a:r>
              <a:endParaRPr lang="en-US" altLang="zh-CN" sz="1000"/>
            </a:p>
          </p:txBody>
        </p:sp>
      </p:grpSp>
      <p:sp>
        <p:nvSpPr>
          <p:cNvPr id="4" name="文本框 3"/>
          <p:cNvSpPr txBox="1"/>
          <p:nvPr/>
        </p:nvSpPr>
        <p:spPr>
          <a:xfrm>
            <a:off x="3724275" y="1075055"/>
            <a:ext cx="4743450" cy="4707890"/>
          </a:xfrm>
          <a:prstGeom prst="rect">
            <a:avLst/>
          </a:prstGeom>
          <a:noFill/>
        </p:spPr>
        <p:txBody>
          <a:bodyPr wrap="square" rtlCol="0" anchor="t">
            <a:spAutoFit/>
          </a:bodyPr>
          <a:p>
            <a:pPr>
              <a:lnSpc>
                <a:spcPct val="150000"/>
              </a:lnSpc>
            </a:pPr>
            <a:r>
              <a:rPr lang="zh-CN" altLang="en-US" sz="3200" b="1" spc="200" dirty="0">
                <a:solidFill>
                  <a:schemeClr val="tx1"/>
                </a:solidFill>
                <a:uFillTx/>
                <a:latin typeface="微软雅黑" panose="020B0503020204020204" pitchFamily="34" charset="-122"/>
                <a:ea typeface="微软雅黑" panose="020B0503020204020204" pitchFamily="34" charset="-122"/>
                <a:sym typeface="+mn-ea"/>
              </a:rPr>
              <a:t>子曰：</a:t>
            </a:r>
            <a:endParaRPr lang="zh-CN" altLang="en-US" sz="3200" b="1" spc="200" dirty="0">
              <a:solidFill>
                <a:schemeClr val="tx1"/>
              </a:solidFill>
              <a:uFillTx/>
              <a:latin typeface="微软雅黑" panose="020B0503020204020204" pitchFamily="34" charset="-122"/>
              <a:ea typeface="微软雅黑" panose="020B0503020204020204" pitchFamily="34" charset="-122"/>
              <a:sym typeface="+mn-ea"/>
            </a:endParaRPr>
          </a:p>
          <a:p>
            <a:pPr marL="571500" indent="-571500">
              <a:lnSpc>
                <a:spcPct val="150000"/>
              </a:lnSpc>
              <a:buClr>
                <a:srgbClr val="B71C1C"/>
              </a:buClr>
              <a:buFont typeface="Wingdings" panose="05000000000000000000" charset="0"/>
              <a:buChar char="Ø"/>
            </a:pPr>
            <a:r>
              <a:rPr lang="zh-CN" altLang="en-US" sz="2800" spc="200" dirty="0">
                <a:solidFill>
                  <a:schemeClr val="tx1"/>
                </a:solidFill>
                <a:uFillTx/>
                <a:latin typeface="微软雅黑" panose="020B0503020204020204" pitchFamily="34" charset="-122"/>
                <a:ea typeface="微软雅黑" panose="020B0503020204020204" pitchFamily="34" charset="-122"/>
                <a:sym typeface="+mn-ea"/>
              </a:rPr>
              <a:t>吾十有五而志于学</a:t>
            </a:r>
            <a:endParaRPr lang="zh-CN" altLang="en-US" sz="2800" spc="200" dirty="0">
              <a:solidFill>
                <a:schemeClr val="tx1"/>
              </a:solidFill>
              <a:uFillTx/>
              <a:latin typeface="微软雅黑" panose="020B0503020204020204" pitchFamily="34" charset="-122"/>
              <a:ea typeface="微软雅黑" panose="020B0503020204020204" pitchFamily="34" charset="-122"/>
              <a:sym typeface="+mn-ea"/>
            </a:endParaRPr>
          </a:p>
          <a:p>
            <a:pPr marL="571500" indent="-571500">
              <a:lnSpc>
                <a:spcPct val="150000"/>
              </a:lnSpc>
              <a:buClr>
                <a:srgbClr val="B71C1C"/>
              </a:buClr>
              <a:buFont typeface="Wingdings" panose="05000000000000000000" charset="0"/>
              <a:buChar char="Ø"/>
            </a:pPr>
            <a:r>
              <a:rPr lang="zh-CN" altLang="en-US" sz="2800" spc="200" dirty="0">
                <a:solidFill>
                  <a:schemeClr val="tx1"/>
                </a:solidFill>
                <a:uFillTx/>
                <a:latin typeface="微软雅黑" panose="020B0503020204020204" pitchFamily="34" charset="-122"/>
                <a:ea typeface="微软雅黑" panose="020B0503020204020204" pitchFamily="34" charset="-122"/>
                <a:sym typeface="+mn-ea"/>
              </a:rPr>
              <a:t>三十而立</a:t>
            </a:r>
            <a:endParaRPr lang="zh-CN" altLang="en-US" sz="2800" spc="200" dirty="0">
              <a:solidFill>
                <a:schemeClr val="tx1"/>
              </a:solidFill>
              <a:uFillTx/>
              <a:latin typeface="微软雅黑" panose="020B0503020204020204" pitchFamily="34" charset="-122"/>
              <a:ea typeface="微软雅黑" panose="020B0503020204020204" pitchFamily="34" charset="-122"/>
              <a:sym typeface="+mn-ea"/>
            </a:endParaRPr>
          </a:p>
          <a:p>
            <a:pPr marL="571500" indent="-571500">
              <a:lnSpc>
                <a:spcPct val="150000"/>
              </a:lnSpc>
              <a:buClr>
                <a:srgbClr val="B71C1C"/>
              </a:buClr>
              <a:buFont typeface="Wingdings" panose="05000000000000000000" charset="0"/>
              <a:buChar char="Ø"/>
            </a:pPr>
            <a:r>
              <a:rPr lang="zh-CN" altLang="en-US" sz="2800" spc="200" dirty="0">
                <a:solidFill>
                  <a:schemeClr val="tx1"/>
                </a:solidFill>
                <a:uFillTx/>
                <a:latin typeface="微软雅黑" panose="020B0503020204020204" pitchFamily="34" charset="-122"/>
                <a:ea typeface="微软雅黑" panose="020B0503020204020204" pitchFamily="34" charset="-122"/>
                <a:sym typeface="+mn-ea"/>
              </a:rPr>
              <a:t>四十而不惑</a:t>
            </a:r>
            <a:endParaRPr lang="zh-CN" altLang="en-US" sz="2800" spc="200" dirty="0">
              <a:solidFill>
                <a:schemeClr val="tx1"/>
              </a:solidFill>
              <a:uFillTx/>
              <a:latin typeface="微软雅黑" panose="020B0503020204020204" pitchFamily="34" charset="-122"/>
              <a:ea typeface="微软雅黑" panose="020B0503020204020204" pitchFamily="34" charset="-122"/>
              <a:sym typeface="+mn-ea"/>
            </a:endParaRPr>
          </a:p>
          <a:p>
            <a:pPr marL="571500" indent="-571500">
              <a:lnSpc>
                <a:spcPct val="150000"/>
              </a:lnSpc>
              <a:buClr>
                <a:srgbClr val="B71C1C"/>
              </a:buClr>
              <a:buFont typeface="Wingdings" panose="05000000000000000000" charset="0"/>
              <a:buChar char="Ø"/>
            </a:pPr>
            <a:r>
              <a:rPr lang="zh-CN" altLang="en-US" sz="2800" spc="200" dirty="0">
                <a:solidFill>
                  <a:schemeClr val="tx1"/>
                </a:solidFill>
                <a:uFillTx/>
                <a:latin typeface="微软雅黑" panose="020B0503020204020204" pitchFamily="34" charset="-122"/>
                <a:ea typeface="微软雅黑" panose="020B0503020204020204" pitchFamily="34" charset="-122"/>
                <a:sym typeface="+mn-ea"/>
              </a:rPr>
              <a:t>五十而知天命</a:t>
            </a:r>
            <a:endParaRPr lang="zh-CN" altLang="en-US" sz="2800" spc="200" dirty="0">
              <a:solidFill>
                <a:schemeClr val="tx1"/>
              </a:solidFill>
              <a:uFillTx/>
              <a:latin typeface="微软雅黑" panose="020B0503020204020204" pitchFamily="34" charset="-122"/>
              <a:ea typeface="微软雅黑" panose="020B0503020204020204" pitchFamily="34" charset="-122"/>
              <a:sym typeface="+mn-ea"/>
            </a:endParaRPr>
          </a:p>
          <a:p>
            <a:pPr marL="571500" indent="-571500">
              <a:lnSpc>
                <a:spcPct val="150000"/>
              </a:lnSpc>
              <a:buClr>
                <a:srgbClr val="B71C1C"/>
              </a:buClr>
              <a:buFont typeface="Wingdings" panose="05000000000000000000" charset="0"/>
              <a:buChar char="Ø"/>
            </a:pPr>
            <a:r>
              <a:rPr lang="zh-CN" altLang="en-US" sz="2800" spc="200" dirty="0">
                <a:solidFill>
                  <a:schemeClr val="tx1"/>
                </a:solidFill>
                <a:uFillTx/>
                <a:latin typeface="微软雅黑" panose="020B0503020204020204" pitchFamily="34" charset="-122"/>
                <a:ea typeface="微软雅黑" panose="020B0503020204020204" pitchFamily="34" charset="-122"/>
                <a:sym typeface="+mn-ea"/>
              </a:rPr>
              <a:t>六十而耳顺</a:t>
            </a:r>
            <a:endParaRPr lang="zh-CN" altLang="en-US" sz="2800" spc="200" dirty="0">
              <a:solidFill>
                <a:schemeClr val="tx1"/>
              </a:solidFill>
              <a:uFillTx/>
              <a:latin typeface="微软雅黑" panose="020B0503020204020204" pitchFamily="34" charset="-122"/>
              <a:ea typeface="微软雅黑" panose="020B0503020204020204" pitchFamily="34" charset="-122"/>
              <a:sym typeface="+mn-ea"/>
            </a:endParaRPr>
          </a:p>
          <a:p>
            <a:pPr marL="571500" indent="-571500">
              <a:lnSpc>
                <a:spcPct val="150000"/>
              </a:lnSpc>
              <a:buClr>
                <a:srgbClr val="B71C1C"/>
              </a:buClr>
              <a:buFont typeface="Wingdings" panose="05000000000000000000" charset="0"/>
              <a:buChar char="Ø"/>
            </a:pPr>
            <a:r>
              <a:rPr lang="zh-CN" altLang="en-US" sz="2800" spc="200" dirty="0">
                <a:solidFill>
                  <a:schemeClr val="tx1"/>
                </a:solidFill>
                <a:uFillTx/>
                <a:latin typeface="微软雅黑" panose="020B0503020204020204" pitchFamily="34" charset="-122"/>
                <a:ea typeface="微软雅黑" panose="020B0503020204020204" pitchFamily="34" charset="-122"/>
                <a:sym typeface="+mn-ea"/>
              </a:rPr>
              <a:t>七十而从心所欲不逾矩</a:t>
            </a:r>
            <a:endParaRPr lang="zh-CN" altLang="en-US" sz="2800" spc="200" dirty="0">
              <a:solidFill>
                <a:schemeClr val="tx1"/>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diagram"/>
  <p:tag name="KSO_WM_TEMPLATE_INDEX" val="160296"/>
  <p:tag name="KSO_WM_UNIT_TYPE" val="m_h_f"/>
  <p:tag name="KSO_WM_UNIT_INDEX" val="1_1_1"/>
  <p:tag name="KSO_WM_UNIT_ID" val="257*m_h_f*1_1_1"/>
  <p:tag name="KSO_WM_UNIT_CLEAR" val="1"/>
  <p:tag name="KSO_WM_UNIT_LAYERLEVEL" val="1_1_1"/>
  <p:tag name="KSO_WM_UNIT_VALUE" val="30"/>
  <p:tag name="KSO_WM_UNIT_HIGHLIGHT" val="0"/>
  <p:tag name="KSO_WM_UNIT_COMPATIBLE" val="0"/>
  <p:tag name="KSO_WM_BEAUTIFY_FLAG" val="#wm#"/>
  <p:tag name="KSO_WM_UNIT_PRESET_TEXT_INDEX" val="4"/>
  <p:tag name="KSO_WM_UNIT_PRESET_TEXT_LEN" val="26"/>
  <p:tag name="KSO_WM_DIAGRAM_GROUP_CODE" val="m1-1"/>
</p:tagLst>
</file>

<file path=ppt/tags/tag10.xml><?xml version="1.0" encoding="utf-8"?>
<p:tagLst xmlns:p="http://schemas.openxmlformats.org/presentationml/2006/main">
  <p:tag name="KSO_WM_TAG_VERSION" val="1.0"/>
  <p:tag name="KSO_WM_TEMPLATE_CATEGORY" val="diagram"/>
  <p:tag name="KSO_WM_TEMPLATE_INDEX" val="160296"/>
  <p:tag name="KSO_WM_UNIT_TYPE" val="m_i"/>
  <p:tag name="KSO_WM_UNIT_INDEX" val="1_5"/>
  <p:tag name="KSO_WM_UNIT_ID" val="257*m_i*1_5"/>
  <p:tag name="KSO_WM_UNIT_CLEAR" val="1"/>
  <p:tag name="KSO_WM_UNIT_LAYERLEVEL" val="1_1"/>
  <p:tag name="KSO_WM_BEAUTIFY_FLAG" val="#wm#"/>
  <p:tag name="KSO_WM_DIAGRAM_GROUP_CODE" val="m1-1"/>
</p:tagLst>
</file>

<file path=ppt/tags/tag11.xml><?xml version="1.0" encoding="utf-8"?>
<p:tagLst xmlns:p="http://schemas.openxmlformats.org/presentationml/2006/main">
  <p:tag name="KSO_WM_TAG_VERSION" val="1.0"/>
  <p:tag name="KSO_WM_TEMPLATE_CATEGORY" val="diagram"/>
  <p:tag name="KSO_WM_TEMPLATE_INDEX" val="160296"/>
  <p:tag name="KSO_WM_UNIT_TYPE" val="m_i"/>
  <p:tag name="KSO_WM_UNIT_INDEX" val="1_6"/>
  <p:tag name="KSO_WM_UNIT_ID" val="257*m_i*1_6"/>
  <p:tag name="KSO_WM_UNIT_CLEAR" val="1"/>
  <p:tag name="KSO_WM_UNIT_LAYERLEVEL" val="1_1"/>
  <p:tag name="KSO_WM_BEAUTIFY_FLAG" val="#wm#"/>
  <p:tag name="KSO_WM_DIAGRAM_GROUP_CODE" val="m1-1"/>
</p:tagLst>
</file>

<file path=ppt/tags/tag12.xml><?xml version="1.0" encoding="utf-8"?>
<p:tagLst xmlns:p="http://schemas.openxmlformats.org/presentationml/2006/main">
  <p:tag name="KSO_WM_TAG_VERSION" val="1.0"/>
  <p:tag name="KSO_WM_BEAUTIFY_FLAG" val="#wm#"/>
  <p:tag name="KSO_WM_UNIT_TYPE" val="i"/>
  <p:tag name="KSO_WM_UNIT_ID" val="diagram160296_2*i*22"/>
  <p:tag name="KSO_WM_TEMPLATE_CATEGORY" val="diagram"/>
  <p:tag name="KSO_WM_TEMPLATE_INDEX" val="160296"/>
  <p:tag name="KSO_WM_UNIT_INDEX" val="22"/>
</p:tagLst>
</file>

<file path=ppt/tags/tag13.xml><?xml version="1.0" encoding="utf-8"?>
<p:tagLst xmlns:p="http://schemas.openxmlformats.org/presentationml/2006/main">
  <p:tag name="KSO_WM_TAG_VERSION" val="1.0"/>
  <p:tag name="KSO_WM_TEMPLATE_CATEGORY" val="diagram"/>
  <p:tag name="KSO_WM_TEMPLATE_INDEX" val="160296"/>
  <p:tag name="KSO_WM_UNIT_TYPE" val="m_h_f"/>
  <p:tag name="KSO_WM_UNIT_INDEX" val="1_4_1"/>
  <p:tag name="KSO_WM_UNIT_ID" val="257*m_h_f*1_4_1"/>
  <p:tag name="KSO_WM_UNIT_CLEAR" val="1"/>
  <p:tag name="KSO_WM_UNIT_LAYERLEVEL" val="1_1_1"/>
  <p:tag name="KSO_WM_UNIT_VALUE" val="30"/>
  <p:tag name="KSO_WM_UNIT_HIGHLIGHT" val="0"/>
  <p:tag name="KSO_WM_UNIT_COMPATIBLE" val="0"/>
  <p:tag name="KSO_WM_BEAUTIFY_FLAG" val="#wm#"/>
  <p:tag name="KSO_WM_UNIT_PRESET_TEXT_INDEX" val="4"/>
  <p:tag name="KSO_WM_UNIT_PRESET_TEXT_LEN" val="26"/>
  <p:tag name="KSO_WM_DIAGRAM_GROUP_CODE" val="m1-1"/>
</p:tagLst>
</file>

<file path=ppt/tags/tag14.xml><?xml version="1.0" encoding="utf-8"?>
<p:tagLst xmlns:p="http://schemas.openxmlformats.org/presentationml/2006/main">
  <p:tag name="KSO_WM_TAG_VERSION" val="1.0"/>
  <p:tag name="KSO_WM_TEMPLATE_CATEGORY" val="diagram"/>
  <p:tag name="KSO_WM_TEMPLATE_INDEX" val="160296"/>
  <p:tag name="KSO_WM_UNIT_TYPE" val="m_i"/>
  <p:tag name="KSO_WM_UNIT_INDEX" val="1_7"/>
  <p:tag name="KSO_WM_UNIT_ID" val="257*m_i*1_7"/>
  <p:tag name="KSO_WM_UNIT_CLEAR" val="1"/>
  <p:tag name="KSO_WM_UNIT_LAYERLEVEL" val="1_1"/>
  <p:tag name="KSO_WM_BEAUTIFY_FLAG" val="#wm#"/>
  <p:tag name="KSO_WM_DIAGRAM_GROUP_CODE" val="m1-1"/>
</p:tagLst>
</file>

<file path=ppt/tags/tag15.xml><?xml version="1.0" encoding="utf-8"?>
<p:tagLst xmlns:p="http://schemas.openxmlformats.org/presentationml/2006/main">
  <p:tag name="KSO_WM_TAG_VERSION" val="1.0"/>
  <p:tag name="KSO_WM_TEMPLATE_CATEGORY" val="diagram"/>
  <p:tag name="KSO_WM_TEMPLATE_INDEX" val="160296"/>
  <p:tag name="KSO_WM_UNIT_TYPE" val="m_i"/>
  <p:tag name="KSO_WM_UNIT_INDEX" val="1_8"/>
  <p:tag name="KSO_WM_UNIT_ID" val="257*m_i*1_8"/>
  <p:tag name="KSO_WM_UNIT_CLEAR" val="1"/>
  <p:tag name="KSO_WM_UNIT_LAYERLEVEL" val="1_1"/>
  <p:tag name="KSO_WM_BEAUTIFY_FLAG" val="#wm#"/>
  <p:tag name="KSO_WM_DIAGRAM_GROUP_CODE" val="m1-1"/>
</p:tagLst>
</file>

<file path=ppt/tags/tag16.xml><?xml version="1.0" encoding="utf-8"?>
<p:tagLst xmlns:p="http://schemas.openxmlformats.org/presentationml/2006/main">
  <p:tag name="MH" val="20161108113836"/>
  <p:tag name="MH_LIBRARY" val="GRAPHIC"/>
  <p:tag name="MH_TYPE" val="SubTitle"/>
  <p:tag name="MH_ORDER" val="2"/>
</p:tagLst>
</file>

<file path=ppt/tags/tag17.xml><?xml version="1.0" encoding="utf-8"?>
<p:tagLst xmlns:p="http://schemas.openxmlformats.org/presentationml/2006/main">
  <p:tag name="MH" val="20161108113836"/>
  <p:tag name="MH_LIBRARY" val="GRAPHIC"/>
  <p:tag name="MH_TYPE" val="SubTitle"/>
  <p:tag name="MH_ORDER" val="3"/>
</p:tagLst>
</file>

<file path=ppt/tags/tag18.xml><?xml version="1.0" encoding="utf-8"?>
<p:tagLst xmlns:p="http://schemas.openxmlformats.org/presentationml/2006/main">
  <p:tag name="MH" val="20161108113836"/>
  <p:tag name="MH_LIBRARY" val="GRAPHIC"/>
  <p:tag name="MH_TYPE" val="SubTitle"/>
  <p:tag name="MH_ORDER" val="4"/>
</p:tagLst>
</file>

<file path=ppt/tags/tag19.xml><?xml version="1.0" encoding="utf-8"?>
<p:tagLst xmlns:p="http://schemas.openxmlformats.org/presentationml/2006/main">
  <p:tag name="MH" val="20161108113836"/>
  <p:tag name="MH_LIBRARY" val="GRAPHIC"/>
  <p:tag name="MH_TYPE" val="SubTitle"/>
  <p:tag name="MH_ORDER" val="5"/>
</p:tagLst>
</file>

<file path=ppt/tags/tag2.xml><?xml version="1.0" encoding="utf-8"?>
<p:tagLst xmlns:p="http://schemas.openxmlformats.org/presentationml/2006/main">
  <p:tag name="KSO_WM_TAG_VERSION" val="1.0"/>
  <p:tag name="KSO_WM_TEMPLATE_CATEGORY" val="diagram"/>
  <p:tag name="KSO_WM_TEMPLATE_INDEX" val="160296"/>
  <p:tag name="KSO_WM_UNIT_TYPE" val="m_i"/>
  <p:tag name="KSO_WM_UNIT_INDEX" val="1_1"/>
  <p:tag name="KSO_WM_UNIT_ID" val="257*m_i*1_1"/>
  <p:tag name="KSO_WM_UNIT_CLEAR" val="1"/>
  <p:tag name="KSO_WM_UNIT_LAYERLEVEL" val="1_1"/>
  <p:tag name="KSO_WM_BEAUTIFY_FLAG" val="#wm#"/>
  <p:tag name="KSO_WM_DIAGRAM_GROUP_CODE" val="m1-1"/>
</p:tagLst>
</file>

<file path=ppt/tags/tag20.xml><?xml version="1.0" encoding="utf-8"?>
<p:tagLst xmlns:p="http://schemas.openxmlformats.org/presentationml/2006/main">
  <p:tag name="MH" val="20161108113836"/>
  <p:tag name="MH_LIBRARY" val="GRAPHIC"/>
  <p:tag name="MH_TYPE" val="SubTitle"/>
  <p:tag name="MH_ORDER" val="6"/>
</p:tagLst>
</file>

<file path=ppt/tags/tag21.xml><?xml version="1.0" encoding="utf-8"?>
<p:tagLst xmlns:p="http://schemas.openxmlformats.org/presentationml/2006/main">
  <p:tag name="MH" val="20161108113836"/>
  <p:tag name="MH_LIBRARY" val="GRAPHIC"/>
  <p:tag name="MH_TYPE" val="SubTitle"/>
  <p:tag name="MH_ORDER" val="7"/>
</p:tagLst>
</file>

<file path=ppt/tags/tag22.xml><?xml version="1.0" encoding="utf-8"?>
<p:tagLst xmlns:p="http://schemas.openxmlformats.org/presentationml/2006/main">
  <p:tag name="MH" val="20161108113836"/>
  <p:tag name="MH_LIBRARY" val="GRAPHIC"/>
  <p:tag name="MH_TYPE" val="SubTitle"/>
  <p:tag name="MH_ORDER" val="1"/>
</p:tagLst>
</file>

<file path=ppt/tags/tag3.xml><?xml version="1.0" encoding="utf-8"?>
<p:tagLst xmlns:p="http://schemas.openxmlformats.org/presentationml/2006/main">
  <p:tag name="KSO_WM_TAG_VERSION" val="1.0"/>
  <p:tag name="KSO_WM_TEMPLATE_CATEGORY" val="diagram"/>
  <p:tag name="KSO_WM_TEMPLATE_INDEX" val="160296"/>
  <p:tag name="KSO_WM_UNIT_TYPE" val="m_i"/>
  <p:tag name="KSO_WM_UNIT_INDEX" val="1_2"/>
  <p:tag name="KSO_WM_UNIT_ID" val="257*m_i*1_2"/>
  <p:tag name="KSO_WM_UNIT_CLEAR" val="1"/>
  <p:tag name="KSO_WM_UNIT_LAYERLEVEL" val="1_1"/>
  <p:tag name="KSO_WM_BEAUTIFY_FLAG" val="#wm#"/>
  <p:tag name="KSO_WM_DIAGRAM_GROUP_CODE" val="m1-1"/>
</p:tagLst>
</file>

<file path=ppt/tags/tag4.xml><?xml version="1.0" encoding="utf-8"?>
<p:tagLst xmlns:p="http://schemas.openxmlformats.org/presentationml/2006/main">
  <p:tag name="KSO_WM_TAG_VERSION" val="1.0"/>
  <p:tag name="KSO_WM_BEAUTIFY_FLAG" val="#wm#"/>
  <p:tag name="KSO_WM_UNIT_TYPE" val="i"/>
  <p:tag name="KSO_WM_UNIT_ID" val="diagram160296_2*i*8"/>
  <p:tag name="KSO_WM_TEMPLATE_CATEGORY" val="diagram"/>
  <p:tag name="KSO_WM_TEMPLATE_INDEX" val="160296"/>
  <p:tag name="KSO_WM_UNIT_INDEX" val="8"/>
</p:tagLst>
</file>

<file path=ppt/tags/tag5.xml><?xml version="1.0" encoding="utf-8"?>
<p:tagLst xmlns:p="http://schemas.openxmlformats.org/presentationml/2006/main">
  <p:tag name="KSO_WM_TAG_VERSION" val="1.0"/>
  <p:tag name="KSO_WM_TEMPLATE_CATEGORY" val="diagram"/>
  <p:tag name="KSO_WM_TEMPLATE_INDEX" val="160296"/>
  <p:tag name="KSO_WM_UNIT_TYPE" val="m_h_f"/>
  <p:tag name="KSO_WM_UNIT_INDEX" val="1_2_1"/>
  <p:tag name="KSO_WM_UNIT_ID" val="257*m_h_f*1_2_1"/>
  <p:tag name="KSO_WM_UNIT_CLEAR" val="1"/>
  <p:tag name="KSO_WM_UNIT_LAYERLEVEL" val="1_1_1"/>
  <p:tag name="KSO_WM_UNIT_VALUE" val="30"/>
  <p:tag name="KSO_WM_UNIT_HIGHLIGHT" val="0"/>
  <p:tag name="KSO_WM_UNIT_COMPATIBLE" val="0"/>
  <p:tag name="KSO_WM_BEAUTIFY_FLAG" val="#wm#"/>
  <p:tag name="KSO_WM_UNIT_PRESET_TEXT_INDEX" val="4"/>
  <p:tag name="KSO_WM_UNIT_PRESET_TEXT_LEN" val="26"/>
  <p:tag name="KSO_WM_DIAGRAM_GROUP_CODE" val="m1-1"/>
</p:tagLst>
</file>

<file path=ppt/tags/tag6.xml><?xml version="1.0" encoding="utf-8"?>
<p:tagLst xmlns:p="http://schemas.openxmlformats.org/presentationml/2006/main">
  <p:tag name="KSO_WM_TAG_VERSION" val="1.0"/>
  <p:tag name="KSO_WM_TEMPLATE_CATEGORY" val="diagram"/>
  <p:tag name="KSO_WM_TEMPLATE_INDEX" val="160296"/>
  <p:tag name="KSO_WM_UNIT_TYPE" val="m_i"/>
  <p:tag name="KSO_WM_UNIT_INDEX" val="1_3"/>
  <p:tag name="KSO_WM_UNIT_ID" val="257*m_i*1_3"/>
  <p:tag name="KSO_WM_UNIT_CLEAR" val="1"/>
  <p:tag name="KSO_WM_UNIT_LAYERLEVEL" val="1_1"/>
  <p:tag name="KSO_WM_BEAUTIFY_FLAG" val="#wm#"/>
  <p:tag name="KSO_WM_DIAGRAM_GROUP_CODE" val="m1-1"/>
</p:tagLst>
</file>

<file path=ppt/tags/tag7.xml><?xml version="1.0" encoding="utf-8"?>
<p:tagLst xmlns:p="http://schemas.openxmlformats.org/presentationml/2006/main">
  <p:tag name="KSO_WM_TAG_VERSION" val="1.0"/>
  <p:tag name="KSO_WM_TEMPLATE_CATEGORY" val="diagram"/>
  <p:tag name="KSO_WM_TEMPLATE_INDEX" val="160296"/>
  <p:tag name="KSO_WM_UNIT_TYPE" val="m_i"/>
  <p:tag name="KSO_WM_UNIT_INDEX" val="1_4"/>
  <p:tag name="KSO_WM_UNIT_ID" val="257*m_i*1_4"/>
  <p:tag name="KSO_WM_UNIT_CLEAR" val="1"/>
  <p:tag name="KSO_WM_UNIT_LAYERLEVEL" val="1_1"/>
  <p:tag name="KSO_WM_BEAUTIFY_FLAG" val="#wm#"/>
  <p:tag name="KSO_WM_DIAGRAM_GROUP_CODE" val="m1-1"/>
</p:tagLst>
</file>

<file path=ppt/tags/tag8.xml><?xml version="1.0" encoding="utf-8"?>
<p:tagLst xmlns:p="http://schemas.openxmlformats.org/presentationml/2006/main">
  <p:tag name="KSO_WM_TAG_VERSION" val="1.0"/>
  <p:tag name="KSO_WM_BEAUTIFY_FLAG" val="#wm#"/>
  <p:tag name="KSO_WM_UNIT_TYPE" val="i"/>
  <p:tag name="KSO_WM_UNIT_ID" val="diagram160296_2*i*15"/>
  <p:tag name="KSO_WM_TEMPLATE_CATEGORY" val="diagram"/>
  <p:tag name="KSO_WM_TEMPLATE_INDEX" val="160296"/>
  <p:tag name="KSO_WM_UNIT_INDEX" val="15"/>
</p:tagLst>
</file>

<file path=ppt/tags/tag9.xml><?xml version="1.0" encoding="utf-8"?>
<p:tagLst xmlns:p="http://schemas.openxmlformats.org/presentationml/2006/main">
  <p:tag name="KSO_WM_TAG_VERSION" val="1.0"/>
  <p:tag name="KSO_WM_TEMPLATE_CATEGORY" val="diagram"/>
  <p:tag name="KSO_WM_TEMPLATE_INDEX" val="160296"/>
  <p:tag name="KSO_WM_UNIT_TYPE" val="m_h_f"/>
  <p:tag name="KSO_WM_UNIT_INDEX" val="1_3_1"/>
  <p:tag name="KSO_WM_UNIT_ID" val="257*m_h_f*1_3_1"/>
  <p:tag name="KSO_WM_UNIT_CLEAR" val="1"/>
  <p:tag name="KSO_WM_UNIT_LAYERLEVEL" val="1_1_1"/>
  <p:tag name="KSO_WM_UNIT_VALUE" val="30"/>
  <p:tag name="KSO_WM_UNIT_HIGHLIGHT" val="0"/>
  <p:tag name="KSO_WM_UNIT_COMPATIBLE" val="0"/>
  <p:tag name="KSO_WM_BEAUTIFY_FLAG" val="#wm#"/>
  <p:tag name="KSO_WM_UNIT_PRESET_TEXT_INDEX" val="4"/>
  <p:tag name="KSO_WM_UNIT_PRESET_TEXT_LEN" val="26"/>
  <p:tag name="KSO_WM_DIAGRAM_GROUP_CODE" val="m1-1"/>
</p:tagLst>
</file>

<file path=ppt/theme/theme1.xml><?xml version="1.0" encoding="utf-8"?>
<a:theme xmlns:a="http://schemas.openxmlformats.org/drawingml/2006/main" name="包图主题2">
  <a:themeElements>
    <a:clrScheme name="自定义 373">
      <a:dk1>
        <a:srgbClr val="000000"/>
      </a:dk1>
      <a:lt1>
        <a:srgbClr val="FFFFFF"/>
      </a:lt1>
      <a:dk2>
        <a:srgbClr val="778495"/>
      </a:dk2>
      <a:lt2>
        <a:srgbClr val="F0F0F0"/>
      </a:lt2>
      <a:accent1>
        <a:srgbClr val="B9171C"/>
      </a:accent1>
      <a:accent2>
        <a:srgbClr val="3F3F3F"/>
      </a:accent2>
      <a:accent3>
        <a:srgbClr val="B9171C"/>
      </a:accent3>
      <a:accent4>
        <a:srgbClr val="3F3F3F"/>
      </a:accent4>
      <a:accent5>
        <a:srgbClr val="B9171C"/>
      </a:accent5>
      <a:accent6>
        <a:srgbClr val="3F3F3F"/>
      </a:accent6>
      <a:hlink>
        <a:srgbClr val="B9171C"/>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5117</Words>
  <Application>WPS 演示</Application>
  <PresentationFormat>宽屏</PresentationFormat>
  <Paragraphs>523</Paragraphs>
  <Slides>44</Slides>
  <Notes>27</Notes>
  <HiddenSlides>0</HiddenSlides>
  <MMClips>2</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44</vt:i4>
      </vt:variant>
    </vt:vector>
  </HeadingPairs>
  <TitlesOfParts>
    <vt:vector size="61" baseType="lpstr">
      <vt:lpstr>Arial</vt:lpstr>
      <vt:lpstr>宋体</vt:lpstr>
      <vt:lpstr>Wingdings</vt:lpstr>
      <vt:lpstr>微软雅黑</vt:lpstr>
      <vt:lpstr>+中文标题</vt:lpstr>
      <vt:lpstr>Century Gothic</vt:lpstr>
      <vt:lpstr>Segoe Print</vt:lpstr>
      <vt:lpstr>Arial Unicode MS</vt:lpstr>
      <vt:lpstr>等线</vt:lpstr>
      <vt:lpstr>新宋体</vt:lpstr>
      <vt:lpstr>楷体</vt:lpstr>
      <vt:lpstr>黑体</vt:lpstr>
      <vt:lpstr>Wingdings</vt:lpstr>
      <vt:lpstr>华文中宋</vt:lpstr>
      <vt:lpstr>Calibri</vt:lpstr>
      <vt:lpstr>Times New Roman</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钻石女人</cp:lastModifiedBy>
  <cp:revision>142</cp:revision>
  <dcterms:created xsi:type="dcterms:W3CDTF">2017-08-18T03:02:00Z</dcterms:created>
  <dcterms:modified xsi:type="dcterms:W3CDTF">2018-04-23T09:57:34Z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