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0" r:id="rId3"/>
    <p:sldMasterId id="2147483652" r:id="rId4"/>
    <p:sldMasterId id="2147483653" r:id="rId5"/>
    <p:sldMasterId id="2147483655" r:id="rId6"/>
    <p:sldMasterId id="2147483658" r:id="rId7"/>
    <p:sldMasterId id="2147483660" r:id="rId8"/>
  </p:sldMasterIdLst>
  <p:notesMasterIdLst>
    <p:notesMasterId r:id="rId13"/>
  </p:notesMasterIdLst>
  <p:sldIdLst>
    <p:sldId id="262" r:id="rId9"/>
    <p:sldId id="264" r:id="rId10"/>
    <p:sldId id="263" r:id="rId11"/>
    <p:sldId id="256" r:id="rId12"/>
    <p:sldId id="299" r:id="rId14"/>
    <p:sldId id="259" r:id="rId15"/>
    <p:sldId id="300" r:id="rId16"/>
    <p:sldId id="301" r:id="rId17"/>
    <p:sldId id="265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302" r:id="rId35"/>
    <p:sldId id="288" r:id="rId36"/>
    <p:sldId id="289" r:id="rId37"/>
    <p:sldId id="290" r:id="rId38"/>
    <p:sldId id="326" r:id="rId39"/>
    <p:sldId id="266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1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Masters/_rels/slideMaster5.xml.rels><?xml version="1.0" encoding="UTF-8" standalone="yes"?>
<Relationships xmlns="http://schemas.openxmlformats.org/package/2006/relationships"><Relationship Id="rId4" Type="http://schemas.openxmlformats.org/officeDocument/2006/relationships/theme" Target="../theme/theme5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4" Type="http://schemas.openxmlformats.org/officeDocument/2006/relationships/theme" Target="../theme/theme7.xml"/><Relationship Id="rId3" Type="http://schemas.openxmlformats.org/officeDocument/2006/relationships/image" Target="../media/image1.png"/><Relationship Id="rId2" Type="http://schemas.openxmlformats.org/officeDocument/2006/relationships/tags" Target="../tags/tag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450452" y="5559257"/>
            <a:ext cx="136769" cy="889000"/>
            <a:chOff x="354199" y="1524000"/>
            <a:chExt cx="254000" cy="1651000"/>
          </a:xfrm>
          <a:solidFill>
            <a:srgbClr val="C00000"/>
          </a:solidFill>
        </p:grpSpPr>
        <p:sp>
          <p:nvSpPr>
            <p:cNvPr id="4" name="椭圆 3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>
            <a:off x="450215" y="260350"/>
            <a:ext cx="2085340" cy="578485"/>
            <a:chOff x="709" y="410"/>
            <a:chExt cx="3284" cy="911"/>
          </a:xfrm>
        </p:grpSpPr>
        <p:pic>
          <p:nvPicPr>
            <p:cNvPr id="12" name="图片 11" descr="微信图片_201804170909336"/>
            <p:cNvPicPr>
              <a:picLocks noChangeAspect="1"/>
            </p:cNvPicPr>
            <p:nvPr/>
          </p:nvPicPr>
          <p:blipFill>
            <a:blip r:embed="rId3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15" name="文本框 14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grpSp>
        <p:nvGrpSpPr>
          <p:cNvPr id="33" name="组合 32"/>
          <p:cNvGrpSpPr/>
          <p:nvPr userDrawn="1"/>
        </p:nvGrpSpPr>
        <p:grpSpPr>
          <a:xfrm>
            <a:off x="6599590" y="0"/>
            <a:ext cx="5592410" cy="6858000"/>
            <a:chOff x="6599590" y="0"/>
            <a:chExt cx="5592410" cy="6858000"/>
          </a:xfrm>
        </p:grpSpPr>
        <p:sp>
          <p:nvSpPr>
            <p:cNvPr id="34" name="任意多边形 33"/>
            <p:cNvSpPr/>
            <p:nvPr/>
          </p:nvSpPr>
          <p:spPr bwMode="auto">
            <a:xfrm>
              <a:off x="6599590" y="0"/>
              <a:ext cx="5592410" cy="6858000"/>
            </a:xfrm>
            <a:custGeom>
              <a:avLst/>
              <a:gdLst>
                <a:gd name="connsiteX0" fmla="*/ 2665414 w 5592410"/>
                <a:gd name="connsiteY0" fmla="*/ 0 h 6858000"/>
                <a:gd name="connsiteX1" fmla="*/ 2852064 w 5592410"/>
                <a:gd name="connsiteY1" fmla="*/ 0 h 6858000"/>
                <a:gd name="connsiteX2" fmla="*/ 5405760 w 5592410"/>
                <a:gd name="connsiteY2" fmla="*/ 0 h 6858000"/>
                <a:gd name="connsiteX3" fmla="*/ 5592410 w 5592410"/>
                <a:gd name="connsiteY3" fmla="*/ 0 h 6858000"/>
                <a:gd name="connsiteX4" fmla="*/ 5592410 w 5592410"/>
                <a:gd name="connsiteY4" fmla="*/ 6858000 h 6858000"/>
                <a:gd name="connsiteX5" fmla="*/ 5405760 w 5592410"/>
                <a:gd name="connsiteY5" fmla="*/ 6858000 h 6858000"/>
                <a:gd name="connsiteX6" fmla="*/ 186650 w 5592410"/>
                <a:gd name="connsiteY6" fmla="*/ 6858000 h 6858000"/>
                <a:gd name="connsiteX7" fmla="*/ 0 w 559241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2410" h="6858000">
                  <a:moveTo>
                    <a:pt x="2665414" y="0"/>
                  </a:moveTo>
                  <a:lnTo>
                    <a:pt x="2852064" y="0"/>
                  </a:lnTo>
                  <a:lnTo>
                    <a:pt x="5405760" y="0"/>
                  </a:lnTo>
                  <a:lnTo>
                    <a:pt x="5592410" y="0"/>
                  </a:lnTo>
                  <a:lnTo>
                    <a:pt x="5592410" y="6858000"/>
                  </a:lnTo>
                  <a:lnTo>
                    <a:pt x="5405760" y="6858000"/>
                  </a:lnTo>
                  <a:lnTo>
                    <a:pt x="1866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B917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8686008" y="0"/>
              <a:ext cx="598355" cy="1268413"/>
              <a:chOff x="8276754" y="0"/>
              <a:chExt cx="924118" cy="1958975"/>
            </a:xfrm>
          </p:grpSpPr>
          <p:sp>
            <p:nvSpPr>
              <p:cNvPr id="37" name="Freeform 18"/>
              <p:cNvSpPr/>
              <p:nvPr/>
            </p:nvSpPr>
            <p:spPr bwMode="auto">
              <a:xfrm>
                <a:off x="8276754" y="558800"/>
                <a:ext cx="671513" cy="1054100"/>
              </a:xfrm>
              <a:custGeom>
                <a:avLst/>
                <a:gdLst>
                  <a:gd name="T0" fmla="*/ 156 w 156"/>
                  <a:gd name="T1" fmla="*/ 0 h 246"/>
                  <a:gd name="T2" fmla="*/ 0 w 156"/>
                  <a:gd name="T3" fmla="*/ 42 h 246"/>
                  <a:gd name="T4" fmla="*/ 61 w 156"/>
                  <a:gd name="T5" fmla="*/ 246 h 246"/>
                  <a:gd name="T6" fmla="*/ 156 w 156"/>
                  <a:gd name="T7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6" h="246">
                    <a:moveTo>
                      <a:pt x="156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72" y="93"/>
                      <a:pt x="61" y="246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14"/>
              <p:cNvSpPr/>
              <p:nvPr/>
            </p:nvSpPr>
            <p:spPr bwMode="auto">
              <a:xfrm>
                <a:off x="8365847" y="0"/>
                <a:ext cx="835025" cy="1958975"/>
              </a:xfrm>
              <a:custGeom>
                <a:avLst/>
                <a:gdLst>
                  <a:gd name="T0" fmla="*/ 10 w 194"/>
                  <a:gd name="T1" fmla="*/ 460 h 460"/>
                  <a:gd name="T2" fmla="*/ 0 w 194"/>
                  <a:gd name="T3" fmla="*/ 51 h 460"/>
                  <a:gd name="T4" fmla="*/ 77 w 194"/>
                  <a:gd name="T5" fmla="*/ 0 h 460"/>
                  <a:gd name="T6" fmla="*/ 194 w 194"/>
                  <a:gd name="T7" fmla="*/ 0 h 460"/>
                  <a:gd name="T8" fmla="*/ 10 w 194"/>
                  <a:gd name="T9" fmla="*/ 46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460">
                    <a:moveTo>
                      <a:pt x="10" y="460"/>
                    </a:moveTo>
                    <a:cubicBezTo>
                      <a:pt x="133" y="144"/>
                      <a:pt x="0" y="51"/>
                      <a:pt x="0" y="51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94" y="0"/>
                      <a:pt x="194" y="0"/>
                      <a:pt x="194" y="0"/>
                    </a:cubicBezTo>
                    <a:lnTo>
                      <a:pt x="10" y="460"/>
                    </a:lnTo>
                    <a:close/>
                  </a:path>
                </a:pathLst>
              </a:custGeom>
              <a:solidFill>
                <a:srgbClr val="EF5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pic>
        <p:nvPicPr>
          <p:cNvPr id="40" name="图片 39" descr="微信图片_201804170909336"/>
          <p:cNvPicPr>
            <a:picLocks noChangeAspect="1"/>
          </p:cNvPicPr>
          <p:nvPr userDrawn="1"/>
        </p:nvPicPr>
        <p:blipFill>
          <a:blip r:embed="rId3">
            <a:lum bright="18000"/>
          </a:blip>
          <a:stretch>
            <a:fillRect/>
          </a:stretch>
        </p:blipFill>
        <p:spPr>
          <a:xfrm>
            <a:off x="8686165" y="3432175"/>
            <a:ext cx="2714625" cy="2628265"/>
          </a:xfrm>
          <a:prstGeom prst="rect">
            <a:avLst/>
          </a:prstGeom>
          <a:effectLst>
            <a:glow rad="50800">
              <a:srgbClr val="B9171C">
                <a:alpha val="89000"/>
              </a:srgbClr>
            </a:glow>
            <a:outerShdw blurRad="431800" dist="38100" algn="l" rotWithShape="0">
              <a:prstClr val="black">
                <a:alpha val="40000"/>
              </a:prstClr>
            </a:outerShdw>
            <a:reflection endPos="0" dir="5400000" sy="-100000" algn="bl" rotWithShape="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 flipH="1">
            <a:off x="0" y="0"/>
            <a:ext cx="6373585" cy="6858000"/>
            <a:chOff x="6599590" y="0"/>
            <a:chExt cx="6373585" cy="6858000"/>
          </a:xfrm>
        </p:grpSpPr>
        <p:sp>
          <p:nvSpPr>
            <p:cNvPr id="41" name="任意多边形 40"/>
            <p:cNvSpPr/>
            <p:nvPr/>
          </p:nvSpPr>
          <p:spPr bwMode="auto">
            <a:xfrm>
              <a:off x="7380765" y="0"/>
              <a:ext cx="5592410" cy="6858000"/>
            </a:xfrm>
            <a:custGeom>
              <a:avLst/>
              <a:gdLst>
                <a:gd name="connsiteX0" fmla="*/ 2665414 w 5592410"/>
                <a:gd name="connsiteY0" fmla="*/ 0 h 6858000"/>
                <a:gd name="connsiteX1" fmla="*/ 2852064 w 5592410"/>
                <a:gd name="connsiteY1" fmla="*/ 0 h 6858000"/>
                <a:gd name="connsiteX2" fmla="*/ 5405760 w 5592410"/>
                <a:gd name="connsiteY2" fmla="*/ 0 h 6858000"/>
                <a:gd name="connsiteX3" fmla="*/ 5592410 w 5592410"/>
                <a:gd name="connsiteY3" fmla="*/ 0 h 6858000"/>
                <a:gd name="connsiteX4" fmla="*/ 5592410 w 5592410"/>
                <a:gd name="connsiteY4" fmla="*/ 6858000 h 6858000"/>
                <a:gd name="connsiteX5" fmla="*/ 5405760 w 5592410"/>
                <a:gd name="connsiteY5" fmla="*/ 6858000 h 6858000"/>
                <a:gd name="connsiteX6" fmla="*/ 186650 w 5592410"/>
                <a:gd name="connsiteY6" fmla="*/ 6858000 h 6858000"/>
                <a:gd name="connsiteX7" fmla="*/ 0 w 559241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2410" h="6858000">
                  <a:moveTo>
                    <a:pt x="2665414" y="0"/>
                  </a:moveTo>
                  <a:lnTo>
                    <a:pt x="2852064" y="0"/>
                  </a:lnTo>
                  <a:lnTo>
                    <a:pt x="5405760" y="0"/>
                  </a:lnTo>
                  <a:lnTo>
                    <a:pt x="5592410" y="0"/>
                  </a:lnTo>
                  <a:lnTo>
                    <a:pt x="5592410" y="6858000"/>
                  </a:lnTo>
                  <a:lnTo>
                    <a:pt x="5405760" y="6858000"/>
                  </a:lnTo>
                  <a:lnTo>
                    <a:pt x="1866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B7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p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 bwMode="auto">
            <a:xfrm>
              <a:off x="6599590" y="0"/>
              <a:ext cx="5592410" cy="6858000"/>
            </a:xfrm>
            <a:custGeom>
              <a:avLst/>
              <a:gdLst>
                <a:gd name="connsiteX0" fmla="*/ 2665414 w 5592410"/>
                <a:gd name="connsiteY0" fmla="*/ 0 h 6858000"/>
                <a:gd name="connsiteX1" fmla="*/ 2852064 w 5592410"/>
                <a:gd name="connsiteY1" fmla="*/ 0 h 6858000"/>
                <a:gd name="connsiteX2" fmla="*/ 5405760 w 5592410"/>
                <a:gd name="connsiteY2" fmla="*/ 0 h 6858000"/>
                <a:gd name="connsiteX3" fmla="*/ 5592410 w 5592410"/>
                <a:gd name="connsiteY3" fmla="*/ 0 h 6858000"/>
                <a:gd name="connsiteX4" fmla="*/ 5592410 w 5592410"/>
                <a:gd name="connsiteY4" fmla="*/ 6858000 h 6858000"/>
                <a:gd name="connsiteX5" fmla="*/ 5405760 w 5592410"/>
                <a:gd name="connsiteY5" fmla="*/ 6858000 h 6858000"/>
                <a:gd name="connsiteX6" fmla="*/ 186650 w 5592410"/>
                <a:gd name="connsiteY6" fmla="*/ 6858000 h 6858000"/>
                <a:gd name="connsiteX7" fmla="*/ 0 w 559241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2410" h="6858000">
                  <a:moveTo>
                    <a:pt x="2665414" y="0"/>
                  </a:moveTo>
                  <a:lnTo>
                    <a:pt x="2852064" y="0"/>
                  </a:lnTo>
                  <a:lnTo>
                    <a:pt x="5405760" y="0"/>
                  </a:lnTo>
                  <a:lnTo>
                    <a:pt x="5592410" y="0"/>
                  </a:lnTo>
                  <a:lnTo>
                    <a:pt x="5592410" y="6858000"/>
                  </a:lnTo>
                  <a:lnTo>
                    <a:pt x="5405760" y="6858000"/>
                  </a:lnTo>
                  <a:lnTo>
                    <a:pt x="1866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B7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p>
              <a:endParaRPr lang="zh-CN" altLang="en-US"/>
            </a:p>
          </p:txBody>
        </p:sp>
        <p:sp>
          <p:nvSpPr>
            <p:cNvPr id="6" name="Freeform 9"/>
            <p:cNvSpPr>
              <a:spLocks noEditPoints="1"/>
            </p:cNvSpPr>
            <p:nvPr/>
          </p:nvSpPr>
          <p:spPr bwMode="auto">
            <a:xfrm>
              <a:off x="6599590" y="0"/>
              <a:ext cx="2791973" cy="6858000"/>
            </a:xfrm>
            <a:custGeom>
              <a:avLst/>
              <a:gdLst>
                <a:gd name="T0" fmla="*/ 2347 w 2347"/>
                <a:gd name="T1" fmla="*/ 0 h 5765"/>
                <a:gd name="T2" fmla="*/ 2243 w 2347"/>
                <a:gd name="T3" fmla="*/ 0 h 5765"/>
                <a:gd name="T4" fmla="*/ 0 w 2347"/>
                <a:gd name="T5" fmla="*/ 5765 h 5765"/>
                <a:gd name="T6" fmla="*/ 441 w 2347"/>
                <a:gd name="T7" fmla="*/ 5765 h 5765"/>
                <a:gd name="T8" fmla="*/ 2347 w 2347"/>
                <a:gd name="T9" fmla="*/ 0 h 5765"/>
                <a:gd name="T10" fmla="*/ 2347 w 2347"/>
                <a:gd name="T11" fmla="*/ 0 h 5765"/>
                <a:gd name="T12" fmla="*/ 2347 w 2347"/>
                <a:gd name="T13" fmla="*/ 0 h 5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7" h="5765">
                  <a:moveTo>
                    <a:pt x="2347" y="0"/>
                  </a:moveTo>
                  <a:lnTo>
                    <a:pt x="2243" y="0"/>
                  </a:lnTo>
                  <a:lnTo>
                    <a:pt x="0" y="5765"/>
                  </a:lnTo>
                  <a:lnTo>
                    <a:pt x="441" y="5765"/>
                  </a:lnTo>
                  <a:lnTo>
                    <a:pt x="2347" y="0"/>
                  </a:lnTo>
                  <a:close/>
                  <a:moveTo>
                    <a:pt x="2347" y="0"/>
                  </a:moveTo>
                  <a:lnTo>
                    <a:pt x="2347" y="0"/>
                  </a:lnTo>
                  <a:close/>
                </a:path>
              </a:pathLst>
            </a:custGeom>
            <a:solidFill>
              <a:srgbClr val="231815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8686008" y="0"/>
              <a:ext cx="598355" cy="1268413"/>
              <a:chOff x="8276754" y="0"/>
              <a:chExt cx="924118" cy="1958975"/>
            </a:xfrm>
          </p:grpSpPr>
          <p:sp>
            <p:nvSpPr>
              <p:cNvPr id="9" name="Freeform 18"/>
              <p:cNvSpPr/>
              <p:nvPr/>
            </p:nvSpPr>
            <p:spPr bwMode="auto">
              <a:xfrm>
                <a:off x="8276754" y="558800"/>
                <a:ext cx="671513" cy="1054100"/>
              </a:xfrm>
              <a:custGeom>
                <a:avLst/>
                <a:gdLst>
                  <a:gd name="T0" fmla="*/ 156 w 156"/>
                  <a:gd name="T1" fmla="*/ 0 h 246"/>
                  <a:gd name="T2" fmla="*/ 0 w 156"/>
                  <a:gd name="T3" fmla="*/ 42 h 246"/>
                  <a:gd name="T4" fmla="*/ 61 w 156"/>
                  <a:gd name="T5" fmla="*/ 246 h 246"/>
                  <a:gd name="T6" fmla="*/ 156 w 156"/>
                  <a:gd name="T7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6" h="246">
                    <a:moveTo>
                      <a:pt x="156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72" y="93"/>
                      <a:pt x="61" y="246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" name="Freeform 14"/>
              <p:cNvSpPr/>
              <p:nvPr/>
            </p:nvSpPr>
            <p:spPr bwMode="auto">
              <a:xfrm>
                <a:off x="8365847" y="0"/>
                <a:ext cx="835025" cy="1958975"/>
              </a:xfrm>
              <a:custGeom>
                <a:avLst/>
                <a:gdLst>
                  <a:gd name="T0" fmla="*/ 10 w 194"/>
                  <a:gd name="T1" fmla="*/ 460 h 460"/>
                  <a:gd name="T2" fmla="*/ 0 w 194"/>
                  <a:gd name="T3" fmla="*/ 51 h 460"/>
                  <a:gd name="T4" fmla="*/ 77 w 194"/>
                  <a:gd name="T5" fmla="*/ 0 h 460"/>
                  <a:gd name="T6" fmla="*/ 194 w 194"/>
                  <a:gd name="T7" fmla="*/ 0 h 460"/>
                  <a:gd name="T8" fmla="*/ 10 w 194"/>
                  <a:gd name="T9" fmla="*/ 46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460">
                    <a:moveTo>
                      <a:pt x="10" y="460"/>
                    </a:moveTo>
                    <a:cubicBezTo>
                      <a:pt x="133" y="144"/>
                      <a:pt x="0" y="51"/>
                      <a:pt x="0" y="51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94" y="0"/>
                      <a:pt x="194" y="0"/>
                      <a:pt x="194" y="0"/>
                    </a:cubicBezTo>
                    <a:lnTo>
                      <a:pt x="10" y="460"/>
                    </a:lnTo>
                    <a:close/>
                  </a:path>
                </a:pathLst>
              </a:custGeom>
              <a:solidFill>
                <a:srgbClr val="EF5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</p:grpSp>
      <p:grpSp>
        <p:nvGrpSpPr>
          <p:cNvPr id="42" name="组合 41"/>
          <p:cNvGrpSpPr/>
          <p:nvPr userDrawn="1"/>
        </p:nvGrpSpPr>
        <p:grpSpPr>
          <a:xfrm>
            <a:off x="1031116" y="2461761"/>
            <a:ext cx="3446829" cy="2201906"/>
            <a:chOff x="1031116" y="2461761"/>
            <a:chExt cx="3446829" cy="2201906"/>
          </a:xfrm>
        </p:grpSpPr>
        <p:sp>
          <p:nvSpPr>
            <p:cNvPr id="11" name="文本框 10"/>
            <p:cNvSpPr txBox="1"/>
            <p:nvPr/>
          </p:nvSpPr>
          <p:spPr>
            <a:xfrm>
              <a:off x="1031116" y="3832670"/>
              <a:ext cx="3446829" cy="8309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6000">
                  <a:solidFill>
                    <a:srgbClr val="B9171C"/>
                  </a:solidFill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sz="4800" dirty="0" smtClean="0">
                  <a:solidFill>
                    <a:srgbClr val="FFFFFF"/>
                  </a:solidFill>
                  <a:latin typeface="Century Gothic" panose="020B0502020202020204" pitchFamily="34" charset="0"/>
                </a:rPr>
                <a:t>CONTENT</a:t>
              </a:r>
              <a:endParaRPr lang="zh-CN" altLang="en-US" sz="4800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31117" y="2461761"/>
              <a:ext cx="2472638" cy="13234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6000">
                  <a:solidFill>
                    <a:srgbClr val="B9171C"/>
                  </a:solidFill>
                </a:defRPr>
              </a:lvl1pPr>
            </a:lstStyle>
            <a:p>
              <a:pPr algn="dist">
                <a:lnSpc>
                  <a:spcPct val="100000"/>
                </a:lnSpc>
              </a:pPr>
              <a:r>
                <a:rPr lang="zh-CN" altLang="en-US" sz="8000" b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目录</a:t>
              </a:r>
              <a:endParaRPr lang="zh-CN" altLang="en-US" sz="8000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9708515" y="209550"/>
            <a:ext cx="2085340" cy="578485"/>
            <a:chOff x="709" y="410"/>
            <a:chExt cx="3284" cy="911"/>
          </a:xfrm>
        </p:grpSpPr>
        <p:pic>
          <p:nvPicPr>
            <p:cNvPr id="18" name="图片 17" descr="微信图片_201804170909336"/>
            <p:cNvPicPr>
              <a:picLocks noChangeAspect="1"/>
            </p:cNvPicPr>
            <p:nvPr/>
          </p:nvPicPr>
          <p:blipFill>
            <a:blip r:embed="rId3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21" name="文本框 20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任意多边形 44"/>
          <p:cNvSpPr/>
          <p:nvPr userDrawn="1"/>
        </p:nvSpPr>
        <p:spPr bwMode="auto">
          <a:xfrm flipH="1" flipV="1">
            <a:off x="0" y="0"/>
            <a:ext cx="2252044" cy="5794416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p>
            <a:endParaRPr lang="zh-CN" altLang="en-US"/>
          </a:p>
        </p:txBody>
      </p:sp>
      <p:pic>
        <p:nvPicPr>
          <p:cNvPr id="7" name="图片 6" descr="微信图片_201804170909336"/>
          <p:cNvPicPr>
            <a:picLocks noChangeAspect="1"/>
          </p:cNvPicPr>
          <p:nvPr userDrawn="1"/>
        </p:nvPicPr>
        <p:blipFill>
          <a:blip r:embed="rId1">
            <a:lum bright="18000"/>
          </a:blip>
          <a:stretch>
            <a:fillRect/>
          </a:stretch>
        </p:blipFill>
        <p:spPr>
          <a:xfrm>
            <a:off x="342900" y="361950"/>
            <a:ext cx="923925" cy="894715"/>
          </a:xfrm>
          <a:prstGeom prst="rect">
            <a:avLst/>
          </a:prstGeom>
          <a:effectLst>
            <a:glow rad="50800">
              <a:srgbClr val="B9171C">
                <a:alpha val="89000"/>
              </a:srgbClr>
            </a:glow>
            <a:outerShdw blurRad="431800" dist="38100" algn="l" rotWithShape="0">
              <a:prstClr val="black">
                <a:alpha val="40000"/>
              </a:prstClr>
            </a:outerShdw>
            <a:reflection endPos="0" dir="5400000" sy="-100000" algn="bl" rotWithShape="0"/>
          </a:effectLst>
        </p:spPr>
      </p:pic>
      <p:grpSp>
        <p:nvGrpSpPr>
          <p:cNvPr id="40" name="组合 39"/>
          <p:cNvGrpSpPr/>
          <p:nvPr userDrawn="1"/>
        </p:nvGrpSpPr>
        <p:grpSpPr>
          <a:xfrm rot="0">
            <a:off x="8657590" y="0"/>
            <a:ext cx="598170" cy="1268730"/>
            <a:chOff x="8276754" y="0"/>
            <a:chExt cx="924118" cy="1958975"/>
          </a:xfrm>
        </p:grpSpPr>
        <p:sp>
          <p:nvSpPr>
            <p:cNvPr id="41" name="Freeform 18"/>
            <p:cNvSpPr/>
            <p:nvPr/>
          </p:nvSpPr>
          <p:spPr bwMode="auto">
            <a:xfrm>
              <a:off x="8276754" y="558800"/>
              <a:ext cx="671513" cy="1054100"/>
            </a:xfrm>
            <a:custGeom>
              <a:avLst/>
              <a:gdLst>
                <a:gd name="T0" fmla="*/ 156 w 156"/>
                <a:gd name="T1" fmla="*/ 0 h 246"/>
                <a:gd name="T2" fmla="*/ 0 w 156"/>
                <a:gd name="T3" fmla="*/ 42 h 246"/>
                <a:gd name="T4" fmla="*/ 61 w 156"/>
                <a:gd name="T5" fmla="*/ 246 h 246"/>
                <a:gd name="T6" fmla="*/ 156 w 156"/>
                <a:gd name="T7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246">
                  <a:moveTo>
                    <a:pt x="156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72" y="93"/>
                    <a:pt x="61" y="246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" name="Freeform 14"/>
            <p:cNvSpPr/>
            <p:nvPr/>
          </p:nvSpPr>
          <p:spPr bwMode="auto">
            <a:xfrm>
              <a:off x="8365847" y="0"/>
              <a:ext cx="835025" cy="1958975"/>
            </a:xfrm>
            <a:custGeom>
              <a:avLst/>
              <a:gdLst>
                <a:gd name="T0" fmla="*/ 10 w 194"/>
                <a:gd name="T1" fmla="*/ 460 h 460"/>
                <a:gd name="T2" fmla="*/ 0 w 194"/>
                <a:gd name="T3" fmla="*/ 51 h 460"/>
                <a:gd name="T4" fmla="*/ 77 w 194"/>
                <a:gd name="T5" fmla="*/ 0 h 460"/>
                <a:gd name="T6" fmla="*/ 194 w 194"/>
                <a:gd name="T7" fmla="*/ 0 h 460"/>
                <a:gd name="T8" fmla="*/ 10 w 194"/>
                <a:gd name="T9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460">
                  <a:moveTo>
                    <a:pt x="10" y="460"/>
                  </a:moveTo>
                  <a:cubicBezTo>
                    <a:pt x="133" y="144"/>
                    <a:pt x="0" y="51"/>
                    <a:pt x="0" y="5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194" y="0"/>
                    <a:pt x="194" y="0"/>
                    <a:pt x="194" y="0"/>
                  </a:cubicBezTo>
                  <a:lnTo>
                    <a:pt x="10" y="460"/>
                  </a:ln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3" name="Freeform 9"/>
          <p:cNvSpPr>
            <a:spLocks noEditPoints="1"/>
          </p:cNvSpPr>
          <p:nvPr userDrawn="1"/>
        </p:nvSpPr>
        <p:spPr bwMode="auto">
          <a:xfrm>
            <a:off x="6570980" y="0"/>
            <a:ext cx="2792095" cy="6858000"/>
          </a:xfrm>
          <a:custGeom>
            <a:avLst/>
            <a:gdLst>
              <a:gd name="T0" fmla="*/ 2347 w 2347"/>
              <a:gd name="T1" fmla="*/ 0 h 5765"/>
              <a:gd name="T2" fmla="*/ 2243 w 2347"/>
              <a:gd name="T3" fmla="*/ 0 h 5765"/>
              <a:gd name="T4" fmla="*/ 0 w 2347"/>
              <a:gd name="T5" fmla="*/ 5765 h 5765"/>
              <a:gd name="T6" fmla="*/ 441 w 2347"/>
              <a:gd name="T7" fmla="*/ 5765 h 5765"/>
              <a:gd name="T8" fmla="*/ 2347 w 2347"/>
              <a:gd name="T9" fmla="*/ 0 h 5765"/>
              <a:gd name="T10" fmla="*/ 2347 w 2347"/>
              <a:gd name="T11" fmla="*/ 0 h 5765"/>
              <a:gd name="T12" fmla="*/ 2347 w 2347"/>
              <a:gd name="T13" fmla="*/ 0 h 5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47" h="5765">
                <a:moveTo>
                  <a:pt x="2347" y="0"/>
                </a:moveTo>
                <a:lnTo>
                  <a:pt x="2243" y="0"/>
                </a:lnTo>
                <a:lnTo>
                  <a:pt x="0" y="5765"/>
                </a:lnTo>
                <a:lnTo>
                  <a:pt x="441" y="5765"/>
                </a:lnTo>
                <a:lnTo>
                  <a:pt x="2347" y="0"/>
                </a:lnTo>
                <a:close/>
                <a:moveTo>
                  <a:pt x="2347" y="0"/>
                </a:moveTo>
                <a:lnTo>
                  <a:pt x="2347" y="0"/>
                </a:lnTo>
                <a:close/>
              </a:path>
            </a:pathLst>
          </a:custGeom>
          <a:solidFill>
            <a:srgbClr val="231815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 userDrawn="1"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p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8" name="图片 7" descr="微信图片_201804170909336"/>
            <p:cNvPicPr>
              <a:picLocks noChangeAspect="1"/>
            </p:cNvPicPr>
            <p:nvPr/>
          </p:nvPicPr>
          <p:blipFill>
            <a:blip r:embed="rId2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rgbClr val="B9171C">
                  <a:alpha val="40000"/>
                </a:srgb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9" name="文本框 8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rgbClr val="000000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FillTx/>
                  <a:latin typeface="+中文标题" charset="0"/>
                  <a:ea typeface="微软雅黑" panose="020B0503020204020204" pitchFamily="34" charset="-122"/>
                </a:rPr>
                <a:t>德宇创星</a:t>
              </a:r>
              <a:endParaRPr lang="zh-CN" altLang="en-US" b="1" kern="1500" spc="500"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FillTx/>
                <a:latin typeface="+中文标题" charset="0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cxnSp>
        <p:nvCxnSpPr>
          <p:cNvPr id="43" name="直接连接符 42"/>
          <p:cNvCxnSpPr/>
          <p:nvPr userDrawn="1"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rgbClr val="B9171C"/>
          </a:solidFill>
        </p:grpSpPr>
        <p:sp>
          <p:nvSpPr>
            <p:cNvPr id="11" name="椭圆 10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rgbClr val="B9171C">
                <a:shade val="50000"/>
              </a:srgbClr>
            </a:lnRef>
            <a:fillRef idx="1">
              <a:srgbClr val="B9171C"/>
            </a:fillRef>
            <a:effectRef idx="0">
              <a:srgbClr val="B9171C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rgbClr val="B9171C">
                <a:shade val="50000"/>
              </a:srgbClr>
            </a:lnRef>
            <a:fillRef idx="1">
              <a:srgbClr val="B9171C"/>
            </a:fillRef>
            <a:effectRef idx="0">
              <a:srgbClr val="B9171C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rgbClr val="B9171C">
                <a:shade val="50000"/>
              </a:srgbClr>
            </a:lnRef>
            <a:fillRef idx="1">
              <a:srgbClr val="B9171C"/>
            </a:fillRef>
            <a:effectRef idx="0">
              <a:srgbClr val="B9171C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rgbClr val="B9171C">
                <a:shade val="50000"/>
              </a:srgbClr>
            </a:lnRef>
            <a:fillRef idx="1">
              <a:srgbClr val="B9171C"/>
            </a:fillRef>
            <a:effectRef idx="0">
              <a:srgbClr val="B9171C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任意多边形 44"/>
          <p:cNvSpPr/>
          <p:nvPr userDrawn="1"/>
        </p:nvSpPr>
        <p:spPr bwMode="auto">
          <a:xfrm flipH="1" flipV="1">
            <a:off x="0" y="0"/>
            <a:ext cx="2252044" cy="5794416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p>
            <a:endParaRPr lang="zh-CN" altLang="en-US"/>
          </a:p>
        </p:txBody>
      </p:sp>
      <p:pic>
        <p:nvPicPr>
          <p:cNvPr id="7" name="图片 6" descr="微信图片_201804170909336"/>
          <p:cNvPicPr>
            <a:picLocks noChangeAspect="1"/>
          </p:cNvPicPr>
          <p:nvPr userDrawn="1"/>
        </p:nvPicPr>
        <p:blipFill>
          <a:blip r:embed="rId3">
            <a:lum bright="18000"/>
          </a:blip>
          <a:stretch>
            <a:fillRect/>
          </a:stretch>
        </p:blipFill>
        <p:spPr>
          <a:xfrm>
            <a:off x="342900" y="361950"/>
            <a:ext cx="923925" cy="894715"/>
          </a:xfrm>
          <a:prstGeom prst="rect">
            <a:avLst/>
          </a:prstGeom>
          <a:effectLst>
            <a:glow rad="50800">
              <a:srgbClr val="B9171C">
                <a:alpha val="89000"/>
              </a:srgbClr>
            </a:glow>
            <a:outerShdw blurRad="431800" dist="38100" algn="l" rotWithShape="0">
              <a:prstClr val="black">
                <a:alpha val="40000"/>
              </a:prstClr>
            </a:outerShdw>
            <a:reflection endPos="0" dir="5400000" sy="-100000" algn="bl" rotWithShape="0"/>
          </a:effectLst>
        </p:spPr>
      </p:pic>
      <p:grpSp>
        <p:nvGrpSpPr>
          <p:cNvPr id="40" name="组合 39"/>
          <p:cNvGrpSpPr/>
          <p:nvPr userDrawn="1"/>
        </p:nvGrpSpPr>
        <p:grpSpPr>
          <a:xfrm rot="0">
            <a:off x="8657590" y="0"/>
            <a:ext cx="598170" cy="1268730"/>
            <a:chOff x="8276754" y="0"/>
            <a:chExt cx="924118" cy="1958975"/>
          </a:xfrm>
        </p:grpSpPr>
        <p:sp>
          <p:nvSpPr>
            <p:cNvPr id="41" name="Freeform 18"/>
            <p:cNvSpPr/>
            <p:nvPr/>
          </p:nvSpPr>
          <p:spPr bwMode="auto">
            <a:xfrm>
              <a:off x="8276754" y="558800"/>
              <a:ext cx="671513" cy="1054100"/>
            </a:xfrm>
            <a:custGeom>
              <a:avLst/>
              <a:gdLst>
                <a:gd name="T0" fmla="*/ 156 w 156"/>
                <a:gd name="T1" fmla="*/ 0 h 246"/>
                <a:gd name="T2" fmla="*/ 0 w 156"/>
                <a:gd name="T3" fmla="*/ 42 h 246"/>
                <a:gd name="T4" fmla="*/ 61 w 156"/>
                <a:gd name="T5" fmla="*/ 246 h 246"/>
                <a:gd name="T6" fmla="*/ 156 w 156"/>
                <a:gd name="T7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246">
                  <a:moveTo>
                    <a:pt x="156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72" y="93"/>
                    <a:pt x="61" y="246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" name="Freeform 14"/>
            <p:cNvSpPr/>
            <p:nvPr/>
          </p:nvSpPr>
          <p:spPr bwMode="auto">
            <a:xfrm>
              <a:off x="8365847" y="0"/>
              <a:ext cx="835025" cy="1958975"/>
            </a:xfrm>
            <a:custGeom>
              <a:avLst/>
              <a:gdLst>
                <a:gd name="T0" fmla="*/ 10 w 194"/>
                <a:gd name="T1" fmla="*/ 460 h 460"/>
                <a:gd name="T2" fmla="*/ 0 w 194"/>
                <a:gd name="T3" fmla="*/ 51 h 460"/>
                <a:gd name="T4" fmla="*/ 77 w 194"/>
                <a:gd name="T5" fmla="*/ 0 h 460"/>
                <a:gd name="T6" fmla="*/ 194 w 194"/>
                <a:gd name="T7" fmla="*/ 0 h 460"/>
                <a:gd name="T8" fmla="*/ 10 w 194"/>
                <a:gd name="T9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460">
                  <a:moveTo>
                    <a:pt x="10" y="460"/>
                  </a:moveTo>
                  <a:cubicBezTo>
                    <a:pt x="133" y="144"/>
                    <a:pt x="0" y="51"/>
                    <a:pt x="0" y="5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194" y="0"/>
                    <a:pt x="194" y="0"/>
                    <a:pt x="194" y="0"/>
                  </a:cubicBezTo>
                  <a:lnTo>
                    <a:pt x="10" y="460"/>
                  </a:ln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3" name="Freeform 9"/>
          <p:cNvSpPr>
            <a:spLocks noEditPoints="1"/>
          </p:cNvSpPr>
          <p:nvPr userDrawn="1"/>
        </p:nvSpPr>
        <p:spPr bwMode="auto">
          <a:xfrm>
            <a:off x="6570980" y="0"/>
            <a:ext cx="2792095" cy="6858000"/>
          </a:xfrm>
          <a:custGeom>
            <a:avLst/>
            <a:gdLst>
              <a:gd name="T0" fmla="*/ 2347 w 2347"/>
              <a:gd name="T1" fmla="*/ 0 h 5765"/>
              <a:gd name="T2" fmla="*/ 2243 w 2347"/>
              <a:gd name="T3" fmla="*/ 0 h 5765"/>
              <a:gd name="T4" fmla="*/ 0 w 2347"/>
              <a:gd name="T5" fmla="*/ 5765 h 5765"/>
              <a:gd name="T6" fmla="*/ 441 w 2347"/>
              <a:gd name="T7" fmla="*/ 5765 h 5765"/>
              <a:gd name="T8" fmla="*/ 2347 w 2347"/>
              <a:gd name="T9" fmla="*/ 0 h 5765"/>
              <a:gd name="T10" fmla="*/ 2347 w 2347"/>
              <a:gd name="T11" fmla="*/ 0 h 5765"/>
              <a:gd name="T12" fmla="*/ 2347 w 2347"/>
              <a:gd name="T13" fmla="*/ 0 h 5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47" h="5765">
                <a:moveTo>
                  <a:pt x="2347" y="0"/>
                </a:moveTo>
                <a:lnTo>
                  <a:pt x="2243" y="0"/>
                </a:lnTo>
                <a:lnTo>
                  <a:pt x="0" y="5765"/>
                </a:lnTo>
                <a:lnTo>
                  <a:pt x="441" y="5765"/>
                </a:lnTo>
                <a:lnTo>
                  <a:pt x="2347" y="0"/>
                </a:lnTo>
                <a:close/>
                <a:moveTo>
                  <a:pt x="2347" y="0"/>
                </a:moveTo>
                <a:lnTo>
                  <a:pt x="2347" y="0"/>
                </a:lnTo>
                <a:close/>
              </a:path>
            </a:pathLst>
          </a:custGeom>
          <a:solidFill>
            <a:srgbClr val="231815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 userDrawn="1"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p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8" name="图片 7" descr="微信图片_201804170909336"/>
            <p:cNvPicPr>
              <a:picLocks noChangeAspect="1"/>
            </p:cNvPicPr>
            <p:nvPr/>
          </p:nvPicPr>
          <p:blipFill>
            <a:blip r:embed="rId2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rgbClr val="B9171C">
                  <a:alpha val="40000"/>
                </a:srgb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9" name="文本框 8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rgbClr val="000000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FillTx/>
                  <a:latin typeface="+中文标题" charset="0"/>
                  <a:ea typeface="微软雅黑" panose="020B0503020204020204" pitchFamily="34" charset="-122"/>
                </a:rPr>
                <a:t>德宇创星</a:t>
              </a:r>
              <a:endParaRPr lang="zh-CN" altLang="en-US" b="1" kern="1500" spc="500"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FillTx/>
                <a:latin typeface="+中文标题" charset="0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cxnSp>
        <p:nvCxnSpPr>
          <p:cNvPr id="43" name="直接连接符 42"/>
          <p:cNvCxnSpPr/>
          <p:nvPr userDrawn="1"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rgbClr val="B9171C"/>
          </a:solidFill>
        </p:grpSpPr>
        <p:sp>
          <p:nvSpPr>
            <p:cNvPr id="11" name="椭圆 10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rgbClr val="B9171C">
                <a:shade val="50000"/>
              </a:srgbClr>
            </a:lnRef>
            <a:fillRef idx="1">
              <a:srgbClr val="B9171C"/>
            </a:fillRef>
            <a:effectRef idx="0">
              <a:srgbClr val="B9171C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rgbClr val="B9171C">
                <a:shade val="50000"/>
              </a:srgbClr>
            </a:lnRef>
            <a:fillRef idx="1">
              <a:srgbClr val="B9171C"/>
            </a:fillRef>
            <a:effectRef idx="0">
              <a:srgbClr val="B9171C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rgbClr val="B9171C">
                <a:shade val="50000"/>
              </a:srgbClr>
            </a:lnRef>
            <a:fillRef idx="1">
              <a:srgbClr val="B9171C"/>
            </a:fillRef>
            <a:effectRef idx="0">
              <a:srgbClr val="B9171C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rgbClr val="B9171C">
                <a:shade val="50000"/>
              </a:srgbClr>
            </a:lnRef>
            <a:fillRef idx="1">
              <a:srgbClr val="B9171C"/>
            </a:fillRef>
            <a:effectRef idx="0">
              <a:srgbClr val="B9171C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450452" y="5559257"/>
            <a:ext cx="136769" cy="889000"/>
            <a:chOff x="354199" y="1524000"/>
            <a:chExt cx="254000" cy="1651000"/>
          </a:xfrm>
          <a:solidFill>
            <a:srgbClr val="C00000"/>
          </a:solidFill>
        </p:grpSpPr>
        <p:sp>
          <p:nvSpPr>
            <p:cNvPr id="4" name="椭圆 3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>
            <a:off x="450215" y="260350"/>
            <a:ext cx="2085340" cy="578485"/>
            <a:chOff x="709" y="410"/>
            <a:chExt cx="3284" cy="911"/>
          </a:xfrm>
        </p:grpSpPr>
        <p:pic>
          <p:nvPicPr>
            <p:cNvPr id="12" name="图片 11" descr="微信图片_201804170909336"/>
            <p:cNvPicPr>
              <a:picLocks noChangeAspect="1"/>
            </p:cNvPicPr>
            <p:nvPr/>
          </p:nvPicPr>
          <p:blipFill>
            <a:blip r:embed="rId3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15" name="文本框 14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grpSp>
        <p:nvGrpSpPr>
          <p:cNvPr id="33" name="组合 32"/>
          <p:cNvGrpSpPr/>
          <p:nvPr userDrawn="1"/>
        </p:nvGrpSpPr>
        <p:grpSpPr>
          <a:xfrm>
            <a:off x="6599590" y="0"/>
            <a:ext cx="5592410" cy="6858000"/>
            <a:chOff x="6599590" y="0"/>
            <a:chExt cx="5592410" cy="6858000"/>
          </a:xfrm>
        </p:grpSpPr>
        <p:sp>
          <p:nvSpPr>
            <p:cNvPr id="34" name="任意多边形 33"/>
            <p:cNvSpPr/>
            <p:nvPr/>
          </p:nvSpPr>
          <p:spPr bwMode="auto">
            <a:xfrm>
              <a:off x="6599590" y="0"/>
              <a:ext cx="5592410" cy="6858000"/>
            </a:xfrm>
            <a:custGeom>
              <a:avLst/>
              <a:gdLst>
                <a:gd name="connsiteX0" fmla="*/ 2665414 w 5592410"/>
                <a:gd name="connsiteY0" fmla="*/ 0 h 6858000"/>
                <a:gd name="connsiteX1" fmla="*/ 2852064 w 5592410"/>
                <a:gd name="connsiteY1" fmla="*/ 0 h 6858000"/>
                <a:gd name="connsiteX2" fmla="*/ 5405760 w 5592410"/>
                <a:gd name="connsiteY2" fmla="*/ 0 h 6858000"/>
                <a:gd name="connsiteX3" fmla="*/ 5592410 w 5592410"/>
                <a:gd name="connsiteY3" fmla="*/ 0 h 6858000"/>
                <a:gd name="connsiteX4" fmla="*/ 5592410 w 5592410"/>
                <a:gd name="connsiteY4" fmla="*/ 6858000 h 6858000"/>
                <a:gd name="connsiteX5" fmla="*/ 5405760 w 5592410"/>
                <a:gd name="connsiteY5" fmla="*/ 6858000 h 6858000"/>
                <a:gd name="connsiteX6" fmla="*/ 186650 w 5592410"/>
                <a:gd name="connsiteY6" fmla="*/ 6858000 h 6858000"/>
                <a:gd name="connsiteX7" fmla="*/ 0 w 559241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2410" h="6858000">
                  <a:moveTo>
                    <a:pt x="2665414" y="0"/>
                  </a:moveTo>
                  <a:lnTo>
                    <a:pt x="2852064" y="0"/>
                  </a:lnTo>
                  <a:lnTo>
                    <a:pt x="5405760" y="0"/>
                  </a:lnTo>
                  <a:lnTo>
                    <a:pt x="5592410" y="0"/>
                  </a:lnTo>
                  <a:lnTo>
                    <a:pt x="5592410" y="6858000"/>
                  </a:lnTo>
                  <a:lnTo>
                    <a:pt x="5405760" y="6858000"/>
                  </a:lnTo>
                  <a:lnTo>
                    <a:pt x="1866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B917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8686008" y="0"/>
              <a:ext cx="598355" cy="1268413"/>
              <a:chOff x="8276754" y="0"/>
              <a:chExt cx="924118" cy="1958975"/>
            </a:xfrm>
          </p:grpSpPr>
          <p:sp>
            <p:nvSpPr>
              <p:cNvPr id="37" name="Freeform 18"/>
              <p:cNvSpPr/>
              <p:nvPr/>
            </p:nvSpPr>
            <p:spPr bwMode="auto">
              <a:xfrm>
                <a:off x="8276754" y="558800"/>
                <a:ext cx="671513" cy="1054100"/>
              </a:xfrm>
              <a:custGeom>
                <a:avLst/>
                <a:gdLst>
                  <a:gd name="T0" fmla="*/ 156 w 156"/>
                  <a:gd name="T1" fmla="*/ 0 h 246"/>
                  <a:gd name="T2" fmla="*/ 0 w 156"/>
                  <a:gd name="T3" fmla="*/ 42 h 246"/>
                  <a:gd name="T4" fmla="*/ 61 w 156"/>
                  <a:gd name="T5" fmla="*/ 246 h 246"/>
                  <a:gd name="T6" fmla="*/ 156 w 156"/>
                  <a:gd name="T7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6" h="246">
                    <a:moveTo>
                      <a:pt x="156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72" y="93"/>
                      <a:pt x="61" y="246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14"/>
              <p:cNvSpPr/>
              <p:nvPr/>
            </p:nvSpPr>
            <p:spPr bwMode="auto">
              <a:xfrm>
                <a:off x="8365847" y="0"/>
                <a:ext cx="835025" cy="1958975"/>
              </a:xfrm>
              <a:custGeom>
                <a:avLst/>
                <a:gdLst>
                  <a:gd name="T0" fmla="*/ 10 w 194"/>
                  <a:gd name="T1" fmla="*/ 460 h 460"/>
                  <a:gd name="T2" fmla="*/ 0 w 194"/>
                  <a:gd name="T3" fmla="*/ 51 h 460"/>
                  <a:gd name="T4" fmla="*/ 77 w 194"/>
                  <a:gd name="T5" fmla="*/ 0 h 460"/>
                  <a:gd name="T6" fmla="*/ 194 w 194"/>
                  <a:gd name="T7" fmla="*/ 0 h 460"/>
                  <a:gd name="T8" fmla="*/ 10 w 194"/>
                  <a:gd name="T9" fmla="*/ 46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460">
                    <a:moveTo>
                      <a:pt x="10" y="460"/>
                    </a:moveTo>
                    <a:cubicBezTo>
                      <a:pt x="133" y="144"/>
                      <a:pt x="0" y="51"/>
                      <a:pt x="0" y="51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94" y="0"/>
                      <a:pt x="194" y="0"/>
                      <a:pt x="194" y="0"/>
                    </a:cubicBezTo>
                    <a:lnTo>
                      <a:pt x="10" y="460"/>
                    </a:lnTo>
                    <a:close/>
                  </a:path>
                </a:pathLst>
              </a:custGeom>
              <a:solidFill>
                <a:srgbClr val="EF5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pic>
        <p:nvPicPr>
          <p:cNvPr id="40" name="图片 39" descr="微信图片_201804170909336"/>
          <p:cNvPicPr>
            <a:picLocks noChangeAspect="1"/>
          </p:cNvPicPr>
          <p:nvPr userDrawn="1"/>
        </p:nvPicPr>
        <p:blipFill>
          <a:blip r:embed="rId3">
            <a:lum bright="18000"/>
          </a:blip>
          <a:stretch>
            <a:fillRect/>
          </a:stretch>
        </p:blipFill>
        <p:spPr>
          <a:xfrm>
            <a:off x="8686165" y="3432175"/>
            <a:ext cx="2714625" cy="2628265"/>
          </a:xfrm>
          <a:prstGeom prst="rect">
            <a:avLst/>
          </a:prstGeom>
          <a:effectLst>
            <a:glow rad="50800">
              <a:srgbClr val="B9171C">
                <a:alpha val="89000"/>
              </a:srgbClr>
            </a:glow>
            <a:outerShdw blurRad="431800" dist="38100" algn="l" rotWithShape="0">
              <a:prstClr val="black">
                <a:alpha val="40000"/>
              </a:prstClr>
            </a:outerShdw>
            <a:reflection endPos="0" dir="5400000" sy="-100000" algn="bl" rotWithShape="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21.xml"/><Relationship Id="rId15" Type="http://schemas.openxmlformats.org/officeDocument/2006/relationships/tags" Target="../tags/tag20.xml"/><Relationship Id="rId14" Type="http://schemas.openxmlformats.org/officeDocument/2006/relationships/tags" Target="../tags/tag19.xml"/><Relationship Id="rId13" Type="http://schemas.openxmlformats.org/officeDocument/2006/relationships/tags" Target="../tags/tag18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5.xml"/><Relationship Id="rId1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2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4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7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172970" y="2643505"/>
            <a:ext cx="376872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6600" b="1" spc="200" noProof="1" smtClean="0">
                <a:ln w="12700" cmpd="sng">
                  <a:noFill/>
                  <a:prstDash val="solid"/>
                </a:ln>
                <a:solidFill>
                  <a:srgbClr val="C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接触面谈</a:t>
            </a:r>
            <a:endParaRPr lang="zh-CN" altLang="en-US" sz="6600" b="1" spc="200" noProof="1" smtClean="0">
              <a:ln w="12700" cmpd="sng">
                <a:noFill/>
                <a:prstDash val="solid"/>
              </a:ln>
              <a:solidFill>
                <a:srgbClr val="C0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25545" y="493903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教材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（四）</a:t>
            </a:r>
            <a:endParaRPr lang="en-US" altLang="zh-CN"/>
          </a:p>
        </p:txBody>
      </p:sp>
      <p:sp>
        <p:nvSpPr>
          <p:cNvPr id="6" name="PA_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209098" y="3827463"/>
            <a:ext cx="40640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—— 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销售技巧系列教材（四）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677795" y="1844040"/>
            <a:ext cx="683641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200000"/>
              </a:lnSpc>
            </a:pPr>
            <a:r>
              <a:rPr lang="zh-CN" altLang="en-US" sz="3600" b="1" spc="200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步骤一：自我介绍</a:t>
            </a:r>
            <a:endParaRPr lang="zh-CN" altLang="en-US" sz="4400" spc="200" dirty="0" smtClean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3200" spc="200" dirty="0" smtClean="0">
                <a:ea typeface="微软雅黑" panose="020B0503020204020204" pitchFamily="34" charset="-122"/>
              </a:rPr>
              <a:t>     关键：仪表、礼仪、谈吐、名片</a:t>
            </a:r>
            <a:endParaRPr lang="en-US" altLang="zh-CN" sz="3200" spc="200" dirty="0" smtClean="0">
              <a:ea typeface="微软雅黑" panose="020B0503020204020204" pitchFamily="34" charset="-122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3200" spc="200" dirty="0" smtClean="0">
                <a:ea typeface="微软雅黑" panose="020B0503020204020204" pitchFamily="34" charset="-122"/>
              </a:rPr>
              <a:t>     目的：建立自信及专业的形象</a:t>
            </a:r>
            <a:endParaRPr lang="zh-CN" altLang="en-US" sz="3200" spc="200" dirty="0"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175510" y="1490980"/>
            <a:ext cx="7840345" cy="3876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600" b="1" spc="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步骤二：</a:t>
            </a:r>
            <a:r>
              <a:rPr lang="zh-CN" altLang="en-US" sz="3600" b="1" spc="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建立轻松良好的关系</a:t>
            </a:r>
            <a:endParaRPr lang="en-US" altLang="zh-CN" sz="2000" spc="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spc="200" dirty="0" smtClean="0">
                <a:ea typeface="微软雅黑" panose="020B0503020204020204" pitchFamily="34" charset="-122"/>
              </a:rPr>
              <a:t>     关键</a:t>
            </a:r>
            <a:r>
              <a:rPr lang="zh-CN" altLang="en-US" sz="3200" spc="200" dirty="0">
                <a:ea typeface="微软雅黑" panose="020B0503020204020204" pitchFamily="34" charset="-122"/>
              </a:rPr>
              <a:t>：寒暄不要闲聊，达到目的即</a:t>
            </a:r>
            <a:r>
              <a:rPr lang="zh-CN" altLang="en-US" sz="3200" spc="200" dirty="0" smtClean="0">
                <a:ea typeface="微软雅黑" panose="020B0503020204020204" pitchFamily="34" charset="-122"/>
              </a:rPr>
              <a:t>可</a:t>
            </a:r>
            <a:endParaRPr lang="en-US" altLang="zh-CN" sz="3200" spc="200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spc="200" dirty="0" smtClean="0">
                <a:ea typeface="微软雅黑" panose="020B0503020204020204" pitchFamily="34" charset="-122"/>
              </a:rPr>
              <a:t>     目的：打破</a:t>
            </a:r>
            <a:r>
              <a:rPr lang="zh-CN" altLang="en-US" sz="3200" spc="200" dirty="0">
                <a:ea typeface="微软雅黑" panose="020B0503020204020204" pitchFamily="34" charset="-122"/>
              </a:rPr>
              <a:t>与客户的</a:t>
            </a:r>
            <a:r>
              <a:rPr lang="zh-CN" altLang="en-US" sz="3200" spc="200" dirty="0" smtClean="0">
                <a:ea typeface="微软雅黑" panose="020B0503020204020204" pitchFamily="34" charset="-122"/>
              </a:rPr>
              <a:t>隔膜</a:t>
            </a:r>
            <a:endParaRPr lang="en-US" altLang="zh-CN" sz="3200" spc="200" dirty="0" smtClean="0">
              <a:ea typeface="微软雅黑" panose="020B0503020204020204" pitchFamily="34" charset="-122"/>
            </a:endParaRPr>
          </a:p>
          <a:p>
            <a:pPr marL="1073150" indent="189230">
              <a:lnSpc>
                <a:spcPct val="150000"/>
              </a:lnSpc>
            </a:pPr>
            <a:r>
              <a:rPr lang="zh-CN" altLang="en-US" sz="3200" spc="200" dirty="0" smtClean="0">
                <a:ea typeface="微软雅黑" panose="020B0503020204020204" pitchFamily="34" charset="-122"/>
              </a:rPr>
              <a:t>     建立</a:t>
            </a:r>
            <a:r>
              <a:rPr lang="zh-CN" altLang="en-US" sz="3200" spc="200" dirty="0">
                <a:ea typeface="微软雅黑" panose="020B0503020204020204" pitchFamily="34" charset="-122"/>
              </a:rPr>
              <a:t>和谐的</a:t>
            </a:r>
            <a:r>
              <a:rPr lang="zh-CN" altLang="en-US" sz="3200" spc="200" dirty="0" smtClean="0">
                <a:ea typeface="微软雅黑" panose="020B0503020204020204" pitchFamily="34" charset="-122"/>
              </a:rPr>
              <a:t>关系</a:t>
            </a:r>
            <a:endParaRPr lang="en-US" altLang="zh-CN" sz="3200" spc="200" dirty="0" smtClean="0">
              <a:ea typeface="微软雅黑" panose="020B0503020204020204" pitchFamily="34" charset="-122"/>
            </a:endParaRPr>
          </a:p>
          <a:p>
            <a:pPr marL="1073150" indent="189230">
              <a:lnSpc>
                <a:spcPct val="150000"/>
              </a:lnSpc>
            </a:pPr>
            <a:r>
              <a:rPr lang="zh-CN" altLang="en-US" sz="3200" spc="200" dirty="0" smtClean="0">
                <a:ea typeface="微软雅黑" panose="020B0503020204020204" pitchFamily="34" charset="-122"/>
              </a:rPr>
              <a:t>     方便</a:t>
            </a:r>
            <a:r>
              <a:rPr lang="zh-CN" altLang="en-US" sz="3200" spc="200" dirty="0">
                <a:ea typeface="微软雅黑" panose="020B0503020204020204" pitchFamily="34" charset="-122"/>
              </a:rPr>
              <a:t>进行面谈</a:t>
            </a:r>
            <a:r>
              <a:rPr lang="zh-CN" altLang="en-US" sz="3200" spc="200" dirty="0" smtClean="0">
                <a:ea typeface="微软雅黑" panose="020B0503020204020204" pitchFamily="34" charset="-122"/>
              </a:rPr>
              <a:t>内容</a:t>
            </a:r>
            <a:endParaRPr lang="zh-CN" altLang="en-US" sz="3200" spc="200" dirty="0"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文本框 53251"/>
          <p:cNvSpPr txBox="1">
            <a:spLocks noChangeArrowheads="1"/>
          </p:cNvSpPr>
          <p:nvPr/>
        </p:nvSpPr>
        <p:spPr bwMode="auto">
          <a:xfrm>
            <a:off x="2338070" y="1409065"/>
            <a:ext cx="765175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indent="0" algn="just">
              <a:lnSpc>
                <a:spcPct val="12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、寒暄的作用：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indent="0"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进一步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了解真实的对方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indent="0"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建立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良好的第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一面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印象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indent="0"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通过寒暄来活络气氛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、寒暄的目的 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通过交流，让客户逐渐接纳我的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、寒暄的注意点：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寻找共鸣 、 建立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共同点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、寒暄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内容：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人：孩子、推荐人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事：热门话题、新闻、共同的经历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物：照片、奖状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297170" y="825500"/>
            <a:ext cx="1019632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3200" b="1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寒暄</a:t>
            </a:r>
            <a:endParaRPr lang="zh-CN" altLang="zh-CN" sz="3200" b="1" dirty="0" smtClean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3816985" y="1496060"/>
            <a:ext cx="4558030" cy="4970145"/>
            <a:chOff x="5960" y="2219"/>
            <a:chExt cx="7178" cy="7827"/>
          </a:xfrm>
        </p:grpSpPr>
        <p:sp>
          <p:nvSpPr>
            <p:cNvPr id="3" name="文本框 54274"/>
            <p:cNvSpPr txBox="1">
              <a:spLocks noChangeArrowheads="1"/>
            </p:cNvSpPr>
            <p:nvPr/>
          </p:nvSpPr>
          <p:spPr bwMode="auto">
            <a:xfrm>
              <a:off x="5960" y="2219"/>
              <a:ext cx="5148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342900" indent="-342900" algn="ctr">
                <a:buFont typeface="Wingdings" panose="05000000000000000000" pitchFamily="2" charset="2"/>
                <a:buChar char="Ø"/>
              </a:pPr>
              <a:r>
                <a:rPr lang="zh-CN" altLang="en-US" sz="2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赞美来拉近关系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54275"/>
            <p:cNvSpPr txBox="1">
              <a:spLocks noChangeArrowheads="1"/>
            </p:cNvSpPr>
            <p:nvPr/>
          </p:nvSpPr>
          <p:spPr bwMode="auto">
            <a:xfrm>
              <a:off x="5960" y="2923"/>
              <a:ext cx="7178" cy="7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2400" spc="200" dirty="0">
                  <a:solidFill>
                    <a:schemeClr val="tx1"/>
                  </a:solidFill>
                  <a:uFillTx/>
                  <a:ea typeface="微软雅黑" panose="020B0503020204020204" pitchFamily="34" charset="-122"/>
                </a:rPr>
                <a:t>好听的话大家永远都爱听</a:t>
              </a:r>
              <a:endParaRPr lang="zh-CN" altLang="en-US" sz="2400" spc="200" dirty="0">
                <a:solidFill>
                  <a:schemeClr val="tx1"/>
                </a:solidFill>
                <a:uFillTx/>
                <a:ea typeface="微软雅黑" panose="020B0503020204020204" pitchFamily="34" charset="-122"/>
              </a:endParaRPr>
            </a:p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2400" spc="200" dirty="0">
                  <a:solidFill>
                    <a:schemeClr val="tx1"/>
                  </a:solidFill>
                  <a:uFillTx/>
                  <a:ea typeface="微软雅黑" panose="020B0503020204020204" pitchFamily="34" charset="-122"/>
                </a:rPr>
                <a:t>赞美话术是比事实多一点</a:t>
              </a:r>
              <a:endParaRPr lang="zh-CN" altLang="en-US" sz="2400" spc="200" dirty="0">
                <a:solidFill>
                  <a:schemeClr val="tx1"/>
                </a:solidFill>
                <a:uFillTx/>
                <a:ea typeface="微软雅黑" panose="020B0503020204020204" pitchFamily="34" charset="-122"/>
              </a:endParaRPr>
            </a:p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2400" spc="200" dirty="0">
                  <a:solidFill>
                    <a:schemeClr val="tx1"/>
                  </a:solidFill>
                  <a:uFillTx/>
                  <a:ea typeface="微软雅黑" panose="020B0503020204020204" pitchFamily="34" charset="-122"/>
                </a:rPr>
                <a:t>每一次赞美都要出自真诚</a:t>
              </a:r>
              <a:endParaRPr lang="zh-CN" altLang="en-US" sz="2400" spc="200" dirty="0">
                <a:solidFill>
                  <a:schemeClr val="tx1"/>
                </a:solidFill>
                <a:uFillTx/>
                <a:ea typeface="微软雅黑" panose="020B0503020204020204" pitchFamily="34" charset="-122"/>
              </a:endParaRPr>
            </a:p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2400" spc="200" dirty="0">
                  <a:solidFill>
                    <a:schemeClr val="tx1"/>
                  </a:solidFill>
                  <a:uFillTx/>
                  <a:ea typeface="微软雅黑" panose="020B0503020204020204" pitchFamily="34" charset="-122"/>
                </a:rPr>
                <a:t>肯定对方就是最好的赞美</a:t>
              </a:r>
              <a:endParaRPr lang="zh-CN" altLang="en-US" sz="2400" spc="200" dirty="0">
                <a:solidFill>
                  <a:schemeClr val="tx1"/>
                </a:solidFill>
                <a:uFillTx/>
                <a:ea typeface="微软雅黑" panose="020B0503020204020204" pitchFamily="34" charset="-122"/>
              </a:endParaRPr>
            </a:p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2400" spc="200" dirty="0">
                  <a:solidFill>
                    <a:schemeClr val="tx1"/>
                  </a:solidFill>
                  <a:uFillTx/>
                  <a:ea typeface="微软雅黑" panose="020B0503020204020204" pitchFamily="34" charset="-122"/>
                </a:rPr>
                <a:t>虚心请教也有同样的效果</a:t>
              </a:r>
              <a:endParaRPr lang="zh-CN" altLang="en-US" sz="2400" spc="200" dirty="0">
                <a:solidFill>
                  <a:schemeClr val="tx1"/>
                </a:solidFill>
                <a:uFillTx/>
                <a:ea typeface="微软雅黑" panose="020B0503020204020204" pitchFamily="34" charset="-122"/>
              </a:endParaRPr>
            </a:p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2400" spc="200" dirty="0">
                  <a:solidFill>
                    <a:schemeClr val="tx1"/>
                  </a:solidFill>
                  <a:uFillTx/>
                  <a:ea typeface="微软雅黑" panose="020B0503020204020204" pitchFamily="34" charset="-122"/>
                </a:rPr>
                <a:t>善于发现优点并告诉对方</a:t>
              </a:r>
              <a:endParaRPr lang="zh-CN" altLang="en-US" sz="2400" spc="200" dirty="0">
                <a:solidFill>
                  <a:schemeClr val="tx1"/>
                </a:solidFill>
                <a:uFillTx/>
                <a:ea typeface="微软雅黑" panose="020B0503020204020204" pitchFamily="34" charset="-122"/>
              </a:endParaRPr>
            </a:p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2400" spc="200" dirty="0">
                  <a:solidFill>
                    <a:schemeClr val="tx1"/>
                  </a:solidFill>
                  <a:uFillTx/>
                  <a:ea typeface="微软雅黑" panose="020B0503020204020204" pitchFamily="34" charset="-122"/>
                </a:rPr>
                <a:t>赞美的同时也提升了自己</a:t>
              </a:r>
              <a:endParaRPr lang="zh-CN" altLang="en-US" sz="2400" spc="200" dirty="0">
                <a:solidFill>
                  <a:schemeClr val="tx1"/>
                </a:solidFill>
                <a:uFillTx/>
                <a:ea typeface="微软雅黑" panose="020B0503020204020204" pitchFamily="34" charset="-122"/>
              </a:endParaRPr>
            </a:p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2400" spc="200" dirty="0">
                  <a:solidFill>
                    <a:schemeClr val="tx1"/>
                  </a:solidFill>
                  <a:uFillTx/>
                  <a:ea typeface="微软雅黑" panose="020B0503020204020204" pitchFamily="34" charset="-122"/>
                </a:rPr>
                <a:t>赞美别人容易疏忽的地方</a:t>
              </a:r>
              <a:endParaRPr lang="zh-CN" altLang="en-US" sz="2400" spc="200" dirty="0">
                <a:solidFill>
                  <a:schemeClr val="tx1"/>
                </a:solidFill>
                <a:uFillTx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297170" y="825500"/>
            <a:ext cx="1019632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3200" b="1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赞美</a:t>
            </a:r>
            <a:endParaRPr lang="zh-CN" altLang="zh-CN" sz="3200" b="1" dirty="0" smtClean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480310" y="1727835"/>
            <a:ext cx="7232015" cy="3402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步骤三：道明来意，取得认同</a:t>
            </a:r>
            <a:endParaRPr lang="zh-CN" altLang="en-US" sz="3600" b="1" dirty="0" smtClean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 smtClean="0">
                <a:ea typeface="微软雅黑" panose="020B0503020204020204" pitchFamily="34" charset="-122"/>
              </a:rPr>
              <a:t>      目的：取得面谈所需时间</a:t>
            </a:r>
            <a:endParaRPr lang="zh-CN" altLang="en-US" sz="3200" dirty="0" smtClean="0">
              <a:ea typeface="微软雅黑" panose="020B0503020204020204" pitchFamily="3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3200" dirty="0" smtClean="0">
                <a:ea typeface="微软雅黑" panose="020B0503020204020204" pitchFamily="34" charset="-122"/>
              </a:rPr>
              <a:t>                  让客户了解面谈的内容及好处</a:t>
            </a:r>
            <a:endParaRPr lang="zh-CN" altLang="en-US" sz="3200" dirty="0" smtClean="0"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 smtClean="0">
                <a:ea typeface="微软雅黑" panose="020B0503020204020204" pitchFamily="34" charset="-122"/>
                <a:sym typeface="+mn-ea"/>
              </a:rPr>
              <a:t>                   减轻客户压力方法</a:t>
            </a:r>
            <a:endParaRPr lang="zh-CN" altLang="en-US" sz="3200" dirty="0" smtClean="0"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 smtClean="0">
                <a:ea typeface="微软雅黑" panose="020B0503020204020204" pitchFamily="34" charset="-122"/>
              </a:rPr>
              <a:t>      方法：讨教 、</a:t>
            </a:r>
            <a:r>
              <a:rPr lang="en-US" altLang="zh-CN" sz="3200" dirty="0" smtClean="0">
                <a:ea typeface="微软雅黑" panose="020B0503020204020204" pitchFamily="34" charset="-122"/>
                <a:sym typeface="+mn-ea"/>
              </a:rPr>
              <a:t>开门见山</a:t>
            </a:r>
            <a:r>
              <a:rPr lang="zh-CN" altLang="en-US" sz="3200" dirty="0" smtClean="0">
                <a:ea typeface="微软雅黑" panose="020B0503020204020204" pitchFamily="34" charset="-122"/>
                <a:sym typeface="+mn-ea"/>
              </a:rPr>
              <a:t>法</a:t>
            </a:r>
            <a:endParaRPr lang="en-US" altLang="zh-CN" sz="3200" dirty="0" smtClean="0"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38500" y="1188085"/>
            <a:ext cx="5532755" cy="4071620"/>
            <a:chOff x="5100" y="2936"/>
            <a:chExt cx="8713" cy="6412"/>
          </a:xfrm>
        </p:grpSpPr>
        <p:sp>
          <p:nvSpPr>
            <p:cNvPr id="9" name="文本框 55298"/>
            <p:cNvSpPr txBox="1">
              <a:spLocks noChangeArrowheads="1"/>
            </p:cNvSpPr>
            <p:nvPr/>
          </p:nvSpPr>
          <p:spPr bwMode="auto">
            <a:xfrm>
              <a:off x="5205" y="2936"/>
              <a:ext cx="8608" cy="2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342900" indent="-342900" algn="ctr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800" b="1" spc="200" dirty="0" smtClean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</a:t>
              </a:r>
              <a:r>
                <a:rPr lang="zh-CN" altLang="en-US" sz="2800" b="1" spc="200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同步来消除戒心</a:t>
              </a:r>
              <a:endParaRPr lang="zh-CN" altLang="en-US" sz="2800" b="1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 algn="l">
                <a:lnSpc>
                  <a:spcPct val="200000"/>
                </a:lnSpc>
                <a:buFont typeface="Arial" panose="020B0604020202020204" pitchFamily="34" charset="0"/>
                <a:buNone/>
              </a:pPr>
              <a:r>
                <a:rPr lang="zh-CN" altLang="en-US" sz="2400" spc="200" dirty="0">
                  <a:solidFill>
                    <a:schemeClr val="tx1"/>
                  </a:solidFill>
                  <a:uFillTx/>
                  <a:ea typeface="微软雅黑" panose="020B0503020204020204" pitchFamily="34" charset="-122"/>
                  <a:sym typeface="+mn-ea"/>
                </a:rPr>
                <a:t>客户的警戒心理，销售的第一道屏障</a:t>
              </a:r>
              <a:endParaRPr lang="zh-CN" altLang="en-US" sz="2400" b="1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5100" y="6582"/>
              <a:ext cx="8090" cy="2766"/>
              <a:chOff x="1914" y="6613"/>
              <a:chExt cx="8090" cy="2766"/>
            </a:xfrm>
          </p:grpSpPr>
          <p:sp>
            <p:nvSpPr>
              <p:cNvPr id="11" name="文本框 55300"/>
              <p:cNvSpPr txBox="1">
                <a:spLocks noChangeArrowheads="1"/>
              </p:cNvSpPr>
              <p:nvPr/>
            </p:nvSpPr>
            <p:spPr bwMode="auto">
              <a:xfrm>
                <a:off x="4503" y="6613"/>
                <a:ext cx="3048" cy="74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lIns="101047" tIns="52658" rIns="101047" bIns="52658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梦幻三步曲</a:t>
                </a:r>
                <a:endPara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2" name="组合 11"/>
              <p:cNvGrpSpPr/>
              <p:nvPr/>
            </p:nvGrpSpPr>
            <p:grpSpPr>
              <a:xfrm>
                <a:off x="1914" y="8635"/>
                <a:ext cx="8091" cy="745"/>
                <a:chOff x="2367756" y="4635266"/>
                <a:chExt cx="5137719" cy="473075"/>
              </a:xfrm>
              <a:solidFill>
                <a:srgbClr val="C00000"/>
              </a:solidFill>
            </p:grpSpPr>
            <p:sp>
              <p:nvSpPr>
                <p:cNvPr id="13" name="文本框 55301"/>
                <p:cNvSpPr txBox="1">
                  <a:spLocks noChangeArrowheads="1"/>
                </p:cNvSpPr>
                <p:nvPr/>
              </p:nvSpPr>
              <p:spPr bwMode="auto">
                <a:xfrm>
                  <a:off x="6551937" y="4635266"/>
                  <a:ext cx="953538" cy="4730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01047" tIns="52658" rIns="101047" bIns="52658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chemeClr val="bg1"/>
                      </a:solidFill>
                      <a:ea typeface="微软雅黑" panose="020B0503020204020204" pitchFamily="34" charset="-122"/>
                    </a:rPr>
                    <a:t>超步</a:t>
                  </a:r>
                  <a:endParaRPr lang="zh-CN" altLang="en-US" sz="2400" b="1" dirty="0">
                    <a:solidFill>
                      <a:schemeClr val="bg1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" name="右箭头 55302"/>
                <p:cNvSpPr>
                  <a:spLocks noChangeArrowheads="1"/>
                </p:cNvSpPr>
                <p:nvPr/>
              </p:nvSpPr>
              <p:spPr bwMode="auto">
                <a:xfrm>
                  <a:off x="3582287" y="4743819"/>
                  <a:ext cx="768523" cy="256174"/>
                </a:xfrm>
                <a:prstGeom prst="rightArrow">
                  <a:avLst>
                    <a:gd name="adj1" fmla="val 50000"/>
                    <a:gd name="adj2" fmla="val 75000"/>
                  </a:avLst>
                </a:prstGeom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ln w="9525">
                  <a:solidFill>
                    <a:srgbClr val="C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 sz="2400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" name="文本框 55303"/>
                <p:cNvSpPr txBox="1">
                  <a:spLocks noChangeArrowheads="1"/>
                </p:cNvSpPr>
                <p:nvPr/>
              </p:nvSpPr>
              <p:spPr bwMode="auto">
                <a:xfrm>
                  <a:off x="4502542" y="4635266"/>
                  <a:ext cx="953538" cy="4730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01047" tIns="52658" rIns="101047" bIns="52658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chemeClr val="bg1"/>
                      </a:solidFill>
                      <a:ea typeface="微软雅黑" panose="020B0503020204020204" pitchFamily="34" charset="-122"/>
                    </a:rPr>
                    <a:t>同步</a:t>
                  </a:r>
                  <a:endParaRPr lang="zh-CN" altLang="en-US" sz="2400" b="1" dirty="0">
                    <a:solidFill>
                      <a:schemeClr val="bg1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" name="文本框 55304"/>
                <p:cNvSpPr txBox="1">
                  <a:spLocks noChangeArrowheads="1"/>
                </p:cNvSpPr>
                <p:nvPr/>
              </p:nvSpPr>
              <p:spPr bwMode="auto">
                <a:xfrm>
                  <a:off x="2367756" y="4635266"/>
                  <a:ext cx="953538" cy="4730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01047" tIns="52658" rIns="101047" bIns="52658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chemeClr val="bg1"/>
                      </a:solidFill>
                      <a:ea typeface="微软雅黑" panose="020B0503020204020204" pitchFamily="34" charset="-122"/>
                    </a:rPr>
                    <a:t>学步</a:t>
                  </a:r>
                  <a:endParaRPr lang="zh-CN" altLang="en-US" sz="2400" b="1" dirty="0">
                    <a:solidFill>
                      <a:schemeClr val="bg1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" name="右箭头 55305"/>
                <p:cNvSpPr>
                  <a:spLocks noChangeArrowheads="1"/>
                </p:cNvSpPr>
                <p:nvPr/>
              </p:nvSpPr>
              <p:spPr bwMode="auto">
                <a:xfrm>
                  <a:off x="5620251" y="4743819"/>
                  <a:ext cx="768523" cy="256174"/>
                </a:xfrm>
                <a:prstGeom prst="rightArrow">
                  <a:avLst>
                    <a:gd name="adj1" fmla="val 50000"/>
                    <a:gd name="adj2" fmla="val 75000"/>
                  </a:avLst>
                </a:prstGeom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ln w="9525">
                  <a:solidFill>
                    <a:srgbClr val="C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 sz="2400" dirty="0"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307330" y="825500"/>
            <a:ext cx="1019632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3200" b="1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同步</a:t>
            </a:r>
            <a:endParaRPr lang="zh-CN" altLang="zh-CN" sz="3200" b="1" dirty="0" smtClean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272030" y="1675130"/>
            <a:ext cx="7647940" cy="3507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步骤四：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观念导入，</a:t>
            </a:r>
            <a:r>
              <a:rPr lang="zh-CN" altLang="en-US" sz="3600" b="1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收集客户资料</a:t>
            </a:r>
            <a:endParaRPr lang="zh-CN" altLang="en-US" sz="3600" b="1" dirty="0" smtClean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endParaRPr lang="en-US" altLang="zh-CN" sz="1000" b="1" dirty="0" smtClean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algn="l"/>
            <a:r>
              <a:rPr lang="zh-CN" altLang="en-US" sz="3200" dirty="0" smtClean="0">
                <a:ea typeface="微软雅黑" panose="020B0503020204020204" pitchFamily="34" charset="-122"/>
              </a:rPr>
              <a:t>      目的： </a:t>
            </a:r>
            <a:r>
              <a:rPr lang="zh-CN" altLang="en-US" sz="3200" dirty="0" smtClean="0">
                <a:ea typeface="微软雅黑" panose="020B0503020204020204" pitchFamily="34" charset="-122"/>
                <a:sym typeface="+mn-ea"/>
              </a:rPr>
              <a:t>了解</a:t>
            </a:r>
            <a:r>
              <a:rPr lang="zh-CN" altLang="en-US" sz="3200" dirty="0">
                <a:ea typeface="微软雅黑" panose="020B0503020204020204" pitchFamily="34" charset="-122"/>
                <a:sym typeface="+mn-ea"/>
              </a:rPr>
              <a:t>客户的有关情况</a:t>
            </a:r>
            <a:endParaRPr lang="en-US" altLang="zh-CN" sz="3200" dirty="0" smtClean="0">
              <a:ea typeface="微软雅黑" panose="020B0503020204020204" pitchFamily="34" charset="-122"/>
            </a:endParaRPr>
          </a:p>
          <a:p>
            <a:pPr lvl="2" indent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200" dirty="0" smtClean="0">
                <a:ea typeface="微软雅黑" panose="020B0503020204020204" pitchFamily="34" charset="-122"/>
                <a:sym typeface="+mn-ea"/>
              </a:rPr>
              <a:t>          了解</a:t>
            </a:r>
            <a:r>
              <a:rPr lang="zh-CN" altLang="en-US" sz="3200" dirty="0">
                <a:ea typeface="微软雅黑" panose="020B0503020204020204" pitchFamily="34" charset="-122"/>
                <a:sym typeface="+mn-ea"/>
              </a:rPr>
              <a:t>客户资金实力</a:t>
            </a:r>
            <a:endParaRPr lang="en-US" altLang="zh-CN" sz="3200" dirty="0">
              <a:ea typeface="微软雅黑" panose="020B0503020204020204" pitchFamily="34" charset="-122"/>
            </a:endParaRPr>
          </a:p>
          <a:p>
            <a:pPr marL="0" lvl="2" indent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200" dirty="0" smtClean="0">
                <a:ea typeface="微软雅黑" panose="020B0503020204020204" pitchFamily="34" charset="-122"/>
                <a:sym typeface="+mn-ea"/>
              </a:rPr>
              <a:t>                    了解</a:t>
            </a:r>
            <a:r>
              <a:rPr lang="zh-CN" altLang="en-US" sz="3200" dirty="0">
                <a:ea typeface="微软雅黑" panose="020B0503020204020204" pitchFamily="34" charset="-122"/>
                <a:sym typeface="+mn-ea"/>
              </a:rPr>
              <a:t>客户家庭情况</a:t>
            </a:r>
            <a:endParaRPr lang="zh-CN" altLang="en-US" sz="3200" dirty="0">
              <a:ea typeface="微软雅黑" panose="020B0503020204020204" pitchFamily="34" charset="-122"/>
              <a:sym typeface="+mn-ea"/>
            </a:endParaRPr>
          </a:p>
          <a:p>
            <a:pPr marL="0" lvl="2" indent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200" dirty="0" smtClean="0">
                <a:ea typeface="微软雅黑" panose="020B0503020204020204" pitchFamily="34" charset="-122"/>
                <a:sym typeface="+mn-ea"/>
              </a:rPr>
              <a:t>                    让</a:t>
            </a:r>
            <a:r>
              <a:rPr lang="zh-CN" altLang="en-US" sz="3200" dirty="0">
                <a:ea typeface="微软雅黑" panose="020B0503020204020204" pitchFamily="34" charset="-122"/>
                <a:sym typeface="+mn-ea"/>
              </a:rPr>
              <a:t>客户了解到化妆品的重要性</a:t>
            </a:r>
            <a:endParaRPr lang="en-US" altLang="zh-CN" sz="3200" dirty="0" smtClean="0"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2385695" y="908685"/>
            <a:ext cx="7421245" cy="5041265"/>
            <a:chOff x="3757" y="1300"/>
            <a:chExt cx="11687" cy="7939"/>
          </a:xfrm>
        </p:grpSpPr>
        <p:sp>
          <p:nvSpPr>
            <p:cNvPr id="5" name="文本框 56321"/>
            <p:cNvSpPr txBox="1">
              <a:spLocks noChangeArrowheads="1"/>
            </p:cNvSpPr>
            <p:nvPr/>
          </p:nvSpPr>
          <p:spPr bwMode="auto">
            <a:xfrm>
              <a:off x="3757" y="2455"/>
              <a:ext cx="11687" cy="6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57200" indent="-457200" algn="ctr">
                <a:buFont typeface="Wingdings" panose="05000000000000000000" charset="0"/>
                <a:buChar char=""/>
              </a:pPr>
              <a:r>
                <a:rPr lang="zh-CN" altLang="en-US" sz="2800" b="1" spc="200" dirty="0" smtClean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</a:t>
              </a:r>
              <a:r>
                <a:rPr lang="zh-CN" altLang="en-US" sz="2800" b="1" spc="200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提问来控制面</a:t>
              </a:r>
              <a:endParaRPr lang="zh-CN" altLang="en-US" sz="2800" spc="200" dirty="0" smtClea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914400" lvl="1" indent="-457200" algn="just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400" spc="200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提问是控制面谈的重要手段</a:t>
              </a:r>
              <a:endParaRPr lang="zh-CN" altLang="en-US" sz="24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marL="914400" lvl="1" indent="-457200" algn="just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400" spc="200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要从简单的，大家都有兴趣的问题问起</a:t>
              </a:r>
              <a:endParaRPr lang="zh-CN" altLang="en-US" sz="24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marL="914400" lvl="1" indent="-457200" algn="just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400" spc="200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鼓励准主顾多说，意味着对方进入被销售状态</a:t>
              </a:r>
              <a:endParaRPr lang="zh-CN" altLang="en-US" sz="24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marL="914400" lvl="1" indent="-457200" algn="just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400" spc="200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言多必失，探明意向，获取第一手资料</a:t>
              </a:r>
              <a:endParaRPr lang="zh-CN" altLang="en-US" sz="24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marL="685800" lvl="1" indent="-2286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zh-CN" altLang="en-US" sz="12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marL="457200" indent="-457200" algn="ctr">
                <a:lnSpc>
                  <a:spcPct val="150000"/>
                </a:lnSpc>
              </a:pPr>
              <a:r>
                <a:rPr lang="zh-CN" altLang="en-US" sz="2800" b="1" spc="200" dirty="0"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我提问，客户回答，是销售的开始</a:t>
              </a:r>
              <a:endParaRPr lang="zh-CN" altLang="en-US" sz="2800" b="1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800" b="1" spc="200" dirty="0"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客户提问，我回答，是成功的开始</a:t>
              </a:r>
              <a:endParaRPr lang="zh-CN" altLang="en-US" sz="2800" b="1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8358" y="1300"/>
              <a:ext cx="1606" cy="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zh-CN" sz="3200" b="1" dirty="0" smtClean="0">
                  <a:solidFill>
                    <a:srgbClr val="C00000"/>
                  </a:solidFill>
                  <a:ea typeface="微软雅黑" panose="020B0503020204020204" pitchFamily="34" charset="-122"/>
                </a:rPr>
                <a:t>提问</a:t>
              </a:r>
              <a:endParaRPr lang="zh-CN" altLang="zh-CN" sz="3200" b="1" dirty="0" smtClean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57347"/>
          <p:cNvSpPr txBox="1">
            <a:spLocks noChangeArrowheads="1"/>
          </p:cNvSpPr>
          <p:nvPr/>
        </p:nvSpPr>
        <p:spPr bwMode="auto">
          <a:xfrm>
            <a:off x="913765" y="870585"/>
            <a:ext cx="10364470" cy="574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ts val="120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技巧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开放式提问：王女士，您平时的兴趣爱好是什么呢？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引导式提问：王女士，作为一名女人，您对“化妆品”有什么看法呢？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征询式提问：王女士，这本书对我有启发，可以再借看几天吗？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暗示式提问：王女士，天下女人哪有不爱漂亮的，您说不是吗？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锁定式提问：王女士，您是不是只用基础的护肤品，不用隔离吗？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否定式提问：王女士，您不会不关心自己的形象问题，是吗？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不确定提问：王女士，很多人觉得护肤比彩妆重要，我很想听听您的高见？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选择式提问：王女士，您看这次是用粉底液还是气垫呢？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针对式提问：王女士，您这么闪烁其词，该不会是不欢迎我来吧？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435985" y="1038225"/>
            <a:ext cx="5319395" cy="4782185"/>
            <a:chOff x="5411" y="1431"/>
            <a:chExt cx="8377" cy="7531"/>
          </a:xfrm>
        </p:grpSpPr>
        <p:sp>
          <p:nvSpPr>
            <p:cNvPr id="24" name="文本框 23"/>
            <p:cNvSpPr txBox="1"/>
            <p:nvPr/>
          </p:nvSpPr>
          <p:spPr>
            <a:xfrm>
              <a:off x="5411" y="2202"/>
              <a:ext cx="8377" cy="6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342900" indent="-342900" algn="ctr">
                <a:lnSpc>
                  <a:spcPct val="150000"/>
                </a:lnSpc>
                <a:buFont typeface="Wingdings" panose="05000000000000000000" charset="0"/>
                <a:buChar char=""/>
              </a:pPr>
              <a:r>
                <a:rPr lang="zh-CN" altLang="en-US" sz="2800" b="1" spc="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通过倾听来了解事情</a:t>
              </a:r>
              <a:endParaRPr lang="zh-CN" altLang="en-US" sz="2800" b="1" spc="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b="1" spc="200">
                  <a:latin typeface="微软雅黑" panose="020B0503020204020204" pitchFamily="34" charset="-122"/>
                  <a:ea typeface="微软雅黑" panose="020B0503020204020204" pitchFamily="34" charset="-122"/>
                </a:rPr>
                <a:t> 说不如问，闻不如听</a:t>
              </a:r>
              <a:endParaRPr lang="zh-CN" altLang="en-US" sz="2400" b="1" spc="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2400" spc="20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过量的表达会让客户厌烦</a:t>
              </a:r>
              <a:endParaRPr lang="zh-CN" altLang="en-US" sz="2400" spc="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2400" spc="20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过量的表达让业务员迷糊</a:t>
              </a:r>
              <a:endParaRPr lang="zh-CN" altLang="en-US" sz="2400" spc="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zh-CN" altLang="en-US" sz="1000" spc="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b="1" spc="200">
                  <a:latin typeface="微软雅黑" panose="020B0503020204020204" pitchFamily="34" charset="-122"/>
                  <a:ea typeface="微软雅黑" panose="020B0503020204020204" pitchFamily="34" charset="-122"/>
                </a:rPr>
                <a:t> 业务员是导演，准主顾是演员</a:t>
              </a:r>
              <a:endParaRPr lang="zh-CN" altLang="en-US" sz="2400" b="1" spc="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2400" spc="20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微笑 点头 听音</a:t>
              </a:r>
              <a:endParaRPr lang="zh-CN" altLang="en-US" sz="2400" spc="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2400" spc="20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思量 暗记 姿态</a:t>
              </a:r>
              <a:endParaRPr lang="zh-CN" altLang="en-US" sz="2400" spc="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8358" y="1431"/>
              <a:ext cx="1606" cy="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zh-CN" sz="3200" b="1" dirty="0" smtClean="0">
                  <a:solidFill>
                    <a:srgbClr val="C00000"/>
                  </a:solidFill>
                  <a:ea typeface="微软雅黑" panose="020B0503020204020204" pitchFamily="34" charset="-122"/>
                </a:rPr>
                <a:t>倾听</a:t>
              </a:r>
              <a:endParaRPr lang="zh-CN" altLang="zh-CN" sz="3200" b="1" dirty="0" smtClean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6943725" y="3858895"/>
            <a:ext cx="39389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2" indent="0">
              <a:lnSpc>
                <a:spcPct val="150000"/>
              </a:lnSpc>
              <a:buFont typeface="+mj-ea"/>
              <a:buNone/>
            </a:pPr>
            <a:endParaRPr lang="zh-CN" altLang="en-US" sz="2400" b="1">
              <a:latin typeface="+mn-ea"/>
            </a:endParaRPr>
          </a:p>
          <a:p>
            <a:pPr marL="514350" indent="-514350"/>
            <a:endParaRPr lang="zh-CN" altLang="en-US" sz="2400" b="1">
              <a:latin typeface="+mn-ea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215255" y="1564005"/>
            <a:ext cx="6247765" cy="3730625"/>
            <a:chOff x="8076" y="3273"/>
            <a:chExt cx="9839" cy="5875"/>
          </a:xfrm>
        </p:grpSpPr>
        <p:grpSp>
          <p:nvGrpSpPr>
            <p:cNvPr id="40" name="组合 39"/>
            <p:cNvGrpSpPr/>
            <p:nvPr/>
          </p:nvGrpSpPr>
          <p:grpSpPr>
            <a:xfrm>
              <a:off x="8076" y="3273"/>
              <a:ext cx="8966" cy="4361"/>
              <a:chOff x="8076" y="3273"/>
              <a:chExt cx="8966" cy="4361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8076" y="3273"/>
                <a:ext cx="7219" cy="1332"/>
                <a:chOff x="4244" y="2280"/>
                <a:chExt cx="7219" cy="1332"/>
              </a:xfrm>
            </p:grpSpPr>
            <p:sp>
              <p:nvSpPr>
                <p:cNvPr id="21" name="矩形 20"/>
                <p:cNvSpPr/>
                <p:nvPr>
                  <p:custDataLst>
                    <p:tags r:id="rId1"/>
                  </p:custDataLst>
                </p:nvPr>
              </p:nvSpPr>
              <p:spPr>
                <a:xfrm flipH="1">
                  <a:off x="5753" y="2526"/>
                  <a:ext cx="5711" cy="1087"/>
                </a:xfrm>
                <a:prstGeom prst="rect">
                  <a:avLst/>
                </a:prstGeom>
                <a:solidFill>
                  <a:srgbClr val="C00000"/>
                </a:solidFill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rmAutofit/>
                </a:bodyPr>
                <a:p>
                  <a:pPr algn="ctr"/>
                  <a:r>
                    <a:rPr lang="zh-CN" altLang="da-DK" sz="2800" b="1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什么是接触面谈</a:t>
                  </a:r>
                  <a:endParaRPr lang="zh-CN" altLang="da-DK" sz="28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2" name="任意多边形 21"/>
                <p:cNvSpPr/>
                <p:nvPr>
                  <p:custDataLst>
                    <p:tags r:id="rId2"/>
                  </p:custDataLst>
                </p:nvPr>
              </p:nvSpPr>
              <p:spPr>
                <a:xfrm rot="1254178" flipH="1">
                  <a:off x="4897" y="2439"/>
                  <a:ext cx="1073" cy="1015"/>
                </a:xfrm>
                <a:custGeom>
                  <a:avLst/>
                  <a:gdLst>
                    <a:gd name="connsiteX0" fmla="*/ 1316153 w 1316153"/>
                    <a:gd name="connsiteY0" fmla="*/ 0 h 1245453"/>
                    <a:gd name="connsiteX1" fmla="*/ 840486 w 1316153"/>
                    <a:gd name="connsiteY1" fmla="*/ 1245453 h 1245453"/>
                    <a:gd name="connsiteX2" fmla="*/ 0 w 1316153"/>
                    <a:gd name="connsiteY2" fmla="*/ 1245453 h 1245453"/>
                    <a:gd name="connsiteX3" fmla="*/ 475666 w 1316153"/>
                    <a:gd name="connsiteY3" fmla="*/ 0 h 1245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16153" h="1245453">
                      <a:moveTo>
                        <a:pt x="1316153" y="0"/>
                      </a:moveTo>
                      <a:lnTo>
                        <a:pt x="840486" y="1245453"/>
                      </a:lnTo>
                      <a:lnTo>
                        <a:pt x="0" y="1245453"/>
                      </a:lnTo>
                      <a:lnTo>
                        <a:pt x="475666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p>
                  <a:pPr algn="just">
                    <a:lnSpc>
                      <a:spcPct val="130000"/>
                    </a:lnSpc>
                  </a:pPr>
                  <a:endParaRPr lang="zh-CN" altLang="en-US" sz="2800" b="1" dirty="0" err="1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3" name="矩形 22"/>
                <p:cNvSpPr/>
                <p:nvPr>
                  <p:custDataLst>
                    <p:tags r:id="rId3"/>
                  </p:custDataLst>
                </p:nvPr>
              </p:nvSpPr>
              <p:spPr>
                <a:xfrm flipH="1">
                  <a:off x="4244" y="2280"/>
                  <a:ext cx="869" cy="1087"/>
                </a:xfrm>
                <a:prstGeom prst="rect">
                  <a:avLst/>
                </a:prstGeom>
                <a:solidFill>
                  <a:srgbClr val="C00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rmAutofit/>
                </a:bodyPr>
                <a:p>
                  <a:pPr algn="ctr"/>
                  <a:r>
                    <a:rPr lang="en-US" altLang="da-DK" sz="2800" b="1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1</a:t>
                  </a:r>
                  <a:endParaRPr lang="en-US" altLang="da-DK" sz="28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25" name="组合 24"/>
              <p:cNvGrpSpPr/>
              <p:nvPr>
                <p:custDataLst>
                  <p:tags r:id="rId4"/>
                </p:custDataLst>
              </p:nvPr>
            </p:nvGrpSpPr>
            <p:grpSpPr>
              <a:xfrm>
                <a:off x="8949" y="4787"/>
                <a:ext cx="7220" cy="1333"/>
                <a:chOff x="1663700" y="2565116"/>
                <a:chExt cx="4584699" cy="846760"/>
              </a:xfrm>
            </p:grpSpPr>
            <p:sp>
              <p:nvSpPr>
                <p:cNvPr id="26" name="矩形 25"/>
                <p:cNvSpPr/>
                <p:nvPr>
                  <p:custDataLst>
                    <p:tags r:id="rId5"/>
                  </p:custDataLst>
                </p:nvPr>
              </p:nvSpPr>
              <p:spPr>
                <a:xfrm flipH="1">
                  <a:off x="2621852" y="2721650"/>
                  <a:ext cx="3626547" cy="690226"/>
                </a:xfrm>
                <a:prstGeom prst="rect">
                  <a:avLst/>
                </a:prstGeom>
                <a:solidFill>
                  <a:srgbClr val="C00000"/>
                </a:solidFill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rmAutofit/>
                </a:bodyPr>
                <a:p>
                  <a:pPr algn="ctr"/>
                  <a:r>
                    <a:rPr lang="zh-CN" altLang="da-DK" sz="2800" b="1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接触面谈的目的</a:t>
                  </a:r>
                  <a:endParaRPr lang="zh-CN" altLang="da-DK" sz="28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7" name="任意多边形 26"/>
                <p:cNvSpPr/>
                <p:nvPr>
                  <p:custDataLst>
                    <p:tags r:id="rId6"/>
                  </p:custDataLst>
                </p:nvPr>
              </p:nvSpPr>
              <p:spPr>
                <a:xfrm rot="1254178" flipH="1">
                  <a:off x="2078024" y="2666509"/>
                  <a:ext cx="681247" cy="644653"/>
                </a:xfrm>
                <a:custGeom>
                  <a:avLst/>
                  <a:gdLst>
                    <a:gd name="connsiteX0" fmla="*/ 1316153 w 1316153"/>
                    <a:gd name="connsiteY0" fmla="*/ 0 h 1245453"/>
                    <a:gd name="connsiteX1" fmla="*/ 840486 w 1316153"/>
                    <a:gd name="connsiteY1" fmla="*/ 1245453 h 1245453"/>
                    <a:gd name="connsiteX2" fmla="*/ 0 w 1316153"/>
                    <a:gd name="connsiteY2" fmla="*/ 1245453 h 1245453"/>
                    <a:gd name="connsiteX3" fmla="*/ 475666 w 1316153"/>
                    <a:gd name="connsiteY3" fmla="*/ 0 h 1245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16153" h="1245453">
                      <a:moveTo>
                        <a:pt x="1316153" y="0"/>
                      </a:moveTo>
                      <a:lnTo>
                        <a:pt x="840486" y="1245453"/>
                      </a:lnTo>
                      <a:lnTo>
                        <a:pt x="0" y="1245453"/>
                      </a:lnTo>
                      <a:lnTo>
                        <a:pt x="475666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p>
                  <a:pPr algn="just">
                    <a:lnSpc>
                      <a:spcPct val="130000"/>
                    </a:lnSpc>
                  </a:pPr>
                  <a:endParaRPr lang="zh-CN" altLang="en-US" sz="2800" b="1" dirty="0" err="1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8" name="矩形 27"/>
                <p:cNvSpPr/>
                <p:nvPr>
                  <p:custDataLst>
                    <p:tags r:id="rId7"/>
                  </p:custDataLst>
                </p:nvPr>
              </p:nvSpPr>
              <p:spPr>
                <a:xfrm flipH="1">
                  <a:off x="1663700" y="2565116"/>
                  <a:ext cx="551742" cy="690226"/>
                </a:xfrm>
                <a:prstGeom prst="rect">
                  <a:avLst/>
                </a:prstGeom>
                <a:solidFill>
                  <a:srgbClr val="C00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rmAutofit/>
                </a:bodyPr>
                <a:p>
                  <a:pPr algn="ctr"/>
                  <a:r>
                    <a:rPr lang="en-US" altLang="da-DK" sz="2800" b="1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2</a:t>
                  </a:r>
                  <a:endParaRPr lang="en-US" altLang="da-DK" sz="28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29" name="组合 28"/>
              <p:cNvGrpSpPr/>
              <p:nvPr>
                <p:custDataLst>
                  <p:tags r:id="rId8"/>
                </p:custDataLst>
              </p:nvPr>
            </p:nvGrpSpPr>
            <p:grpSpPr>
              <a:xfrm>
                <a:off x="9822" y="6302"/>
                <a:ext cx="7220" cy="1333"/>
                <a:chOff x="1663700" y="2565116"/>
                <a:chExt cx="4584699" cy="846760"/>
              </a:xfrm>
            </p:grpSpPr>
            <p:sp>
              <p:nvSpPr>
                <p:cNvPr id="30" name="矩形 29"/>
                <p:cNvSpPr/>
                <p:nvPr>
                  <p:custDataLst>
                    <p:tags r:id="rId9"/>
                  </p:custDataLst>
                </p:nvPr>
              </p:nvSpPr>
              <p:spPr>
                <a:xfrm flipH="1">
                  <a:off x="2621852" y="2721650"/>
                  <a:ext cx="3626547" cy="690226"/>
                </a:xfrm>
                <a:prstGeom prst="rect">
                  <a:avLst/>
                </a:prstGeom>
                <a:solidFill>
                  <a:srgbClr val="C00000"/>
                </a:solidFill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rmAutofit/>
                </a:bodyPr>
                <a:p>
                  <a:pPr algn="ctr"/>
                  <a:r>
                    <a:rPr lang="zh-CN" altLang="da-DK" sz="2800" b="1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接触面谈的步骤</a:t>
                  </a:r>
                  <a:endParaRPr lang="zh-CN" altLang="da-DK" sz="28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1" name="任意多边形 30"/>
                <p:cNvSpPr/>
                <p:nvPr>
                  <p:custDataLst>
                    <p:tags r:id="rId10"/>
                  </p:custDataLst>
                </p:nvPr>
              </p:nvSpPr>
              <p:spPr>
                <a:xfrm rot="1254178" flipH="1">
                  <a:off x="2088184" y="2666509"/>
                  <a:ext cx="681247" cy="644653"/>
                </a:xfrm>
                <a:custGeom>
                  <a:avLst/>
                  <a:gdLst>
                    <a:gd name="connsiteX0" fmla="*/ 1316153 w 1316153"/>
                    <a:gd name="connsiteY0" fmla="*/ 0 h 1245453"/>
                    <a:gd name="connsiteX1" fmla="*/ 840486 w 1316153"/>
                    <a:gd name="connsiteY1" fmla="*/ 1245453 h 1245453"/>
                    <a:gd name="connsiteX2" fmla="*/ 0 w 1316153"/>
                    <a:gd name="connsiteY2" fmla="*/ 1245453 h 1245453"/>
                    <a:gd name="connsiteX3" fmla="*/ 475666 w 1316153"/>
                    <a:gd name="connsiteY3" fmla="*/ 0 h 1245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16153" h="1245453">
                      <a:moveTo>
                        <a:pt x="1316153" y="0"/>
                      </a:moveTo>
                      <a:lnTo>
                        <a:pt x="840486" y="1245453"/>
                      </a:lnTo>
                      <a:lnTo>
                        <a:pt x="0" y="1245453"/>
                      </a:lnTo>
                      <a:lnTo>
                        <a:pt x="475666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p>
                  <a:pPr algn="just">
                    <a:lnSpc>
                      <a:spcPct val="130000"/>
                    </a:lnSpc>
                  </a:pPr>
                  <a:endParaRPr lang="zh-CN" altLang="en-US" sz="2800" b="1" dirty="0" err="1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2" name="矩形 31"/>
                <p:cNvSpPr/>
                <p:nvPr>
                  <p:custDataLst>
                    <p:tags r:id="rId11"/>
                  </p:custDataLst>
                </p:nvPr>
              </p:nvSpPr>
              <p:spPr>
                <a:xfrm flipH="1">
                  <a:off x="1663700" y="2565116"/>
                  <a:ext cx="551742" cy="690226"/>
                </a:xfrm>
                <a:prstGeom prst="rect">
                  <a:avLst/>
                </a:prstGeom>
                <a:solidFill>
                  <a:srgbClr val="C00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rmAutofit/>
                </a:bodyPr>
                <a:p>
                  <a:pPr algn="ctr"/>
                  <a:r>
                    <a:rPr lang="en-US" altLang="da-DK" sz="2800" b="1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3</a:t>
                  </a:r>
                  <a:endParaRPr lang="en-US" altLang="da-DK" sz="28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6" name="组合 35"/>
            <p:cNvGrpSpPr/>
            <p:nvPr>
              <p:custDataLst>
                <p:tags r:id="rId12"/>
              </p:custDataLst>
            </p:nvPr>
          </p:nvGrpSpPr>
          <p:grpSpPr>
            <a:xfrm>
              <a:off x="10695" y="7816"/>
              <a:ext cx="7220" cy="1333"/>
              <a:chOff x="1663700" y="2565116"/>
              <a:chExt cx="4584699" cy="846760"/>
            </a:xfrm>
          </p:grpSpPr>
          <p:sp>
            <p:nvSpPr>
              <p:cNvPr id="37" name="矩形 36"/>
              <p:cNvSpPr/>
              <p:nvPr>
                <p:custDataLst>
                  <p:tags r:id="rId13"/>
                </p:custDataLst>
              </p:nvPr>
            </p:nvSpPr>
            <p:spPr>
              <a:xfrm flipH="1">
                <a:off x="2621852" y="2721650"/>
                <a:ext cx="3626547" cy="690226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p>
                <a:pPr algn="ctr"/>
                <a:r>
                  <a:rPr lang="zh-CN" altLang="da-DK" sz="28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接触面谈的注意事项</a:t>
                </a:r>
                <a:endParaRPr lang="zh-CN" altLang="da-DK" sz="28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8" name="任意多边形 37"/>
              <p:cNvSpPr/>
              <p:nvPr>
                <p:custDataLst>
                  <p:tags r:id="rId14"/>
                </p:custDataLst>
              </p:nvPr>
            </p:nvSpPr>
            <p:spPr>
              <a:xfrm rot="1254178" flipH="1">
                <a:off x="2078024" y="2666509"/>
                <a:ext cx="681247" cy="644653"/>
              </a:xfrm>
              <a:custGeom>
                <a:avLst/>
                <a:gdLst>
                  <a:gd name="connsiteX0" fmla="*/ 1316153 w 1316153"/>
                  <a:gd name="connsiteY0" fmla="*/ 0 h 1245453"/>
                  <a:gd name="connsiteX1" fmla="*/ 840486 w 1316153"/>
                  <a:gd name="connsiteY1" fmla="*/ 1245453 h 1245453"/>
                  <a:gd name="connsiteX2" fmla="*/ 0 w 1316153"/>
                  <a:gd name="connsiteY2" fmla="*/ 1245453 h 1245453"/>
                  <a:gd name="connsiteX3" fmla="*/ 475666 w 1316153"/>
                  <a:gd name="connsiteY3" fmla="*/ 0 h 124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6153" h="1245453">
                    <a:moveTo>
                      <a:pt x="1316153" y="0"/>
                    </a:moveTo>
                    <a:lnTo>
                      <a:pt x="840486" y="1245453"/>
                    </a:lnTo>
                    <a:lnTo>
                      <a:pt x="0" y="1245453"/>
                    </a:lnTo>
                    <a:lnTo>
                      <a:pt x="475666" y="0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just">
                  <a:lnSpc>
                    <a:spcPct val="130000"/>
                  </a:lnSpc>
                </a:pPr>
                <a:endParaRPr lang="zh-CN" altLang="en-US" sz="2800" b="1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9" name="矩形 38"/>
              <p:cNvSpPr/>
              <p:nvPr>
                <p:custDataLst>
                  <p:tags r:id="rId15"/>
                </p:custDataLst>
              </p:nvPr>
            </p:nvSpPr>
            <p:spPr>
              <a:xfrm flipH="1">
                <a:off x="1663700" y="2565116"/>
                <a:ext cx="551742" cy="690226"/>
              </a:xfrm>
              <a:prstGeom prst="rect">
                <a:avLst/>
              </a:prstGeom>
              <a:solidFill>
                <a:srgbClr val="C0000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p>
                <a:pPr algn="ctr"/>
                <a:r>
                  <a:rPr lang="en-US" altLang="da-DK" sz="28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4</a:t>
                </a:r>
                <a:endParaRPr lang="en-US" altLang="da-DK" sz="28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  <p:custDataLst>
      <p:tags r:id="rId1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59394"/>
          <p:cNvSpPr txBox="1">
            <a:spLocks noChangeArrowheads="1"/>
          </p:cNvSpPr>
          <p:nvPr/>
        </p:nvSpPr>
        <p:spPr bwMode="auto">
          <a:xfrm>
            <a:off x="2202180" y="1482725"/>
            <a:ext cx="7788275" cy="3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zh-CN" altLang="en-US" sz="2800" b="1" spc="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2800" b="1" spc="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观察来发现需求</a:t>
            </a:r>
            <a:endParaRPr lang="zh-CN" altLang="en-US" sz="2800" b="1" spc="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ctr">
              <a:buFont typeface="Wingdings" panose="05000000000000000000" pitchFamily="2" charset="2"/>
              <a:buNone/>
            </a:pPr>
            <a:endParaRPr lang="zh-CN" altLang="en-US" sz="900" b="1" spc="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sz="2400" b="1" spc="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信息收集  发现买点</a:t>
            </a:r>
            <a:endParaRPr lang="zh-CN" altLang="en-US" sz="2400" b="1" spc="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spc="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家庭责任心的需求     </a:t>
            </a:r>
            <a:endParaRPr lang="zh-CN" altLang="en-US" sz="2400" spc="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spc="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夫妻感情的信守         </a:t>
            </a:r>
            <a:endParaRPr lang="zh-CN" altLang="en-US" sz="2400" spc="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spc="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物质的诱惑              </a:t>
            </a:r>
            <a:endParaRPr lang="zh-CN" altLang="en-US" sz="2400" spc="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spc="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体现个人荣誉感       </a:t>
            </a:r>
            <a:endParaRPr lang="zh-CN" altLang="en-US" sz="2400" spc="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spc="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个人形象的体现</a:t>
            </a:r>
            <a:r>
              <a:rPr lang="zh-CN" altLang="en-US" sz="2800" b="1" spc="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2800" b="1" spc="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07330" y="908685"/>
            <a:ext cx="1019632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3200" b="1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观察</a:t>
            </a:r>
            <a:endParaRPr lang="zh-CN" altLang="zh-CN" sz="3200" b="1" dirty="0" smtClean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63715" y="2444115"/>
            <a:ext cx="31673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父母</a:t>
            </a:r>
            <a:r>
              <a:rPr lang="zh-CN" altLang="en-US" sz="2400" spc="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对儿女的关爱</a:t>
            </a:r>
            <a:endParaRPr lang="zh-CN" altLang="en-US" sz="2400" spc="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儿女</a:t>
            </a:r>
            <a:r>
              <a:rPr lang="zh-CN" altLang="en-US" sz="2400" spc="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对父母的孝心</a:t>
            </a:r>
            <a:endParaRPr lang="zh-CN" altLang="en-US" sz="2400" spc="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金钱</a:t>
            </a:r>
            <a:r>
              <a:rPr lang="zh-CN" altLang="en-US" sz="2400" spc="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的烦恼  </a:t>
            </a:r>
            <a:endParaRPr lang="zh-CN" altLang="en-US" sz="2400" spc="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spc="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护肤美容的途径</a:t>
            </a:r>
            <a:endParaRPr lang="zh-CN" altLang="en-US" sz="2400" spc="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生活</a:t>
            </a:r>
            <a:r>
              <a:rPr lang="zh-CN" altLang="en-US" sz="2400" spc="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安宁的</a:t>
            </a:r>
            <a:r>
              <a:rPr lang="zh-CN" altLang="en-US" sz="24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守护神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文本框 25"/>
          <p:cNvSpPr txBox="1"/>
          <p:nvPr/>
        </p:nvSpPr>
        <p:spPr>
          <a:xfrm>
            <a:off x="1817370" y="2229485"/>
            <a:ext cx="855726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600" b="1" spc="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步骤五：</a:t>
            </a:r>
            <a:r>
              <a:rPr lang="zh-CN" altLang="en-US" sz="3600" b="1" spc="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激发准客户</a:t>
            </a:r>
            <a:r>
              <a:rPr lang="zh-CN" altLang="en-US" sz="3600" b="1" spc="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en-US" altLang="zh-CN" sz="3600" b="1" spc="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spc="200" dirty="0" smtClean="0">
                <a:ea typeface="微软雅黑" panose="020B0503020204020204" pitchFamily="34" charset="-122"/>
              </a:rPr>
              <a:t>     目的：</a:t>
            </a:r>
            <a:r>
              <a:rPr lang="zh-CN" altLang="en-US" sz="3200" spc="200" dirty="0" smtClean="0">
                <a:ea typeface="微软雅黑" panose="020B0503020204020204" pitchFamily="34" charset="-122"/>
                <a:sym typeface="+mn-ea"/>
              </a:rPr>
              <a:t>根据客户资料，发现准客户的购买</a:t>
            </a:r>
            <a:endParaRPr lang="en-US" altLang="zh-CN" sz="3200" spc="200" dirty="0" smtClean="0">
              <a:ea typeface="微软雅黑" panose="020B0503020204020204" pitchFamily="34" charset="-122"/>
            </a:endParaRPr>
          </a:p>
          <a:p>
            <a:pPr lvl="2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200" spc="200" dirty="0" smtClean="0">
                <a:ea typeface="微软雅黑" panose="020B0503020204020204" pitchFamily="34" charset="-122"/>
              </a:rPr>
              <a:t>        锁定购买点，激发准客户的需求</a:t>
            </a:r>
            <a:endParaRPr lang="en-US" altLang="zh-CN" sz="3200" spc="200" dirty="0"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60418"/>
          <p:cNvSpPr txBox="1">
            <a:spLocks noChangeArrowheads="1"/>
          </p:cNvSpPr>
          <p:nvPr/>
        </p:nvSpPr>
        <p:spPr bwMode="auto">
          <a:xfrm>
            <a:off x="1927225" y="1492250"/>
            <a:ext cx="8337550" cy="5046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ctr">
              <a:buFont typeface="Wingdings" panose="05000000000000000000" charset="0"/>
              <a:buChar char=""/>
            </a:pPr>
            <a:r>
              <a:rPr lang="zh-CN" altLang="en-US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引导来激发兴趣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spc="20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说一些令客户困惑的话——引起客户思考</a:t>
            </a:r>
            <a:endParaRPr lang="zh-CN" altLang="en-US" sz="2800" spc="200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spc="20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说一些奇奇怪怪的问题——引他想继续听下去</a:t>
            </a:r>
            <a:endParaRPr lang="zh-CN" altLang="en-US" sz="2800" spc="200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spc="20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说一些中性的话——让客户捉摸不透什么意思</a:t>
            </a:r>
            <a:endParaRPr lang="zh-CN" altLang="en-US" sz="2800" spc="200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spc="20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说一些不明确的话——让客户向我提出问题</a:t>
            </a:r>
            <a:endParaRPr lang="zh-CN" altLang="en-US" sz="2800" spc="200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spc="20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说一些化妆品负面的话——让客户措手不及</a:t>
            </a:r>
            <a:endParaRPr lang="zh-CN" altLang="en-US" sz="2800" spc="200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spc="20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说一些他想听的话——让客户对我产生亲近</a:t>
            </a:r>
            <a:endParaRPr lang="zh-CN" altLang="en-US" sz="2800" spc="200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spc="20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说一些客户的成就——让他产生想说话的欲望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07330" y="908685"/>
            <a:ext cx="1019632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3200" b="1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引导</a:t>
            </a:r>
            <a:endParaRPr lang="zh-CN" altLang="zh-CN" sz="3200" b="1" dirty="0" smtClean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118995" y="1490980"/>
            <a:ext cx="7954010" cy="3876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600" b="1" spc="200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步骤六：介绍公司，重申产品的利益</a:t>
            </a:r>
            <a:endParaRPr lang="zh-CN" altLang="en-US" sz="3600" b="1" spc="200" dirty="0" smtClean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spc="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目的：让客户清晰明确产品的收益</a:t>
            </a:r>
            <a:endParaRPr lang="en-US" altLang="zh-CN" sz="3200" spc="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spc="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工具：公司简介</a:t>
            </a:r>
            <a:endParaRPr lang="zh-CN" altLang="en-US" sz="3200" spc="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spc="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展业夹（会员手册等）</a:t>
            </a:r>
            <a:endParaRPr lang="en-US" altLang="zh-CN" sz="3200" spc="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73150" indent="-1073150">
              <a:lnSpc>
                <a:spcPct val="150000"/>
              </a:lnSpc>
            </a:pPr>
            <a:r>
              <a:rPr lang="zh-CN" altLang="en-US" sz="3200" spc="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方法：举例 、产品图</a:t>
            </a:r>
            <a:endParaRPr lang="en-US" altLang="zh-CN" sz="3200" spc="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61442"/>
          <p:cNvSpPr txBox="1">
            <a:spLocks noChangeArrowheads="1"/>
          </p:cNvSpPr>
          <p:nvPr/>
        </p:nvSpPr>
        <p:spPr bwMode="auto">
          <a:xfrm>
            <a:off x="2360295" y="1635125"/>
            <a:ext cx="6913880" cy="3846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通过肢体来表达意图</a:t>
            </a:r>
            <a:endParaRPr lang="zh-CN" altLang="en-US" sz="2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肢体动作是表达个人意图的第二种语言</a:t>
            </a:r>
            <a:endParaRPr lang="zh-CN" altLang="en-US" sz="2400" spc="200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肢体动作可以加强语音表达的力度</a:t>
            </a:r>
            <a:endParaRPr lang="zh-CN" altLang="en-US" sz="2400" spc="200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百闻不如一见，从视觉上给对方更强的冲击</a:t>
            </a:r>
            <a:endParaRPr lang="zh-CN" altLang="en-US" sz="2400" spc="200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很多场合做比说更合适</a:t>
            </a:r>
            <a:endParaRPr lang="zh-CN" altLang="en-US" sz="2400" spc="200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肢体动作要适度，不必反复演示</a:t>
            </a:r>
            <a:endParaRPr lang="zh-CN" altLang="en-US" sz="2400" spc="200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改正不恰当的习惯性动作</a:t>
            </a:r>
            <a:endParaRPr lang="zh-CN" altLang="en-US" sz="2400" b="1" spc="200" dirty="0" smtClean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 rot="16200000">
            <a:off x="5789295" y="3051175"/>
            <a:ext cx="613410" cy="61074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800" b="1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用动作配合提问     </a:t>
            </a:r>
            <a:r>
              <a:rPr lang="zh-CN" altLang="en-US" sz="2800" b="1" spc="200" dirty="0" smtClea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</a:t>
            </a:r>
            <a:r>
              <a:rPr lang="zh-CN" altLang="en-US" sz="2800" b="1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行动导入</a:t>
            </a:r>
            <a:r>
              <a:rPr lang="zh-CN" altLang="en-US" sz="2800" b="1" spc="200" dirty="0" smtClea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说明</a:t>
            </a:r>
            <a:endParaRPr lang="zh-CN" altLang="en-US" sz="2800" b="1" spc="200" dirty="0" smtClean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07330" y="908685"/>
            <a:ext cx="1019632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3200" b="1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肢体</a:t>
            </a:r>
            <a:endParaRPr lang="zh-CN" altLang="zh-CN" sz="3200" b="1" dirty="0" smtClean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767330" y="2229485"/>
            <a:ext cx="665734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600" b="1" spc="200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步骤七：</a:t>
            </a:r>
            <a:r>
              <a:rPr lang="zh-CN" altLang="en-US" sz="3600" b="1" spc="200" dirty="0">
                <a:solidFill>
                  <a:srgbClr val="C00000"/>
                </a:solidFill>
                <a:ea typeface="微软雅黑" panose="020B0503020204020204" pitchFamily="34" charset="-122"/>
              </a:rPr>
              <a:t>约定下次会面时间</a:t>
            </a:r>
            <a:endParaRPr lang="en-US" altLang="zh-CN" sz="3600" b="1" spc="200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spc="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关键</a:t>
            </a:r>
            <a:r>
              <a:rPr lang="zh-CN" altLang="en-US" sz="3200" spc="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：恰当运用二择一</a:t>
            </a:r>
            <a:r>
              <a:rPr lang="zh-CN" altLang="en-US" sz="3200" spc="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endParaRPr lang="en-US" altLang="zh-CN" sz="3200" spc="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spc="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目的</a:t>
            </a:r>
            <a:r>
              <a:rPr lang="zh-CN" altLang="en-US" sz="3200" spc="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：安排下次面谈时间地点</a:t>
            </a:r>
            <a:endParaRPr lang="zh-CN" altLang="en-US" sz="3200" spc="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9" name="任意多边形 38"/>
          <p:cNvSpPr/>
          <p:nvPr/>
        </p:nvSpPr>
        <p:spPr bwMode="auto">
          <a:xfrm>
            <a:off x="6570980" y="0"/>
            <a:ext cx="5592445" cy="6858000"/>
          </a:xfrm>
          <a:custGeom>
            <a:avLst/>
            <a:gdLst>
              <a:gd name="connsiteX0" fmla="*/ 2665414 w 5592410"/>
              <a:gd name="connsiteY0" fmla="*/ 0 h 6858000"/>
              <a:gd name="connsiteX1" fmla="*/ 2852064 w 5592410"/>
              <a:gd name="connsiteY1" fmla="*/ 0 h 6858000"/>
              <a:gd name="connsiteX2" fmla="*/ 5405760 w 5592410"/>
              <a:gd name="connsiteY2" fmla="*/ 0 h 6858000"/>
              <a:gd name="connsiteX3" fmla="*/ 5592410 w 5592410"/>
              <a:gd name="connsiteY3" fmla="*/ 0 h 6858000"/>
              <a:gd name="connsiteX4" fmla="*/ 5592410 w 5592410"/>
              <a:gd name="connsiteY4" fmla="*/ 6858000 h 6858000"/>
              <a:gd name="connsiteX5" fmla="*/ 5405760 w 5592410"/>
              <a:gd name="connsiteY5" fmla="*/ 6858000 h 6858000"/>
              <a:gd name="connsiteX6" fmla="*/ 186650 w 5592410"/>
              <a:gd name="connsiteY6" fmla="*/ 6858000 h 6858000"/>
              <a:gd name="connsiteX7" fmla="*/ 0 w 559241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92410" h="6858000">
                <a:moveTo>
                  <a:pt x="2665414" y="0"/>
                </a:moveTo>
                <a:lnTo>
                  <a:pt x="2852064" y="0"/>
                </a:lnTo>
                <a:lnTo>
                  <a:pt x="5405760" y="0"/>
                </a:lnTo>
                <a:lnTo>
                  <a:pt x="5592410" y="0"/>
                </a:lnTo>
                <a:lnTo>
                  <a:pt x="5592410" y="6858000"/>
                </a:lnTo>
                <a:lnTo>
                  <a:pt x="5405760" y="6858000"/>
                </a:lnTo>
                <a:lnTo>
                  <a:pt x="186650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1"/>
            <a:srcRect/>
            <a:stretch>
              <a:fillRect l="-42104" r="-41914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endParaRPr lang="zh-CN" altLang="en-US"/>
          </a:p>
        </p:txBody>
      </p:sp>
      <p:sp>
        <p:nvSpPr>
          <p:cNvPr id="43" name="Freeform 9"/>
          <p:cNvSpPr>
            <a:spLocks noEditPoints="1"/>
          </p:cNvSpPr>
          <p:nvPr/>
        </p:nvSpPr>
        <p:spPr bwMode="auto">
          <a:xfrm>
            <a:off x="6570980" y="0"/>
            <a:ext cx="2792095" cy="6858000"/>
          </a:xfrm>
          <a:custGeom>
            <a:avLst/>
            <a:gdLst>
              <a:gd name="T0" fmla="*/ 2347 w 2347"/>
              <a:gd name="T1" fmla="*/ 0 h 5765"/>
              <a:gd name="T2" fmla="*/ 2243 w 2347"/>
              <a:gd name="T3" fmla="*/ 0 h 5765"/>
              <a:gd name="T4" fmla="*/ 0 w 2347"/>
              <a:gd name="T5" fmla="*/ 5765 h 5765"/>
              <a:gd name="T6" fmla="*/ 441 w 2347"/>
              <a:gd name="T7" fmla="*/ 5765 h 5765"/>
              <a:gd name="T8" fmla="*/ 2347 w 2347"/>
              <a:gd name="T9" fmla="*/ 0 h 5765"/>
              <a:gd name="T10" fmla="*/ 2347 w 2347"/>
              <a:gd name="T11" fmla="*/ 0 h 5765"/>
              <a:gd name="T12" fmla="*/ 2347 w 2347"/>
              <a:gd name="T13" fmla="*/ 0 h 5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47" h="5765">
                <a:moveTo>
                  <a:pt x="2347" y="0"/>
                </a:moveTo>
                <a:lnTo>
                  <a:pt x="2243" y="0"/>
                </a:lnTo>
                <a:lnTo>
                  <a:pt x="0" y="5765"/>
                </a:lnTo>
                <a:lnTo>
                  <a:pt x="441" y="5765"/>
                </a:lnTo>
                <a:lnTo>
                  <a:pt x="2347" y="0"/>
                </a:lnTo>
                <a:close/>
                <a:moveTo>
                  <a:pt x="2347" y="0"/>
                </a:moveTo>
                <a:lnTo>
                  <a:pt x="2347" y="0"/>
                </a:lnTo>
                <a:close/>
              </a:path>
            </a:pathLst>
          </a:custGeom>
          <a:solidFill>
            <a:srgbClr val="231815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67" name=" 167"/>
          <p:cNvSpPr/>
          <p:nvPr/>
        </p:nvSpPr>
        <p:spPr>
          <a:xfrm>
            <a:off x="727710" y="2825750"/>
            <a:ext cx="7341870" cy="1206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spc="200">
                <a:solidFill>
                  <a:srgbClr val="C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</a:t>
            </a:r>
            <a:r>
              <a:rPr lang="en-US" altLang="zh-CN" sz="4800" b="1" spc="200">
                <a:solidFill>
                  <a:srgbClr val="C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4800" b="1" spc="200">
                <a:solidFill>
                  <a:srgbClr val="C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接触面谈的注意事项</a:t>
            </a:r>
            <a:endParaRPr lang="zh-CN" altLang="en-US" sz="4800" b="1" spc="200">
              <a:solidFill>
                <a:srgbClr val="C0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428625" y="890270"/>
            <a:ext cx="11218552" cy="5077460"/>
            <a:chOff x="1718" y="1752"/>
            <a:chExt cx="16934" cy="7996"/>
          </a:xfrm>
        </p:grpSpPr>
        <p:grpSp>
          <p:nvGrpSpPr>
            <p:cNvPr id="2" name="组合 1"/>
            <p:cNvGrpSpPr/>
            <p:nvPr/>
          </p:nvGrpSpPr>
          <p:grpSpPr>
            <a:xfrm>
              <a:off x="1718" y="1752"/>
              <a:ext cx="16934" cy="7996"/>
              <a:chOff x="1747" y="2031"/>
              <a:chExt cx="16934" cy="7996"/>
            </a:xfrm>
          </p:grpSpPr>
          <p:sp>
            <p:nvSpPr>
              <p:cNvPr id="62466" name="文本框 62466"/>
              <p:cNvSpPr txBox="1">
                <a:spLocks noChangeArrowheads="1"/>
              </p:cNvSpPr>
              <p:nvPr/>
            </p:nvSpPr>
            <p:spPr bwMode="auto">
              <a:xfrm>
                <a:off x="8740" y="2031"/>
                <a:ext cx="9941" cy="79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1905" indent="-190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57200" indent="-4572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sz="2400" spc="200" dirty="0">
                    <a:solidFill>
                      <a:schemeClr val="tx1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首先确定面谈的资格</a:t>
                </a:r>
                <a:endParaRPr lang="zh-CN" altLang="en-US" sz="2400" spc="200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sz="2400" spc="200" dirty="0">
                    <a:solidFill>
                      <a:schemeClr val="tx1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需要一个良好的面谈环境</a:t>
                </a:r>
                <a:endParaRPr lang="zh-CN" altLang="en-US" sz="2400" spc="200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sz="2400" spc="200" dirty="0">
                    <a:solidFill>
                      <a:schemeClr val="tx1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注意最初3分钟的个人表现</a:t>
                </a:r>
                <a:endParaRPr lang="zh-CN" altLang="en-US" sz="2400" spc="200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sz="2400" spc="200" dirty="0">
                    <a:solidFill>
                      <a:schemeClr val="tx1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采用正确的连接，避免主观的描述</a:t>
                </a:r>
                <a:endParaRPr lang="zh-CN" altLang="en-US" sz="2400" spc="200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sz="2400" spc="200" dirty="0">
                    <a:solidFill>
                      <a:schemeClr val="tx1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说对方想听或爱听的话，避免立场不一致</a:t>
                </a:r>
                <a:endParaRPr lang="zh-CN" altLang="en-US" sz="2400" spc="200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sz="2400" spc="200" dirty="0">
                    <a:solidFill>
                      <a:schemeClr val="tx1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用头脑说话，延续准主顾的话中真意思</a:t>
                </a:r>
                <a:endParaRPr lang="zh-CN" altLang="en-US" sz="2400" spc="200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sz="2400" spc="200" dirty="0">
                    <a:solidFill>
                      <a:schemeClr val="tx1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让自己与众不同，使气氛轻松幽默</a:t>
                </a:r>
                <a:endParaRPr lang="zh-CN" altLang="en-US" sz="2400" spc="200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sz="2400" spc="200" dirty="0">
                    <a:solidFill>
                      <a:schemeClr val="tx1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从一般话题导入对资料的展示</a:t>
                </a:r>
                <a:endParaRPr lang="zh-CN" altLang="en-US" sz="2400" spc="200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sz="2400" spc="200" dirty="0">
                    <a:solidFill>
                      <a:schemeClr val="tx1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为下次拜访打下伏笔</a:t>
                </a:r>
                <a:endParaRPr lang="zh-CN" altLang="en-US" sz="2400" spc="200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" name=" 184"/>
              <p:cNvSpPr/>
              <p:nvPr/>
            </p:nvSpPr>
            <p:spPr>
              <a:xfrm>
                <a:off x="1747" y="3180"/>
                <a:ext cx="4757" cy="444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 anchorCtr="0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3600" b="1" spc="200" dirty="0" smtClean="0">
                    <a:solidFill>
                      <a:srgbClr val="FFFFFF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接触面谈的原则</a:t>
                </a:r>
                <a:endParaRPr lang="zh-CN" altLang="en-US" sz="3600" b="1" spc="200" dirty="0" smtClean="0">
                  <a:solidFill>
                    <a:srgbClr val="FFFFFF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sp>
          <p:nvSpPr>
            <p:cNvPr id="3" name="右箭头 2"/>
            <p:cNvSpPr/>
            <p:nvPr/>
          </p:nvSpPr>
          <p:spPr>
            <a:xfrm>
              <a:off x="6822" y="4739"/>
              <a:ext cx="1542" cy="76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1185545" y="1418590"/>
            <a:ext cx="9820910" cy="4522470"/>
            <a:chOff x="2255" y="2219"/>
            <a:chExt cx="15466" cy="7122"/>
          </a:xfrm>
        </p:grpSpPr>
        <p:grpSp>
          <p:nvGrpSpPr>
            <p:cNvPr id="3" name="组合 2"/>
            <p:cNvGrpSpPr/>
            <p:nvPr/>
          </p:nvGrpSpPr>
          <p:grpSpPr>
            <a:xfrm>
              <a:off x="2255" y="2219"/>
              <a:ext cx="15467" cy="7123"/>
              <a:chOff x="2582" y="2595"/>
              <a:chExt cx="15467" cy="7123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9727" y="2595"/>
                <a:ext cx="8322" cy="7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457200" indent="-4572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sz="2400" spc="200" dirty="0" smtClean="0">
                    <a:solidFill>
                      <a:schemeClr val="tx1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切勿与潜在客户争论</a:t>
                </a:r>
                <a:endParaRPr lang="zh-CN" altLang="en-US" sz="2400" spc="200" dirty="0" smtClean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sz="2400" spc="200" dirty="0" smtClean="0">
                    <a:solidFill>
                      <a:schemeClr val="tx1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提早预约面谈时间</a:t>
                </a:r>
                <a:endParaRPr lang="zh-CN" altLang="en-US" sz="2400" spc="200" dirty="0" smtClean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sz="2400" spc="200" dirty="0">
                    <a:solidFill>
                      <a:schemeClr val="tx1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介绍</a:t>
                </a:r>
                <a:r>
                  <a:rPr lang="zh-CN" altLang="en-US" sz="2400" spc="200" dirty="0" smtClean="0">
                    <a:solidFill>
                      <a:schemeClr val="tx1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时建立强烈的自信</a:t>
                </a:r>
                <a:endParaRPr lang="zh-CN" altLang="en-US" sz="2400" spc="200" dirty="0" smtClean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sz="2400" spc="200" dirty="0" smtClean="0">
                    <a:solidFill>
                      <a:schemeClr val="tx1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针对客户做出适合的化妆品推荐</a:t>
                </a:r>
                <a:endParaRPr lang="zh-CN" altLang="en-US" sz="2400" spc="200" dirty="0" smtClean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sz="2400" spc="200" dirty="0" smtClean="0">
                    <a:solidFill>
                      <a:schemeClr val="tx1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找出真正的原因</a:t>
                </a:r>
                <a:endParaRPr lang="zh-CN" altLang="en-US" sz="2400" spc="200" dirty="0" smtClean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sz="2400" spc="200" dirty="0" smtClean="0">
                    <a:solidFill>
                      <a:schemeClr val="tx1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了解你的业务</a:t>
                </a:r>
                <a:endParaRPr lang="zh-CN" altLang="en-US" sz="2400" spc="200" dirty="0" smtClean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sz="2400" spc="200" dirty="0" smtClean="0">
                    <a:solidFill>
                      <a:schemeClr val="tx1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了解你的竞争者</a:t>
                </a:r>
                <a:endParaRPr lang="zh-CN" altLang="en-US" sz="2400" spc="200" dirty="0" smtClean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sz="2400" spc="200" dirty="0" smtClean="0">
                    <a:solidFill>
                      <a:schemeClr val="tx1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提前不断的练习话术</a:t>
                </a:r>
                <a:endParaRPr lang="zh-CN" altLang="en-US" sz="2400" spc="200" dirty="0" smtClean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 184"/>
              <p:cNvSpPr/>
              <p:nvPr/>
            </p:nvSpPr>
            <p:spPr>
              <a:xfrm>
                <a:off x="2582" y="3412"/>
                <a:ext cx="4757" cy="444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3600" b="1" spc="200" dirty="0" smtClean="0">
                    <a:solidFill>
                      <a:srgbClr val="FFFFFF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接触面谈的注意事项</a:t>
                </a:r>
                <a:endParaRPr lang="zh-CN" altLang="en-US" sz="3600" b="1" spc="200" dirty="0" smtClean="0">
                  <a:solidFill>
                    <a:srgbClr val="FFFFFF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sp>
          <p:nvSpPr>
            <p:cNvPr id="4" name="右箭头 3"/>
            <p:cNvSpPr/>
            <p:nvPr/>
          </p:nvSpPr>
          <p:spPr>
            <a:xfrm>
              <a:off x="7435" y="4873"/>
              <a:ext cx="1542" cy="76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1395095" y="2019300"/>
            <a:ext cx="9402445" cy="2819400"/>
            <a:chOff x="1867" y="3051"/>
            <a:chExt cx="14807" cy="4440"/>
          </a:xfrm>
        </p:grpSpPr>
        <p:grpSp>
          <p:nvGrpSpPr>
            <p:cNvPr id="4" name="组合 3"/>
            <p:cNvGrpSpPr/>
            <p:nvPr/>
          </p:nvGrpSpPr>
          <p:grpSpPr>
            <a:xfrm>
              <a:off x="6882" y="3354"/>
              <a:ext cx="9793" cy="3633"/>
              <a:chOff x="7132" y="3465"/>
              <a:chExt cx="11115" cy="3434"/>
            </a:xfrm>
          </p:grpSpPr>
          <p:sp>
            <p:nvSpPr>
              <p:cNvPr id="2" name="右箭头 1"/>
              <p:cNvSpPr/>
              <p:nvPr/>
            </p:nvSpPr>
            <p:spPr>
              <a:xfrm>
                <a:off x="7132" y="5310"/>
                <a:ext cx="3528" cy="180"/>
              </a:xfrm>
              <a:prstGeom prst="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7468" y="4624"/>
                <a:ext cx="3192" cy="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面谈前准备</a:t>
                </a:r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0965" y="3465"/>
                <a:ext cx="7282" cy="3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>
                  <a:lnSpc>
                    <a:spcPct val="150000"/>
                  </a:lnSpc>
                  <a:buFont typeface="Wingdings" panose="05000000000000000000" charset="0"/>
                  <a:buNone/>
                </a:pPr>
                <a:r>
                  <a:rPr lang="zh-CN" altLang="en-US" sz="2400" spc="200">
                    <a:solidFill>
                      <a:schemeClr val="tx1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熟读话术运用工具</a:t>
                </a:r>
                <a:endParaRPr lang="zh-CN" altLang="en-US" sz="2400" spc="20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>
                  <a:lnSpc>
                    <a:spcPct val="150000"/>
                  </a:lnSpc>
                  <a:buFont typeface="Wingdings" panose="05000000000000000000" charset="0"/>
                  <a:buNone/>
                </a:pPr>
                <a:r>
                  <a:rPr lang="zh-CN" altLang="en-US" sz="2400" spc="200">
                    <a:solidFill>
                      <a:schemeClr val="tx1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面谈有系统</a:t>
                </a:r>
                <a:endParaRPr lang="zh-CN" altLang="en-US" sz="2400" spc="20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>
                  <a:lnSpc>
                    <a:spcPct val="150000"/>
                  </a:lnSpc>
                  <a:buFont typeface="Wingdings" panose="05000000000000000000" charset="0"/>
                  <a:buNone/>
                </a:pPr>
                <a:r>
                  <a:rPr lang="zh-CN" altLang="en-US" sz="2400" spc="200">
                    <a:solidFill>
                      <a:schemeClr val="tx1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灵活运用</a:t>
                </a:r>
                <a:endParaRPr lang="zh-CN" altLang="en-US" sz="2400" spc="20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>
                  <a:lnSpc>
                    <a:spcPct val="150000"/>
                  </a:lnSpc>
                  <a:buFont typeface="Wingdings" panose="05000000000000000000" charset="0"/>
                  <a:buNone/>
                </a:pPr>
                <a:r>
                  <a:rPr lang="zh-CN" altLang="en-US" sz="2400" spc="200">
                    <a:solidFill>
                      <a:schemeClr val="tx1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成交机会</a:t>
                </a:r>
                <a:endParaRPr lang="zh-CN" altLang="en-US" sz="2400" spc="20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 184"/>
            <p:cNvSpPr/>
            <p:nvPr/>
          </p:nvSpPr>
          <p:spPr>
            <a:xfrm>
              <a:off x="1867" y="3051"/>
              <a:ext cx="4757" cy="44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600" b="1" spc="200" dirty="0" smtClean="0">
                  <a:solidFill>
                    <a:srgbClr val="FFFFFF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接触面谈总结</a:t>
              </a:r>
              <a:endParaRPr lang="zh-CN" altLang="en-US" sz="3600" b="1" spc="200" dirty="0" smtClean="0">
                <a:solidFill>
                  <a:srgbClr val="FFFFF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9" name="任意多边形 38"/>
          <p:cNvSpPr/>
          <p:nvPr/>
        </p:nvSpPr>
        <p:spPr bwMode="auto">
          <a:xfrm>
            <a:off x="6570980" y="0"/>
            <a:ext cx="5592445" cy="6858000"/>
          </a:xfrm>
          <a:custGeom>
            <a:avLst/>
            <a:gdLst>
              <a:gd name="connsiteX0" fmla="*/ 2665414 w 5592410"/>
              <a:gd name="connsiteY0" fmla="*/ 0 h 6858000"/>
              <a:gd name="connsiteX1" fmla="*/ 2852064 w 5592410"/>
              <a:gd name="connsiteY1" fmla="*/ 0 h 6858000"/>
              <a:gd name="connsiteX2" fmla="*/ 5405760 w 5592410"/>
              <a:gd name="connsiteY2" fmla="*/ 0 h 6858000"/>
              <a:gd name="connsiteX3" fmla="*/ 5592410 w 5592410"/>
              <a:gd name="connsiteY3" fmla="*/ 0 h 6858000"/>
              <a:gd name="connsiteX4" fmla="*/ 5592410 w 5592410"/>
              <a:gd name="connsiteY4" fmla="*/ 6858000 h 6858000"/>
              <a:gd name="connsiteX5" fmla="*/ 5405760 w 5592410"/>
              <a:gd name="connsiteY5" fmla="*/ 6858000 h 6858000"/>
              <a:gd name="connsiteX6" fmla="*/ 186650 w 5592410"/>
              <a:gd name="connsiteY6" fmla="*/ 6858000 h 6858000"/>
              <a:gd name="connsiteX7" fmla="*/ 0 w 559241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92410" h="6858000">
                <a:moveTo>
                  <a:pt x="2665414" y="0"/>
                </a:moveTo>
                <a:lnTo>
                  <a:pt x="2852064" y="0"/>
                </a:lnTo>
                <a:lnTo>
                  <a:pt x="5405760" y="0"/>
                </a:lnTo>
                <a:lnTo>
                  <a:pt x="5592410" y="0"/>
                </a:lnTo>
                <a:lnTo>
                  <a:pt x="5592410" y="6858000"/>
                </a:lnTo>
                <a:lnTo>
                  <a:pt x="5405760" y="6858000"/>
                </a:lnTo>
                <a:lnTo>
                  <a:pt x="186650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1"/>
            <a:srcRect/>
            <a:stretch>
              <a:fillRect l="-42104" r="-41914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endParaRPr lang="zh-CN" altLang="en-US"/>
          </a:p>
        </p:txBody>
      </p:sp>
      <p:sp>
        <p:nvSpPr>
          <p:cNvPr id="43" name="Freeform 9"/>
          <p:cNvSpPr>
            <a:spLocks noEditPoints="1"/>
          </p:cNvSpPr>
          <p:nvPr/>
        </p:nvSpPr>
        <p:spPr bwMode="auto">
          <a:xfrm>
            <a:off x="6570980" y="0"/>
            <a:ext cx="2792095" cy="6858000"/>
          </a:xfrm>
          <a:custGeom>
            <a:avLst/>
            <a:gdLst>
              <a:gd name="T0" fmla="*/ 2347 w 2347"/>
              <a:gd name="T1" fmla="*/ 0 h 5765"/>
              <a:gd name="T2" fmla="*/ 2243 w 2347"/>
              <a:gd name="T3" fmla="*/ 0 h 5765"/>
              <a:gd name="T4" fmla="*/ 0 w 2347"/>
              <a:gd name="T5" fmla="*/ 5765 h 5765"/>
              <a:gd name="T6" fmla="*/ 441 w 2347"/>
              <a:gd name="T7" fmla="*/ 5765 h 5765"/>
              <a:gd name="T8" fmla="*/ 2347 w 2347"/>
              <a:gd name="T9" fmla="*/ 0 h 5765"/>
              <a:gd name="T10" fmla="*/ 2347 w 2347"/>
              <a:gd name="T11" fmla="*/ 0 h 5765"/>
              <a:gd name="T12" fmla="*/ 2347 w 2347"/>
              <a:gd name="T13" fmla="*/ 0 h 5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47" h="5765">
                <a:moveTo>
                  <a:pt x="2347" y="0"/>
                </a:moveTo>
                <a:lnTo>
                  <a:pt x="2243" y="0"/>
                </a:lnTo>
                <a:lnTo>
                  <a:pt x="0" y="5765"/>
                </a:lnTo>
                <a:lnTo>
                  <a:pt x="441" y="5765"/>
                </a:lnTo>
                <a:lnTo>
                  <a:pt x="2347" y="0"/>
                </a:lnTo>
                <a:close/>
                <a:moveTo>
                  <a:pt x="2347" y="0"/>
                </a:moveTo>
                <a:lnTo>
                  <a:pt x="2347" y="0"/>
                </a:lnTo>
                <a:close/>
              </a:path>
            </a:pathLst>
          </a:custGeom>
          <a:solidFill>
            <a:srgbClr val="231815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67" name=" 167"/>
          <p:cNvSpPr/>
          <p:nvPr/>
        </p:nvSpPr>
        <p:spPr>
          <a:xfrm>
            <a:off x="1473200" y="2990215"/>
            <a:ext cx="5765800" cy="1206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800" b="1" spc="200">
                <a:solidFill>
                  <a:srgbClr val="C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</a:t>
            </a:r>
            <a:r>
              <a:rPr lang="en-US" altLang="zh-CN" sz="4800" b="1" spc="200">
                <a:solidFill>
                  <a:srgbClr val="C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zh-CN" sz="4800" b="1" spc="200">
                <a:solidFill>
                  <a:srgbClr val="C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什么是接触面谈</a:t>
            </a:r>
            <a:endParaRPr lang="zh-CN" altLang="zh-CN" sz="4800" b="1" spc="200">
              <a:solidFill>
                <a:srgbClr val="C0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1884680" y="2321560"/>
            <a:ext cx="8423275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4000" b="1" spc="200">
                <a:latin typeface="微软雅黑" panose="020B0503020204020204" pitchFamily="34" charset="-122"/>
                <a:ea typeface="微软雅黑" panose="020B0503020204020204" pitchFamily="34" charset="-122"/>
              </a:rPr>
              <a:t>全力接触    自然促成</a:t>
            </a:r>
            <a:endParaRPr lang="zh-CN" altLang="en-US" sz="4000" b="1" spc="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1200" b="1" spc="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4000" b="1" spc="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100%</a:t>
            </a:r>
            <a:r>
              <a:rPr lang="zh-CN" altLang="en-US" sz="4000" b="1" spc="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销售</a:t>
            </a:r>
            <a:r>
              <a:rPr lang="en-US" altLang="zh-CN" sz="4000" b="1" spc="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=80%</a:t>
            </a:r>
            <a:r>
              <a:rPr lang="zh-CN" altLang="en-US" sz="4000" b="1" spc="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接触</a:t>
            </a:r>
            <a:r>
              <a:rPr lang="en-US" altLang="zh-CN" sz="4000" b="1" spc="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+20%</a:t>
            </a:r>
            <a:r>
              <a:rPr lang="zh-CN" altLang="en-US" sz="4000" b="1" spc="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促成</a:t>
            </a:r>
            <a:endParaRPr lang="zh-CN" altLang="en-US" sz="4000" b="1" spc="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68220" y="2875280"/>
            <a:ext cx="36372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 sz="6600" b="1" spc="200">
                <a:solidFill>
                  <a:srgbClr val="BA171C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  <a:endParaRPr lang="zh-CN" altLang="zh-CN" sz="6600" b="1" spc="200">
              <a:solidFill>
                <a:srgbClr val="BA171C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7"/>
          <p:cNvSpPr txBox="1">
            <a:spLocks noChangeArrowheads="1"/>
          </p:cNvSpPr>
          <p:nvPr/>
        </p:nvSpPr>
        <p:spPr>
          <a:xfrm>
            <a:off x="1614407" y="1536023"/>
            <a:ext cx="8964593" cy="4114800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 spc="200" dirty="0" smtClea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接触面谈是整个销售环节中的重要部分，它需要将适量的情感、热忱、逻辑和知识融合在一起。</a:t>
            </a:r>
            <a:endParaRPr lang="zh-CN" altLang="en-US" sz="2400" spc="200" dirty="0" smtClean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接触</a:t>
            </a:r>
            <a:r>
              <a:rPr lang="zh-CN" altLang="en-US" sz="2400" spc="200" dirty="0" smtClea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面谈是向客户陈述产品及服务，游说并说服客户进行交易的良好机会。</a:t>
            </a:r>
            <a:endParaRPr lang="zh-CN" altLang="en-US" sz="2400" spc="200" dirty="0" smtClean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 spc="200" dirty="0" smtClea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成功的接触面谈引导我们迈向独立、安稳、高效及自信。</a:t>
            </a:r>
            <a:endParaRPr lang="zh-CN" altLang="en-US" sz="2400" spc="200" dirty="0" smtClean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 spc="200" dirty="0" smtClea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接触面谈是专业化</a:t>
            </a:r>
            <a:r>
              <a:rPr lang="zh-CN" altLang="en-US" sz="2400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销售流程中不可缺少的一部分。</a:t>
            </a:r>
            <a:endParaRPr lang="zh-CN" altLang="en-US" sz="1000" spc="200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9" name="任意多边形 38"/>
          <p:cNvSpPr/>
          <p:nvPr/>
        </p:nvSpPr>
        <p:spPr bwMode="auto">
          <a:xfrm>
            <a:off x="6570980" y="0"/>
            <a:ext cx="5592445" cy="6858000"/>
          </a:xfrm>
          <a:custGeom>
            <a:avLst/>
            <a:gdLst>
              <a:gd name="connsiteX0" fmla="*/ 2665414 w 5592410"/>
              <a:gd name="connsiteY0" fmla="*/ 0 h 6858000"/>
              <a:gd name="connsiteX1" fmla="*/ 2852064 w 5592410"/>
              <a:gd name="connsiteY1" fmla="*/ 0 h 6858000"/>
              <a:gd name="connsiteX2" fmla="*/ 5405760 w 5592410"/>
              <a:gd name="connsiteY2" fmla="*/ 0 h 6858000"/>
              <a:gd name="connsiteX3" fmla="*/ 5592410 w 5592410"/>
              <a:gd name="connsiteY3" fmla="*/ 0 h 6858000"/>
              <a:gd name="connsiteX4" fmla="*/ 5592410 w 5592410"/>
              <a:gd name="connsiteY4" fmla="*/ 6858000 h 6858000"/>
              <a:gd name="connsiteX5" fmla="*/ 5405760 w 5592410"/>
              <a:gd name="connsiteY5" fmla="*/ 6858000 h 6858000"/>
              <a:gd name="connsiteX6" fmla="*/ 186650 w 5592410"/>
              <a:gd name="connsiteY6" fmla="*/ 6858000 h 6858000"/>
              <a:gd name="connsiteX7" fmla="*/ 0 w 559241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92410" h="6858000">
                <a:moveTo>
                  <a:pt x="2665414" y="0"/>
                </a:moveTo>
                <a:lnTo>
                  <a:pt x="2852064" y="0"/>
                </a:lnTo>
                <a:lnTo>
                  <a:pt x="5405760" y="0"/>
                </a:lnTo>
                <a:lnTo>
                  <a:pt x="5592410" y="0"/>
                </a:lnTo>
                <a:lnTo>
                  <a:pt x="5592410" y="6858000"/>
                </a:lnTo>
                <a:lnTo>
                  <a:pt x="5405760" y="6858000"/>
                </a:lnTo>
                <a:lnTo>
                  <a:pt x="186650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1"/>
            <a:srcRect/>
            <a:stretch>
              <a:fillRect l="-42104" r="-41914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endParaRPr lang="zh-CN" altLang="en-US"/>
          </a:p>
        </p:txBody>
      </p:sp>
      <p:sp>
        <p:nvSpPr>
          <p:cNvPr id="43" name="Freeform 9"/>
          <p:cNvSpPr>
            <a:spLocks noEditPoints="1"/>
          </p:cNvSpPr>
          <p:nvPr/>
        </p:nvSpPr>
        <p:spPr bwMode="auto">
          <a:xfrm>
            <a:off x="6570980" y="0"/>
            <a:ext cx="2792095" cy="6858000"/>
          </a:xfrm>
          <a:custGeom>
            <a:avLst/>
            <a:gdLst>
              <a:gd name="T0" fmla="*/ 2347 w 2347"/>
              <a:gd name="T1" fmla="*/ 0 h 5765"/>
              <a:gd name="T2" fmla="*/ 2243 w 2347"/>
              <a:gd name="T3" fmla="*/ 0 h 5765"/>
              <a:gd name="T4" fmla="*/ 0 w 2347"/>
              <a:gd name="T5" fmla="*/ 5765 h 5765"/>
              <a:gd name="T6" fmla="*/ 441 w 2347"/>
              <a:gd name="T7" fmla="*/ 5765 h 5765"/>
              <a:gd name="T8" fmla="*/ 2347 w 2347"/>
              <a:gd name="T9" fmla="*/ 0 h 5765"/>
              <a:gd name="T10" fmla="*/ 2347 w 2347"/>
              <a:gd name="T11" fmla="*/ 0 h 5765"/>
              <a:gd name="T12" fmla="*/ 2347 w 2347"/>
              <a:gd name="T13" fmla="*/ 0 h 5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47" h="5765">
                <a:moveTo>
                  <a:pt x="2347" y="0"/>
                </a:moveTo>
                <a:lnTo>
                  <a:pt x="2243" y="0"/>
                </a:lnTo>
                <a:lnTo>
                  <a:pt x="0" y="5765"/>
                </a:lnTo>
                <a:lnTo>
                  <a:pt x="441" y="5765"/>
                </a:lnTo>
                <a:lnTo>
                  <a:pt x="2347" y="0"/>
                </a:lnTo>
                <a:close/>
                <a:moveTo>
                  <a:pt x="2347" y="0"/>
                </a:moveTo>
                <a:lnTo>
                  <a:pt x="2347" y="0"/>
                </a:lnTo>
                <a:close/>
              </a:path>
            </a:pathLst>
          </a:custGeom>
          <a:solidFill>
            <a:srgbClr val="231815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67" name=" 167"/>
          <p:cNvSpPr/>
          <p:nvPr/>
        </p:nvSpPr>
        <p:spPr>
          <a:xfrm>
            <a:off x="1540510" y="2971165"/>
            <a:ext cx="5786120" cy="1206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4800" b="1" spc="200">
                <a:solidFill>
                  <a:srgbClr val="C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</a:t>
            </a:r>
            <a:r>
              <a:rPr lang="en-US" altLang="zh-CN" sz="4800" b="1" spc="200">
                <a:solidFill>
                  <a:srgbClr val="C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4800" b="1" spc="200">
                <a:solidFill>
                  <a:srgbClr val="C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接触面谈的目的</a:t>
            </a:r>
            <a:endParaRPr lang="zh-CN" altLang="en-US" sz="4800" b="1" spc="200">
              <a:solidFill>
                <a:srgbClr val="C0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587375" y="2019300"/>
            <a:ext cx="11017250" cy="2819400"/>
            <a:chOff x="1368" y="3180"/>
            <a:chExt cx="17350" cy="4440"/>
          </a:xfrm>
        </p:grpSpPr>
        <p:grpSp>
          <p:nvGrpSpPr>
            <p:cNvPr id="2" name="组合 1"/>
            <p:cNvGrpSpPr/>
            <p:nvPr/>
          </p:nvGrpSpPr>
          <p:grpSpPr>
            <a:xfrm>
              <a:off x="1368" y="3180"/>
              <a:ext cx="17350" cy="4440"/>
              <a:chOff x="2005" y="3202"/>
              <a:chExt cx="17350" cy="4440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8878" y="3202"/>
                <a:ext cx="10477" cy="4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>
                  <a:lnSpc>
                    <a:spcPct val="20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800" spc="200" dirty="0" smtClean="0">
                    <a:solidFill>
                      <a:schemeClr val="tx1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取得准客户信任</a:t>
                </a:r>
                <a:endParaRPr lang="zh-CN" altLang="en-US" sz="2800" spc="200" dirty="0" smtClean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indent="0">
                  <a:lnSpc>
                    <a:spcPct val="20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800" spc="200" dirty="0" smtClean="0">
                    <a:solidFill>
                      <a:schemeClr val="tx1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了解准客户信息，收集准客户资料</a:t>
                </a:r>
                <a:endParaRPr lang="zh-CN" altLang="en-US" sz="2800" spc="200" dirty="0" smtClean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indent="0">
                  <a:lnSpc>
                    <a:spcPct val="20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800" spc="200" dirty="0" smtClean="0">
                    <a:solidFill>
                      <a:schemeClr val="tx1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寻找准客户购买点</a:t>
                </a:r>
                <a:endParaRPr lang="zh-CN" altLang="en-US" sz="2800" spc="200" dirty="0" smtClean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84" name=" 184"/>
              <p:cNvSpPr/>
              <p:nvPr/>
            </p:nvSpPr>
            <p:spPr>
              <a:xfrm>
                <a:off x="2005" y="3202"/>
                <a:ext cx="4757" cy="444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 anchorCtr="0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3600" b="1" spc="200" dirty="0" smtClean="0">
                    <a:solidFill>
                      <a:schemeClr val="bg1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通过与客户的沟通</a:t>
                </a:r>
                <a:endParaRPr lang="zh-CN" altLang="en-US" sz="3600" b="1" spc="200" dirty="0" smtClean="0">
                  <a:solidFill>
                    <a:schemeClr val="bg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sp>
          <p:nvSpPr>
            <p:cNvPr id="4" name="右箭头 3"/>
            <p:cNvSpPr/>
            <p:nvPr/>
          </p:nvSpPr>
          <p:spPr>
            <a:xfrm>
              <a:off x="6516" y="5018"/>
              <a:ext cx="1542" cy="765"/>
            </a:xfrm>
            <a:prstGeom prst="rightArrow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556895" y="1167765"/>
            <a:ext cx="11078700" cy="4523105"/>
            <a:chOff x="672" y="1837"/>
            <a:chExt cx="17447" cy="7123"/>
          </a:xfrm>
        </p:grpSpPr>
        <p:grpSp>
          <p:nvGrpSpPr>
            <p:cNvPr id="3" name="组合 2"/>
            <p:cNvGrpSpPr/>
            <p:nvPr/>
          </p:nvGrpSpPr>
          <p:grpSpPr>
            <a:xfrm>
              <a:off x="672" y="1837"/>
              <a:ext cx="17447" cy="7123"/>
              <a:chOff x="331" y="2385"/>
              <a:chExt cx="17139" cy="7123"/>
            </a:xfrm>
          </p:grpSpPr>
          <p:sp>
            <p:nvSpPr>
              <p:cNvPr id="2" name=" 184"/>
              <p:cNvSpPr/>
              <p:nvPr/>
            </p:nvSpPr>
            <p:spPr>
              <a:xfrm>
                <a:off x="331" y="3727"/>
                <a:ext cx="4757" cy="444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 anchorCtr="0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3600" b="1" spc="200" dirty="0" smtClean="0">
                    <a:solidFill>
                      <a:srgbClr val="FFFFFF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接触面谈的重要性</a:t>
                </a:r>
                <a:endParaRPr lang="zh-CN" altLang="en-US" sz="3600" b="1" spc="200" dirty="0" smtClean="0">
                  <a:solidFill>
                    <a:srgbClr val="FFFFFF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7154" y="2385"/>
                <a:ext cx="10316" cy="7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l">
                  <a:lnSpc>
                    <a:spcPct val="200000"/>
                  </a:lnSpc>
                  <a:buFont typeface="Wingdings" panose="05000000000000000000" charset="0"/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1.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销售人员只有两种销售说服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技巧</a:t>
                </a:r>
                <a:endParaRPr lang="zh-CN" altLang="en-US" sz="24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indent="0" algn="l">
                  <a:lnSpc>
                    <a:spcPct val="200000"/>
                  </a:lnSpc>
                  <a:buFont typeface="Wingdings" panose="05000000000000000000" charset="0"/>
                  <a:buNone/>
                </a:pPr>
                <a:r>
                  <a:rPr lang="en-US" altLang="zh-CN" sz="24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   —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接触面谈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技巧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与展示技巧</a:t>
                </a:r>
                <a:endParaRPr lang="zh-CN" altLang="en-US" sz="2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indent="0" algn="l">
                  <a:lnSpc>
                    <a:spcPct val="200000"/>
                  </a:lnSpc>
                  <a:buFont typeface="Wingdings" panose="05000000000000000000" charset="0"/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2.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成功的接触面谈能够更好的达成销售业绩</a:t>
                </a:r>
                <a:endPara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indent="0" algn="l">
                  <a:lnSpc>
                    <a:spcPct val="200000"/>
                  </a:lnSpc>
                  <a:buFont typeface="Wingdings" panose="05000000000000000000" charset="0"/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3.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掌握接触面谈技巧能够保证你在沟通过程中信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4.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息传递的完整、有效，更好的达到沟通目的</a:t>
                </a:r>
                <a:endParaRPr lang="zh-CN" altLang="en-US" sz="24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indent="0" algn="l">
                  <a:lnSpc>
                    <a:spcPct val="200000"/>
                  </a:lnSpc>
                  <a:buFont typeface="Wingdings" panose="05000000000000000000" charset="0"/>
                  <a:buNone/>
                </a:pPr>
                <a:r>
                  <a:rPr lang="en-US" altLang="zh-CN"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5.</a:t>
                </a:r>
                <a:r>
                  <a:rPr lang="zh-CN" altLang="en-US"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接触面谈技巧适合各种沟通场合使用</a:t>
                </a:r>
                <a:endParaRPr lang="zh-CN" altLang="en-US"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右箭头 3"/>
            <p:cNvSpPr/>
            <p:nvPr/>
          </p:nvSpPr>
          <p:spPr>
            <a:xfrm>
              <a:off x="5795" y="5017"/>
              <a:ext cx="1542" cy="765"/>
            </a:xfrm>
            <a:prstGeom prst="rightArrow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9" name="任意多边形 38"/>
          <p:cNvSpPr/>
          <p:nvPr/>
        </p:nvSpPr>
        <p:spPr bwMode="auto">
          <a:xfrm>
            <a:off x="6570980" y="0"/>
            <a:ext cx="5592445" cy="6858000"/>
          </a:xfrm>
          <a:custGeom>
            <a:avLst/>
            <a:gdLst>
              <a:gd name="connsiteX0" fmla="*/ 2665414 w 5592410"/>
              <a:gd name="connsiteY0" fmla="*/ 0 h 6858000"/>
              <a:gd name="connsiteX1" fmla="*/ 2852064 w 5592410"/>
              <a:gd name="connsiteY1" fmla="*/ 0 h 6858000"/>
              <a:gd name="connsiteX2" fmla="*/ 5405760 w 5592410"/>
              <a:gd name="connsiteY2" fmla="*/ 0 h 6858000"/>
              <a:gd name="connsiteX3" fmla="*/ 5592410 w 5592410"/>
              <a:gd name="connsiteY3" fmla="*/ 0 h 6858000"/>
              <a:gd name="connsiteX4" fmla="*/ 5592410 w 5592410"/>
              <a:gd name="connsiteY4" fmla="*/ 6858000 h 6858000"/>
              <a:gd name="connsiteX5" fmla="*/ 5405760 w 5592410"/>
              <a:gd name="connsiteY5" fmla="*/ 6858000 h 6858000"/>
              <a:gd name="connsiteX6" fmla="*/ 186650 w 5592410"/>
              <a:gd name="connsiteY6" fmla="*/ 6858000 h 6858000"/>
              <a:gd name="connsiteX7" fmla="*/ 0 w 559241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92410" h="6858000">
                <a:moveTo>
                  <a:pt x="2665414" y="0"/>
                </a:moveTo>
                <a:lnTo>
                  <a:pt x="2852064" y="0"/>
                </a:lnTo>
                <a:lnTo>
                  <a:pt x="5405760" y="0"/>
                </a:lnTo>
                <a:lnTo>
                  <a:pt x="5592410" y="0"/>
                </a:lnTo>
                <a:lnTo>
                  <a:pt x="5592410" y="6858000"/>
                </a:lnTo>
                <a:lnTo>
                  <a:pt x="5405760" y="6858000"/>
                </a:lnTo>
                <a:lnTo>
                  <a:pt x="186650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1"/>
            <a:srcRect/>
            <a:stretch>
              <a:fillRect l="-42104" r="-41914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endParaRPr lang="zh-CN" altLang="en-US"/>
          </a:p>
        </p:txBody>
      </p:sp>
      <p:sp>
        <p:nvSpPr>
          <p:cNvPr id="43" name="Freeform 9"/>
          <p:cNvSpPr>
            <a:spLocks noEditPoints="1"/>
          </p:cNvSpPr>
          <p:nvPr/>
        </p:nvSpPr>
        <p:spPr bwMode="auto">
          <a:xfrm>
            <a:off x="6570980" y="0"/>
            <a:ext cx="2792095" cy="6858000"/>
          </a:xfrm>
          <a:custGeom>
            <a:avLst/>
            <a:gdLst>
              <a:gd name="T0" fmla="*/ 2347 w 2347"/>
              <a:gd name="T1" fmla="*/ 0 h 5765"/>
              <a:gd name="T2" fmla="*/ 2243 w 2347"/>
              <a:gd name="T3" fmla="*/ 0 h 5765"/>
              <a:gd name="T4" fmla="*/ 0 w 2347"/>
              <a:gd name="T5" fmla="*/ 5765 h 5765"/>
              <a:gd name="T6" fmla="*/ 441 w 2347"/>
              <a:gd name="T7" fmla="*/ 5765 h 5765"/>
              <a:gd name="T8" fmla="*/ 2347 w 2347"/>
              <a:gd name="T9" fmla="*/ 0 h 5765"/>
              <a:gd name="T10" fmla="*/ 2347 w 2347"/>
              <a:gd name="T11" fmla="*/ 0 h 5765"/>
              <a:gd name="T12" fmla="*/ 2347 w 2347"/>
              <a:gd name="T13" fmla="*/ 0 h 5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47" h="5765">
                <a:moveTo>
                  <a:pt x="2347" y="0"/>
                </a:moveTo>
                <a:lnTo>
                  <a:pt x="2243" y="0"/>
                </a:lnTo>
                <a:lnTo>
                  <a:pt x="0" y="5765"/>
                </a:lnTo>
                <a:lnTo>
                  <a:pt x="441" y="5765"/>
                </a:lnTo>
                <a:lnTo>
                  <a:pt x="2347" y="0"/>
                </a:lnTo>
                <a:close/>
                <a:moveTo>
                  <a:pt x="2347" y="0"/>
                </a:moveTo>
                <a:lnTo>
                  <a:pt x="2347" y="0"/>
                </a:lnTo>
                <a:close/>
              </a:path>
            </a:pathLst>
          </a:custGeom>
          <a:solidFill>
            <a:srgbClr val="231815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67" name=" 167"/>
          <p:cNvSpPr/>
          <p:nvPr/>
        </p:nvSpPr>
        <p:spPr>
          <a:xfrm>
            <a:off x="1395095" y="2980690"/>
            <a:ext cx="5950585" cy="1206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800" b="1" spc="200">
                <a:solidFill>
                  <a:srgbClr val="C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</a:t>
            </a:r>
            <a:r>
              <a:rPr lang="en-US" altLang="zh-CN" sz="4800" b="1" spc="200">
                <a:solidFill>
                  <a:srgbClr val="C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4800" b="1" spc="200">
                <a:solidFill>
                  <a:srgbClr val="C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接触面谈的步骤</a:t>
            </a:r>
            <a:endParaRPr lang="zh-CN" altLang="en-US" sz="4800" b="1" spc="200">
              <a:solidFill>
                <a:srgbClr val="C0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1688465" y="798195"/>
            <a:ext cx="8815070" cy="5261610"/>
            <a:chOff x="2210" y="1257"/>
            <a:chExt cx="13882" cy="8286"/>
          </a:xfrm>
        </p:grpSpPr>
        <p:grpSp>
          <p:nvGrpSpPr>
            <p:cNvPr id="2" name="组合 1"/>
            <p:cNvGrpSpPr/>
            <p:nvPr/>
          </p:nvGrpSpPr>
          <p:grpSpPr>
            <a:xfrm>
              <a:off x="2210" y="1257"/>
              <a:ext cx="13882" cy="8287"/>
              <a:chOff x="2082" y="1590"/>
              <a:chExt cx="13882" cy="8287"/>
            </a:xfrm>
          </p:grpSpPr>
          <p:sp>
            <p:nvSpPr>
              <p:cNvPr id="55" name=" 184"/>
              <p:cNvSpPr/>
              <p:nvPr/>
            </p:nvSpPr>
            <p:spPr>
              <a:xfrm>
                <a:off x="2082" y="3597"/>
                <a:ext cx="4757" cy="444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anchorCtr="0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3600" b="1" spc="200" dirty="0" smtClean="0">
                    <a:solidFill>
                      <a:srgbClr val="FFFFFF"/>
                    </a:soli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接触面谈的步骤</a:t>
                </a:r>
                <a:endParaRPr lang="zh-CN" altLang="en-US" sz="3600" b="1" spc="200" dirty="0" smtClean="0">
                  <a:solidFill>
                    <a:srgbClr val="FFFFFF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9242" y="1590"/>
                <a:ext cx="6722" cy="8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457200" indent="-4572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自我介绍</a:t>
                </a:r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建立轻松良好的关系</a:t>
                </a:r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道明来意，取得认同</a:t>
                </a:r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观念倒入，收集资料</a:t>
                </a:r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激发准客户需求</a:t>
                </a:r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介绍公司，重申产品利益</a:t>
                </a:r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确定下次会面时间</a:t>
                </a:r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" name="右箭头 2"/>
            <p:cNvSpPr/>
            <p:nvPr/>
          </p:nvSpPr>
          <p:spPr>
            <a:xfrm>
              <a:off x="7397" y="5102"/>
              <a:ext cx="1542" cy="765"/>
            </a:xfrm>
            <a:prstGeom prst="rightArrow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10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h_f"/>
  <p:tag name="KSO_WM_UNIT_INDEX" val="1_2_1"/>
  <p:tag name="KSO_WM_UNIT_ID" val="257*m_h_f*1_2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m1-1"/>
</p:tagLst>
</file>

<file path=ppt/tags/tag11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i"/>
  <p:tag name="KSO_WM_UNIT_INDEX" val="1_3"/>
  <p:tag name="KSO_WM_UNIT_ID" val="257*m_i*1_3"/>
  <p:tag name="KSO_WM_UNIT_CLEAR" val="1"/>
  <p:tag name="KSO_WM_UNIT_LAYERLEVEL" val="1_1"/>
  <p:tag name="KSO_WM_BEAUTIFY_FLAG" val="#wm#"/>
  <p:tag name="KSO_WM_DIAGRAM_GROUP_CODE" val="m1-1"/>
</p:tagLst>
</file>

<file path=ppt/tags/tag12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i"/>
  <p:tag name="KSO_WM_UNIT_INDEX" val="1_4"/>
  <p:tag name="KSO_WM_UNIT_ID" val="257*m_i*1_4"/>
  <p:tag name="KSO_WM_UNIT_CLEAR" val="1"/>
  <p:tag name="KSO_WM_UNIT_LAYERLEVEL" val="1_1"/>
  <p:tag name="KSO_WM_BEAUTIFY_FLAG" val="#wm#"/>
  <p:tag name="KSO_WM_DIAGRAM_GROUP_CODE" val="m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296_2*i*15"/>
  <p:tag name="KSO_WM_TEMPLATE_CATEGORY" val="diagram"/>
  <p:tag name="KSO_WM_TEMPLATE_INDEX" val="160296"/>
  <p:tag name="KSO_WM_UNIT_INDEX" val="15"/>
</p:tagLst>
</file>

<file path=ppt/tags/tag14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h_f"/>
  <p:tag name="KSO_WM_UNIT_INDEX" val="1_3_1"/>
  <p:tag name="KSO_WM_UNIT_ID" val="257*m_h_f*1_3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m1-1"/>
</p:tagLst>
</file>

<file path=ppt/tags/tag15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i"/>
  <p:tag name="KSO_WM_UNIT_INDEX" val="1_5"/>
  <p:tag name="KSO_WM_UNIT_ID" val="257*m_i*1_5"/>
  <p:tag name="KSO_WM_UNIT_CLEAR" val="1"/>
  <p:tag name="KSO_WM_UNIT_LAYERLEVEL" val="1_1"/>
  <p:tag name="KSO_WM_BEAUTIFY_FLAG" val="#wm#"/>
  <p:tag name="KSO_WM_DIAGRAM_GROUP_CODE" val="m1-1"/>
</p:tagLst>
</file>

<file path=ppt/tags/tag16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i"/>
  <p:tag name="KSO_WM_UNIT_INDEX" val="1_6"/>
  <p:tag name="KSO_WM_UNIT_ID" val="257*m_i*1_6"/>
  <p:tag name="KSO_WM_UNIT_CLEAR" val="1"/>
  <p:tag name="KSO_WM_UNIT_LAYERLEVEL" val="1_1"/>
  <p:tag name="KSO_WM_BEAUTIFY_FLAG" val="#wm#"/>
  <p:tag name="KSO_WM_DIAGRAM_GROUP_CODE" val="m1-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296_2*i*22"/>
  <p:tag name="KSO_WM_TEMPLATE_CATEGORY" val="diagram"/>
  <p:tag name="KSO_WM_TEMPLATE_INDEX" val="160296"/>
  <p:tag name="KSO_WM_UNIT_INDEX" val="22"/>
</p:tagLst>
</file>

<file path=ppt/tags/tag18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h_f"/>
  <p:tag name="KSO_WM_UNIT_INDEX" val="1_4_1"/>
  <p:tag name="KSO_WM_UNIT_ID" val="257*m_h_f*1_4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m1-1"/>
</p:tagLst>
</file>

<file path=ppt/tags/tag19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i"/>
  <p:tag name="KSO_WM_UNIT_INDEX" val="1_7"/>
  <p:tag name="KSO_WM_UNIT_ID" val="257*m_i*1_7"/>
  <p:tag name="KSO_WM_UNIT_CLEAR" val="1"/>
  <p:tag name="KSO_WM_UNIT_LAYERLEVEL" val="1_1"/>
  <p:tag name="KSO_WM_BEAUTIFY_FLAG" val="#wm#"/>
  <p:tag name="KSO_WM_DIAGRAM_GROUP_CODE" val="m1-1"/>
</p:tagLst>
</file>

<file path=ppt/tags/tag2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0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i"/>
  <p:tag name="KSO_WM_UNIT_INDEX" val="1_8"/>
  <p:tag name="KSO_WM_UNIT_ID" val="257*m_i*1_8"/>
  <p:tag name="KSO_WM_UNIT_CLEAR" val="1"/>
  <p:tag name="KSO_WM_UNIT_LAYERLEVEL" val="1_1"/>
  <p:tag name="KSO_WM_BEAUTIFY_FLAG" val="#wm#"/>
  <p:tag name="KSO_WM_DIAGRAM_GROUP_CODE" val="m1-1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3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4.xml><?xml version="1.0" encoding="utf-8"?>
<p:tagLst xmlns:p="http://schemas.openxmlformats.org/presentationml/2006/main">
  <p:tag name="PA" val="v3.0.0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h_f"/>
  <p:tag name="KSO_WM_UNIT_INDEX" val="1_1_1"/>
  <p:tag name="KSO_WM_UNIT_ID" val="257*m_h_f*1_1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m1-1"/>
</p:tagLst>
</file>

<file path=ppt/tags/tag7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i"/>
  <p:tag name="KSO_WM_UNIT_INDEX" val="1_1"/>
  <p:tag name="KSO_WM_UNIT_ID" val="257*m_i*1_1"/>
  <p:tag name="KSO_WM_UNIT_CLEAR" val="1"/>
  <p:tag name="KSO_WM_UNIT_LAYERLEVEL" val="1_1"/>
  <p:tag name="KSO_WM_BEAUTIFY_FLAG" val="#wm#"/>
  <p:tag name="KSO_WM_DIAGRAM_GROUP_CODE" val="m1-1"/>
</p:tagLst>
</file>

<file path=ppt/tags/tag8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i"/>
  <p:tag name="KSO_WM_UNIT_INDEX" val="1_2"/>
  <p:tag name="KSO_WM_UNIT_ID" val="257*m_i*1_2"/>
  <p:tag name="KSO_WM_UNIT_CLEAR" val="1"/>
  <p:tag name="KSO_WM_UNIT_LAYERLEVEL" val="1_1"/>
  <p:tag name="KSO_WM_BEAUTIFY_FLAG" val="#wm#"/>
  <p:tag name="KSO_WM_DIAGRAM_GROUP_CODE" val="m1-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296_2*i*8"/>
  <p:tag name="KSO_WM_TEMPLATE_CATEGORY" val="diagram"/>
  <p:tag name="KSO_WM_TEMPLATE_INDEX" val="160296"/>
  <p:tag name="KSO_WM_UNIT_INDEX" val="8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2381</Words>
  <Application>WPS 演示</Application>
  <PresentationFormat>宽屏</PresentationFormat>
  <Paragraphs>248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31</vt:i4>
      </vt:variant>
    </vt:vector>
  </HeadingPairs>
  <TitlesOfParts>
    <vt:vector size="49" baseType="lpstr">
      <vt:lpstr>Arial</vt:lpstr>
      <vt:lpstr>宋体</vt:lpstr>
      <vt:lpstr>Wingdings</vt:lpstr>
      <vt:lpstr>+中文标题</vt:lpstr>
      <vt:lpstr>Century Gothic</vt:lpstr>
      <vt:lpstr>微软雅黑</vt:lpstr>
      <vt:lpstr>Wingdings</vt:lpstr>
      <vt:lpstr>Calibri</vt:lpstr>
      <vt:lpstr>Arial Unicode MS</vt:lpstr>
      <vt:lpstr>Segoe Print</vt:lpstr>
      <vt:lpstr>Calibri Light</vt:lpstr>
      <vt:lpstr>Office 主题</vt:lpstr>
      <vt:lpstr>1_Office 主题</vt:lpstr>
      <vt:lpstr>自定义设计方案</vt:lpstr>
      <vt:lpstr>1_自定义设计方案</vt:lpstr>
      <vt:lpstr>自定义设计方案</vt:lpstr>
      <vt:lpstr>2_自定义设计方案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钻石女人</cp:lastModifiedBy>
  <cp:revision>100</cp:revision>
  <dcterms:created xsi:type="dcterms:W3CDTF">2018-03-01T02:03:00Z</dcterms:created>
  <dcterms:modified xsi:type="dcterms:W3CDTF">2018-04-23T02:35:05Z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