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3"/>
    <p:sldMasterId id="2147483652" r:id="rId4"/>
    <p:sldMasterId id="2147483653" r:id="rId5"/>
    <p:sldMasterId id="2147483655" r:id="rId6"/>
    <p:sldMasterId id="2147483658" r:id="rId7"/>
    <p:sldMasterId id="2147483660" r:id="rId8"/>
  </p:sldMasterIdLst>
  <p:notesMasterIdLst>
    <p:notesMasterId r:id="rId13"/>
  </p:notesMasterIdLst>
  <p:sldIdLst>
    <p:sldId id="262" r:id="rId9"/>
    <p:sldId id="264" r:id="rId10"/>
    <p:sldId id="263" r:id="rId11"/>
    <p:sldId id="256" r:id="rId12"/>
    <p:sldId id="259" r:id="rId14"/>
    <p:sldId id="267" r:id="rId15"/>
    <p:sldId id="261" r:id="rId16"/>
    <p:sldId id="265" r:id="rId17"/>
    <p:sldId id="272" r:id="rId18"/>
    <p:sldId id="273" r:id="rId19"/>
    <p:sldId id="278" r:id="rId20"/>
    <p:sldId id="274" r:id="rId21"/>
    <p:sldId id="291" r:id="rId22"/>
    <p:sldId id="275" r:id="rId23"/>
    <p:sldId id="276" r:id="rId24"/>
    <p:sldId id="277" r:id="rId25"/>
    <p:sldId id="279" r:id="rId26"/>
    <p:sldId id="280" r:id="rId27"/>
    <p:sldId id="284" r:id="rId28"/>
    <p:sldId id="281" r:id="rId29"/>
    <p:sldId id="293" r:id="rId30"/>
    <p:sldId id="292" r:id="rId31"/>
    <p:sldId id="282" r:id="rId32"/>
    <p:sldId id="294" r:id="rId33"/>
    <p:sldId id="295" r:id="rId34"/>
    <p:sldId id="283" r:id="rId35"/>
    <p:sldId id="285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1F"/>
    <a:srgbClr val="FE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E1C31F"/>
            </a:solidFill>
          </c:spPr>
          <c:explosion val="0"/>
          <c:dPt>
            <c:idx val="0"/>
            <c:bubble3D val="0"/>
            <c:explosion val="7"/>
            <c:spPr>
              <a:solidFill>
                <a:srgbClr val="E1C31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E1C31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E1C31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1C31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客户</c:v>
                </c:pt>
                <c:pt idx="1">
                  <c:v>销售</c:v>
                </c:pt>
                <c:pt idx="2">
                  <c:v>均无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9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11" name="文本框 10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8" name="图片 17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PA_矩形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3825" y="2933065"/>
            <a:ext cx="7790815" cy="99187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68580" tIns="34290" rIns="68580" bIns="34290" anchor="t">
            <a:spAutoFit/>
          </a:bodyPr>
          <a:p>
            <a:pPr lvl="0" algn="ctr" fontAlgn="base"/>
            <a:r>
              <a:rPr lang="zh-CN" altLang="zh-CN" sz="6000" b="1" strike="noStrike" noProof="1" smtClean="0">
                <a:ln w="12700" cmpd="sng">
                  <a:noFill/>
                  <a:prstDash val="solid"/>
                </a:ln>
                <a:solidFill>
                  <a:srgbClr val="BA17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促成及异议处理</a:t>
            </a:r>
            <a:endParaRPr lang="zh-CN" altLang="zh-CN" sz="6000" b="1" strike="noStrike" noProof="1" smtClean="0">
              <a:ln w="12700" cmpd="sng">
                <a:noFill/>
                <a:prstDash val="solid"/>
              </a:ln>
              <a:solidFill>
                <a:srgbClr val="BA17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079875" y="3964940"/>
            <a:ext cx="34150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销售技巧系列教材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（六）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604010" y="875557"/>
            <a:ext cx="8984309" cy="5107154"/>
            <a:chOff x="1601" y="2393"/>
            <a:chExt cx="13663" cy="6144"/>
          </a:xfrm>
        </p:grpSpPr>
        <p:sp>
          <p:nvSpPr>
            <p:cNvPr id="8" name="标题 1"/>
            <p:cNvSpPr>
              <a:spLocks noGrp="1" noChangeArrowheads="1"/>
            </p:cNvSpPr>
            <p:nvPr/>
          </p:nvSpPr>
          <p:spPr>
            <a:xfrm>
              <a:off x="1601" y="2393"/>
              <a:ext cx="11025" cy="84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B98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zh-CN" sz="2800" b="1" spc="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克服促成时的心理障碍</a:t>
              </a:r>
              <a:endParaRPr lang="zh-CN" altLang="zh-CN" sz="28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内容占位符 3"/>
            <p:cNvSpPr>
              <a:spLocks noGrp="1" noChangeArrowheads="1"/>
            </p:cNvSpPr>
            <p:nvPr/>
          </p:nvSpPr>
          <p:spPr>
            <a:xfrm>
              <a:off x="1601" y="3142"/>
              <a:ext cx="13663" cy="53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panose="02020603050405020304" pitchFamily="18" charset="0"/>
                </a:defRPr>
              </a:lvl1pPr>
              <a:lvl2pPr marL="742950" indent="-28575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2pPr>
              <a:lvl3pPr marL="11430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3pPr>
              <a:lvl4pPr marL="16002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4pPr>
              <a:lvl5pPr marL="20574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5pPr>
              <a:lvl6pPr marL="25146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6pPr>
              <a:lvl7pPr marL="29718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7pPr>
              <a:lvl8pPr marL="34290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8pPr>
              <a:lvl9pPr marL="38862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提出交易而被拒绝了，感觉自己是个失败者；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觉得是在为了自己的利益欺骗客户；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我所销售的产品对客户真的有帮助吗？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客户如果有需要就会真的提出购买了，我只要等着就行了；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要求购买就好像我在乞讨一样；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如果现在就被拒绝了，领导就会马上觉得我无能，所以宁愿拖延交易；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其实竞争对手的产品更适合这个客户；</a:t>
              </a:r>
              <a:endParaRPr lang="en-US" altLang="zh-CN" sz="20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buClr>
                  <a:srgbClr val="ED493F"/>
                </a:buClr>
                <a:buFont typeface="Wingdings" panose="05000000000000000000" charset="0"/>
                <a:buChar char="Ø"/>
              </a:pPr>
              <a:r>
                <a:rPr lang="zh-CN" altLang="en-US" sz="20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我们的产品并不完美，如果不能满足客户的需要怎么办？</a:t>
              </a:r>
              <a:endParaRPr lang="zh-CN" altLang="en-US" sz="2000" spc="200" dirty="0" smtClean="0">
                <a:sym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69770" y="2884805"/>
            <a:ext cx="496760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zh-CN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成交的信号</a:t>
            </a:r>
            <a:endParaRPr lang="zh-CN" altLang="en-US" sz="5400" b="1" spc="200" dirty="0">
              <a:solidFill>
                <a:srgbClr val="B9171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86860" y="1444625"/>
            <a:ext cx="40189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促成前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的准备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Clr>
                <a:srgbClr val="B7181F"/>
              </a:buClr>
              <a:buFont typeface="Wingdings" panose="05000000000000000000" charset="0"/>
              <a:buChar char=""/>
            </a:pPr>
            <a:r>
              <a:rPr lang="zh-CN" altLang="en-US" sz="2800" u="sng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拒绝是客观存在的</a:t>
            </a:r>
            <a:endParaRPr lang="zh-CN" altLang="en-US" sz="2800" u="sng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Clr>
                <a:srgbClr val="B7181F"/>
              </a:buClr>
              <a:buFont typeface="Wingdings" panose="05000000000000000000" charset="0"/>
              <a:buChar char=""/>
            </a:pPr>
            <a:r>
              <a:rPr lang="zh-CN" altLang="en-US" sz="2800" u="sng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拒绝是销售的开始</a:t>
            </a:r>
            <a:endParaRPr lang="zh-CN" altLang="en-US" sz="2800" u="sng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Clr>
                <a:srgbClr val="B7181F"/>
              </a:buClr>
              <a:buFont typeface="Wingdings" panose="05000000000000000000" charset="0"/>
              <a:buChar char=""/>
            </a:pPr>
            <a:r>
              <a:rPr lang="zh-CN" altLang="en-US" sz="2800" u="sng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了解它理解</a:t>
            </a:r>
            <a:r>
              <a:rPr lang="zh-CN" altLang="en-US" sz="2800" u="sng" spc="2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</a:t>
            </a:r>
            <a:endParaRPr lang="zh-CN" altLang="en-US" sz="2800" u="sng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Clr>
                <a:srgbClr val="B7181F"/>
              </a:buClr>
              <a:buFont typeface="Wingdings" panose="05000000000000000000" charset="0"/>
              <a:buChar char=""/>
            </a:pPr>
            <a:r>
              <a:rPr lang="zh-CN" altLang="en-US" sz="2800" u="sng" spc="2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2800" u="sng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正确的</a:t>
            </a:r>
            <a:r>
              <a:rPr lang="zh-CN" altLang="en-US" sz="2800" u="sng" spc="20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心态对待</a:t>
            </a:r>
            <a:r>
              <a:rPr lang="zh-CN" altLang="en-US" sz="2800" u="sng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192020" y="1565910"/>
            <a:ext cx="7933055" cy="3726180"/>
            <a:chOff x="3954" y="2975"/>
            <a:chExt cx="12493" cy="5868"/>
          </a:xfrm>
        </p:grpSpPr>
        <p:sp>
          <p:nvSpPr>
            <p:cNvPr id="8" name="文本框 7"/>
            <p:cNvSpPr txBox="1"/>
            <p:nvPr/>
          </p:nvSpPr>
          <p:spPr>
            <a:xfrm>
              <a:off x="3954" y="2975"/>
              <a:ext cx="4850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200000"/>
                </a:lnSpc>
              </a:pPr>
              <a:r>
                <a:rPr lang="zh-CN" altLang="en-US" sz="3200" b="1" spc="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促成的时机</a:t>
              </a:r>
              <a:endParaRPr lang="zh-CN" altLang="en-US" sz="3200" b="1" spc="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spc="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准客户的情绪：</a:t>
              </a:r>
              <a:endParaRPr lang="zh-CN" altLang="en-US" sz="2800" spc="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45" y="3911"/>
              <a:ext cx="10503" cy="4932"/>
              <a:chOff x="4057" y="4612"/>
              <a:chExt cx="10503" cy="493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4057" y="7983"/>
                <a:ext cx="1762" cy="156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6916" y="7092"/>
                <a:ext cx="1672" cy="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兴趣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559" y="7570"/>
                <a:ext cx="1672" cy="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联想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8256" y="6543"/>
                <a:ext cx="1672" cy="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欲望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9643" y="5995"/>
                <a:ext cx="1672" cy="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11060" y="5485"/>
                <a:ext cx="1672" cy="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12325" y="4612"/>
                <a:ext cx="2235" cy="1593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决心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行动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右箭头 17"/>
            <p:cNvSpPr/>
            <p:nvPr/>
          </p:nvSpPr>
          <p:spPr>
            <a:xfrm>
              <a:off x="8804" y="5121"/>
              <a:ext cx="1542" cy="76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1954530" y="3430735"/>
            <a:ext cx="8282940" cy="2646215"/>
            <a:chOff x="1037" y="4848"/>
            <a:chExt cx="13155" cy="4142"/>
          </a:xfrm>
        </p:grpSpPr>
        <p:sp>
          <p:nvSpPr>
            <p:cNvPr id="18434" name="内容占位符 3"/>
            <p:cNvSpPr>
              <a:spLocks noGrp="1" noChangeArrowheads="1"/>
            </p:cNvSpPr>
            <p:nvPr/>
          </p:nvSpPr>
          <p:spPr>
            <a:xfrm>
              <a:off x="1037" y="6289"/>
              <a:ext cx="13155" cy="1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panose="02020603050405020304" pitchFamily="18" charset="0"/>
                </a:defRPr>
              </a:lvl1pPr>
              <a:lvl2pPr marL="742950" indent="-28575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2pPr>
              <a:lvl3pPr marL="11430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3pPr>
              <a:lvl4pPr marL="16002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4pPr>
              <a:lvl5pPr marL="20574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5pPr>
              <a:lvl6pPr marL="25146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6pPr>
              <a:lvl7pPr marL="29718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7pPr>
              <a:lvl8pPr marL="34290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8pPr>
              <a:lvl9pPr marL="3886200" indent="-228600" algn="l" defTabSz="0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defRPr>
              </a:lvl9pPr>
            </a:lstStyle>
            <a:p>
              <a:pPr marL="457200" indent="-457200">
                <a:lnSpc>
                  <a:spcPct val="140000"/>
                </a:lnSpc>
                <a:buSzPct val="100000"/>
                <a:buFontTx/>
                <a:buChar char="•"/>
                <a:defRPr/>
              </a:pPr>
              <a:r>
                <a:rPr lang="zh-CN" altLang="en-US" sz="24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成交的信号分两种：</a:t>
              </a:r>
              <a:endParaRPr 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40000"/>
                </a:lnSpc>
                <a:buFontTx/>
                <a:buNone/>
                <a:defRPr/>
              </a:pPr>
              <a:endPara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40000"/>
                </a:lnSpc>
                <a:buFontTx/>
                <a:buNone/>
                <a:defRPr/>
              </a:pPr>
              <a:endPara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35" name="圆角矩形 4"/>
            <p:cNvSpPr/>
            <p:nvPr/>
          </p:nvSpPr>
          <p:spPr bwMode="auto">
            <a:xfrm>
              <a:off x="8375" y="4848"/>
              <a:ext cx="4310" cy="119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9pPr>
            </a:lstStyle>
            <a:p>
              <a:pPr algn="ctr" eaLnBrk="1" hangingPunct="1"/>
              <a:r>
                <a:rPr lang="zh-CN" altLang="en-US" sz="2400" spc="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非语言信号</a:t>
              </a:r>
              <a:endPara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36" name="圆角矩形 5"/>
            <p:cNvSpPr/>
            <p:nvPr/>
          </p:nvSpPr>
          <p:spPr bwMode="auto">
            <a:xfrm>
              <a:off x="8375" y="7537"/>
              <a:ext cx="4310" cy="119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仿宋_GB2312" charset="-122"/>
                  <a:ea typeface="宋体" panose="02010600030101010101" pitchFamily="2" charset="-122"/>
                  <a:sym typeface="仿宋_GB2312" charset="-122"/>
                </a:defRPr>
              </a:lvl9pPr>
            </a:lstStyle>
            <a:p>
              <a:pPr algn="ctr"/>
              <a:r>
                <a:rPr lang="zh-CN" altLang="en-US" sz="2400" spc="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语言信号</a:t>
              </a:r>
              <a:endParaRPr lang="zh-CN" altLang="en-US" sz="24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17" y="4848"/>
              <a:ext cx="2657" cy="41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600" spc="2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｛</a:t>
              </a:r>
              <a:endParaRPr lang="zh-CN" altLang="en-US" sz="16600" spc="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35655" y="1159510"/>
            <a:ext cx="5520690" cy="2042160"/>
            <a:chOff x="6732" y="1871"/>
            <a:chExt cx="8694" cy="3216"/>
          </a:xfrm>
        </p:grpSpPr>
        <p:sp>
          <p:nvSpPr>
            <p:cNvPr id="2" name="文本框 1"/>
            <p:cNvSpPr txBox="1"/>
            <p:nvPr/>
          </p:nvSpPr>
          <p:spPr>
            <a:xfrm>
              <a:off x="6732" y="2617"/>
              <a:ext cx="869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400" b="1" u="sng" spc="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从客户的表情态度去捕捉促成的时机</a:t>
              </a:r>
              <a:endParaRPr lang="zh-CN" altLang="en-US" sz="2400" b="1" u="sng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b="1" u="sng" spc="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从客户提出的问题掌握促成的切入点</a:t>
              </a:r>
              <a:endParaRPr lang="zh-CN" altLang="en-US" sz="2400" b="1" u="sng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337" y="1871"/>
              <a:ext cx="375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spc="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促成的时机</a:t>
              </a:r>
              <a:endParaRPr lang="zh-CN" altLang="en-US" sz="3200" b="1" spc="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592580" y="1101090"/>
            <a:ext cx="900747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</a:t>
            </a:r>
            <a:r>
              <a:rPr lang="zh-CN" altLang="en-US" sz="32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语言信号</a:t>
            </a:r>
            <a:endParaRPr lang="zh-CN" altLang="en-US" sz="32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开始放轻松；</a:t>
            </a:r>
            <a:endParaRPr lang="zh-CN" altLang="en-US" sz="28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感兴趣的倾身向你；</a:t>
            </a:r>
            <a:endParaRPr lang="zh-CN" altLang="en-US" sz="28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点头、微笑、沉思；</a:t>
            </a:r>
            <a:endParaRPr lang="zh-CN" altLang="en-US" sz="28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翻阅你所准备的资料，翻阅日历、做笔记</a:t>
            </a:r>
            <a:r>
              <a:rPr lang="en-US" altLang="zh-CN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</a:t>
            </a: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zh-CN" altLang="en-US" sz="28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如果两名以上客户时，客户之间开始交流眼神。</a:t>
            </a:r>
            <a:endParaRPr lang="zh-CN" altLang="en-US" sz="2800" b="1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56810" y="1197610"/>
            <a:ext cx="2278380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32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语言信号</a:t>
            </a:r>
            <a:endParaRPr lang="zh-CN" altLang="en-US" sz="32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2240915" y="2038350"/>
          <a:ext cx="7825740" cy="42062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12870"/>
                <a:gridCol w="3912870"/>
              </a:tblGrid>
              <a:tr h="467360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不建议说</a:t>
                      </a:r>
                      <a:endParaRPr kumimoji="0" lang="zh-CN" sz="2400" b="1" u="none" strike="noStrike" kern="1200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建议说</a:t>
                      </a:r>
                      <a:endParaRPr kumimoji="0" lang="zh-CN" sz="24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6085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签单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180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  <a:endParaRPr kumimoji="0" lang="zh-CN" sz="24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拥有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花钱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充值</a:t>
                      </a:r>
                      <a:endParaRPr kumimoji="0" lang="zh-CN" sz="24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提成佣金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服务费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合同合约协议书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书面文件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首期款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首期充值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挑战、焦点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谢谢</a:t>
                      </a:r>
                      <a:endParaRPr kumimoji="0" lang="zh-CN" sz="2400" b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恭喜你做了明智的决定</a:t>
                      </a:r>
                      <a:endParaRPr kumimoji="0" lang="zh-CN" sz="24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300" marR="114300" marT="50791" marB="50791" anchor="ctr" horzOverflow="overflow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45055" y="1355725"/>
            <a:ext cx="2278380" cy="737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800" b="1" spc="200" dirty="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5590" y="1355725"/>
            <a:ext cx="656145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32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语言信号</a:t>
            </a:r>
            <a:endParaRPr lang="zh-CN" altLang="en-US" sz="32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你说的建议很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有道理</a:t>
            </a: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你们有哪些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售后服务</a:t>
            </a: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8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你们现在有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什么活动</a:t>
            </a: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吗？</a:t>
            </a:r>
            <a:endParaRPr lang="zh-CN" altLang="en-US" sz="28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我的钱是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怎么付</a:t>
            </a: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的？转账还是现金？</a:t>
            </a:r>
            <a:endParaRPr lang="zh-CN" altLang="en-US" sz="28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B7181F"/>
              </a:buClr>
              <a:buFont typeface="+mj-lt"/>
              <a:buAutoNum type="arabicPeriod"/>
            </a:pP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你们现在充值是多少？</a:t>
            </a:r>
            <a:endParaRPr lang="zh-CN" altLang="en-US" sz="28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8705" y="929005"/>
            <a:ext cx="7515225" cy="57543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32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其他注意事项</a:t>
            </a:r>
            <a:endParaRPr lang="zh-CN" altLang="en-US" sz="32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安静的的环境，最佳位置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多用笔，少用手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目光交流，观察客户反映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适实举例，加强印象和说服力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表现特色，强化实际利益，让数字有意义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适时询问，掌握主控权，控制客户注意力</a:t>
            </a:r>
            <a:endParaRPr lang="zh-CN" altLang="en-US" sz="28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6800" y="2817495"/>
            <a:ext cx="423418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促成技巧</a:t>
            </a:r>
            <a:endParaRPr lang="zh-CN" altLang="en-US" sz="5400" b="1" spc="200" dirty="0">
              <a:solidFill>
                <a:srgbClr val="B9171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35065" y="1734185"/>
            <a:ext cx="456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da-DK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促成的定义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33670" y="1098550"/>
            <a:ext cx="6569710" cy="4660900"/>
            <a:chOff x="8457" y="2311"/>
            <a:chExt cx="10346" cy="7340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8457" y="2311"/>
              <a:ext cx="8966" cy="4361"/>
              <a:chOff x="8076" y="3273"/>
              <a:chExt cx="8966" cy="436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076" y="3273"/>
                <a:ext cx="7219" cy="1332"/>
                <a:chOff x="4244" y="2280"/>
                <a:chExt cx="7219" cy="1332"/>
              </a:xfrm>
            </p:grpSpPr>
            <p:sp>
              <p:nvSpPr>
                <p:cNvPr id="21" name="矩形 20"/>
                <p:cNvSpPr/>
                <p:nvPr>
                  <p:custDataLst>
                    <p:tags r:id="rId1"/>
                  </p:custDataLst>
                </p:nvPr>
              </p:nvSpPr>
              <p:spPr>
                <a:xfrm flipH="1">
                  <a:off x="5753" y="2526"/>
                  <a:ext cx="5711" cy="1087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zh-CN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促成的定义</a:t>
                  </a:r>
                  <a:endParaRPr lang="zh-CN" altLang="zh-CN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任意多边形 21"/>
                <p:cNvSpPr/>
                <p:nvPr>
                  <p:custDataLst>
                    <p:tags r:id="rId2"/>
                  </p:custDataLst>
                </p:nvPr>
              </p:nvSpPr>
              <p:spPr>
                <a:xfrm rot="1254178" flipH="1">
                  <a:off x="4897" y="2439"/>
                  <a:ext cx="1073" cy="1015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" name="矩形 1"/>
                <p:cNvSpPr/>
                <p:nvPr>
                  <p:custDataLst>
                    <p:tags r:id="rId3"/>
                  </p:custDataLst>
                </p:nvPr>
              </p:nvSpPr>
              <p:spPr>
                <a:xfrm flipH="1">
                  <a:off x="4244" y="2280"/>
                  <a:ext cx="869" cy="1087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1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8949" y="4787"/>
                <a:ext cx="7220" cy="1333"/>
                <a:chOff x="1663700" y="2565116"/>
                <a:chExt cx="4584699" cy="846760"/>
              </a:xfrm>
            </p:grpSpPr>
            <p:sp>
              <p:nvSpPr>
                <p:cNvPr id="4" name="矩形 3"/>
                <p:cNvSpPr/>
                <p:nvPr>
                  <p:custDataLst>
                    <p:tags r:id="rId5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促成前的准备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任意多边形 26"/>
                <p:cNvSpPr/>
                <p:nvPr>
                  <p:custDataLst>
                    <p:tags r:id="rId6"/>
                  </p:custDataLst>
                </p:nvPr>
              </p:nvSpPr>
              <p:spPr>
                <a:xfrm rot="1254178" flipH="1">
                  <a:off x="207802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8" name="矩形 27"/>
                <p:cNvSpPr/>
                <p:nvPr>
                  <p:custDataLst>
                    <p:tags r:id="rId7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2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组合 28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9822" y="6302"/>
                <a:ext cx="7220" cy="1333"/>
                <a:chOff x="1663700" y="2565116"/>
                <a:chExt cx="4584699" cy="846760"/>
              </a:xfrm>
            </p:grpSpPr>
            <p:sp>
              <p:nvSpPr>
                <p:cNvPr id="30" name="矩形 29"/>
                <p:cNvSpPr/>
                <p:nvPr>
                  <p:custDataLst>
                    <p:tags r:id="rId9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成交的常见信号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任意多边形 30"/>
                <p:cNvSpPr/>
                <p:nvPr>
                  <p:custDataLst>
                    <p:tags r:id="rId10"/>
                  </p:custDataLst>
                </p:nvPr>
              </p:nvSpPr>
              <p:spPr>
                <a:xfrm rot="1254178" flipH="1">
                  <a:off x="207802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" name="矩形 4"/>
                <p:cNvSpPr/>
                <p:nvPr>
                  <p:custDataLst>
                    <p:tags r:id="rId11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3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>
              <p:custDataLst>
                <p:tags r:id="rId12"/>
              </p:custDataLst>
            </p:nvPr>
          </p:nvGrpSpPr>
          <p:grpSpPr>
            <a:xfrm rot="0">
              <a:off x="11076" y="6854"/>
              <a:ext cx="7220" cy="1333"/>
              <a:chOff x="1663700" y="2565116"/>
              <a:chExt cx="4584699" cy="846760"/>
            </a:xfrm>
          </p:grpSpPr>
          <p:sp>
            <p:nvSpPr>
              <p:cNvPr id="7" name="矩形 6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促成的常见技巧</a:t>
                </a:r>
                <a:endParaRPr lang="zh-CN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任意多边形 37"/>
              <p:cNvSpPr/>
              <p:nvPr>
                <p:custDataLst>
                  <p:tags r:id="rId14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lang="en-US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>
              <p:custDataLst>
                <p:tags r:id="rId16"/>
              </p:custDataLst>
            </p:nvPr>
          </p:nvGrpSpPr>
          <p:grpSpPr>
            <a:xfrm rot="0">
              <a:off x="11583" y="8319"/>
              <a:ext cx="7220" cy="1333"/>
              <a:chOff x="1663700" y="2565116"/>
              <a:chExt cx="4584699" cy="846760"/>
            </a:xfrm>
          </p:grpSpPr>
          <p:sp>
            <p:nvSpPr>
              <p:cNvPr id="14" name="矩形 13"/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异议处理</a:t>
                </a:r>
                <a:endParaRPr lang="zh-CN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>
                <p:custDataLst>
                  <p:tags r:id="rId18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5</a:t>
                </a:r>
                <a:endParaRPr lang="en-US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9645" y="1844675"/>
            <a:ext cx="7713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  <a:defRPr/>
            </a:pPr>
            <a:r>
              <a:rPr lang="zh-CN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主动促成</a:t>
            </a:r>
            <a:r>
              <a:rPr lang="zh-CN" sz="32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需要技巧</a:t>
            </a:r>
            <a:endParaRPr lang="zh-CN" sz="3200" b="1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200000"/>
              </a:lnSpc>
              <a:buNone/>
              <a:defRPr/>
            </a:pPr>
            <a:r>
              <a:rPr lang="zh-CN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直接成交法，这是销售人员向客户主动地提出促成的要求，直接要求客户购买销售的商品的一种方法。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68400" y="930275"/>
            <a:ext cx="985583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促成的常见技巧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客户类型：目前无购买意向，但不拒绝接触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客户经理：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先生，您现在不考虑，不代表未来不需要。您可以先开通为我们公司的会员，事先体验下我们的服务质量，再做决定。您觉得呢？  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准客户：好吧。  </a:t>
            </a:r>
            <a:endParaRPr lang="en-US" altLang="zh-CN" sz="28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客户经理：这是我们公司的网址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官微，请您关注一下。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  </a:t>
            </a:r>
            <a:r>
              <a:rPr lang="zh-CN" altLang="en-US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（通过开通会员为客户提供后续服务，同时也为自己预留沟通</a:t>
            </a:r>
            <a:r>
              <a:rPr lang="en-US" altLang="zh-CN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/</a:t>
            </a:r>
            <a:r>
              <a:rPr lang="zh-CN" altLang="en-US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面见理由）</a:t>
            </a:r>
            <a:endParaRPr lang="zh-CN" altLang="en-US" sz="2800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4430" y="1198245"/>
            <a:ext cx="1017397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促成的常见技巧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客户类型：有购买意向，但当下不做决定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客户经理：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女士</a:t>
            </a: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，我们的分红权都是有份额限制的，为了保证        </a:t>
            </a:r>
            <a:endPara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能够及时拥有，我先帮您开通会员。当然，最终的决定权还是在您手上。您觉得呢？</a:t>
            </a:r>
            <a:endPara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准客户：好吧 。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  （通过注册推进客户的成交意向）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910" y="1623060"/>
            <a:ext cx="1109154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促成的常见技巧</a:t>
            </a:r>
            <a:endParaRPr lang="zh-CN" altLang="en-US" sz="3200" b="1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b="1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61950" algn="just" defTabSz="0" eaLnBrk="0" fontAlgn="base" hangingPunct="0">
              <a:lnSpc>
                <a:spcPct val="100000"/>
              </a:lnSpc>
              <a:spcBef>
                <a:spcPts val="0"/>
              </a:spcBef>
              <a:buFontTx/>
              <a:extLst>
                <a:ext uri="{35155182-B16C-46BC-9424-99874614C6A1}">
                  <wpsdc:indentchars xmlns:wpsdc="http://www.wps.cn/officeDocument/2017/drawingmlCustomData" val="95" checksum="494035647"/>
                </a:ext>
              </a:extLst>
            </a:pPr>
            <a:r>
              <a:rPr lang="zh-CN" altLang="en-US" sz="2800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绝对不要问只有“是”与“否”两个答案的问题， 除非你非常肯定答案是“是”。                                                                                   </a:t>
            </a:r>
            <a:endParaRPr lang="zh-CN" altLang="en-US" sz="2800" spc="2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361950" algn="just" defTabSz="0" eaLnBrk="0" fontAlgn="base" hangingPunct="0">
              <a:lnSpc>
                <a:spcPct val="100000"/>
              </a:lnSpc>
              <a:spcBef>
                <a:spcPts val="0"/>
              </a:spcBef>
              <a:buFontTx/>
              <a:extLst>
                <a:ext uri="{35155182-B16C-46BC-9424-99874614C6A1}">
                  <wpsdc:indentchars xmlns:wpsdc="http://www.wps.cn/officeDocument/2017/drawingmlCustomData" val="95" checksum="494035647"/>
                </a:ext>
              </a:extLst>
            </a:pPr>
            <a:r>
              <a:rPr lang="zh-CN" altLang="en-US" sz="2800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</a:t>
            </a:r>
            <a:r>
              <a:rPr lang="zh-CN" altLang="en-US" sz="2800" spc="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 二择一法则（乔</a:t>
            </a:r>
            <a:r>
              <a:rPr lang="en-US" altLang="zh-CN" sz="2800" spc="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2800" spc="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吉拉德）</a:t>
            </a:r>
            <a:endParaRPr lang="zh-CN" altLang="en-US" sz="2800" spc="2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0" eaLnBrk="0" fontAlgn="base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例如：</a:t>
            </a:r>
            <a:endParaRPr lang="zh-CN" altLang="en-US" sz="2800" spc="2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0" eaLnBrk="0" fontAlgn="base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800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我不会问客户：“你想买双开门轿车吗？”</a:t>
            </a:r>
            <a:endParaRPr lang="zh-CN" altLang="en-US" sz="2800" spc="2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defTabSz="0" eaLnBrk="0" fontAlgn="base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spc="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我会说：“你想要双开门还是四开门轿车？”</a:t>
            </a:r>
            <a:endParaRPr lang="zh-CN" altLang="en-US" sz="2800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68400" y="1403985"/>
            <a:ext cx="9855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促成的常见技巧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客户经理：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整体来讲，不知道我解释的是否清楚呢？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准客户：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都很清楚了。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客户经理：那您看，这次您是充值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19998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还是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498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呢？</a:t>
            </a:r>
            <a:r>
              <a:rPr lang="zh-CN" altLang="en-US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（借助询问准客户一些次要问题，例如充值金额多少、期限长短等方面进行成交）</a:t>
            </a:r>
            <a:endParaRPr lang="zh-CN" altLang="en-US" sz="2800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0280" y="1433195"/>
            <a:ext cx="1025144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促成的常见技巧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客户经理： 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女士，您看，您了解下来也看到了，我们</a:t>
            </a:r>
            <a:r>
              <a:rPr 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DUY</a:t>
            </a:r>
            <a:r>
              <a:rPr lang="en-US" altLang="zh-CN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r>
              <a:rPr lang="zh-CN" altLang="en-US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折扣较低</a:t>
            </a:r>
            <a:r>
              <a:rPr lang="en-US" altLang="zh-CN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会员且有分红权，</a:t>
            </a:r>
            <a:r>
              <a:rPr lang="en-US" altLang="zh-CN" sz="2800" spc="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运作体系</a:t>
            </a:r>
            <a:r>
              <a:rPr lang="en-US" altLang="zh-CN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非常专业和完善，所以你还有什么不放心呢？不如今天就</a:t>
            </a:r>
            <a:r>
              <a:rPr lang="zh-CN" altLang="en-US" sz="2800" spc="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开通会员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吧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800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准客户： 好吧！</a:t>
            </a:r>
            <a:endParaRPr lang="zh-CN" altLang="en-US" sz="28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zh-CN" altLang="en-US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1" charset="-122"/>
              </a:rPr>
              <a:t>（更适合客户了解了产品时选择使用）</a:t>
            </a:r>
            <a:endParaRPr lang="zh-CN" altLang="en-US" sz="2800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621280" y="2174240"/>
            <a:ext cx="6950075" cy="2509520"/>
            <a:chOff x="3490" y="3027"/>
            <a:chExt cx="10945" cy="3952"/>
          </a:xfrm>
        </p:grpSpPr>
        <p:grpSp>
          <p:nvGrpSpPr>
            <p:cNvPr id="2" name="组合 1"/>
            <p:cNvGrpSpPr/>
            <p:nvPr/>
          </p:nvGrpSpPr>
          <p:grpSpPr>
            <a:xfrm>
              <a:off x="3490" y="4273"/>
              <a:ext cx="10821" cy="1025"/>
              <a:chOff x="3490" y="4273"/>
              <a:chExt cx="10821" cy="102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490" y="4273"/>
                <a:ext cx="5356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 defTabSz="0" eaLnBrk="0" fontAlgn="base" hangingPunct="0">
                  <a:lnSpc>
                    <a:spcPct val="130000"/>
                  </a:lnSpc>
                  <a:spcBef>
                    <a:spcPct val="20000"/>
                  </a:spcBef>
                  <a:buFontTx/>
                </a:pPr>
                <a:r>
                  <a:rPr lang="zh-CN" altLang="en-US" sz="28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其他成交方法</a:t>
                </a:r>
                <a:endParaRPr lang="zh-CN" altLang="en-US" sz="28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09" y="4476"/>
                <a:ext cx="320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故事法</a:t>
                </a:r>
                <a:endParaRPr lang="zh-CN" altLang="en-US" sz="2800" b="1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7677" y="4798"/>
                <a:ext cx="2776" cy="178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7677" y="3027"/>
              <a:ext cx="6758" cy="3952"/>
              <a:chOff x="7677" y="3027"/>
              <a:chExt cx="6758" cy="395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1109" y="3027"/>
                <a:ext cx="30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反问法</a:t>
                </a:r>
                <a:endParaRPr lang="zh-CN" altLang="en-US" sz="2800" b="1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09" y="6157"/>
                <a:ext cx="332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800" b="1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激将法</a:t>
                </a:r>
                <a:endParaRPr lang="zh-CN" altLang="en-US" sz="2800" b="1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7677" y="3499"/>
                <a:ext cx="2687" cy="1299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677" y="4798"/>
                <a:ext cx="2669" cy="1922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59355" y="1459865"/>
            <a:ext cx="727329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促成技巧总结</a:t>
            </a:r>
            <a:endParaRPr lang="zh-CN" altLang="en-US" sz="32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促成就是不断地提要求的结果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让客户有参与感（参考客户的</a:t>
            </a:r>
            <a:r>
              <a:rPr lang="en-US" altLang="zh-CN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DISC</a:t>
            </a:r>
            <a:r>
              <a:rPr lang="zh-CN" altLang="en-US" sz="24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类型）</a:t>
            </a:r>
            <a:endParaRPr lang="zh-CN" altLang="en-US" sz="2400" spc="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随时赞美客户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spc="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不要得意忘形</a:t>
            </a:r>
            <a:endParaRPr lang="zh-CN" altLang="en-US" sz="2800" spc="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只有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成交</a:t>
            </a:r>
            <a:r>
              <a:rPr lang="zh-CN" altLang="en-US" sz="28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，才会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三赢！</a:t>
            </a:r>
            <a:endParaRPr lang="zh-CN" altLang="en-US" sz="2800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5495" y="3013710"/>
            <a:ext cx="302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 spc="200">
                <a:solidFill>
                  <a:srgbClr val="C00000"/>
                </a:solidFill>
                <a:uFillTx/>
              </a:rPr>
              <a:t>谢谢聆听</a:t>
            </a:r>
            <a:endParaRPr lang="zh-CN" altLang="en-US" sz="5400" b="1" spc="200">
              <a:solidFill>
                <a:srgbClr val="C00000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47520" y="2884805"/>
            <a:ext cx="482346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促成的定义</a:t>
            </a:r>
            <a:endParaRPr lang="zh-CN" altLang="en-US" sz="5400" b="1" spc="200" dirty="0">
              <a:solidFill>
                <a:srgbClr val="B9171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2430" y="1721485"/>
            <a:ext cx="8678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促成的概述</a:t>
            </a:r>
            <a:endParaRPr lang="zh-CN" altLang="en-US" sz="32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在所有的销售流程中，</a:t>
            </a:r>
            <a:r>
              <a:rPr lang="zh-CN" altLang="en-US" sz="2800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促成是最重要的一环，也是最能体现成果的关键一环</a:t>
            </a:r>
            <a:r>
              <a:rPr lang="zh-CN" altLang="en-US" sz="2800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</a:t>
            </a: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的促成时机和促成方法，是促成面谈中获胜的良药，是千钧一发间临门前破门的一脚！</a:t>
            </a:r>
            <a:endParaRPr lang="zh-CN" altLang="en-US" sz="28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3"/>
          <p:cNvSpPr>
            <a:spLocks noGrp="1" noChangeArrowheads="1"/>
          </p:cNvSpPr>
          <p:nvPr/>
        </p:nvSpPr>
        <p:spPr>
          <a:xfrm>
            <a:off x="2573020" y="1588770"/>
            <a:ext cx="8650605" cy="4747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742950" indent="-28575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2pPr>
            <a:lvl3pPr marL="11430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3pPr>
            <a:lvl4pPr marL="16002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4pPr>
            <a:lvl5pPr marL="20574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5pPr>
            <a:lvl6pPr marL="25146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6pPr>
            <a:lvl7pPr marL="29718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7pPr>
            <a:lvl8pPr marL="34290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8pPr>
            <a:lvl9pPr marL="3886200" indent="-228600" algn="l" defTabSz="0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sym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259965" y="2029460"/>
            <a:ext cx="76720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促成的概述</a:t>
            </a:r>
            <a:endParaRPr lang="zh-CN" altLang="en-US" sz="3200" b="1" spc="2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销售的终极目标就是</a:t>
            </a:r>
            <a:r>
              <a:rPr lang="en-US" altLang="zh-CN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zh-CN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成交、达成关单！</a:t>
            </a:r>
            <a:endParaRPr lang="zh-CN" altLang="zh-CN" sz="28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就像足球比赛的最终目标就是射门、进球！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18945" y="2884805"/>
            <a:ext cx="544068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400" b="1" spc="200" dirty="0">
                <a:solidFill>
                  <a:srgbClr val="B9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促成前的准备</a:t>
            </a:r>
            <a:endParaRPr lang="zh-CN" altLang="en-US" sz="5400" b="1" spc="200" dirty="0">
              <a:solidFill>
                <a:srgbClr val="B9171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0" y="2275840"/>
            <a:ext cx="9779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心态准备</a:t>
            </a:r>
            <a:endParaRPr lang="zh-CN" altLang="en-US" sz="3200" b="1" spc="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fontAlgn="base" hangingPunct="0">
              <a:lnSpc>
                <a:spcPct val="200000"/>
              </a:lnSpc>
            </a:pPr>
            <a:r>
              <a:rPr lang="zh-CN" altLang="en-US" sz="2400" spc="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成功的销售所遇到的拒绝要比失败的销售所遇到的拒绝多出两倍。</a:t>
            </a:r>
            <a:endParaRPr lang="zh-CN" altLang="en-US" sz="24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eaLnBrk="0" fontAlgn="base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             ——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Brian Tracy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博恩·崔西</a:t>
            </a:r>
            <a:endParaRPr lang="zh-CN" altLang="en-US" sz="2400" spc="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86790" y="1964690"/>
            <a:ext cx="10218420" cy="2928620"/>
            <a:chOff x="2133" y="3366"/>
            <a:chExt cx="16092" cy="4612"/>
          </a:xfrm>
        </p:grpSpPr>
        <p:grpSp>
          <p:nvGrpSpPr>
            <p:cNvPr id="8" name="组合 7"/>
            <p:cNvGrpSpPr/>
            <p:nvPr/>
          </p:nvGrpSpPr>
          <p:grpSpPr>
            <a:xfrm>
              <a:off x="2133" y="4372"/>
              <a:ext cx="16093" cy="3606"/>
              <a:chOff x="1553" y="4006"/>
              <a:chExt cx="16093" cy="3606"/>
            </a:xfrm>
          </p:grpSpPr>
          <p:sp>
            <p:nvSpPr>
              <p:cNvPr id="3" name="内容占位符 3"/>
              <p:cNvSpPr>
                <a:spLocks noGrp="1" noChangeArrowheads="1"/>
              </p:cNvSpPr>
              <p:nvPr/>
            </p:nvSpPr>
            <p:spPr>
              <a:xfrm>
                <a:off x="1553" y="6286"/>
                <a:ext cx="16093" cy="1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Times New Roman" panose="02020603050405020304" pitchFamily="18" charset="0"/>
                  </a:defRPr>
                </a:lvl1pPr>
                <a:lvl2pPr marL="742950" indent="-28575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2pPr>
                <a:lvl3pPr marL="11430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3pPr>
                <a:lvl4pPr marL="16002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4pPr>
                <a:lvl5pPr marL="20574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5pPr>
                <a:lvl6pPr marL="25146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6pPr>
                <a:lvl7pPr marL="29718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7pPr>
                <a:lvl8pPr marL="34290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8pPr>
                <a:lvl9pPr marL="3886200" indent="-228600" algn="l" defTabSz="0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Times New Roman" panose="02020603050405020304" pitchFamily="18" charset="0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SzPct val="100000"/>
                  <a:buFontTx/>
                  <a:buNone/>
                  <a:defRPr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他</a:t>
                </a:r>
                <a:r>
                  <a:rPr 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她们就是面对拒绝至少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成交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次以上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的人！占据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的就是他</a:t>
                </a:r>
                <a:r>
                  <a:rPr 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她！</a:t>
                </a: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8785" y="4006"/>
                <a:ext cx="7721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150000"/>
                  </a:lnSpc>
                  <a:buFont typeface="+mj-ea"/>
                  <a:buNone/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22%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尝试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次成交后，</a:t>
                </a:r>
                <a:r>
                  <a:rPr lang="zh-CN" altLang="en-US" sz="2400" b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放弃</a:t>
                </a:r>
                <a:endParaRPr lang="zh-CN" altLang="en-US" sz="2400" b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>
                  <a:lnSpc>
                    <a:spcPct val="150000"/>
                  </a:lnSpc>
                  <a:buFont typeface="+mj-ea"/>
                  <a:buNone/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4.  12%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尝试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4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次成交后，</a:t>
                </a:r>
                <a:r>
                  <a:rPr lang="zh-CN" altLang="en-US" sz="2400" b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放弃</a:t>
                </a:r>
                <a:endParaRPr lang="zh-CN" altLang="en-US" sz="24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554" y="4006"/>
                <a:ext cx="6630" cy="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>
                  <a:lnSpc>
                    <a:spcPct val="150000"/>
                  </a:lnSpc>
                  <a:buFont typeface="+mj-ea"/>
                  <a:buAutoNum type="arabicPeriod"/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44%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尝试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次成交后，</a:t>
                </a:r>
                <a:r>
                  <a:rPr lang="zh-CN" altLang="en-US" sz="2400" b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放弃</a:t>
                </a:r>
                <a:endParaRPr lang="zh-CN" altLang="en-US" sz="2400" b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arabicPeriod"/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14%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尝试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次成交后，</a:t>
                </a:r>
                <a:r>
                  <a:rPr lang="zh-CN" altLang="en-US" sz="2400" b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放弃</a:t>
                </a:r>
                <a:endParaRPr lang="zh-CN" altLang="en-US" sz="1200" b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>
                  <a:buAutoNum type="arabicPeriod"/>
                </a:pPr>
                <a:endParaRPr lang="zh-CN" altLang="en-US" sz="1200" b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6376" y="3366"/>
              <a:ext cx="64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尝试促成的次数决定成果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 noChangeArrowheads="1"/>
          </p:cNvSpPr>
          <p:nvPr/>
        </p:nvSpPr>
        <p:spPr>
          <a:xfrm>
            <a:off x="928688" y="1216978"/>
            <a:ext cx="6985000" cy="5349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98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达成关单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主动促成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369" y="2444209"/>
            <a:ext cx="1840992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客户主动</a:t>
            </a:r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提出成交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5290" y="4122420"/>
            <a:ext cx="2064766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提出成交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8000" y="3328035"/>
            <a:ext cx="1936115" cy="158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双方都没提出成交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圆角矩形 5"/>
          <p:cNvSpPr/>
          <p:nvPr/>
        </p:nvSpPr>
        <p:spPr bwMode="auto">
          <a:xfrm>
            <a:off x="7246620" y="3137535"/>
            <a:ext cx="3114675" cy="2195830"/>
          </a:xfrm>
          <a:prstGeom prst="roundRect">
            <a:avLst>
              <a:gd name="adj" fmla="val 16667"/>
            </a:avLst>
          </a:prstGeom>
          <a:solidFill>
            <a:srgbClr val="E1C31F"/>
          </a:solidFill>
          <a:ln w="9525">
            <a:noFill/>
            <a:rou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仿宋_GB2312" charset="-122"/>
                <a:ea typeface="宋体" panose="02010600030101010101" pitchFamily="2" charset="-122"/>
                <a:sym typeface="仿宋_GB231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想达成关单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就要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主动促成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777875" y="2175510"/>
          <a:ext cx="5335905" cy="454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4885" y="2835275"/>
            <a:ext cx="20300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客户主动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提出成交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1770" y="4408170"/>
            <a:ext cx="17252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销售主动提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出成交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0200" y="3846195"/>
            <a:ext cx="17252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双方都没提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出成交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014720" y="3992245"/>
            <a:ext cx="979170" cy="4857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15"/>
  <p:tag name="KSO_WM_TEMPLATE_CATEGORY" val="diagram"/>
  <p:tag name="KSO_WM_TEMPLATE_INDEX" val="160296"/>
  <p:tag name="KSO_WM_UNIT_INDEX" val="15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2"/>
  <p:tag name="KSO_WM_TEMPLATE_CATEGORY" val="diagram"/>
  <p:tag name="KSO_WM_TEMPLATE_INDEX" val="160296"/>
  <p:tag name="KSO_WM_UNIT_INDEX" val="22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2"/>
  <p:tag name="KSO_WM_TEMPLATE_CATEGORY" val="diagram"/>
  <p:tag name="KSO_WM_TEMPLATE_INDEX" val="160296"/>
  <p:tag name="KSO_WM_UNIT_INDEX" val="22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WPS 演示</Application>
  <PresentationFormat>宽屏</PresentationFormat>
  <Paragraphs>243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Arial</vt:lpstr>
      <vt:lpstr>宋体</vt:lpstr>
      <vt:lpstr>Wingdings</vt:lpstr>
      <vt:lpstr>+中文标题</vt:lpstr>
      <vt:lpstr>Century Gothic</vt:lpstr>
      <vt:lpstr>微软雅黑</vt:lpstr>
      <vt:lpstr>Calibri</vt:lpstr>
      <vt:lpstr>Times New Roman</vt:lpstr>
      <vt:lpstr>Wingdings</vt:lpstr>
      <vt:lpstr>仿宋_GB2312</vt:lpstr>
      <vt:lpstr>Arial Unicode MS</vt:lpstr>
      <vt:lpstr>Segoe Print</vt:lpstr>
      <vt:lpstr>楷体_GB2312</vt:lpstr>
      <vt:lpstr>仿宋</vt:lpstr>
      <vt:lpstr>新宋体</vt:lpstr>
      <vt:lpstr>Calibri Light</vt:lpstr>
      <vt:lpstr>Office 主题</vt:lpstr>
      <vt:lpstr>1_Office 主题</vt:lpstr>
      <vt:lpstr>自定义设计方案</vt:lpstr>
      <vt:lpstr>1_自定义设计方案</vt:lpstr>
      <vt:lpstr>自定义设计方案</vt:lpstr>
      <vt:lpstr>2_自定义设计方案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钻石女人</cp:lastModifiedBy>
  <cp:revision>47</cp:revision>
  <dcterms:created xsi:type="dcterms:W3CDTF">2018-03-01T02:03:00Z</dcterms:created>
  <dcterms:modified xsi:type="dcterms:W3CDTF">2018-04-23T02:45:09Z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