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0" r:id="rId3"/>
    <p:sldMasterId id="2147483652" r:id="rId4"/>
    <p:sldMasterId id="2147483653" r:id="rId5"/>
    <p:sldMasterId id="2147483655" r:id="rId6"/>
    <p:sldMasterId id="2147483658" r:id="rId7"/>
    <p:sldMasterId id="2147483660" r:id="rId8"/>
  </p:sldMasterIdLst>
  <p:notesMasterIdLst>
    <p:notesMasterId r:id="rId13"/>
  </p:notesMasterIdLst>
  <p:sldIdLst>
    <p:sldId id="262" r:id="rId9"/>
    <p:sldId id="264" r:id="rId10"/>
    <p:sldId id="263" r:id="rId11"/>
    <p:sldId id="256" r:id="rId12"/>
    <p:sldId id="272" r:id="rId14"/>
    <p:sldId id="261" r:id="rId15"/>
    <p:sldId id="292" r:id="rId16"/>
    <p:sldId id="293" r:id="rId17"/>
    <p:sldId id="294" r:id="rId18"/>
    <p:sldId id="297" r:id="rId19"/>
    <p:sldId id="298" r:id="rId20"/>
    <p:sldId id="299" r:id="rId21"/>
    <p:sldId id="300" r:id="rId22"/>
    <p:sldId id="301" r:id="rId23"/>
    <p:sldId id="282" r:id="rId24"/>
    <p:sldId id="296" r:id="rId25"/>
    <p:sldId id="295" r:id="rId26"/>
    <p:sldId id="285" r:id="rId27"/>
    <p:sldId id="284" r:id="rId28"/>
    <p:sldId id="26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71C"/>
    <a:srgbClr val="B71C1C"/>
    <a:srgbClr val="E1C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rgbClr val="C00000"/>
          </a:solidFill>
        </p:grpSpPr>
        <p:sp>
          <p:nvSpPr>
            <p:cNvPr id="4" name="椭圆 3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9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37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0" name="图片 39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flipH="1">
            <a:off x="0" y="0"/>
            <a:ext cx="6373585" cy="6858000"/>
            <a:chOff x="6599590" y="0"/>
            <a:chExt cx="6373585" cy="6858000"/>
          </a:xfrm>
        </p:grpSpPr>
        <p:sp>
          <p:nvSpPr>
            <p:cNvPr id="41" name="任意多边形 40"/>
            <p:cNvSpPr/>
            <p:nvPr/>
          </p:nvSpPr>
          <p:spPr bwMode="auto">
            <a:xfrm>
              <a:off x="7380765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7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p>
              <a:endParaRPr lang="zh-CN" altLang="en-US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6599590" y="0"/>
              <a:ext cx="2791973" cy="6858000"/>
            </a:xfrm>
            <a:custGeom>
              <a:avLst/>
              <a:gdLst>
                <a:gd name="T0" fmla="*/ 2347 w 2347"/>
                <a:gd name="T1" fmla="*/ 0 h 5765"/>
                <a:gd name="T2" fmla="*/ 2243 w 2347"/>
                <a:gd name="T3" fmla="*/ 0 h 5765"/>
                <a:gd name="T4" fmla="*/ 0 w 2347"/>
                <a:gd name="T5" fmla="*/ 5765 h 5765"/>
                <a:gd name="T6" fmla="*/ 441 w 2347"/>
                <a:gd name="T7" fmla="*/ 5765 h 5765"/>
                <a:gd name="T8" fmla="*/ 2347 w 2347"/>
                <a:gd name="T9" fmla="*/ 0 h 5765"/>
                <a:gd name="T10" fmla="*/ 2347 w 2347"/>
                <a:gd name="T11" fmla="*/ 0 h 5765"/>
                <a:gd name="T12" fmla="*/ 2347 w 2347"/>
                <a:gd name="T13" fmla="*/ 0 h 5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7" h="5765">
                  <a:moveTo>
                    <a:pt x="2347" y="0"/>
                  </a:moveTo>
                  <a:lnTo>
                    <a:pt x="2243" y="0"/>
                  </a:lnTo>
                  <a:lnTo>
                    <a:pt x="0" y="5765"/>
                  </a:lnTo>
                  <a:lnTo>
                    <a:pt x="441" y="5765"/>
                  </a:lnTo>
                  <a:lnTo>
                    <a:pt x="2347" y="0"/>
                  </a:lnTo>
                  <a:close/>
                  <a:moveTo>
                    <a:pt x="2347" y="0"/>
                  </a:moveTo>
                  <a:lnTo>
                    <a:pt x="2347" y="0"/>
                  </a:lnTo>
                  <a:close/>
                </a:path>
              </a:pathLst>
            </a:custGeom>
            <a:solidFill>
              <a:srgbClr val="231815"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9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 userDrawn="1"/>
        </p:nvGrpSpPr>
        <p:grpSpPr>
          <a:xfrm>
            <a:off x="1031116" y="2461761"/>
            <a:ext cx="3446829" cy="2201906"/>
            <a:chOff x="1031116" y="2461761"/>
            <a:chExt cx="3446829" cy="2201906"/>
          </a:xfrm>
        </p:grpSpPr>
        <p:sp>
          <p:nvSpPr>
            <p:cNvPr id="11" name="文本框 10"/>
            <p:cNvSpPr txBox="1"/>
            <p:nvPr/>
          </p:nvSpPr>
          <p:spPr>
            <a:xfrm>
              <a:off x="1031116" y="3832670"/>
              <a:ext cx="3446829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rgbClr val="B9171C"/>
                  </a:solidFill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4800" dirty="0" smtClean="0">
                  <a:solidFill>
                    <a:srgbClr val="FFFFFF"/>
                  </a:solidFill>
                  <a:latin typeface="Century Gothic" panose="020B0502020202020204" pitchFamily="34" charset="0"/>
                </a:rPr>
                <a:t>CONTENT</a:t>
              </a:r>
              <a:endParaRPr lang="zh-CN" altLang="en-US" sz="48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31117" y="2461761"/>
              <a:ext cx="2472638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sz="6000">
                  <a:solidFill>
                    <a:srgbClr val="B9171C"/>
                  </a:solidFill>
                </a:defRPr>
              </a:lvl1pPr>
            </a:lstStyle>
            <a:p>
              <a:pPr algn="dist">
                <a:lnSpc>
                  <a:spcPct val="100000"/>
                </a:lnSpc>
              </a:pPr>
              <a:r>
                <a:rPr lang="zh-CN" altLang="en-US" sz="8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目录</a:t>
              </a:r>
              <a:endParaRPr lang="zh-CN" altLang="en-US" sz="8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9708515" y="209550"/>
            <a:ext cx="2085340" cy="578485"/>
            <a:chOff x="709" y="410"/>
            <a:chExt cx="3284" cy="911"/>
          </a:xfrm>
        </p:grpSpPr>
        <p:pic>
          <p:nvPicPr>
            <p:cNvPr id="18" name="图片 17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 userDrawn="1"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pic>
        <p:nvPicPr>
          <p:cNvPr id="7" name="图片 6" descr="微信图片_201804170909336"/>
          <p:cNvPicPr>
            <a:picLocks noChangeAspect="1"/>
          </p:cNvPicPr>
          <p:nvPr userDrawn="1"/>
        </p:nvPicPr>
        <p:blipFill>
          <a:blip r:embed="rId1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40" name="组合 39"/>
          <p:cNvGrpSpPr/>
          <p:nvPr userDrawn="1"/>
        </p:nvGrpSpPr>
        <p:grpSpPr>
          <a:xfrm rot="0">
            <a:off x="8657590" y="0"/>
            <a:ext cx="598170" cy="1268730"/>
            <a:chOff x="8276754" y="0"/>
            <a:chExt cx="924118" cy="1958975"/>
          </a:xfrm>
        </p:grpSpPr>
        <p:sp>
          <p:nvSpPr>
            <p:cNvPr id="41" name="Freeform 18"/>
            <p:cNvSpPr/>
            <p:nvPr/>
          </p:nvSpPr>
          <p:spPr bwMode="auto">
            <a:xfrm>
              <a:off x="8276754" y="558800"/>
              <a:ext cx="671513" cy="1054100"/>
            </a:xfrm>
            <a:custGeom>
              <a:avLst/>
              <a:gdLst>
                <a:gd name="T0" fmla="*/ 156 w 156"/>
                <a:gd name="T1" fmla="*/ 0 h 246"/>
                <a:gd name="T2" fmla="*/ 0 w 156"/>
                <a:gd name="T3" fmla="*/ 42 h 246"/>
                <a:gd name="T4" fmla="*/ 61 w 156"/>
                <a:gd name="T5" fmla="*/ 246 h 246"/>
                <a:gd name="T6" fmla="*/ 156 w 156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46">
                  <a:moveTo>
                    <a:pt x="156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72" y="93"/>
                    <a:pt x="61" y="246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8365847" y="0"/>
              <a:ext cx="835025" cy="1958975"/>
            </a:xfrm>
            <a:custGeom>
              <a:avLst/>
              <a:gdLst>
                <a:gd name="T0" fmla="*/ 10 w 194"/>
                <a:gd name="T1" fmla="*/ 460 h 460"/>
                <a:gd name="T2" fmla="*/ 0 w 194"/>
                <a:gd name="T3" fmla="*/ 51 h 460"/>
                <a:gd name="T4" fmla="*/ 77 w 194"/>
                <a:gd name="T5" fmla="*/ 0 h 460"/>
                <a:gd name="T6" fmla="*/ 194 w 194"/>
                <a:gd name="T7" fmla="*/ 0 h 460"/>
                <a:gd name="T8" fmla="*/ 10 w 194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460">
                  <a:moveTo>
                    <a:pt x="10" y="460"/>
                  </a:moveTo>
                  <a:cubicBezTo>
                    <a:pt x="133" y="144"/>
                    <a:pt x="0" y="51"/>
                    <a:pt x="0" y="5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94" y="0"/>
                    <a:pt x="194" y="0"/>
                    <a:pt x="194" y="0"/>
                  </a:cubicBezTo>
                  <a:lnTo>
                    <a:pt x="10" y="46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3" name="Freeform 9"/>
          <p:cNvSpPr>
            <a:spLocks noEditPoints="1"/>
          </p:cNvSpPr>
          <p:nvPr userDrawn="1"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8" name="图片 7" descr="微信图片_201804170909336"/>
            <p:cNvPicPr>
              <a:picLocks noChangeAspect="1"/>
            </p:cNvPicPr>
            <p:nvPr/>
          </p:nvPicPr>
          <p:blipFill>
            <a:blip r:embed="rId2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rgbClr val="B9171C">
                  <a:alpha val="40000"/>
                </a:srgb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FillTx/>
                  <a:latin typeface="+中文标题" charset="0"/>
                  <a:ea typeface="微软雅黑" panose="020B0503020204020204" pitchFamily="34" charset="-122"/>
                </a:rPr>
                <a:t>德宇创星</a:t>
              </a:r>
              <a:endParaRPr lang="zh-CN" altLang="en-US" b="1" kern="1500" spc="500"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FillTx/>
                <a:latin typeface="+中文标题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cxnSp>
        <p:nvCxnSpPr>
          <p:cNvPr id="43" name="直接连接符 42"/>
          <p:cNvCxnSpPr/>
          <p:nvPr userDrawn="1"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rgbClr val="B9171C"/>
          </a:solidFill>
        </p:grpSpPr>
        <p:sp>
          <p:nvSpPr>
            <p:cNvPr id="11" name="椭圆 10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 userDrawn="1"/>
        </p:nvSpPr>
        <p:spPr bwMode="auto">
          <a:xfrm flipH="1" flipV="1">
            <a:off x="0" y="0"/>
            <a:ext cx="2252044" cy="5794416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pic>
        <p:nvPicPr>
          <p:cNvPr id="7" name="图片 6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342900" y="361950"/>
            <a:ext cx="923925" cy="89471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  <p:grpSp>
        <p:nvGrpSpPr>
          <p:cNvPr id="40" name="组合 39"/>
          <p:cNvGrpSpPr/>
          <p:nvPr userDrawn="1"/>
        </p:nvGrpSpPr>
        <p:grpSpPr>
          <a:xfrm rot="0">
            <a:off x="8657590" y="0"/>
            <a:ext cx="598170" cy="1268730"/>
            <a:chOff x="8276754" y="0"/>
            <a:chExt cx="924118" cy="1958975"/>
          </a:xfrm>
        </p:grpSpPr>
        <p:sp>
          <p:nvSpPr>
            <p:cNvPr id="41" name="Freeform 18"/>
            <p:cNvSpPr/>
            <p:nvPr/>
          </p:nvSpPr>
          <p:spPr bwMode="auto">
            <a:xfrm>
              <a:off x="8276754" y="558800"/>
              <a:ext cx="671513" cy="1054100"/>
            </a:xfrm>
            <a:custGeom>
              <a:avLst/>
              <a:gdLst>
                <a:gd name="T0" fmla="*/ 156 w 156"/>
                <a:gd name="T1" fmla="*/ 0 h 246"/>
                <a:gd name="T2" fmla="*/ 0 w 156"/>
                <a:gd name="T3" fmla="*/ 42 h 246"/>
                <a:gd name="T4" fmla="*/ 61 w 156"/>
                <a:gd name="T5" fmla="*/ 246 h 246"/>
                <a:gd name="T6" fmla="*/ 156 w 156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46">
                  <a:moveTo>
                    <a:pt x="156" y="0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72" y="93"/>
                    <a:pt x="61" y="246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8365847" y="0"/>
              <a:ext cx="835025" cy="1958975"/>
            </a:xfrm>
            <a:custGeom>
              <a:avLst/>
              <a:gdLst>
                <a:gd name="T0" fmla="*/ 10 w 194"/>
                <a:gd name="T1" fmla="*/ 460 h 460"/>
                <a:gd name="T2" fmla="*/ 0 w 194"/>
                <a:gd name="T3" fmla="*/ 51 h 460"/>
                <a:gd name="T4" fmla="*/ 77 w 194"/>
                <a:gd name="T5" fmla="*/ 0 h 460"/>
                <a:gd name="T6" fmla="*/ 194 w 194"/>
                <a:gd name="T7" fmla="*/ 0 h 460"/>
                <a:gd name="T8" fmla="*/ 10 w 194"/>
                <a:gd name="T9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460">
                  <a:moveTo>
                    <a:pt x="10" y="460"/>
                  </a:moveTo>
                  <a:cubicBezTo>
                    <a:pt x="133" y="144"/>
                    <a:pt x="0" y="51"/>
                    <a:pt x="0" y="5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94" y="0"/>
                    <a:pt x="194" y="0"/>
                    <a:pt x="194" y="0"/>
                  </a:cubicBezTo>
                  <a:lnTo>
                    <a:pt x="10" y="46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3" name="Freeform 9"/>
          <p:cNvSpPr>
            <a:spLocks noEditPoints="1"/>
          </p:cNvSpPr>
          <p:nvPr userDrawn="1"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 userDrawn="1"/>
        </p:nvSpPr>
        <p:spPr bwMode="auto">
          <a:xfrm flipH="1" flipV="1">
            <a:off x="0" y="0"/>
            <a:ext cx="492978" cy="1268413"/>
          </a:xfrm>
          <a:custGeom>
            <a:avLst/>
            <a:gdLst>
              <a:gd name="connsiteX0" fmla="*/ 2252044 w 2252044"/>
              <a:gd name="connsiteY0" fmla="*/ 5794416 h 5794416"/>
              <a:gd name="connsiteX1" fmla="*/ 186650 w 2252044"/>
              <a:gd name="connsiteY1" fmla="*/ 5794416 h 5794416"/>
              <a:gd name="connsiteX2" fmla="*/ 0 w 2252044"/>
              <a:gd name="connsiteY2" fmla="*/ 5794416 h 5794416"/>
              <a:gd name="connsiteX3" fmla="*/ 2252044 w 2252044"/>
              <a:gd name="connsiteY3" fmla="*/ 0 h 579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044" h="5794416">
                <a:moveTo>
                  <a:pt x="2252044" y="5794416"/>
                </a:moveTo>
                <a:lnTo>
                  <a:pt x="186650" y="5794416"/>
                </a:lnTo>
                <a:lnTo>
                  <a:pt x="0" y="5794416"/>
                </a:lnTo>
                <a:lnTo>
                  <a:pt x="2252044" y="0"/>
                </a:lnTo>
                <a:close/>
              </a:path>
            </a:pathLst>
          </a:custGeom>
          <a:solidFill>
            <a:srgbClr val="B7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67105" y="393700"/>
            <a:ext cx="2085340" cy="578485"/>
            <a:chOff x="709" y="410"/>
            <a:chExt cx="3284" cy="911"/>
          </a:xfrm>
        </p:grpSpPr>
        <p:pic>
          <p:nvPicPr>
            <p:cNvPr id="8" name="图片 7" descr="微信图片_201804170909336"/>
            <p:cNvPicPr>
              <a:picLocks noChangeAspect="1"/>
            </p:cNvPicPr>
            <p:nvPr/>
          </p:nvPicPr>
          <p:blipFill>
            <a:blip r:embed="rId2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rgbClr val="B9171C">
                  <a:alpha val="40000"/>
                </a:srgb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9" name="文本框 8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kern="1500" spc="500">
                  <a:solidFill>
                    <a:srgbClr val="000000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FillTx/>
                  <a:latin typeface="+中文标题" charset="0"/>
                  <a:ea typeface="微软雅黑" panose="020B0503020204020204" pitchFamily="34" charset="-122"/>
                </a:rPr>
                <a:t>德宇创星</a:t>
              </a:r>
              <a:endParaRPr lang="zh-CN" altLang="en-US" b="1" kern="1500" spc="500"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FillTx/>
                <a:latin typeface="+中文标题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cxnSp>
        <p:nvCxnSpPr>
          <p:cNvPr id="43" name="直接连接符 42"/>
          <p:cNvCxnSpPr/>
          <p:nvPr userDrawn="1"/>
        </p:nvCxnSpPr>
        <p:spPr>
          <a:xfrm>
            <a:off x="3526976" y="682698"/>
            <a:ext cx="690501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0">
            <a:off x="11244814" y="163700"/>
            <a:ext cx="159691" cy="1037996"/>
            <a:chOff x="354199" y="1524000"/>
            <a:chExt cx="254000" cy="1651000"/>
          </a:xfrm>
          <a:solidFill>
            <a:srgbClr val="B9171C"/>
          </a:solidFill>
        </p:grpSpPr>
        <p:sp>
          <p:nvSpPr>
            <p:cNvPr id="11" name="椭圆 10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rgbClr val="B9171C">
                <a:shade val="50000"/>
              </a:srgbClr>
            </a:lnRef>
            <a:fillRef idx="1">
              <a:srgbClr val="B9171C"/>
            </a:fillRef>
            <a:effectRef idx="0">
              <a:srgbClr val="B9171C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50452" y="5559257"/>
            <a:ext cx="136769" cy="889000"/>
            <a:chOff x="354199" y="1524000"/>
            <a:chExt cx="254000" cy="1651000"/>
          </a:xfrm>
          <a:solidFill>
            <a:srgbClr val="C00000"/>
          </a:solidFill>
        </p:grpSpPr>
        <p:sp>
          <p:nvSpPr>
            <p:cNvPr id="4" name="椭圆 3"/>
            <p:cNvSpPr/>
            <p:nvPr/>
          </p:nvSpPr>
          <p:spPr>
            <a:xfrm>
              <a:off x="354199" y="1524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4199" y="1989667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54199" y="2455334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54199" y="2921000"/>
              <a:ext cx="254000" cy="25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450215" y="260350"/>
            <a:ext cx="2085340" cy="578485"/>
            <a:chOff x="709" y="410"/>
            <a:chExt cx="3284" cy="911"/>
          </a:xfrm>
        </p:grpSpPr>
        <p:pic>
          <p:nvPicPr>
            <p:cNvPr id="12" name="图片 11" descr="微信图片_201804170909336"/>
            <p:cNvPicPr>
              <a:picLocks noChangeAspect="1"/>
            </p:cNvPicPr>
            <p:nvPr/>
          </p:nvPicPr>
          <p:blipFill>
            <a:blip r:embed="rId3">
              <a:lum bright="12000"/>
            </a:blip>
            <a:stretch>
              <a:fillRect/>
            </a:stretch>
          </p:blipFill>
          <p:spPr>
            <a:xfrm>
              <a:off x="709" y="410"/>
              <a:ext cx="886" cy="858"/>
            </a:xfrm>
            <a:prstGeom prst="rect">
              <a:avLst/>
            </a:prstGeom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000"/>
                </a:srgbClr>
              </a:outerShdw>
              <a:reflection stA="45000" endPos="0" dist="50800" dir="5400000" sy="-100000" algn="bl" rotWithShape="0"/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1775" y="410"/>
              <a:ext cx="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en-US" b="1" kern="1500" spc="5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+中文标题" charset="0"/>
                  <a:ea typeface="+mj-ea"/>
                </a:rPr>
                <a:t>德宇创星</a:t>
              </a:r>
              <a:endParaRPr lang="zh-CN" altLang="en-US" b="1" kern="1500" spc="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中文标题" charset="0"/>
                <a:ea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35" y="935"/>
              <a:ext cx="235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DEYU  CHUANGXING</a:t>
              </a:r>
              <a:endParaRPr lang="en-US" altLang="zh-CN" sz="1000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>
            <a:off x="6599590" y="0"/>
            <a:ext cx="5592410" cy="6858000"/>
            <a:chOff x="6599590" y="0"/>
            <a:chExt cx="5592410" cy="6858000"/>
          </a:xfrm>
        </p:grpSpPr>
        <p:sp>
          <p:nvSpPr>
            <p:cNvPr id="34" name="任意多边形 33"/>
            <p:cNvSpPr/>
            <p:nvPr/>
          </p:nvSpPr>
          <p:spPr bwMode="auto">
            <a:xfrm>
              <a:off x="6599590" y="0"/>
              <a:ext cx="5592410" cy="6858000"/>
            </a:xfrm>
            <a:custGeom>
              <a:avLst/>
              <a:gdLst>
                <a:gd name="connsiteX0" fmla="*/ 2665414 w 5592410"/>
                <a:gd name="connsiteY0" fmla="*/ 0 h 6858000"/>
                <a:gd name="connsiteX1" fmla="*/ 2852064 w 5592410"/>
                <a:gd name="connsiteY1" fmla="*/ 0 h 6858000"/>
                <a:gd name="connsiteX2" fmla="*/ 5405760 w 5592410"/>
                <a:gd name="connsiteY2" fmla="*/ 0 h 6858000"/>
                <a:gd name="connsiteX3" fmla="*/ 5592410 w 5592410"/>
                <a:gd name="connsiteY3" fmla="*/ 0 h 6858000"/>
                <a:gd name="connsiteX4" fmla="*/ 5592410 w 5592410"/>
                <a:gd name="connsiteY4" fmla="*/ 6858000 h 6858000"/>
                <a:gd name="connsiteX5" fmla="*/ 5405760 w 5592410"/>
                <a:gd name="connsiteY5" fmla="*/ 6858000 h 6858000"/>
                <a:gd name="connsiteX6" fmla="*/ 186650 w 5592410"/>
                <a:gd name="connsiteY6" fmla="*/ 6858000 h 6858000"/>
                <a:gd name="connsiteX7" fmla="*/ 0 w 559241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92410" h="6858000">
                  <a:moveTo>
                    <a:pt x="2665414" y="0"/>
                  </a:moveTo>
                  <a:lnTo>
                    <a:pt x="2852064" y="0"/>
                  </a:lnTo>
                  <a:lnTo>
                    <a:pt x="5405760" y="0"/>
                  </a:lnTo>
                  <a:lnTo>
                    <a:pt x="5592410" y="0"/>
                  </a:lnTo>
                  <a:lnTo>
                    <a:pt x="5592410" y="6858000"/>
                  </a:lnTo>
                  <a:lnTo>
                    <a:pt x="5405760" y="6858000"/>
                  </a:lnTo>
                  <a:lnTo>
                    <a:pt x="1866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B9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686008" y="0"/>
              <a:ext cx="598355" cy="1268413"/>
              <a:chOff x="8276754" y="0"/>
              <a:chExt cx="924118" cy="1958975"/>
            </a:xfrm>
          </p:grpSpPr>
          <p:sp>
            <p:nvSpPr>
              <p:cNvPr id="37" name="Freeform 18"/>
              <p:cNvSpPr/>
              <p:nvPr/>
            </p:nvSpPr>
            <p:spPr bwMode="auto">
              <a:xfrm>
                <a:off x="8276754" y="558800"/>
                <a:ext cx="671513" cy="1054100"/>
              </a:xfrm>
              <a:custGeom>
                <a:avLst/>
                <a:gdLst>
                  <a:gd name="T0" fmla="*/ 156 w 156"/>
                  <a:gd name="T1" fmla="*/ 0 h 246"/>
                  <a:gd name="T2" fmla="*/ 0 w 156"/>
                  <a:gd name="T3" fmla="*/ 42 h 246"/>
                  <a:gd name="T4" fmla="*/ 61 w 156"/>
                  <a:gd name="T5" fmla="*/ 246 h 246"/>
                  <a:gd name="T6" fmla="*/ 156 w 156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6" h="246">
                    <a:moveTo>
                      <a:pt x="156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72" y="93"/>
                      <a:pt x="61" y="24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BD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4"/>
              <p:cNvSpPr/>
              <p:nvPr/>
            </p:nvSpPr>
            <p:spPr bwMode="auto">
              <a:xfrm>
                <a:off x="8365847" y="0"/>
                <a:ext cx="835025" cy="1958975"/>
              </a:xfrm>
              <a:custGeom>
                <a:avLst/>
                <a:gdLst>
                  <a:gd name="T0" fmla="*/ 10 w 194"/>
                  <a:gd name="T1" fmla="*/ 460 h 460"/>
                  <a:gd name="T2" fmla="*/ 0 w 194"/>
                  <a:gd name="T3" fmla="*/ 51 h 460"/>
                  <a:gd name="T4" fmla="*/ 77 w 194"/>
                  <a:gd name="T5" fmla="*/ 0 h 460"/>
                  <a:gd name="T6" fmla="*/ 194 w 194"/>
                  <a:gd name="T7" fmla="*/ 0 h 460"/>
                  <a:gd name="T8" fmla="*/ 10 w 194"/>
                  <a:gd name="T9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460">
                    <a:moveTo>
                      <a:pt x="10" y="460"/>
                    </a:moveTo>
                    <a:cubicBezTo>
                      <a:pt x="133" y="144"/>
                      <a:pt x="0" y="51"/>
                      <a:pt x="0" y="51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94" y="0"/>
                      <a:pt x="194" y="0"/>
                      <a:pt x="194" y="0"/>
                    </a:cubicBezTo>
                    <a:lnTo>
                      <a:pt x="10" y="460"/>
                    </a:lnTo>
                    <a:close/>
                  </a:path>
                </a:pathLst>
              </a:custGeom>
              <a:solidFill>
                <a:srgbClr val="EF53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40" name="图片 39" descr="微信图片_201804170909336"/>
          <p:cNvPicPr>
            <a:picLocks noChangeAspect="1"/>
          </p:cNvPicPr>
          <p:nvPr userDrawn="1"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8686165" y="3432175"/>
            <a:ext cx="2714625" cy="2628265"/>
          </a:xfrm>
          <a:prstGeom prst="rect">
            <a:avLst/>
          </a:prstGeom>
          <a:effectLst>
            <a:glow rad="50800">
              <a:srgbClr val="B9171C">
                <a:alpha val="89000"/>
              </a:srgbClr>
            </a:glow>
            <a:outerShdw blurRad="431800" dist="38100" algn="l" rotWithShape="0">
              <a:prstClr val="black">
                <a:alpha val="40000"/>
              </a:prstClr>
            </a:outerShdw>
            <a:reflection endPos="0" dir="5400000" sy="-100000" algn="bl" rotWithShape="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15690" y="5495925"/>
            <a:ext cx="317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德宇创星商学院内训系列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006</a:t>
            </a:r>
            <a:endParaRPr lang="en-US" altLang="zh-CN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4155" y="2413000"/>
            <a:ext cx="25241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好好说话</a:t>
            </a:r>
            <a:endParaRPr lang="zh-CN" altLang="en-US" sz="4400" b="1">
              <a:solidFill>
                <a:srgbClr val="B917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36551d633ecd1a4286a043c60c28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0" y="2703195"/>
            <a:ext cx="4347845" cy="4154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9560" y="2703195"/>
            <a:ext cx="486918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说话找准时机</a:t>
            </a:r>
            <a:endParaRPr lang="en-US" altLang="zh-CN" sz="3600" b="1" dirty="0" smtClean="0">
              <a:solidFill>
                <a:srgbClr val="B917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2620" y="1334135"/>
            <a:ext cx="109086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言未及之而言，谓之躁；</a:t>
            </a:r>
            <a:endParaRPr lang="zh-CN" altLang="en-US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言及之而不言，谓之隐；</a:t>
            </a:r>
            <a:endParaRPr lang="zh-CN" altLang="en-US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</a:t>
            </a:r>
            <a:r>
              <a:rPr lang="zh-CN" altLang="en-US" sz="1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gǔ</a:t>
            </a:r>
            <a:endParaRPr lang="zh-CN" altLang="en-US" sz="1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不见颜色而言，谓之瞽。</a:t>
            </a:r>
            <a:endParaRPr lang="zh-CN" altLang="en-US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</a:pPr>
            <a:endParaRPr lang="en-US" altLang="zh-CN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r">
              <a:lnSpc>
                <a:spcPct val="150000"/>
              </a:lnSpc>
            </a:pPr>
            <a:r>
              <a:rPr lang="en-US" altLang="zh-CN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孔子《论语·季氏篇》</a:t>
            </a:r>
            <a:endParaRPr lang="zh-CN" altLang="en-US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0215" y="4370070"/>
            <a:ext cx="87528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说话要选择时机，重要的不是说什么话，而是在恰当的良机说了话表了态。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在适当的时间里，利用有限的几个语句，充分地表达自己完整意愿的能力。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一句话说的合宜，就如金苹果放在银网子里。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710690" y="4356735"/>
            <a:ext cx="0" cy="1353820"/>
          </a:xfrm>
          <a:prstGeom prst="line">
            <a:avLst/>
          </a:prstGeom>
          <a:ln w="28575" cmpd="sng">
            <a:solidFill>
              <a:srgbClr val="E1C31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41985" y="1198880"/>
            <a:ext cx="10908665" cy="4292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智者选择时机，蠢人不择时机  </a:t>
            </a: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000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把握说话的最佳时机</a:t>
            </a: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适当时机说适当话</a:t>
            </a:r>
            <a:endParaRPr lang="zh-CN" altLang="en-US" sz="2000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800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8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有一次，墨子的一个学生子禽问墨子：“老师，您认为多说话有好处吗？”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墨子回答说：“你看那生活在水边的蛤蟆、青蛙，还有逐臭不已的苍蝇，它们不分白昼黑夜，总是叫个不停，以此来显示自己的存在。可是，它们即使叫得口干舌燥、疲惫不堪，也没有人会注意它们到底在叫什么，人们对这些声音早已是充耳不闻了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现在你再来看看这司晨的雄鸡，它只是在每天黎明到来的时候按时啼叫，然而，雄鸡一唱天下白，天地都要为之振动，人人闻鸡起舞，纷纷开始新一天的劳作。两相对比，你以为多说话能有什么好处呢？</a:t>
            </a:r>
            <a:r>
              <a:rPr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只有准确把握说话的时机和火候，努力把话说到点子上，这样才能引起人们的注意，收到预想的效果啊！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子禽听了墨子的这番教诲，非常赞同，频频点头称是。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等腰三角形 3"/>
          <p:cNvSpPr/>
          <p:nvPr/>
        </p:nvSpPr>
        <p:spPr>
          <a:xfrm flipV="1">
            <a:off x="3248025" y="1717040"/>
            <a:ext cx="260985" cy="212725"/>
          </a:xfrm>
          <a:prstGeom prst="triangle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594485" y="1717040"/>
            <a:ext cx="3568065" cy="0"/>
          </a:xfrm>
          <a:prstGeom prst="line">
            <a:avLst/>
          </a:prstGeom>
          <a:ln w="28575" cmpd="sng">
            <a:solidFill>
              <a:srgbClr val="B71C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41985" y="1198880"/>
            <a:ext cx="10908665" cy="3461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智者选择时机，蠢人不择时机</a:t>
            </a: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把握说话的最佳时机</a:t>
            </a: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适当时机说适当话</a:t>
            </a:r>
            <a:endParaRPr lang="zh-CN" altLang="en-US" sz="2000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800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8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中国第一位现代舞拓荒者裕容龄，年轻时随外交官父母迁居巴黎。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由于受旧礼俗困囿，一直不敢进言学舞的愿望。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一次日本公使夫人来做客，顺便问其母：“你家小姐怎不学跳舞呢？我们日本女孩都要学的。”裕母不便拒绝，顺水推舟道：“往后让学吧！”裕容龄趁机进言了：“好母亲，我今后就学日本舞跳给你看，好吗？”说罢便换上舞装跳起《鹤龟舞》，公使夫人夸赞不已，母亲也只好认可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这里，裕容龄的进言成功，全在于那抓住时机的“机锋”上。</a:t>
            </a:r>
            <a:endParaRPr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等腰三角形 3"/>
          <p:cNvSpPr/>
          <p:nvPr/>
        </p:nvSpPr>
        <p:spPr>
          <a:xfrm flipV="1">
            <a:off x="6572250" y="1717040"/>
            <a:ext cx="260985" cy="212725"/>
          </a:xfrm>
          <a:prstGeom prst="triangle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5469890" y="1717040"/>
            <a:ext cx="2465705" cy="0"/>
          </a:xfrm>
          <a:prstGeom prst="line">
            <a:avLst/>
          </a:prstGeom>
          <a:ln w="28575" cmpd="sng">
            <a:solidFill>
              <a:srgbClr val="B71C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41985" y="1198880"/>
            <a:ext cx="10908665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2000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智者选择时机，蠢人不择时机</a:t>
            </a: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000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把握说话的最佳时机</a:t>
            </a: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适当时机说适当话</a:t>
            </a:r>
            <a:endParaRPr lang="zh-CN" altLang="en-US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800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8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某次张某、李某刚参加完一位不幸早逝的同学的丧礼。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一出门，张某礼貌性地问：</a:t>
            </a:r>
            <a:r>
              <a:rPr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你的事什么时候办?</a:t>
            </a:r>
            <a:endParaRPr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李某先是一愣，随即明白是问自己的婚事。一时语塞，张某也自觉失言，场面甚是尴尬。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若换个时间、地点，这是标准的一句表示关切的话。可在彼时彼地就极为不合适。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9308465" y="1707515"/>
            <a:ext cx="260985" cy="212725"/>
          </a:xfrm>
          <a:prstGeom prst="triangle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8206105" y="1707515"/>
            <a:ext cx="2465705" cy="0"/>
          </a:xfrm>
          <a:prstGeom prst="line">
            <a:avLst/>
          </a:prstGeom>
          <a:ln w="28575" cmpd="sng">
            <a:solidFill>
              <a:srgbClr val="B71C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36551d633ecd1a4286a043c60c28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0" y="2703195"/>
            <a:ext cx="4347845" cy="4154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9560" y="2703195"/>
            <a:ext cx="486918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说话需要包装</a:t>
            </a:r>
            <a:endParaRPr lang="en-US" altLang="zh-CN" sz="3600" b="1" dirty="0" smtClean="0">
              <a:solidFill>
                <a:srgbClr val="B917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6150" y="1146175"/>
            <a:ext cx="1030033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赞美行为而非个人 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举例来说，如果对方是厨师，千万不要说：你真是了不起的厨师。他心里知道有更多厨师比他还优秀。但如果你告诉他，你一星期有一半的时间会到他的餐厅吃饭，这就是非常高明的恭维。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通过第三者表达赞美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如果对方是经由他人间接听到你的称赞，比你直接告诉他本人更多了一份惊喜。相反地，如果是批评对方，千万不要通过第三者告诉当事人，避免添油加醋。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客套话也要说得恰到好处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客套话是表示你的恭敬和感激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，所以要适可而止。有人替你做了一点点小事，你只要说谢谢、对不起、这件事麻烦你了。至于才疏学浅， 请阁下多多指教。这种缺乏感情的客套话，就可以免了。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6150" y="1146175"/>
            <a:ext cx="10300335" cy="5215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面对别人的称赞，说声谢谢就好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一般人被称赞时，多半会回答还好！或是以笑容带过。与其这样，不如坦率接受并直接跟对方说谢谢。有时候对方称赞我们的服饰或某样东西，如果你说：这只是便宜货！反而会让对方尴尬。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有欣赏别人的雅量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当你讨厌的人被称赞时，不要急着说：可是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，就算你不认同对方，表面上还是要说：是啊，他很努力，显示自己的雅量。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批评也要看关系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忠言未必逆耳，即使你是好意，对方也未必会领情，甚至误解你的好意。除非你和对方有一定的交情或信任基础，否则不要随意提出批评。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批评也可以很悦耳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比较容易让人接受的说法是：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关于你的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，我有些想法，或许你可以听听看。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36551d633ecd1a4286a043c60c28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0" y="2703195"/>
            <a:ext cx="4347845" cy="4154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9560" y="2703195"/>
            <a:ext cx="486918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说话八大</a:t>
            </a:r>
            <a:r>
              <a:rPr lang="en-US" altLang="zh-CN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纪律</a:t>
            </a:r>
            <a:r>
              <a:rPr lang="en-US" altLang="zh-CN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3600" b="1" dirty="0" smtClean="0">
              <a:solidFill>
                <a:srgbClr val="B917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2030" y="1454150"/>
            <a:ext cx="5648325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八要八不要</a:t>
            </a:r>
            <a:endParaRPr lang="zh-CN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1.不要说“几点左右”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而要说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“几点整”</a:t>
            </a:r>
            <a:endParaRPr lang="en-US" altLang="zh-CN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2.不要再说“老实说”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而要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直接了当说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3.不要说“仅仅”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要敢于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肯定自己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4.不要说“错”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而要说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不对”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5.不要说“务必……”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而要说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“请您……”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6.不要说“但是”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而要说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而且”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7.不要说“首先”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而要说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“已经”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8.不要说“本来……”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不同的看法要坚决</a:t>
            </a:r>
            <a:endParaRPr lang="en-US" altLang="zh-CN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02450" y="2184400"/>
            <a:ext cx="3905250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+mj-lt"/>
              <a:buAutoNum type="arabicPeriod"/>
            </a:pP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说话是一门艺术</a:t>
            </a:r>
            <a:endParaRPr lang="zh-CN" altLang="en-US" sz="2400" b="1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+mj-lt"/>
              <a:buAutoNum type="arabicPeriod"/>
            </a:pP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说话能力四技巧</a:t>
            </a:r>
            <a:endParaRPr lang="zh-CN" altLang="en-US" sz="2400" b="1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+mj-lt"/>
              <a:buAutoNum type="arabicPeriod"/>
            </a:pPr>
            <a:r>
              <a:rPr lang="zh-CN" altLang="zh-CN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说话找准时机</a:t>
            </a:r>
            <a:endParaRPr lang="zh-CN" altLang="zh-CN" sz="2400" b="1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+mj-lt"/>
              <a:buAutoNum type="arabicPeriod"/>
            </a:pP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说话需要包装</a:t>
            </a:r>
            <a:endParaRPr lang="zh-CN" altLang="en-US" sz="2400" b="1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+mj-lt"/>
              <a:buAutoNum type="arabicPeriod"/>
            </a:pP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说话</a:t>
            </a:r>
            <a:r>
              <a:rPr lang="en-US" altLang="zh-CN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八大纪律</a:t>
            </a:r>
            <a:r>
              <a:rPr lang="en-US" altLang="zh-CN" sz="2400" b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b="1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+mj-lt"/>
              <a:buNone/>
            </a:pPr>
            <a:endParaRPr lang="en-US" altLang="zh-CN" sz="2400" b="1">
              <a:solidFill>
                <a:srgbClr val="E1C31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7165" y="2748280"/>
            <a:ext cx="4876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谢谢聆听！</a:t>
            </a:r>
            <a:endParaRPr lang="zh-CN" altLang="zh-CN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36551d633ecd1a4286a043c60c28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0" y="2703195"/>
            <a:ext cx="4347845" cy="4154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9560" y="2703195"/>
            <a:ext cx="358521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说话是门艺术</a:t>
            </a:r>
            <a:endParaRPr lang="zh-CN" altLang="en-US" sz="3600" b="1" dirty="0" smtClean="0">
              <a:solidFill>
                <a:srgbClr val="B917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13460" y="1468120"/>
            <a:ext cx="1016508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说话是一门艺术，是衡量一个人水平和能力的尺子，也是脾气和修养好坏的直接反映。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会说话的人和朋友相处总是随和，谦让，低调，朴素，言语的舒服程度。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不会说话的人，说话死难听，让人感觉不舒服，句句和铡刀砍的差不多。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一句话，能把人说笑，也能把人说恼。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9171C"/>
              </a:buClr>
              <a:buFont typeface="Wingdings" panose="05000000000000000000" charset="0"/>
              <a:buChar char="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好好说话就是情商高。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情商高没那么复杂，就是要懂得好好说话。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800" b="1" dirty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良言一句三冬暖  恶语伤人六月寒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336551d633ecd1a4286a043c60c28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0" y="2703195"/>
            <a:ext cx="4347845" cy="41548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29560" y="2703195"/>
            <a:ext cx="4869180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>
              <a:lnSpc>
                <a:spcPct val="120000"/>
              </a:lnSpc>
            </a:pPr>
            <a:r>
              <a:rPr 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b="1" dirty="0" smtClean="0">
                <a:solidFill>
                  <a:srgbClr val="B917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说话能力四技巧</a:t>
            </a:r>
            <a:endParaRPr lang="en-US" altLang="zh-CN" sz="3600" b="1" dirty="0" smtClean="0">
              <a:solidFill>
                <a:srgbClr val="B917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9"/>
          <p:cNvSpPr>
            <a:spLocks noEditPoints="1"/>
          </p:cNvSpPr>
          <p:nvPr/>
        </p:nvSpPr>
        <p:spPr bwMode="auto">
          <a:xfrm>
            <a:off x="6570980" y="0"/>
            <a:ext cx="2792095" cy="6858000"/>
          </a:xfrm>
          <a:custGeom>
            <a:avLst/>
            <a:gdLst>
              <a:gd name="T0" fmla="*/ 2347 w 2347"/>
              <a:gd name="T1" fmla="*/ 0 h 5765"/>
              <a:gd name="T2" fmla="*/ 2243 w 2347"/>
              <a:gd name="T3" fmla="*/ 0 h 5765"/>
              <a:gd name="T4" fmla="*/ 0 w 2347"/>
              <a:gd name="T5" fmla="*/ 5765 h 5765"/>
              <a:gd name="T6" fmla="*/ 441 w 2347"/>
              <a:gd name="T7" fmla="*/ 5765 h 5765"/>
              <a:gd name="T8" fmla="*/ 2347 w 2347"/>
              <a:gd name="T9" fmla="*/ 0 h 5765"/>
              <a:gd name="T10" fmla="*/ 2347 w 2347"/>
              <a:gd name="T11" fmla="*/ 0 h 5765"/>
              <a:gd name="T12" fmla="*/ 2347 w 2347"/>
              <a:gd name="T13" fmla="*/ 0 h 5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47" h="5765">
                <a:moveTo>
                  <a:pt x="2347" y="0"/>
                </a:moveTo>
                <a:lnTo>
                  <a:pt x="2243" y="0"/>
                </a:lnTo>
                <a:lnTo>
                  <a:pt x="0" y="5765"/>
                </a:lnTo>
                <a:lnTo>
                  <a:pt x="441" y="5765"/>
                </a:lnTo>
                <a:lnTo>
                  <a:pt x="2347" y="0"/>
                </a:lnTo>
                <a:close/>
                <a:moveTo>
                  <a:pt x="2347" y="0"/>
                </a:moveTo>
                <a:lnTo>
                  <a:pt x="2347" y="0"/>
                </a:lnTo>
                <a:close/>
              </a:path>
            </a:pathLst>
          </a:custGeom>
          <a:solidFill>
            <a:srgbClr val="231815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1985" y="1198880"/>
            <a:ext cx="1090866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一、垫子</a:t>
            </a:r>
            <a:endParaRPr lang="zh-CN" altLang="en-US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如果永远都是一方在问，另一方在答，双方的关系就很难融洽密切；涉及严肃的问题时，更容易导致关系紧张。此时，垫子就可以起到</a:t>
            </a:r>
            <a:r>
              <a:rPr lang="zh-CN" altLang="en-US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缓解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的作用。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>
                <a:solidFill>
                  <a:srgbClr val="E1C3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u="sng">
                <a:solidFill>
                  <a:srgbClr val="E1C3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solidFill>
                  <a:srgbClr val="B9171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u="sng">
                <a:solidFill>
                  <a:srgbClr val="B9171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、肯定对方的问题。</a:t>
            </a:r>
            <a:endParaRPr lang="zh-CN" altLang="en-US" u="sng">
              <a:solidFill>
                <a:srgbClr val="B9171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例如：你这个问题问的真好。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solidFill>
                  <a:srgbClr val="B9171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2、把问题普遍化。</a:t>
            </a:r>
            <a:endParaRPr lang="en-US" altLang="zh-CN" u="sng">
              <a:solidFill>
                <a:srgbClr val="B9171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例如：女友问男友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你爱我吗？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男友如果回答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我当然爱你了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，女友就会追问：那你证明给我看。    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你这个问题问的太好了，很多人都问过我这个问题。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solidFill>
                  <a:srgbClr val="B9171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3、证明自己处境，表明自己的难度。</a:t>
            </a:r>
            <a:endParaRPr lang="en-US" altLang="zh-CN" u="sng">
              <a:solidFill>
                <a:srgbClr val="B9171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在回答之前加一句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这个问题可把我难住了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。也就是说，在回答问题前先将自己的处境讲出来，然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后再尝试着回答问题，这样可以赢得对方的好感，让对方降低对答案的质疑。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1985" y="1198880"/>
            <a:ext cx="10908665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二、迎合</a:t>
            </a:r>
            <a:endParaRPr lang="zh-CN" altLang="en-US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8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>
                <a:solidFill>
                  <a:srgbClr val="E1C3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、对方说结论，自己给事实。</a:t>
            </a:r>
            <a:endParaRPr lang="zh-CN" altLang="en-US" u="sng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E1C3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例如：对方说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今年的冬天可真够冷的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。回应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是啊，零下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度呢，这是十年以来的最低记录了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2、对方说事实，自己给结论。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E1C3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例如：对方说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我今天刚到这里，就在长途汽车站丢了一个手机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，回应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长途汽车站那确实人流量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大，确实挺乱的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3、对方既有事实又有结论，自己补充体会。</a:t>
            </a:r>
            <a:endParaRPr lang="zh-CN" altLang="en-US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E1C3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例如：对方说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上周我发烧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度，头晕目眩真是难受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这句话既有事实又有结论，回应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我太有同感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了，上次我发烧还不到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39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度就已经全身发软了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1985" y="1198880"/>
            <a:ext cx="109086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三、制约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8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说出对方的结论。</a:t>
            </a:r>
            <a:endParaRPr lang="zh-CN" altLang="en-US" u="sng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例如，买手机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这款手机多少钱？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回答一，销售人直接说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”3800”,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顾客可能会说：这够贵的，怎么这么贵？这时顾客已经把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关注点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放在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了价格上，忽略了手机的特点。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回答二：这手机特别贵。顾客接着就问：有多贵啊？销售人员吧价格报出来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“3800”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。这时，顾客心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理有两种，一是觉得自己被瞧不起从而产生购买的冲动，二是想知道手机这么贵原因。   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这时正好是销售人员介绍手机优势的机会，可以把顾客关注点从转移到手机的特点等方面。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en-US" altLang="zh-CN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b="1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b="1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给对方两种选择。</a:t>
            </a:r>
            <a:endParaRPr lang="zh-CN" altLang="en-US" b="1" u="sng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E1C3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表现的比对方更加期待。</a:t>
            </a:r>
            <a:endParaRPr lang="zh-CN" altLang="en-US" u="sng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：当对方认为产品贵时，要求降低价格，可以说：先生，我真想降价，降了卖得更多，你不觉得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这也是我的希望吗？让对方觉得跟他是一致的。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41985" y="1198880"/>
            <a:ext cx="1090866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 b="1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四、主导</a:t>
            </a:r>
            <a:endParaRPr lang="zh-CN" altLang="en-US" sz="20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800" b="1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用三个方式来说。</a:t>
            </a:r>
            <a:endParaRPr lang="zh-CN" altLang="en-US" u="sng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E1C3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说跟朋友吃饭，去哪吃？吃什么？这时大家都七嘴八舌说。最后也不知道吃什么，这时如果你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给出一个条件就会明确。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权威感。</a:t>
            </a:r>
            <a:endParaRPr lang="zh-CN" altLang="en-US" u="sng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通过确定前提可以形成主导，如果前提无法使人信服，就需要利用权威感来掌握主导权。也就是说，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可以引用权威人物或权威资料，用外来的信息强化自己对主题的影响力，从而掌握主导权。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u="sng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超越话题本身。</a:t>
            </a:r>
            <a:endParaRPr lang="zh-CN" altLang="en-US" u="sng">
              <a:solidFill>
                <a:srgbClr val="B9171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solidFill>
                  <a:srgbClr val="B9171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主导的第三方是把话题引申到更宏观的层次上，影响更多受众，而不是只影响眼前的人。当眼前的人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由于立场、生活经历、个人爱好而无法改变一个选择时，不要改变他，而是表示自己理解对方，这样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可以让对方尊重自己。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3463</Words>
  <Application>WPS 演示</Application>
  <PresentationFormat>宽屏</PresentationFormat>
  <Paragraphs>148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+中文标题</vt:lpstr>
      <vt:lpstr>Century Gothic</vt:lpstr>
      <vt:lpstr>微软雅黑</vt:lpstr>
      <vt:lpstr>Wingdings</vt:lpstr>
      <vt:lpstr>Calibri</vt:lpstr>
      <vt:lpstr>Arial Unicode MS</vt:lpstr>
      <vt:lpstr>Segoe Print</vt:lpstr>
      <vt:lpstr>Office 主题</vt:lpstr>
      <vt:lpstr>1_Office 主题</vt:lpstr>
      <vt:lpstr>自定义设计方案</vt:lpstr>
      <vt:lpstr>1_自定义设计方案</vt:lpstr>
      <vt:lpstr>自定义设计方案</vt:lpstr>
      <vt:lpstr>2_自定义设计方案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信通开元李彦鹏</cp:lastModifiedBy>
  <cp:revision>10</cp:revision>
  <dcterms:created xsi:type="dcterms:W3CDTF">2018-03-01T02:03:00Z</dcterms:created>
  <dcterms:modified xsi:type="dcterms:W3CDTF">2018-04-19T05:43:00Z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