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279" r:id="rId5"/>
    <p:sldId id="289" r:id="rId6"/>
    <p:sldId id="325" r:id="rId7"/>
    <p:sldId id="326" r:id="rId8"/>
    <p:sldId id="327" r:id="rId9"/>
    <p:sldId id="328" r:id="rId10"/>
    <p:sldId id="329" r:id="rId11"/>
    <p:sldId id="330" r:id="rId12"/>
    <p:sldId id="322" r:id="rId13"/>
    <p:sldId id="332" r:id="rId14"/>
    <p:sldId id="333" r:id="rId15"/>
    <p:sldId id="335" r:id="rId16"/>
    <p:sldId id="336" r:id="rId17"/>
    <p:sldId id="337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75" r:id="rId26"/>
    <p:sldId id="347" r:id="rId27"/>
    <p:sldId id="348" r:id="rId28"/>
    <p:sldId id="349" r:id="rId29"/>
    <p:sldId id="351" r:id="rId30"/>
    <p:sldId id="352" r:id="rId31"/>
    <p:sldId id="391" r:id="rId32"/>
    <p:sldId id="392" r:id="rId33"/>
    <p:sldId id="393" r:id="rId34"/>
    <p:sldId id="394" r:id="rId35"/>
    <p:sldId id="395" r:id="rId36"/>
    <p:sldId id="396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31F"/>
    <a:srgbClr val="D7AF36"/>
    <a:srgbClr val="B71C1C"/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27" autoAdjust="0"/>
    <p:restoredTop sz="94660"/>
  </p:normalViewPr>
  <p:slideViewPr>
    <p:cSldViewPr snapToGrid="0">
      <p:cViewPr>
        <p:scale>
          <a:sx n="75" d="100"/>
          <a:sy n="75" d="100"/>
        </p:scale>
        <p:origin x="28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片占位符 28"/>
          <p:cNvSpPr>
            <a:spLocks noGrp="1"/>
          </p:cNvSpPr>
          <p:nvPr>
            <p:ph type="pic" sz="quarter" idx="15"/>
          </p:nvPr>
        </p:nvSpPr>
        <p:spPr>
          <a:xfrm>
            <a:off x="1612902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6"/>
          </p:nvPr>
        </p:nvSpPr>
        <p:spPr>
          <a:xfrm>
            <a:off x="3421384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7"/>
          </p:nvPr>
        </p:nvSpPr>
        <p:spPr>
          <a:xfrm>
            <a:off x="5229867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8"/>
          </p:nvPr>
        </p:nvSpPr>
        <p:spPr>
          <a:xfrm>
            <a:off x="7038348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9"/>
          </p:nvPr>
        </p:nvSpPr>
        <p:spPr>
          <a:xfrm>
            <a:off x="8846831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0"/>
          </p:nvPr>
        </p:nvSpPr>
        <p:spPr>
          <a:xfrm>
            <a:off x="1612902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1"/>
          </p:nvPr>
        </p:nvSpPr>
        <p:spPr>
          <a:xfrm>
            <a:off x="3421384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6" name="图片占位符 25"/>
          <p:cNvSpPr>
            <a:spLocks noGrp="1"/>
          </p:cNvSpPr>
          <p:nvPr>
            <p:ph type="pic" sz="quarter" idx="12"/>
          </p:nvPr>
        </p:nvSpPr>
        <p:spPr>
          <a:xfrm>
            <a:off x="5229867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3"/>
          </p:nvPr>
        </p:nvSpPr>
        <p:spPr>
          <a:xfrm>
            <a:off x="7038348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4"/>
          </p:nvPr>
        </p:nvSpPr>
        <p:spPr>
          <a:xfrm>
            <a:off x="8846831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7677152" y="1"/>
            <a:ext cx="4514849" cy="6857997"/>
          </a:xfrm>
          <a:custGeom>
            <a:avLst/>
            <a:gdLst>
              <a:gd name="connsiteX0" fmla="*/ 3307583 w 4514849"/>
              <a:gd name="connsiteY0" fmla="*/ 0 h 6857997"/>
              <a:gd name="connsiteX1" fmla="*/ 4514849 w 4514849"/>
              <a:gd name="connsiteY1" fmla="*/ 0 h 6857997"/>
              <a:gd name="connsiteX2" fmla="*/ 4514849 w 4514849"/>
              <a:gd name="connsiteY2" fmla="*/ 6857997 h 6857997"/>
              <a:gd name="connsiteX3" fmla="*/ 3307579 w 4514849"/>
              <a:gd name="connsiteY3" fmla="*/ 6857997 h 6857997"/>
              <a:gd name="connsiteX4" fmla="*/ 0 w 4514849"/>
              <a:gd name="connsiteY4" fmla="*/ 3429000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849" h="6857997">
                <a:moveTo>
                  <a:pt x="3307583" y="0"/>
                </a:moveTo>
                <a:lnTo>
                  <a:pt x="4514849" y="0"/>
                </a:lnTo>
                <a:lnTo>
                  <a:pt x="4514849" y="6857997"/>
                </a:lnTo>
                <a:lnTo>
                  <a:pt x="3307579" y="6857997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82674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32806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82939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1746250" y="2070100"/>
            <a:ext cx="3365500" cy="3365500"/>
          </a:xfrm>
          <a:custGeom>
            <a:avLst/>
            <a:gdLst>
              <a:gd name="connsiteX0" fmla="*/ 1682750 w 3365500"/>
              <a:gd name="connsiteY0" fmla="*/ 0 h 3365500"/>
              <a:gd name="connsiteX1" fmla="*/ 3365500 w 3365500"/>
              <a:gd name="connsiteY1" fmla="*/ 1682750 h 3365500"/>
              <a:gd name="connsiteX2" fmla="*/ 1682750 w 3365500"/>
              <a:gd name="connsiteY2" fmla="*/ 3365500 h 3365500"/>
              <a:gd name="connsiteX3" fmla="*/ 0 w 3365500"/>
              <a:gd name="connsiteY3" fmla="*/ 1682750 h 3365500"/>
              <a:gd name="connsiteX4" fmla="*/ 1682750 w 3365500"/>
              <a:gd name="connsiteY4" fmla="*/ 0 h 336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336550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612107"/>
                  <a:pt x="2612107" y="3365500"/>
                  <a:pt x="1682750" y="3365500"/>
                </a:cubicBezTo>
                <a:cubicBezTo>
                  <a:pt x="753393" y="3365500"/>
                  <a:pt x="0" y="2612107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1BB62-2C08-4CAC-9B3C-FDA8A5CFA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6440040" y="1417683"/>
            <a:ext cx="2378388" cy="2378387"/>
          </a:xfrm>
          <a:custGeom>
            <a:avLst/>
            <a:gdLst>
              <a:gd name="connsiteX0" fmla="*/ 0 w 2378388"/>
              <a:gd name="connsiteY0" fmla="*/ 0 h 2378387"/>
              <a:gd name="connsiteX1" fmla="*/ 2378388 w 2378388"/>
              <a:gd name="connsiteY1" fmla="*/ 0 h 2378387"/>
              <a:gd name="connsiteX2" fmla="*/ 2378388 w 2378388"/>
              <a:gd name="connsiteY2" fmla="*/ 2378387 h 2378387"/>
              <a:gd name="connsiteX3" fmla="*/ 0 w 2378388"/>
              <a:gd name="connsiteY3" fmla="*/ 2378387 h 237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8388" h="2378387">
                <a:moveTo>
                  <a:pt x="0" y="0"/>
                </a:moveTo>
                <a:lnTo>
                  <a:pt x="2378388" y="0"/>
                </a:lnTo>
                <a:lnTo>
                  <a:pt x="2378388" y="2378387"/>
                </a:lnTo>
                <a:lnTo>
                  <a:pt x="0" y="2378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8818428" y="1420574"/>
            <a:ext cx="2370236" cy="2370235"/>
          </a:xfrm>
          <a:custGeom>
            <a:avLst/>
            <a:gdLst>
              <a:gd name="connsiteX0" fmla="*/ 0 w 2370236"/>
              <a:gd name="connsiteY0" fmla="*/ 0 h 2370235"/>
              <a:gd name="connsiteX1" fmla="*/ 2370236 w 2370236"/>
              <a:gd name="connsiteY1" fmla="*/ 0 h 2370235"/>
              <a:gd name="connsiteX2" fmla="*/ 2370236 w 2370236"/>
              <a:gd name="connsiteY2" fmla="*/ 2370235 h 2370235"/>
              <a:gd name="connsiteX3" fmla="*/ 0 w 2370236"/>
              <a:gd name="connsiteY3" fmla="*/ 2370235 h 237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236" h="2370235">
                <a:moveTo>
                  <a:pt x="0" y="0"/>
                </a:moveTo>
                <a:lnTo>
                  <a:pt x="2370236" y="0"/>
                </a:lnTo>
                <a:lnTo>
                  <a:pt x="2370236" y="2370235"/>
                </a:lnTo>
                <a:lnTo>
                  <a:pt x="0" y="23702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450073" y="3796315"/>
            <a:ext cx="2362083" cy="2364728"/>
          </a:xfrm>
          <a:custGeom>
            <a:avLst/>
            <a:gdLst>
              <a:gd name="connsiteX0" fmla="*/ 0 w 2362083"/>
              <a:gd name="connsiteY0" fmla="*/ 0 h 2364728"/>
              <a:gd name="connsiteX1" fmla="*/ 2362083 w 2362083"/>
              <a:gd name="connsiteY1" fmla="*/ 0 h 2364728"/>
              <a:gd name="connsiteX2" fmla="*/ 2362083 w 2362083"/>
              <a:gd name="connsiteY2" fmla="*/ 2364728 h 2364728"/>
              <a:gd name="connsiteX3" fmla="*/ 0 w 2362083"/>
              <a:gd name="connsiteY3" fmla="*/ 2364728 h 236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083" h="2364728">
                <a:moveTo>
                  <a:pt x="0" y="0"/>
                </a:moveTo>
                <a:lnTo>
                  <a:pt x="2362083" y="0"/>
                </a:lnTo>
                <a:lnTo>
                  <a:pt x="2362083" y="2364728"/>
                </a:lnTo>
                <a:lnTo>
                  <a:pt x="0" y="23647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810276" y="3782656"/>
            <a:ext cx="2378388" cy="2378387"/>
          </a:xfrm>
          <a:custGeom>
            <a:avLst/>
            <a:gdLst>
              <a:gd name="connsiteX0" fmla="*/ 0 w 2378388"/>
              <a:gd name="connsiteY0" fmla="*/ 0 h 2378387"/>
              <a:gd name="connsiteX1" fmla="*/ 2378388 w 2378388"/>
              <a:gd name="connsiteY1" fmla="*/ 0 h 2378387"/>
              <a:gd name="connsiteX2" fmla="*/ 2378388 w 2378388"/>
              <a:gd name="connsiteY2" fmla="*/ 2378387 h 2378387"/>
              <a:gd name="connsiteX3" fmla="*/ 0 w 2378388"/>
              <a:gd name="connsiteY3" fmla="*/ 2378387 h 237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8388" h="2378387">
                <a:moveTo>
                  <a:pt x="0" y="0"/>
                </a:moveTo>
                <a:lnTo>
                  <a:pt x="2378388" y="0"/>
                </a:lnTo>
                <a:lnTo>
                  <a:pt x="2378388" y="2378387"/>
                </a:lnTo>
                <a:lnTo>
                  <a:pt x="0" y="2378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69535" y="2179214"/>
            <a:ext cx="1964008" cy="2142694"/>
          </a:xfrm>
          <a:custGeom>
            <a:avLst/>
            <a:gdLst>
              <a:gd name="connsiteX0" fmla="*/ 0 w 1964008"/>
              <a:gd name="connsiteY0" fmla="*/ 0 h 2142694"/>
              <a:gd name="connsiteX1" fmla="*/ 1964008 w 1964008"/>
              <a:gd name="connsiteY1" fmla="*/ 0 h 2142694"/>
              <a:gd name="connsiteX2" fmla="*/ 1964008 w 1964008"/>
              <a:gd name="connsiteY2" fmla="*/ 2142694 h 2142694"/>
              <a:gd name="connsiteX3" fmla="*/ 0 w 1964008"/>
              <a:gd name="connsiteY3" fmla="*/ 2142694 h 214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2142694">
                <a:moveTo>
                  <a:pt x="0" y="0"/>
                </a:moveTo>
                <a:lnTo>
                  <a:pt x="1964008" y="0"/>
                </a:lnTo>
                <a:lnTo>
                  <a:pt x="1964008" y="2142694"/>
                </a:lnTo>
                <a:lnTo>
                  <a:pt x="0" y="2142694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715855" y="2179214"/>
            <a:ext cx="1964008" cy="1641532"/>
          </a:xfrm>
          <a:custGeom>
            <a:avLst/>
            <a:gdLst>
              <a:gd name="connsiteX0" fmla="*/ 0 w 1964008"/>
              <a:gd name="connsiteY0" fmla="*/ 0 h 1641532"/>
              <a:gd name="connsiteX1" fmla="*/ 1964008 w 1964008"/>
              <a:gd name="connsiteY1" fmla="*/ 0 h 1641532"/>
              <a:gd name="connsiteX2" fmla="*/ 1964008 w 1964008"/>
              <a:gd name="connsiteY2" fmla="*/ 1641532 h 1641532"/>
              <a:gd name="connsiteX3" fmla="*/ 0 w 1964008"/>
              <a:gd name="connsiteY3" fmla="*/ 1641532 h 164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1641532">
                <a:moveTo>
                  <a:pt x="0" y="0"/>
                </a:moveTo>
                <a:lnTo>
                  <a:pt x="1964008" y="0"/>
                </a:lnTo>
                <a:lnTo>
                  <a:pt x="1964008" y="1641532"/>
                </a:lnTo>
                <a:lnTo>
                  <a:pt x="0" y="1641532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362172" y="2179214"/>
            <a:ext cx="1964008" cy="2450423"/>
          </a:xfrm>
          <a:custGeom>
            <a:avLst/>
            <a:gdLst>
              <a:gd name="connsiteX0" fmla="*/ 0 w 1964008"/>
              <a:gd name="connsiteY0" fmla="*/ 0 h 2450423"/>
              <a:gd name="connsiteX1" fmla="*/ 1964008 w 1964008"/>
              <a:gd name="connsiteY1" fmla="*/ 0 h 2450423"/>
              <a:gd name="connsiteX2" fmla="*/ 1964008 w 1964008"/>
              <a:gd name="connsiteY2" fmla="*/ 2450423 h 2450423"/>
              <a:gd name="connsiteX3" fmla="*/ 0 w 1964008"/>
              <a:gd name="connsiteY3" fmla="*/ 2450423 h 24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2450423">
                <a:moveTo>
                  <a:pt x="0" y="0"/>
                </a:moveTo>
                <a:lnTo>
                  <a:pt x="1964008" y="0"/>
                </a:lnTo>
                <a:lnTo>
                  <a:pt x="1964008" y="2450423"/>
                </a:lnTo>
                <a:lnTo>
                  <a:pt x="0" y="2450423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32075" y="2179214"/>
            <a:ext cx="1964008" cy="1641533"/>
          </a:xfrm>
          <a:custGeom>
            <a:avLst/>
            <a:gdLst>
              <a:gd name="connsiteX0" fmla="*/ 0 w 1964008"/>
              <a:gd name="connsiteY0" fmla="*/ 0 h 1641533"/>
              <a:gd name="connsiteX1" fmla="*/ 1964008 w 1964008"/>
              <a:gd name="connsiteY1" fmla="*/ 0 h 1641533"/>
              <a:gd name="connsiteX2" fmla="*/ 1964008 w 1964008"/>
              <a:gd name="connsiteY2" fmla="*/ 1641533 h 1641533"/>
              <a:gd name="connsiteX3" fmla="*/ 0 w 1964008"/>
              <a:gd name="connsiteY3" fmla="*/ 1641533 h 164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1641533">
                <a:moveTo>
                  <a:pt x="0" y="0"/>
                </a:moveTo>
                <a:lnTo>
                  <a:pt x="1964008" y="0"/>
                </a:lnTo>
                <a:lnTo>
                  <a:pt x="1964008" y="1641533"/>
                </a:lnTo>
                <a:lnTo>
                  <a:pt x="0" y="1641533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1" Type="http://schemas.openxmlformats.org/officeDocument/2006/relationships/notesSlide" Target="../notesSlides/notesSlide14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4" Type="http://schemas.openxmlformats.org/officeDocument/2006/relationships/notesSlide" Target="../notesSlides/notesSlide16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60.xml"/><Relationship Id="rId31" Type="http://schemas.openxmlformats.org/officeDocument/2006/relationships/tags" Target="../tags/tag59.xml"/><Relationship Id="rId30" Type="http://schemas.openxmlformats.org/officeDocument/2006/relationships/tags" Target="../tags/tag58.xml"/><Relationship Id="rId3" Type="http://schemas.openxmlformats.org/officeDocument/2006/relationships/tags" Target="../tags/tag31.xml"/><Relationship Id="rId29" Type="http://schemas.openxmlformats.org/officeDocument/2006/relationships/tags" Target="../tags/tag57.xml"/><Relationship Id="rId28" Type="http://schemas.openxmlformats.org/officeDocument/2006/relationships/tags" Target="../tags/tag56.xml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tags" Target="../tags/tag52.xml"/><Relationship Id="rId23" Type="http://schemas.openxmlformats.org/officeDocument/2006/relationships/tags" Target="../tags/tag51.xml"/><Relationship Id="rId22" Type="http://schemas.openxmlformats.org/officeDocument/2006/relationships/tags" Target="../tags/tag50.xml"/><Relationship Id="rId21" Type="http://schemas.openxmlformats.org/officeDocument/2006/relationships/tags" Target="../tags/tag49.xml"/><Relationship Id="rId20" Type="http://schemas.openxmlformats.org/officeDocument/2006/relationships/tags" Target="../tags/tag48.xml"/><Relationship Id="rId2" Type="http://schemas.openxmlformats.org/officeDocument/2006/relationships/tags" Target="../tags/tag30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9" Type="http://schemas.openxmlformats.org/officeDocument/2006/relationships/notesSlide" Target="../notesSlides/notesSlide18.xml"/><Relationship Id="rId38" Type="http://schemas.openxmlformats.org/officeDocument/2006/relationships/slideLayout" Target="../slideLayouts/slideLayout2.xml"/><Relationship Id="rId37" Type="http://schemas.openxmlformats.org/officeDocument/2006/relationships/tags" Target="../tags/tag96.xml"/><Relationship Id="rId36" Type="http://schemas.openxmlformats.org/officeDocument/2006/relationships/tags" Target="../tags/tag95.xml"/><Relationship Id="rId35" Type="http://schemas.openxmlformats.org/officeDocument/2006/relationships/tags" Target="../tags/tag94.xml"/><Relationship Id="rId34" Type="http://schemas.openxmlformats.org/officeDocument/2006/relationships/tags" Target="../tags/tag93.xml"/><Relationship Id="rId33" Type="http://schemas.openxmlformats.org/officeDocument/2006/relationships/tags" Target="../tags/tag92.xml"/><Relationship Id="rId32" Type="http://schemas.openxmlformats.org/officeDocument/2006/relationships/tags" Target="../tags/tag91.xml"/><Relationship Id="rId31" Type="http://schemas.openxmlformats.org/officeDocument/2006/relationships/tags" Target="../tags/tag90.xml"/><Relationship Id="rId30" Type="http://schemas.openxmlformats.org/officeDocument/2006/relationships/tags" Target="../tags/tag89.xml"/><Relationship Id="rId3" Type="http://schemas.openxmlformats.org/officeDocument/2006/relationships/tags" Target="../tags/tag62.xml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8" Type="http://schemas.openxmlformats.org/officeDocument/2006/relationships/notesSlide" Target="../notesSlides/notesSlide19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131.xml"/><Relationship Id="rId35" Type="http://schemas.openxmlformats.org/officeDocument/2006/relationships/tags" Target="../tags/tag130.xml"/><Relationship Id="rId34" Type="http://schemas.openxmlformats.org/officeDocument/2006/relationships/tags" Target="../tags/tag129.xml"/><Relationship Id="rId33" Type="http://schemas.openxmlformats.org/officeDocument/2006/relationships/tags" Target="../tags/tag128.xml"/><Relationship Id="rId32" Type="http://schemas.openxmlformats.org/officeDocument/2006/relationships/tags" Target="../tags/tag127.xml"/><Relationship Id="rId31" Type="http://schemas.openxmlformats.org/officeDocument/2006/relationships/tags" Target="../tags/tag126.xml"/><Relationship Id="rId30" Type="http://schemas.openxmlformats.org/officeDocument/2006/relationships/tags" Target="../tags/tag125.xml"/><Relationship Id="rId3" Type="http://schemas.openxmlformats.org/officeDocument/2006/relationships/tags" Target="../tags/tag98.xml"/><Relationship Id="rId29" Type="http://schemas.openxmlformats.org/officeDocument/2006/relationships/tags" Target="../tags/tag124.xml"/><Relationship Id="rId28" Type="http://schemas.openxmlformats.org/officeDocument/2006/relationships/tags" Target="../tags/tag123.xml"/><Relationship Id="rId27" Type="http://schemas.openxmlformats.org/officeDocument/2006/relationships/tags" Target="../tags/tag122.xml"/><Relationship Id="rId26" Type="http://schemas.openxmlformats.org/officeDocument/2006/relationships/tags" Target="../tags/tag121.xml"/><Relationship Id="rId25" Type="http://schemas.openxmlformats.org/officeDocument/2006/relationships/tags" Target="../tags/tag120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3" Type="http://schemas.openxmlformats.org/officeDocument/2006/relationships/notesSlide" Target="../notesSlides/notesSlide20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161.xml"/><Relationship Id="rId30" Type="http://schemas.openxmlformats.org/officeDocument/2006/relationships/tags" Target="../tags/tag160.xml"/><Relationship Id="rId3" Type="http://schemas.openxmlformats.org/officeDocument/2006/relationships/tags" Target="../tags/tag133.xml"/><Relationship Id="rId29" Type="http://schemas.openxmlformats.org/officeDocument/2006/relationships/tags" Target="../tags/tag159.xml"/><Relationship Id="rId28" Type="http://schemas.openxmlformats.org/officeDocument/2006/relationships/tags" Target="../tags/tag158.xml"/><Relationship Id="rId27" Type="http://schemas.openxmlformats.org/officeDocument/2006/relationships/tags" Target="../tags/tag157.xml"/><Relationship Id="rId26" Type="http://schemas.openxmlformats.org/officeDocument/2006/relationships/tags" Target="../tags/tag156.xml"/><Relationship Id="rId25" Type="http://schemas.openxmlformats.org/officeDocument/2006/relationships/tags" Target="../tags/tag155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7" Type="http://schemas.openxmlformats.org/officeDocument/2006/relationships/notesSlide" Target="../notesSlides/notesSlide24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185.xml"/><Relationship Id="rId24" Type="http://schemas.openxmlformats.org/officeDocument/2006/relationships/tags" Target="../tags/tag184.xml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tags" Target="../tags/tag162.xml"/><Relationship Id="rId19" Type="http://schemas.openxmlformats.org/officeDocument/2006/relationships/tags" Target="../tags/tag179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2" Type="http://schemas.openxmlformats.org/officeDocument/2006/relationships/notesSlide" Target="../notesSlides/notesSlide2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96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1" Type="http://schemas.openxmlformats.org/officeDocument/2006/relationships/notesSlide" Target="../notesSlides/notesSlide29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97.xml"/><Relationship Id="rId19" Type="http://schemas.openxmlformats.org/officeDocument/2006/relationships/tags" Target="../tags/tag214.xml"/><Relationship Id="rId18" Type="http://schemas.openxmlformats.org/officeDocument/2006/relationships/tags" Target="../tags/tag213.xml"/><Relationship Id="rId17" Type="http://schemas.openxmlformats.org/officeDocument/2006/relationships/tags" Target="../tags/tag212.xml"/><Relationship Id="rId16" Type="http://schemas.openxmlformats.org/officeDocument/2006/relationships/tags" Target="../tags/tag211.xml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18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2" name="椭圆 1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599590" y="0"/>
            <a:ext cx="2791973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 descr="微信图片_201804170909336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25" name="组合 24"/>
          <p:cNvGrpSpPr/>
          <p:nvPr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8" name="文本框 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0155" y="2880995"/>
            <a:ext cx="4984750" cy="1482725"/>
            <a:chOff x="3953" y="4537"/>
            <a:chExt cx="7850" cy="2335"/>
          </a:xfrm>
        </p:grpSpPr>
        <p:sp>
          <p:nvSpPr>
            <p:cNvPr id="5123" name="Rectangle 5"/>
            <p:cNvSpPr>
              <a:spLocks noGrp="1"/>
            </p:cNvSpPr>
            <p:nvPr/>
          </p:nvSpPr>
          <p:spPr>
            <a:xfrm>
              <a:off x="3953" y="4537"/>
              <a:ext cx="6030" cy="1707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wrap="square" lIns="68580" tIns="34290" rIns="68580" bIns="34290" anchor="t">
              <a:spAutoFit/>
            </a:bodyPr>
            <a:p>
              <a:pPr lvl="0" algn="ctr" fontAlgn="base"/>
              <a:r>
                <a:rPr lang="zh-CN" altLang="zh-CN" sz="6600" b="1" spc="200" noProof="1" smtClean="0">
                  <a:ln w="12700" cmpd="sng">
                    <a:solidFill>
                      <a:schemeClr val="accent3"/>
                    </a:solidFill>
                    <a:prstDash val="solid"/>
                  </a:ln>
                  <a:solidFill>
                    <a:srgbClr val="BA171C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售后服务</a:t>
              </a:r>
              <a:endParaRPr lang="zh-CN" altLang="zh-CN" sz="6600" b="1" spc="200" noProof="1" smtClean="0">
                <a:ln w="12700" cmpd="sng">
                  <a:solidFill>
                    <a:schemeClr val="accent3"/>
                  </a:solidFill>
                  <a:prstDash val="solid"/>
                </a:ln>
                <a:solidFill>
                  <a:srgbClr val="BA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2"/>
            <p:cNvSpPr txBox="1">
              <a:spLocks noChangeArrowheads="1"/>
            </p:cNvSpPr>
            <p:nvPr/>
          </p:nvSpPr>
          <p:spPr bwMode="auto">
            <a:xfrm>
              <a:off x="6425" y="6244"/>
              <a:ext cx="537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——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销售技巧系列教材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（七）</a:t>
              </a:r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sp>
        <p:nvSpPr>
          <p:cNvPr id="35" name="矩形 34"/>
          <p:cNvSpPr/>
          <p:nvPr/>
        </p:nvSpPr>
        <p:spPr>
          <a:xfrm>
            <a:off x="1118235" y="2940050"/>
            <a:ext cx="6710045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4800" b="1" dirty="0">
                <a:solidFill>
                  <a:schemeClr val="accent1"/>
                </a:solidFill>
              </a:rPr>
              <a:t>二</a:t>
            </a:r>
            <a:r>
              <a:rPr lang="en-US" altLang="zh-CN" sz="48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zh-CN" sz="4800" b="1" dirty="0">
                <a:solidFill>
                  <a:schemeClr val="accent1"/>
                </a:solidFill>
              </a:rPr>
              <a:t>为什么要做售后服务</a:t>
            </a:r>
            <a:endParaRPr lang="zh-CN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20925" y="972185"/>
            <a:ext cx="754951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客户抱怨歌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你说过有空了来看我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一等就是一年多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365</a:t>
            </a: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个日子不联络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你心里根本没有我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早忘记当初的承诺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我没忘记你，你却忘记我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连名字你都能说错，证明你一切都是在骗我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请把我的资金还给我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6510" y="1268730"/>
            <a:ext cx="961834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据LIMRA统计表明：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algn="just" fontAlgn="ctr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开发一位新客户，所花的成本是留一位老客户的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广告吸引一位新客户，费用是留住老客户的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倍；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位客户抱怨，相继会有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位客户产生相同的感受，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位客户不会接受产品；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根据有关服务行业的调查：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37%-45%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的客户不满意但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不会抱怨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，其中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28%-30%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的不满意客户会转向其他公司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8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37560" y="1767840"/>
            <a:ext cx="6355080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售后服务的重要性</a:t>
            </a:r>
            <a:endParaRPr lang="zh-CN" altLang="en-US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0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Clr>
                <a:srgbClr val="B71C1C"/>
              </a:buClr>
              <a:buFont typeface="Wingdings" panose="05000000000000000000" charset="0"/>
              <a:buChar char=""/>
            </a:pPr>
            <a:r>
              <a:rPr lang="zh-CN" altLang="en-US" sz="28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使客户放心</a:t>
            </a:r>
            <a:endParaRPr lang="zh-CN" altLang="en-US" sz="28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Clr>
                <a:srgbClr val="B71C1C"/>
              </a:buClr>
              <a:buFont typeface="Wingdings" panose="05000000000000000000" charset="0"/>
              <a:buChar char=""/>
            </a:pPr>
            <a:r>
              <a:rPr lang="zh-CN" altLang="en-US" sz="28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使客户经理得到信任</a:t>
            </a:r>
            <a:endParaRPr lang="zh-CN" altLang="en-US" sz="28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Clr>
                <a:srgbClr val="B71C1C"/>
              </a:buClr>
              <a:buFont typeface="Wingdings" panose="05000000000000000000" charset="0"/>
              <a:buChar char=""/>
            </a:pPr>
            <a:r>
              <a:rPr lang="zh-CN" altLang="en-US" sz="28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提高公司信誉度</a:t>
            </a:r>
            <a:endParaRPr lang="zh-CN" altLang="en-US" sz="28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Clr>
                <a:srgbClr val="B71C1C"/>
              </a:buClr>
              <a:buFont typeface="Wingdings" panose="05000000000000000000" charset="0"/>
              <a:buChar char=""/>
            </a:pPr>
            <a:r>
              <a:rPr lang="zh-CN" altLang="en-US" sz="28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为个人及公司增加扩展业务的机会</a:t>
            </a:r>
            <a:endParaRPr lang="zh-CN" altLang="en-US" sz="28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2026920" y="2571115"/>
            <a:ext cx="1123950" cy="2463165"/>
          </a:xfrm>
          <a:custGeom>
            <a:avLst/>
            <a:gdLst>
              <a:gd name="connsiteX0" fmla="*/ 1612900 w 1612900"/>
              <a:gd name="connsiteY0" fmla="*/ 0 h 3310211"/>
              <a:gd name="connsiteX1" fmla="*/ 1612900 w 1612900"/>
              <a:gd name="connsiteY1" fmla="*/ 318691 h 3310211"/>
              <a:gd name="connsiteX2" fmla="*/ 1520480 w 1612900"/>
              <a:gd name="connsiteY2" fmla="*/ 323357 h 3310211"/>
              <a:gd name="connsiteX3" fmla="*/ 318691 w 1612900"/>
              <a:gd name="connsiteY3" fmla="*/ 1655105 h 3310211"/>
              <a:gd name="connsiteX4" fmla="*/ 1520480 w 1612900"/>
              <a:gd name="connsiteY4" fmla="*/ 2986853 h 3310211"/>
              <a:gd name="connsiteX5" fmla="*/ 1612900 w 1612900"/>
              <a:gd name="connsiteY5" fmla="*/ 2991520 h 3310211"/>
              <a:gd name="connsiteX6" fmla="*/ 1612900 w 1612900"/>
              <a:gd name="connsiteY6" fmla="*/ 3310211 h 3310211"/>
              <a:gd name="connsiteX7" fmla="*/ 1487896 w 1612900"/>
              <a:gd name="connsiteY7" fmla="*/ 3303899 h 3310211"/>
              <a:gd name="connsiteX8" fmla="*/ 0 w 1612900"/>
              <a:gd name="connsiteY8" fmla="*/ 1655105 h 3310211"/>
              <a:gd name="connsiteX9" fmla="*/ 1487896 w 1612900"/>
              <a:gd name="connsiteY9" fmla="*/ 6312 h 331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2900" h="3310211">
                <a:moveTo>
                  <a:pt x="1612900" y="0"/>
                </a:moveTo>
                <a:lnTo>
                  <a:pt x="1612900" y="318691"/>
                </a:lnTo>
                <a:lnTo>
                  <a:pt x="1520480" y="323357"/>
                </a:lnTo>
                <a:cubicBezTo>
                  <a:pt x="845453" y="391910"/>
                  <a:pt x="318691" y="961992"/>
                  <a:pt x="318691" y="1655105"/>
                </a:cubicBezTo>
                <a:cubicBezTo>
                  <a:pt x="318691" y="2348219"/>
                  <a:pt x="845453" y="2918300"/>
                  <a:pt x="1520480" y="2986853"/>
                </a:cubicBezTo>
                <a:lnTo>
                  <a:pt x="1612900" y="2991520"/>
                </a:lnTo>
                <a:lnTo>
                  <a:pt x="1612900" y="3310211"/>
                </a:lnTo>
                <a:lnTo>
                  <a:pt x="1487896" y="3303899"/>
                </a:lnTo>
                <a:cubicBezTo>
                  <a:pt x="652167" y="3219026"/>
                  <a:pt x="0" y="2513226"/>
                  <a:pt x="0" y="1655105"/>
                </a:cubicBezTo>
                <a:cubicBezTo>
                  <a:pt x="0" y="796984"/>
                  <a:pt x="652167" y="91185"/>
                  <a:pt x="1487896" y="6312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>
            <a:off x="2251710" y="3013075"/>
            <a:ext cx="1123950" cy="2463165"/>
          </a:xfrm>
          <a:custGeom>
            <a:avLst/>
            <a:gdLst>
              <a:gd name="connsiteX0" fmla="*/ 1612900 w 1612900"/>
              <a:gd name="connsiteY0" fmla="*/ 0 h 3310211"/>
              <a:gd name="connsiteX1" fmla="*/ 1612900 w 1612900"/>
              <a:gd name="connsiteY1" fmla="*/ 318691 h 3310211"/>
              <a:gd name="connsiteX2" fmla="*/ 1520480 w 1612900"/>
              <a:gd name="connsiteY2" fmla="*/ 323357 h 3310211"/>
              <a:gd name="connsiteX3" fmla="*/ 318691 w 1612900"/>
              <a:gd name="connsiteY3" fmla="*/ 1655105 h 3310211"/>
              <a:gd name="connsiteX4" fmla="*/ 1520480 w 1612900"/>
              <a:gd name="connsiteY4" fmla="*/ 2986853 h 3310211"/>
              <a:gd name="connsiteX5" fmla="*/ 1612900 w 1612900"/>
              <a:gd name="connsiteY5" fmla="*/ 2991520 h 3310211"/>
              <a:gd name="connsiteX6" fmla="*/ 1612900 w 1612900"/>
              <a:gd name="connsiteY6" fmla="*/ 3310211 h 3310211"/>
              <a:gd name="connsiteX7" fmla="*/ 1487896 w 1612900"/>
              <a:gd name="connsiteY7" fmla="*/ 3303899 h 3310211"/>
              <a:gd name="connsiteX8" fmla="*/ 0 w 1612900"/>
              <a:gd name="connsiteY8" fmla="*/ 1655105 h 3310211"/>
              <a:gd name="connsiteX9" fmla="*/ 1487896 w 1612900"/>
              <a:gd name="connsiteY9" fmla="*/ 6312 h 331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2900" h="3310211">
                <a:moveTo>
                  <a:pt x="1612900" y="0"/>
                </a:moveTo>
                <a:lnTo>
                  <a:pt x="1612900" y="318691"/>
                </a:lnTo>
                <a:lnTo>
                  <a:pt x="1520480" y="323357"/>
                </a:lnTo>
                <a:cubicBezTo>
                  <a:pt x="845453" y="391910"/>
                  <a:pt x="318691" y="961992"/>
                  <a:pt x="318691" y="1655105"/>
                </a:cubicBezTo>
                <a:cubicBezTo>
                  <a:pt x="318691" y="2348219"/>
                  <a:pt x="845453" y="2918300"/>
                  <a:pt x="1520480" y="2986853"/>
                </a:cubicBezTo>
                <a:lnTo>
                  <a:pt x="1612900" y="2991520"/>
                </a:lnTo>
                <a:lnTo>
                  <a:pt x="1612900" y="3310211"/>
                </a:lnTo>
                <a:lnTo>
                  <a:pt x="1487896" y="3303899"/>
                </a:lnTo>
                <a:cubicBezTo>
                  <a:pt x="652167" y="3219026"/>
                  <a:pt x="0" y="2513226"/>
                  <a:pt x="0" y="1655105"/>
                </a:cubicBezTo>
                <a:cubicBezTo>
                  <a:pt x="0" y="796984"/>
                  <a:pt x="652167" y="91185"/>
                  <a:pt x="1487896" y="63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54" name="直接连接符 53"/>
          <p:cNvCxnSpPr/>
          <p:nvPr>
            <p:custDataLst>
              <p:tags r:id="rId4"/>
            </p:custDataLst>
          </p:nvPr>
        </p:nvCxnSpPr>
        <p:spPr>
          <a:xfrm>
            <a:off x="3366770" y="3136900"/>
            <a:ext cx="394970" cy="0"/>
          </a:xfrm>
          <a:prstGeom prst="line">
            <a:avLst/>
          </a:prstGeom>
          <a:ln w="12700">
            <a:solidFill>
              <a:srgbClr val="979A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5"/>
            </p:custDataLst>
          </p:nvPr>
        </p:nvCxnSpPr>
        <p:spPr>
          <a:xfrm>
            <a:off x="3254375" y="2915285"/>
            <a:ext cx="591820" cy="0"/>
          </a:xfrm>
          <a:prstGeom prst="line">
            <a:avLst/>
          </a:prstGeom>
          <a:ln w="12700">
            <a:solidFill>
              <a:srgbClr val="979A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6"/>
            </p:custDataLst>
          </p:nvPr>
        </p:nvCxnSpPr>
        <p:spPr>
          <a:xfrm>
            <a:off x="3141980" y="2691765"/>
            <a:ext cx="788670" cy="0"/>
          </a:xfrm>
          <a:prstGeom prst="line">
            <a:avLst/>
          </a:prstGeom>
          <a:ln w="12700">
            <a:solidFill>
              <a:srgbClr val="979A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7"/>
            </p:custDataLst>
          </p:nvPr>
        </p:nvCxnSpPr>
        <p:spPr>
          <a:xfrm>
            <a:off x="3930650" y="4033520"/>
            <a:ext cx="1849120" cy="0"/>
          </a:xfrm>
          <a:prstGeom prst="line">
            <a:avLst/>
          </a:prstGeom>
          <a:ln w="12700">
            <a:solidFill>
              <a:srgbClr val="979A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8"/>
            </p:custDataLst>
          </p:nvPr>
        </p:nvCxnSpPr>
        <p:spPr>
          <a:xfrm>
            <a:off x="3845560" y="4993640"/>
            <a:ext cx="1934210" cy="0"/>
          </a:xfrm>
          <a:prstGeom prst="line">
            <a:avLst/>
          </a:prstGeom>
          <a:ln w="12700">
            <a:solidFill>
              <a:srgbClr val="979A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9"/>
            </p:custDataLst>
          </p:nvPr>
        </p:nvCxnSpPr>
        <p:spPr>
          <a:xfrm>
            <a:off x="3761740" y="5953125"/>
            <a:ext cx="2018665" cy="0"/>
          </a:xfrm>
          <a:prstGeom prst="line">
            <a:avLst/>
          </a:prstGeom>
          <a:ln w="12700">
            <a:solidFill>
              <a:srgbClr val="979A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>
            <p:custDataLst>
              <p:tags r:id="rId10"/>
            </p:custDataLst>
          </p:nvPr>
        </p:nvCxnSpPr>
        <p:spPr>
          <a:xfrm>
            <a:off x="3761740" y="3136900"/>
            <a:ext cx="0" cy="2816225"/>
          </a:xfrm>
          <a:prstGeom prst="line">
            <a:avLst/>
          </a:prstGeom>
          <a:ln w="12700">
            <a:solidFill>
              <a:srgbClr val="979A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2139315" y="2792095"/>
            <a:ext cx="8284210" cy="3577590"/>
            <a:chOff x="3369" y="4397"/>
            <a:chExt cx="13046" cy="5634"/>
          </a:xfrm>
        </p:grpSpPr>
        <p:sp>
          <p:nvSpPr>
            <p:cNvPr id="9" name="任意多边形 8"/>
            <p:cNvSpPr/>
            <p:nvPr>
              <p:custDataLst>
                <p:tags r:id="rId11"/>
              </p:custDataLst>
            </p:nvPr>
          </p:nvSpPr>
          <p:spPr>
            <a:xfrm>
              <a:off x="3369" y="4397"/>
              <a:ext cx="1770" cy="3879"/>
            </a:xfrm>
            <a:custGeom>
              <a:avLst/>
              <a:gdLst>
                <a:gd name="connsiteX0" fmla="*/ 1612900 w 1612900"/>
                <a:gd name="connsiteY0" fmla="*/ 0 h 3310211"/>
                <a:gd name="connsiteX1" fmla="*/ 1612900 w 1612900"/>
                <a:gd name="connsiteY1" fmla="*/ 318691 h 3310211"/>
                <a:gd name="connsiteX2" fmla="*/ 1520480 w 1612900"/>
                <a:gd name="connsiteY2" fmla="*/ 323357 h 3310211"/>
                <a:gd name="connsiteX3" fmla="*/ 318691 w 1612900"/>
                <a:gd name="connsiteY3" fmla="*/ 1655105 h 3310211"/>
                <a:gd name="connsiteX4" fmla="*/ 1520480 w 1612900"/>
                <a:gd name="connsiteY4" fmla="*/ 2986853 h 3310211"/>
                <a:gd name="connsiteX5" fmla="*/ 1612900 w 1612900"/>
                <a:gd name="connsiteY5" fmla="*/ 2991520 h 3310211"/>
                <a:gd name="connsiteX6" fmla="*/ 1612900 w 1612900"/>
                <a:gd name="connsiteY6" fmla="*/ 3310211 h 3310211"/>
                <a:gd name="connsiteX7" fmla="*/ 1487896 w 1612900"/>
                <a:gd name="connsiteY7" fmla="*/ 3303899 h 3310211"/>
                <a:gd name="connsiteX8" fmla="*/ 0 w 1612900"/>
                <a:gd name="connsiteY8" fmla="*/ 1655105 h 3310211"/>
                <a:gd name="connsiteX9" fmla="*/ 1487896 w 1612900"/>
                <a:gd name="connsiteY9" fmla="*/ 6312 h 331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900" h="3310211">
                  <a:moveTo>
                    <a:pt x="1612900" y="0"/>
                  </a:moveTo>
                  <a:lnTo>
                    <a:pt x="1612900" y="318691"/>
                  </a:lnTo>
                  <a:lnTo>
                    <a:pt x="1520480" y="323357"/>
                  </a:lnTo>
                  <a:cubicBezTo>
                    <a:pt x="845453" y="391910"/>
                    <a:pt x="318691" y="961992"/>
                    <a:pt x="318691" y="1655105"/>
                  </a:cubicBezTo>
                  <a:cubicBezTo>
                    <a:pt x="318691" y="2348219"/>
                    <a:pt x="845453" y="2918300"/>
                    <a:pt x="1520480" y="2986853"/>
                  </a:cubicBezTo>
                  <a:lnTo>
                    <a:pt x="1612900" y="2991520"/>
                  </a:lnTo>
                  <a:lnTo>
                    <a:pt x="1612900" y="3310211"/>
                  </a:lnTo>
                  <a:lnTo>
                    <a:pt x="1487896" y="3303899"/>
                  </a:lnTo>
                  <a:cubicBezTo>
                    <a:pt x="652167" y="3219026"/>
                    <a:pt x="0" y="2513226"/>
                    <a:pt x="0" y="1655105"/>
                  </a:cubicBezTo>
                  <a:cubicBezTo>
                    <a:pt x="0" y="796984"/>
                    <a:pt x="652167" y="91185"/>
                    <a:pt x="1487896" y="6312"/>
                  </a:cubicBezTo>
                  <a:close/>
                </a:path>
              </a:pathLst>
            </a:custGeom>
            <a:solidFill>
              <a:srgbClr val="D7AF36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>
              <a:off x="9191" y="5971"/>
              <a:ext cx="6739" cy="764"/>
            </a:xfrm>
            <a:prstGeom prst="rect">
              <a:avLst/>
            </a:prstGeom>
          </p:spPr>
          <p:txBody>
            <a:bodyPr wrap="square" anchor="ctr">
              <a:noAutofit/>
            </a:bodyPr>
            <a:p>
              <a:pPr algn="just">
                <a:lnSpc>
                  <a:spcPct val="130000"/>
                </a:lnSpc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树立优良公众形象的基础</a:t>
              </a:r>
              <a:endPara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3"/>
              </p:custDataLst>
            </p:nvPr>
          </p:nvSpPr>
          <p:spPr>
            <a:xfrm>
              <a:off x="9191" y="7776"/>
              <a:ext cx="5766" cy="764"/>
            </a:xfrm>
            <a:prstGeom prst="rect">
              <a:avLst/>
            </a:prstGeom>
          </p:spPr>
          <p:txBody>
            <a:bodyPr wrap="square" anchor="ctr">
              <a:noAutofit/>
            </a:bodyPr>
            <a:p>
              <a:pPr algn="just">
                <a:lnSpc>
                  <a:spcPct val="130000"/>
                </a:lnSpc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未来展业的主要途径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14"/>
              </p:custDataLst>
            </p:nvPr>
          </p:nvSpPr>
          <p:spPr>
            <a:xfrm>
              <a:off x="9191" y="9267"/>
              <a:ext cx="7224" cy="764"/>
            </a:xfrm>
            <a:prstGeom prst="rect">
              <a:avLst/>
            </a:prstGeom>
          </p:spPr>
          <p:txBody>
            <a:bodyPr wrap="square" anchor="ctr">
              <a:noAutofit/>
            </a:bodyPr>
            <a:p>
              <a:pPr algn="just">
                <a:lnSpc>
                  <a:spcPct val="130000"/>
                </a:lnSpc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业务员维持稳定收入的保证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87" name="直接连接符 86"/>
            <p:cNvCxnSpPr/>
            <p:nvPr>
              <p:custDataLst>
                <p:tags r:id="rId15"/>
              </p:custDataLst>
            </p:nvPr>
          </p:nvCxnSpPr>
          <p:spPr>
            <a:xfrm>
              <a:off x="6056" y="4591"/>
              <a:ext cx="0" cy="3274"/>
            </a:xfrm>
            <a:prstGeom prst="line">
              <a:avLst/>
            </a:prstGeom>
            <a:ln w="12700">
              <a:solidFill>
                <a:srgbClr val="979A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接连接符 90"/>
          <p:cNvCxnSpPr/>
          <p:nvPr>
            <p:custDataLst>
              <p:tags r:id="rId16"/>
            </p:custDataLst>
          </p:nvPr>
        </p:nvCxnSpPr>
        <p:spPr>
          <a:xfrm>
            <a:off x="3930650" y="2691765"/>
            <a:ext cx="0" cy="1342390"/>
          </a:xfrm>
          <a:prstGeom prst="line">
            <a:avLst/>
          </a:prstGeom>
          <a:ln w="12700">
            <a:solidFill>
              <a:srgbClr val="979A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7"/>
            </p:custDataLst>
          </p:nvPr>
        </p:nvSpPr>
        <p:spPr>
          <a:xfrm>
            <a:off x="5779770" y="3717925"/>
            <a:ext cx="55245" cy="631190"/>
          </a:xfrm>
          <a:prstGeom prst="rect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9" name="矩形 48"/>
          <p:cNvSpPr/>
          <p:nvPr>
            <p:custDataLst>
              <p:tags r:id="rId18"/>
            </p:custDataLst>
          </p:nvPr>
        </p:nvSpPr>
        <p:spPr>
          <a:xfrm>
            <a:off x="5779770" y="4678045"/>
            <a:ext cx="55245" cy="631190"/>
          </a:xfrm>
          <a:prstGeom prst="rect">
            <a:avLst/>
          </a:prstGeom>
          <a:solidFill>
            <a:srgbClr val="D7AF3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>
            <p:custDataLst>
              <p:tags r:id="rId19"/>
            </p:custDataLst>
          </p:nvPr>
        </p:nvSpPr>
        <p:spPr>
          <a:xfrm>
            <a:off x="5779770" y="5637530"/>
            <a:ext cx="55245" cy="63119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82231" y="1976350"/>
            <a:ext cx="3027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良好的售后服务：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64330" y="1136650"/>
            <a:ext cx="3863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售后服务的重要性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17975" y="1394460"/>
            <a:ext cx="3956050" cy="4069715"/>
            <a:chOff x="6485" y="2135"/>
            <a:chExt cx="6230" cy="6409"/>
          </a:xfrm>
        </p:grpSpPr>
        <p:sp>
          <p:nvSpPr>
            <p:cNvPr id="11" name="文本框 10"/>
            <p:cNvSpPr txBox="1"/>
            <p:nvPr/>
          </p:nvSpPr>
          <p:spPr>
            <a:xfrm>
              <a:off x="6564" y="2135"/>
              <a:ext cx="6084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售后服务的重要性</a:t>
              </a:r>
              <a:endPara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zh-CN" altLang="en-US" sz="1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劣质售后服务的后果：</a:t>
              </a:r>
              <a:endParaRPr lang="zh-CN" altLang="en-US" sz="2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485" y="4547"/>
              <a:ext cx="6230" cy="3997"/>
              <a:chOff x="7871" y="5110"/>
              <a:chExt cx="6230" cy="3997"/>
            </a:xfrm>
          </p:grpSpPr>
          <p:sp>
            <p:nvSpPr>
              <p:cNvPr id="6" name="流程图: 可选过程 5"/>
              <p:cNvSpPr/>
              <p:nvPr/>
            </p:nvSpPr>
            <p:spPr>
              <a:xfrm>
                <a:off x="7871" y="5110"/>
                <a:ext cx="6221" cy="96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造成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客户不能续投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流程图: 可选过程 15"/>
              <p:cNvSpPr/>
              <p:nvPr/>
            </p:nvSpPr>
            <p:spPr>
              <a:xfrm>
                <a:off x="7881" y="6620"/>
                <a:ext cx="6221" cy="96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造成不必要的麻烦和纠纷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8" name="流程图: 可选过程 17"/>
              <p:cNvSpPr/>
              <p:nvPr/>
            </p:nvSpPr>
            <p:spPr>
              <a:xfrm>
                <a:off x="7881" y="8145"/>
                <a:ext cx="6221" cy="96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造成展业失败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cxnSp>
        <p:nvCxnSpPr>
          <p:cNvPr id="22" name="直接连接符 21"/>
          <p:cNvCxnSpPr/>
          <p:nvPr>
            <p:custDataLst>
              <p:tags r:id="rId2"/>
            </p:custDataLst>
          </p:nvPr>
        </p:nvCxnSpPr>
        <p:spPr>
          <a:xfrm flipH="1">
            <a:off x="963930" y="5048250"/>
            <a:ext cx="1011110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219835" y="1268730"/>
            <a:ext cx="9752965" cy="3822700"/>
            <a:chOff x="1746" y="1998"/>
            <a:chExt cx="15359" cy="6020"/>
          </a:xfrm>
        </p:grpSpPr>
        <p:grpSp>
          <p:nvGrpSpPr>
            <p:cNvPr id="10" name="组合 9"/>
            <p:cNvGrpSpPr/>
            <p:nvPr>
              <p:custDataLst>
                <p:tags r:id="rId3"/>
              </p:custDataLst>
            </p:nvPr>
          </p:nvGrpSpPr>
          <p:grpSpPr>
            <a:xfrm>
              <a:off x="1746" y="3491"/>
              <a:ext cx="2447" cy="4527"/>
              <a:chOff x="352421" y="2390775"/>
              <a:chExt cx="1405487" cy="2362464"/>
            </a:xfrm>
          </p:grpSpPr>
          <p:sp>
            <p:nvSpPr>
              <p:cNvPr id="5" name="圆角矩形 4"/>
              <p:cNvSpPr/>
              <p:nvPr>
                <p:custDataLst>
                  <p:tags r:id="rId4"/>
                </p:custDataLst>
              </p:nvPr>
            </p:nvSpPr>
            <p:spPr>
              <a:xfrm>
                <a:off x="352421" y="2390775"/>
                <a:ext cx="1405487" cy="1895399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zh-CN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低成本</a:t>
                </a:r>
                <a:endParaRPr lang="zh-CN" altLang="zh-CN" sz="2400" spc="200" dirty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zh-CN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高报酬</a:t>
                </a:r>
                <a:endParaRPr lang="zh-CN" altLang="zh-CN" sz="2400" spc="200" dirty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" name="泪滴形 5"/>
              <p:cNvSpPr/>
              <p:nvPr>
                <p:custDataLst>
                  <p:tags r:id="rId5"/>
                </p:custDataLst>
              </p:nvPr>
            </p:nvSpPr>
            <p:spPr>
              <a:xfrm rot="8100000">
                <a:off x="893941" y="4090541"/>
                <a:ext cx="392661" cy="392661"/>
              </a:xfrm>
              <a:prstGeom prst="teardrop">
                <a:avLst>
                  <a:gd name="adj" fmla="val 125412"/>
                </a:avLst>
              </a:prstGeom>
              <a:solidFill>
                <a:schemeClr val="accent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0000"/>
              </a:bodyPr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>
                <p:custDataLst>
                  <p:tags r:id="rId6"/>
                </p:custDataLst>
              </p:nvPr>
            </p:nvSpPr>
            <p:spPr>
              <a:xfrm rot="8100000">
                <a:off x="985072" y="4181672"/>
                <a:ext cx="203940" cy="2039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32500" lnSpcReduction="20000"/>
              </a:bodyPr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>
                <p:custDataLst>
                  <p:tags r:id="rId7"/>
                </p:custDataLst>
              </p:nvPr>
            </p:nvSpPr>
            <p:spPr>
              <a:xfrm>
                <a:off x="1050305" y="4673306"/>
                <a:ext cx="79933" cy="799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>
              <p:custDataLst>
                <p:tags r:id="rId8"/>
              </p:custDataLst>
            </p:nvPr>
          </p:nvGrpSpPr>
          <p:grpSpPr>
            <a:xfrm>
              <a:off x="4439" y="3491"/>
              <a:ext cx="2336" cy="4527"/>
              <a:chOff x="2158655" y="2390775"/>
              <a:chExt cx="1341732" cy="2362464"/>
            </a:xfrm>
          </p:grpSpPr>
          <p:sp>
            <p:nvSpPr>
              <p:cNvPr id="18" name="圆角矩形 17"/>
              <p:cNvSpPr/>
              <p:nvPr>
                <p:custDataLst>
                  <p:tags r:id="rId9"/>
                </p:custDataLst>
              </p:nvPr>
            </p:nvSpPr>
            <p:spPr>
              <a:xfrm>
                <a:off x="2158655" y="2390775"/>
                <a:ext cx="1341732" cy="1895262"/>
              </a:xfrm>
              <a:prstGeom prst="roundRect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zh-CN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刺激客户</a:t>
                </a:r>
                <a:endParaRPr lang="zh-CN" altLang="zh-CN" sz="2400" spc="200" dirty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zh-CN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再投资</a:t>
                </a:r>
                <a:endParaRPr lang="zh-CN" altLang="zh-CN" sz="2400" spc="200" dirty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泪滴形 18"/>
              <p:cNvSpPr/>
              <p:nvPr>
                <p:custDataLst>
                  <p:tags r:id="rId10"/>
                </p:custDataLst>
              </p:nvPr>
            </p:nvSpPr>
            <p:spPr>
              <a:xfrm rot="8100000">
                <a:off x="2636420" y="4090541"/>
                <a:ext cx="392661" cy="392661"/>
              </a:xfrm>
              <a:prstGeom prst="teardrop">
                <a:avLst>
                  <a:gd name="adj" fmla="val 125412"/>
                </a:avLst>
              </a:prstGeom>
              <a:solidFill>
                <a:schemeClr val="accent2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20" name="椭圆 19"/>
              <p:cNvSpPr/>
              <p:nvPr>
                <p:custDataLst>
                  <p:tags r:id="rId11"/>
                </p:custDataLst>
              </p:nvPr>
            </p:nvSpPr>
            <p:spPr>
              <a:xfrm rot="8100000">
                <a:off x="2727551" y="4181672"/>
                <a:ext cx="203940" cy="2039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5000" lnSpcReduction="20000"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21" name="椭圆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2792784" y="4673306"/>
                <a:ext cx="79933" cy="799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p>
                <a:pPr algn="ctr"/>
                <a:endParaRPr lang="zh-CN" altLang="en-US" sz="1400"/>
              </a:p>
            </p:txBody>
          </p:sp>
        </p:grpSp>
        <p:grpSp>
          <p:nvGrpSpPr>
            <p:cNvPr id="16" name="组合 15"/>
            <p:cNvGrpSpPr/>
            <p:nvPr>
              <p:custDataLst>
                <p:tags r:id="rId13"/>
              </p:custDataLst>
            </p:nvPr>
          </p:nvGrpSpPr>
          <p:grpSpPr>
            <a:xfrm>
              <a:off x="7020" y="3491"/>
              <a:ext cx="2337" cy="4527"/>
              <a:chOff x="3900560" y="2390775"/>
              <a:chExt cx="1342306" cy="2362464"/>
            </a:xfrm>
          </p:grpSpPr>
          <p:sp>
            <p:nvSpPr>
              <p:cNvPr id="26" name="圆角矩形 25"/>
              <p:cNvSpPr/>
              <p:nvPr>
                <p:custDataLst>
                  <p:tags r:id="rId14"/>
                </p:custDataLst>
              </p:nvPr>
            </p:nvSpPr>
            <p:spPr>
              <a:xfrm>
                <a:off x="3900560" y="2390775"/>
                <a:ext cx="1342306" cy="1895399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zh-CN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编制自己的人脉网络</a:t>
                </a:r>
                <a:endParaRPr lang="zh-CN" altLang="zh-CN" sz="2400" spc="200" dirty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9" name="泪滴形 28"/>
              <p:cNvSpPr/>
              <p:nvPr>
                <p:custDataLst>
                  <p:tags r:id="rId15"/>
                </p:custDataLst>
              </p:nvPr>
            </p:nvSpPr>
            <p:spPr>
              <a:xfrm rot="8100000">
                <a:off x="4378899" y="4090541"/>
                <a:ext cx="392661" cy="392661"/>
              </a:xfrm>
              <a:prstGeom prst="teardrop">
                <a:avLst>
                  <a:gd name="adj" fmla="val 125412"/>
                </a:avLst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30" name="椭圆 29"/>
              <p:cNvSpPr/>
              <p:nvPr>
                <p:custDataLst>
                  <p:tags r:id="rId16"/>
                </p:custDataLst>
              </p:nvPr>
            </p:nvSpPr>
            <p:spPr>
              <a:xfrm rot="8100000">
                <a:off x="4470030" y="4181672"/>
                <a:ext cx="203940" cy="2039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5000" lnSpcReduction="20000"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33" name="椭圆 3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535263" y="4673306"/>
                <a:ext cx="79933" cy="799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p>
                <a:pPr algn="ctr"/>
                <a:endParaRPr lang="zh-CN" altLang="en-US" sz="1400"/>
              </a:p>
            </p:txBody>
          </p:sp>
        </p:grpSp>
        <p:grpSp>
          <p:nvGrpSpPr>
            <p:cNvPr id="17" name="组合 16"/>
            <p:cNvGrpSpPr/>
            <p:nvPr>
              <p:custDataLst>
                <p:tags r:id="rId18"/>
              </p:custDataLst>
            </p:nvPr>
          </p:nvGrpSpPr>
          <p:grpSpPr>
            <a:xfrm>
              <a:off x="9602" y="3491"/>
              <a:ext cx="2336" cy="4527"/>
              <a:chOff x="5643613" y="2390775"/>
              <a:chExt cx="1341732" cy="2362464"/>
            </a:xfrm>
          </p:grpSpPr>
          <p:sp>
            <p:nvSpPr>
              <p:cNvPr id="38" name="圆角矩形 37"/>
              <p:cNvSpPr/>
              <p:nvPr>
                <p:custDataLst>
                  <p:tags r:id="rId19"/>
                </p:custDataLst>
              </p:nvPr>
            </p:nvSpPr>
            <p:spPr>
              <a:xfrm>
                <a:off x="5643613" y="2390775"/>
                <a:ext cx="1341732" cy="1895262"/>
              </a:xfrm>
              <a:prstGeom prst="roundRect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zh-CN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拥有稳定而忠实的客户群体</a:t>
                </a:r>
                <a:endParaRPr lang="zh-CN" altLang="zh-CN" sz="2400" spc="200" dirty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泪滴形 38"/>
              <p:cNvSpPr/>
              <p:nvPr>
                <p:custDataLst>
                  <p:tags r:id="rId20"/>
                </p:custDataLst>
              </p:nvPr>
            </p:nvSpPr>
            <p:spPr>
              <a:xfrm rot="8100000">
                <a:off x="6116321" y="4148402"/>
                <a:ext cx="396891" cy="388786"/>
              </a:xfrm>
              <a:prstGeom prst="teardrop">
                <a:avLst>
                  <a:gd name="adj" fmla="val 125412"/>
                </a:avLst>
              </a:prstGeom>
              <a:solidFill>
                <a:schemeClr val="accent2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40" name="椭圆 39"/>
              <p:cNvSpPr/>
              <p:nvPr>
                <p:custDataLst>
                  <p:tags r:id="rId21"/>
                </p:custDataLst>
              </p:nvPr>
            </p:nvSpPr>
            <p:spPr>
              <a:xfrm rot="8100000">
                <a:off x="6212509" y="4181672"/>
                <a:ext cx="203940" cy="2039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5000" lnSpcReduction="20000"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41" name="椭圆 40"/>
              <p:cNvSpPr/>
              <p:nvPr>
                <p:custDataLst>
                  <p:tags r:id="rId22"/>
                </p:custDataLst>
              </p:nvPr>
            </p:nvSpPr>
            <p:spPr>
              <a:xfrm>
                <a:off x="6277742" y="4673306"/>
                <a:ext cx="79933" cy="799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p>
                <a:pPr algn="ctr"/>
                <a:endParaRPr lang="zh-CN" altLang="en-US" sz="1400"/>
              </a:p>
            </p:txBody>
          </p:sp>
        </p:grpSp>
        <p:grpSp>
          <p:nvGrpSpPr>
            <p:cNvPr id="23" name="组合 22"/>
            <p:cNvGrpSpPr/>
            <p:nvPr>
              <p:custDataLst>
                <p:tags r:id="rId23"/>
              </p:custDataLst>
            </p:nvPr>
          </p:nvGrpSpPr>
          <p:grpSpPr>
            <a:xfrm>
              <a:off x="12184" y="3491"/>
              <a:ext cx="2336" cy="4527"/>
              <a:chOff x="7386092" y="2390775"/>
              <a:chExt cx="1341732" cy="2362464"/>
            </a:xfrm>
          </p:grpSpPr>
          <p:sp>
            <p:nvSpPr>
              <p:cNvPr id="24" name="圆角矩形 23"/>
              <p:cNvSpPr/>
              <p:nvPr>
                <p:custDataLst>
                  <p:tags r:id="rId24"/>
                </p:custDataLst>
              </p:nvPr>
            </p:nvSpPr>
            <p:spPr>
              <a:xfrm>
                <a:off x="7386092" y="2390775"/>
                <a:ext cx="1341732" cy="189526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00000"/>
                  </a:lnSpc>
                </a:pPr>
                <a:r>
                  <a:rPr lang="zh-CN" altLang="zh-CN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使客户获得更充分的收益保障</a:t>
                </a:r>
                <a:endParaRPr lang="zh-CN" altLang="zh-CN" sz="2400" spc="200" dirty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5" name="泪滴形 24"/>
              <p:cNvSpPr/>
              <p:nvPr>
                <p:custDataLst>
                  <p:tags r:id="rId25"/>
                </p:custDataLst>
              </p:nvPr>
            </p:nvSpPr>
            <p:spPr>
              <a:xfrm rot="8100000">
                <a:off x="7863857" y="4090541"/>
                <a:ext cx="392661" cy="392661"/>
              </a:xfrm>
              <a:prstGeom prst="teardrop">
                <a:avLst>
                  <a:gd name="adj" fmla="val 125412"/>
                </a:avLst>
              </a:prstGeom>
              <a:solidFill>
                <a:schemeClr val="accent5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27" name="椭圆 26"/>
              <p:cNvSpPr/>
              <p:nvPr>
                <p:custDataLst>
                  <p:tags r:id="rId26"/>
                </p:custDataLst>
              </p:nvPr>
            </p:nvSpPr>
            <p:spPr>
              <a:xfrm rot="8100000">
                <a:off x="7954988" y="4181672"/>
                <a:ext cx="203940" cy="2039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5000" lnSpcReduction="20000"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28" name="椭圆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8020221" y="4673306"/>
                <a:ext cx="79933" cy="799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p>
                <a:pPr algn="ctr"/>
                <a:endParaRPr lang="zh-CN" altLang="en-US" sz="1400"/>
              </a:p>
            </p:txBody>
          </p:sp>
        </p:grpSp>
        <p:grpSp>
          <p:nvGrpSpPr>
            <p:cNvPr id="53" name="组合 52"/>
            <p:cNvGrpSpPr/>
            <p:nvPr>
              <p:custDataLst>
                <p:tags r:id="rId28"/>
              </p:custDataLst>
            </p:nvPr>
          </p:nvGrpSpPr>
          <p:grpSpPr>
            <a:xfrm>
              <a:off x="14769" y="3491"/>
              <a:ext cx="2336" cy="4527"/>
              <a:chOff x="7385518" y="2390775"/>
              <a:chExt cx="1341732" cy="2362464"/>
            </a:xfrm>
          </p:grpSpPr>
          <p:sp>
            <p:nvSpPr>
              <p:cNvPr id="54" name="圆角矩形 53"/>
              <p:cNvSpPr/>
              <p:nvPr>
                <p:custDataLst>
                  <p:tags r:id="rId29"/>
                </p:custDataLst>
              </p:nvPr>
            </p:nvSpPr>
            <p:spPr>
              <a:xfrm>
                <a:off x="7385518" y="2390775"/>
                <a:ext cx="1341732" cy="1895262"/>
              </a:xfrm>
              <a:prstGeom prst="roundRect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indent="0" algn="ctr">
                  <a:lnSpc>
                    <a:spcPct val="100000"/>
                  </a:lnSpc>
                  <a:buClr>
                    <a:srgbClr val="5B9BD5"/>
                  </a:buClr>
                  <a:buFont typeface="Wingdings" panose="05000000000000000000" charset="0"/>
                  <a:buNone/>
                </a:pPr>
                <a:r>
                  <a:rPr lang="zh-CN" altLang="zh-CN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体现个人特质增强市场竞争力</a:t>
                </a:r>
                <a:endParaRPr lang="zh-CN" altLang="zh-CN" sz="2400" spc="200" dirty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55" name="泪滴形 54"/>
              <p:cNvSpPr/>
              <p:nvPr>
                <p:custDataLst>
                  <p:tags r:id="rId30"/>
                </p:custDataLst>
              </p:nvPr>
            </p:nvSpPr>
            <p:spPr>
              <a:xfrm rot="8100000">
                <a:off x="7863857" y="4090541"/>
                <a:ext cx="392661" cy="392661"/>
              </a:xfrm>
              <a:prstGeom prst="teardrop">
                <a:avLst>
                  <a:gd name="adj" fmla="val 125412"/>
                </a:avLst>
              </a:prstGeom>
              <a:solidFill>
                <a:schemeClr val="accent2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56" name="椭圆 55"/>
              <p:cNvSpPr/>
              <p:nvPr>
                <p:custDataLst>
                  <p:tags r:id="rId31"/>
                </p:custDataLst>
              </p:nvPr>
            </p:nvSpPr>
            <p:spPr>
              <a:xfrm rot="8100000">
                <a:off x="7954988" y="4181672"/>
                <a:ext cx="203940" cy="2039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5000" lnSpcReduction="20000"/>
              </a:bodyPr>
              <a:p>
                <a:pPr algn="ctr"/>
                <a:endParaRPr lang="zh-CN" altLang="en-US" sz="1400"/>
              </a:p>
            </p:txBody>
          </p:sp>
          <p:sp>
            <p:nvSpPr>
              <p:cNvPr id="57" name="椭圆 56"/>
              <p:cNvSpPr/>
              <p:nvPr>
                <p:custDataLst>
                  <p:tags r:id="rId32"/>
                </p:custDataLst>
              </p:nvPr>
            </p:nvSpPr>
            <p:spPr>
              <a:xfrm>
                <a:off x="8020221" y="4673306"/>
                <a:ext cx="79933" cy="799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p>
                <a:pPr algn="ctr"/>
                <a:endParaRPr lang="zh-CN" altLang="en-US" sz="1400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991" y="1998"/>
              <a:ext cx="4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售后服务的优势</a:t>
              </a:r>
              <a:endPara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2790825" y="5404485"/>
            <a:ext cx="661035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 dirty="0">
                <a:ln w="25400">
                  <a:noFill/>
                  <a:prstDash val="solid"/>
                </a:ln>
                <a:solidFill>
                  <a:srgbClr val="D7AF36"/>
                </a:solidFill>
                <a:effectLst/>
              </a:rPr>
              <a:t>他满意，我获利</a:t>
            </a:r>
            <a:endParaRPr lang="zh-CN" altLang="en-US" sz="7200" b="1" dirty="0">
              <a:ln w="25400">
                <a:noFill/>
                <a:prstDash val="solid"/>
              </a:ln>
              <a:solidFill>
                <a:srgbClr val="D7AF36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518660" y="843280"/>
            <a:ext cx="3154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售后服务的功能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05535" y="1614805"/>
            <a:ext cx="10088245" cy="4488815"/>
            <a:chOff x="2440" y="2596"/>
            <a:chExt cx="15887" cy="7069"/>
          </a:xfrm>
        </p:grpSpPr>
        <p:sp>
          <p:nvSpPr>
            <p:cNvPr id="10" name="文本框 9"/>
            <p:cNvSpPr txBox="1"/>
            <p:nvPr/>
          </p:nvSpPr>
          <p:spPr>
            <a:xfrm>
              <a:off x="6827" y="2596"/>
              <a:ext cx="6944" cy="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对客户而言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获得更充分的保障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 algn="l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协助客户维护自身的权益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 algn="l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有一位专业的服务</a:t>
              </a:r>
              <a:r>
                <a:rPr lang="zh-CN" altLang="en-US" sz="24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顾问</a:t>
              </a:r>
              <a:endPara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40" y="6226"/>
              <a:ext cx="7324" cy="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对公司而言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l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提高续投率、获得客户信任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 algn="l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树立企业形象、提高信誉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 algn="l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创造利润、增加新客户</a:t>
              </a:r>
              <a:endParaRPr lang="zh-CN" altLang="en-US" sz="24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26" y="6226"/>
              <a:ext cx="8201" cy="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对客户经理而言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客户续投、增加收入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客户投资其他标的、增加新业务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介绍新客户、形成良性循环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5018405" y="5162550"/>
            <a:ext cx="4351020" cy="153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78230" y="1030605"/>
            <a:ext cx="10020300" cy="4796790"/>
            <a:chOff x="776" y="1744"/>
            <a:chExt cx="15780" cy="7554"/>
          </a:xfrm>
        </p:grpSpPr>
        <p:grpSp>
          <p:nvGrpSpPr>
            <p:cNvPr id="23" name="组合 22"/>
            <p:cNvGrpSpPr/>
            <p:nvPr/>
          </p:nvGrpSpPr>
          <p:grpSpPr>
            <a:xfrm>
              <a:off x="7504" y="1744"/>
              <a:ext cx="9053" cy="7555"/>
              <a:chOff x="5251" y="2696"/>
              <a:chExt cx="9053" cy="7555"/>
            </a:xfrm>
          </p:grpSpPr>
          <p:grpSp>
            <p:nvGrpSpPr>
              <p:cNvPr id="36" name="组合 35"/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5251" y="2696"/>
                <a:ext cx="5504" cy="893"/>
                <a:chOff x="2643187" y="2057399"/>
                <a:chExt cx="3860802" cy="626533"/>
              </a:xfrm>
            </p:grpSpPr>
            <p:sp>
              <p:nvSpPr>
                <p:cNvPr id="6" name="矩形 5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感谢投资卡</a:t>
                  </a:r>
                  <a:endParaRPr lang="zh-CN" altLang="en-US" sz="2400" spc="200" smtClean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4" name="五边形 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A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" name="矩形 7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" name="矩形 9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组合 34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9114" y="3792"/>
                <a:ext cx="5191" cy="893"/>
                <a:chOff x="5352530" y="2785532"/>
                <a:chExt cx="3640661" cy="626533"/>
              </a:xfrm>
            </p:grpSpPr>
            <p:sp>
              <p:nvSpPr>
                <p:cNvPr id="11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 flipH="1">
                  <a:off x="5352530" y="2899831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B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34" name="组合 33"/>
                <p:cNvGrpSpPr/>
                <p:nvPr/>
              </p:nvGrpSpPr>
              <p:grpSpPr>
                <a:xfrm>
                  <a:off x="5835119" y="2785532"/>
                  <a:ext cx="3158072" cy="626533"/>
                  <a:chOff x="5835124" y="2785532"/>
                  <a:chExt cx="3158072" cy="626533"/>
                </a:xfrm>
              </p:grpSpPr>
              <p:sp>
                <p:nvSpPr>
                  <p:cNvPr id="12" name="矩形 11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 flipH="1">
                    <a:off x="6021395" y="2785532"/>
                    <a:ext cx="2912535" cy="62653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 sz="2400" spc="20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生日祝贺卡</a:t>
                    </a:r>
                    <a:endPara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13" name="矩形 12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 flipH="1">
                    <a:off x="8933930" y="2785532"/>
                    <a:ext cx="59266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" name="矩形 13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 flipH="1">
                    <a:off x="5835124" y="2785532"/>
                    <a:ext cx="186270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62" name="组合 61"/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5251" y="4888"/>
                <a:ext cx="5504" cy="893"/>
                <a:chOff x="2643187" y="2057399"/>
                <a:chExt cx="3860802" cy="626533"/>
              </a:xfrm>
            </p:grpSpPr>
            <p:sp>
              <p:nvSpPr>
                <p:cNvPr id="69" name="矩形 68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节日问候信</a:t>
                  </a:r>
                  <a:endParaRPr lang="zh-CN" altLang="en-US" sz="2400" spc="20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70" name="五边形 69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C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1" name="矩形 70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2" name="矩形 71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组合 62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9114" y="5985"/>
                <a:ext cx="5191" cy="893"/>
                <a:chOff x="5352530" y="2785532"/>
                <a:chExt cx="3640661" cy="626533"/>
              </a:xfrm>
            </p:grpSpPr>
            <p:sp>
              <p:nvSpPr>
                <p:cNvPr id="64" name="五边形 63"/>
                <p:cNvSpPr/>
                <p:nvPr>
                  <p:custDataLst>
                    <p:tags r:id="rId19"/>
                  </p:custDataLst>
                </p:nvPr>
              </p:nvSpPr>
              <p:spPr>
                <a:xfrm flipH="1">
                  <a:off x="5352530" y="2899831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D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835119" y="2785532"/>
                  <a:ext cx="3158072" cy="626533"/>
                  <a:chOff x="5835124" y="2785532"/>
                  <a:chExt cx="3158072" cy="626533"/>
                </a:xfrm>
              </p:grpSpPr>
              <p:sp>
                <p:nvSpPr>
                  <p:cNvPr id="66" name="矩形 65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 flipH="1">
                    <a:off x="6021395" y="2785532"/>
                    <a:ext cx="2912535" cy="62653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 sz="2400" spc="20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要求推荐函</a:t>
                    </a:r>
                    <a:endPara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67" name="矩形 66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 flipH="1">
                    <a:off x="8933930" y="2785532"/>
                    <a:ext cx="59266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8" name="矩形 67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 flipH="1">
                    <a:off x="5835124" y="2785532"/>
                    <a:ext cx="186270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4" name="组合 73"/>
              <p:cNvGrpSpPr/>
              <p:nvPr>
                <p:custDataLst>
                  <p:tags r:id="rId23"/>
                </p:custDataLst>
              </p:nvPr>
            </p:nvGrpSpPr>
            <p:grpSpPr>
              <a:xfrm>
                <a:off x="5251" y="7081"/>
                <a:ext cx="5504" cy="893"/>
                <a:chOff x="2643187" y="2057399"/>
                <a:chExt cx="3860802" cy="626533"/>
              </a:xfrm>
            </p:grpSpPr>
            <p:sp>
              <p:nvSpPr>
                <p:cNvPr id="81" name="矩形 80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zh-CN" altLang="en-US" sz="2400" spc="200" dirty="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新品推荐函</a:t>
                  </a:r>
                  <a:endParaRPr lang="zh-CN" altLang="en-US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82" name="五边形 81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E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3" name="矩形 82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4" name="矩形 83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75" name="组合 74"/>
              <p:cNvGrpSpPr/>
              <p:nvPr>
                <p:custDataLst>
                  <p:tags r:id="rId28"/>
                </p:custDataLst>
              </p:nvPr>
            </p:nvGrpSpPr>
            <p:grpSpPr>
              <a:xfrm>
                <a:off x="9114" y="8177"/>
                <a:ext cx="5191" cy="893"/>
                <a:chOff x="5352530" y="2785532"/>
                <a:chExt cx="3640661" cy="626533"/>
              </a:xfrm>
            </p:grpSpPr>
            <p:sp>
              <p:nvSpPr>
                <p:cNvPr id="76" name="五边形 75"/>
                <p:cNvSpPr/>
                <p:nvPr>
                  <p:custDataLst>
                    <p:tags r:id="rId29"/>
                  </p:custDataLst>
                </p:nvPr>
              </p:nvSpPr>
              <p:spPr>
                <a:xfrm flipH="1">
                  <a:off x="5352530" y="2899831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F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7" name="组合 76"/>
                <p:cNvGrpSpPr/>
                <p:nvPr/>
              </p:nvGrpSpPr>
              <p:grpSpPr>
                <a:xfrm>
                  <a:off x="5835119" y="2785532"/>
                  <a:ext cx="3158072" cy="626533"/>
                  <a:chOff x="5835124" y="2785532"/>
                  <a:chExt cx="3158072" cy="626533"/>
                </a:xfrm>
              </p:grpSpPr>
              <p:sp>
                <p:nvSpPr>
                  <p:cNvPr id="78" name="矩形 77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 flipH="1">
                    <a:off x="6021395" y="2785532"/>
                    <a:ext cx="2912535" cy="62653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 sz="2400" spc="20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康复问候卡</a:t>
                    </a:r>
                    <a:endPara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79" name="矩形 78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 flipH="1">
                    <a:off x="8933930" y="2785532"/>
                    <a:ext cx="59266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0" name="矩形 79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 flipH="1">
                    <a:off x="5835124" y="2785532"/>
                    <a:ext cx="186270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6" name="组合 15"/>
              <p:cNvGrpSpPr/>
              <p:nvPr>
                <p:custDataLst>
                  <p:tags r:id="rId33"/>
                </p:custDataLst>
              </p:nvPr>
            </p:nvGrpSpPr>
            <p:grpSpPr>
              <a:xfrm>
                <a:off x="5251" y="9359"/>
                <a:ext cx="5504" cy="893"/>
                <a:chOff x="2643187" y="2057399"/>
                <a:chExt cx="3860802" cy="626533"/>
              </a:xfrm>
            </p:grpSpPr>
            <p:sp>
              <p:nvSpPr>
                <p:cNvPr id="17" name="矩形 16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投资周年卡</a:t>
                  </a:r>
                  <a:endParaRPr lang="zh-CN" altLang="en-US" sz="2400" spc="20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18" name="五边形 17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G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矩形 18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矩形 19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" name="文本框 20"/>
            <p:cNvSpPr txBox="1"/>
            <p:nvPr/>
          </p:nvSpPr>
          <p:spPr>
            <a:xfrm>
              <a:off x="776" y="4601"/>
              <a:ext cx="6336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服务行销三通法则</a:t>
              </a:r>
              <a:endPara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0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通信（物到）</a:t>
              </a:r>
              <a:endParaRPr lang="zh-CN" altLang="en-US" sz="28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78230" y="1030605"/>
            <a:ext cx="10020935" cy="4797425"/>
            <a:chOff x="776" y="1744"/>
            <a:chExt cx="15781" cy="7555"/>
          </a:xfrm>
        </p:grpSpPr>
        <p:grpSp>
          <p:nvGrpSpPr>
            <p:cNvPr id="23" name="组合 22"/>
            <p:cNvGrpSpPr/>
            <p:nvPr/>
          </p:nvGrpSpPr>
          <p:grpSpPr>
            <a:xfrm>
              <a:off x="7504" y="1744"/>
              <a:ext cx="9053" cy="7555"/>
              <a:chOff x="5251" y="2696"/>
              <a:chExt cx="9053" cy="7555"/>
            </a:xfrm>
          </p:grpSpPr>
          <p:grpSp>
            <p:nvGrpSpPr>
              <p:cNvPr id="4" name="组合 3"/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5251" y="2696"/>
                <a:ext cx="5504" cy="893"/>
                <a:chOff x="2643187" y="2057399"/>
                <a:chExt cx="3860802" cy="626533"/>
              </a:xfrm>
            </p:grpSpPr>
            <p:sp>
              <p:nvSpPr>
                <p:cNvPr id="6" name="矩形 5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2400" spc="200" smtClean="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获奖报告</a:t>
                  </a:r>
                  <a:endParaRPr lang="zh-CN" altLang="en-US" sz="2400" spc="200" smtClean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8" name="五边形 7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A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" name="矩形 8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" name="矩形 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组合 34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9114" y="3792"/>
                <a:ext cx="5191" cy="893"/>
                <a:chOff x="5352530" y="2785532"/>
                <a:chExt cx="3640661" cy="626533"/>
              </a:xfrm>
            </p:grpSpPr>
            <p:sp>
              <p:nvSpPr>
                <p:cNvPr id="11" name="五边形 10"/>
                <p:cNvSpPr/>
                <p:nvPr>
                  <p:custDataLst>
                    <p:tags r:id="rId8"/>
                  </p:custDataLst>
                </p:nvPr>
              </p:nvSpPr>
              <p:spPr>
                <a:xfrm flipH="1">
                  <a:off x="5352530" y="2899831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B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34" name="组合 33"/>
                <p:cNvGrpSpPr/>
                <p:nvPr/>
              </p:nvGrpSpPr>
              <p:grpSpPr>
                <a:xfrm>
                  <a:off x="5835119" y="2785532"/>
                  <a:ext cx="3158072" cy="626533"/>
                  <a:chOff x="5835124" y="2785532"/>
                  <a:chExt cx="3158072" cy="626533"/>
                </a:xfrm>
              </p:grpSpPr>
              <p:sp>
                <p:nvSpPr>
                  <p:cNvPr id="12" name="矩形 11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 flipH="1">
                    <a:off x="6021395" y="2785532"/>
                    <a:ext cx="2912535" cy="62653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 sz="2400" spc="20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升级报告</a:t>
                    </a:r>
                    <a:endPara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13" name="矩形 12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 flipH="1">
                    <a:off x="8933930" y="2785532"/>
                    <a:ext cx="59266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" name="矩形 13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 flipH="1">
                    <a:off x="5835124" y="2785532"/>
                    <a:ext cx="186270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62" name="组合 61"/>
              <p:cNvGrpSpPr/>
              <p:nvPr>
                <p:custDataLst>
                  <p:tags r:id="rId12"/>
                </p:custDataLst>
              </p:nvPr>
            </p:nvGrpSpPr>
            <p:grpSpPr>
              <a:xfrm>
                <a:off x="5251" y="4888"/>
                <a:ext cx="5504" cy="893"/>
                <a:chOff x="2643187" y="2057399"/>
                <a:chExt cx="3860802" cy="626533"/>
              </a:xfrm>
            </p:grpSpPr>
            <p:sp>
              <p:nvSpPr>
                <p:cNvPr id="69" name="矩形 68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续期投资</a:t>
                  </a:r>
                  <a:endParaRPr lang="zh-CN" altLang="en-US" sz="2400" spc="20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70" name="五边形 69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C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1" name="矩形 70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2" name="矩形 7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>
                <p:custDataLst>
                  <p:tags r:id="rId17"/>
                </p:custDataLst>
              </p:nvPr>
            </p:nvGrpSpPr>
            <p:grpSpPr>
              <a:xfrm>
                <a:off x="9114" y="5985"/>
                <a:ext cx="5191" cy="893"/>
                <a:chOff x="5352530" y="2785532"/>
                <a:chExt cx="3640661" cy="626533"/>
              </a:xfrm>
            </p:grpSpPr>
            <p:sp>
              <p:nvSpPr>
                <p:cNvPr id="64" name="五边形 63"/>
                <p:cNvSpPr/>
                <p:nvPr>
                  <p:custDataLst>
                    <p:tags r:id="rId18"/>
                  </p:custDataLst>
                </p:nvPr>
              </p:nvSpPr>
              <p:spPr>
                <a:xfrm flipH="1">
                  <a:off x="5352530" y="2899831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D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5835119" y="2785532"/>
                  <a:ext cx="3158072" cy="626533"/>
                  <a:chOff x="5835124" y="2785532"/>
                  <a:chExt cx="3158072" cy="626533"/>
                </a:xfrm>
              </p:grpSpPr>
              <p:sp>
                <p:nvSpPr>
                  <p:cNvPr id="18" name="矩形 17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 flipH="1">
                    <a:off x="6021395" y="2785532"/>
                    <a:ext cx="2912535" cy="62653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 sz="2400" spc="20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新标的报告</a:t>
                    </a:r>
                    <a:endPara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67" name="矩形 66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 flipH="1">
                    <a:off x="8933930" y="2785532"/>
                    <a:ext cx="59266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8" name="矩形 67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 flipH="1">
                    <a:off x="5835124" y="2785532"/>
                    <a:ext cx="186270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4" name="组合 73"/>
              <p:cNvGrpSpPr/>
              <p:nvPr>
                <p:custDataLst>
                  <p:tags r:id="rId22"/>
                </p:custDataLst>
              </p:nvPr>
            </p:nvGrpSpPr>
            <p:grpSpPr>
              <a:xfrm>
                <a:off x="5251" y="7081"/>
                <a:ext cx="5504" cy="893"/>
                <a:chOff x="2643187" y="2057399"/>
                <a:chExt cx="3860802" cy="626533"/>
              </a:xfrm>
            </p:grpSpPr>
            <p:sp>
              <p:nvSpPr>
                <p:cNvPr id="81" name="矩形 80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zh-CN" altLang="en-US" sz="2400" spc="200" dirty="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新联络电话</a:t>
                  </a:r>
                  <a:endParaRPr lang="zh-CN" altLang="en-US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82" name="五边形 81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E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3" name="矩形 82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4" name="矩形 8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75" name="组合 74"/>
              <p:cNvGrpSpPr/>
              <p:nvPr>
                <p:custDataLst>
                  <p:tags r:id="rId27"/>
                </p:custDataLst>
              </p:nvPr>
            </p:nvGrpSpPr>
            <p:grpSpPr>
              <a:xfrm>
                <a:off x="9114" y="8177"/>
                <a:ext cx="5191" cy="893"/>
                <a:chOff x="5352530" y="2785532"/>
                <a:chExt cx="3640661" cy="626533"/>
              </a:xfrm>
            </p:grpSpPr>
            <p:sp>
              <p:nvSpPr>
                <p:cNvPr id="76" name="五边形 75"/>
                <p:cNvSpPr/>
                <p:nvPr>
                  <p:custDataLst>
                    <p:tags r:id="rId28"/>
                  </p:custDataLst>
                </p:nvPr>
              </p:nvSpPr>
              <p:spPr>
                <a:xfrm flipH="1">
                  <a:off x="5352530" y="2899831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F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7" name="组合 76"/>
                <p:cNvGrpSpPr/>
                <p:nvPr/>
              </p:nvGrpSpPr>
              <p:grpSpPr>
                <a:xfrm>
                  <a:off x="5835119" y="2785532"/>
                  <a:ext cx="3158072" cy="626533"/>
                  <a:chOff x="5835124" y="2785532"/>
                  <a:chExt cx="3158072" cy="626533"/>
                </a:xfrm>
              </p:grpSpPr>
              <p:sp>
                <p:nvSpPr>
                  <p:cNvPr id="78" name="矩形 77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 flipH="1">
                    <a:off x="6021395" y="2785532"/>
                    <a:ext cx="2912535" cy="62653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 sz="2400" spc="20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新服务项目</a:t>
                    </a:r>
                    <a:endPara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79" name="矩形 78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 flipH="1">
                    <a:off x="8933930" y="2785532"/>
                    <a:ext cx="59266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0" name="矩形 79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 flipH="1">
                    <a:off x="5835124" y="2785532"/>
                    <a:ext cx="186270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9" name="组合 18"/>
              <p:cNvGrpSpPr/>
              <p:nvPr>
                <p:custDataLst>
                  <p:tags r:id="rId32"/>
                </p:custDataLst>
              </p:nvPr>
            </p:nvGrpSpPr>
            <p:grpSpPr>
              <a:xfrm>
                <a:off x="5251" y="9359"/>
                <a:ext cx="5504" cy="893"/>
                <a:chOff x="2643187" y="2057399"/>
                <a:chExt cx="3860802" cy="626533"/>
              </a:xfrm>
            </p:grpSpPr>
            <p:sp>
              <p:nvSpPr>
                <p:cNvPr id="20" name="矩形 19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新活动调整</a:t>
                  </a:r>
                  <a:endParaRPr lang="zh-CN" altLang="en-US" sz="2400" spc="20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21" name="五边形 20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G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矩形 21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矩形 23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776" y="4601"/>
              <a:ext cx="6336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服务行销三通法则</a:t>
              </a:r>
              <a:endPara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0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通电（声到）</a:t>
              </a:r>
              <a:endParaRPr lang="zh-CN" altLang="en-US" sz="28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H="1">
            <a:off x="0" y="0"/>
            <a:ext cx="6373585" cy="6858000"/>
            <a:chOff x="6599590" y="0"/>
            <a:chExt cx="6373585" cy="6858000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7380765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6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031116" y="2461761"/>
            <a:ext cx="3446829" cy="2201906"/>
            <a:chOff x="1031116" y="2461761"/>
            <a:chExt cx="3446829" cy="2201906"/>
          </a:xfrm>
        </p:grpSpPr>
        <p:sp>
          <p:nvSpPr>
            <p:cNvPr id="33" name="文本框 32"/>
            <p:cNvSpPr txBox="1"/>
            <p:nvPr/>
          </p:nvSpPr>
          <p:spPr>
            <a:xfrm>
              <a:off x="1031116" y="3832670"/>
              <a:ext cx="3446829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chemeClr val="accent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CONTENT</a:t>
              </a:r>
              <a:endParaRPr lang="zh-CN" altLang="en-US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31117" y="2461761"/>
              <a:ext cx="2472638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chemeClr val="accent1"/>
                  </a:solidFill>
                </a:defRPr>
              </a:lvl1pPr>
            </a:lstStyle>
            <a:p>
              <a:pPr algn="dist">
                <a:lnSpc>
                  <a:spcPct val="100000"/>
                </a:lnSpc>
              </a:pPr>
              <a:r>
                <a:rPr lang="zh-CN" alt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目录</a:t>
              </a:r>
              <a:endPara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08515" y="2095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95290" y="2044700"/>
            <a:ext cx="5693410" cy="2769235"/>
            <a:chOff x="4244" y="2280"/>
            <a:chExt cx="8966" cy="4361"/>
          </a:xfrm>
          <a:solidFill>
            <a:schemeClr val="accent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4244" y="2280"/>
              <a:ext cx="7219" cy="1332"/>
              <a:chOff x="4244" y="2280"/>
              <a:chExt cx="7219" cy="1332"/>
            </a:xfrm>
            <a:grpFill/>
          </p:grpSpPr>
          <p:sp>
            <p:nvSpPr>
              <p:cNvPr id="10" name="矩形 9"/>
              <p:cNvSpPr/>
              <p:nvPr>
                <p:custDataLst>
                  <p:tags r:id="rId2"/>
                </p:custDataLst>
              </p:nvPr>
            </p:nvSpPr>
            <p:spPr>
              <a:xfrm flipH="1">
                <a:off x="5753" y="2526"/>
                <a:ext cx="5711" cy="1087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什么是售后服务？</a:t>
                </a:r>
                <a:endParaRPr lang="zh-CN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任意多边形 10"/>
              <p:cNvSpPr/>
              <p:nvPr>
                <p:custDataLst>
                  <p:tags r:id="rId3"/>
                </p:custDataLst>
              </p:nvPr>
            </p:nvSpPr>
            <p:spPr>
              <a:xfrm rot="1254178" flipH="1">
                <a:off x="4897" y="2439"/>
                <a:ext cx="1073" cy="1015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4244" y="2280"/>
                <a:ext cx="869" cy="1087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1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>
              <p:custDataLst>
                <p:tags r:id="rId5"/>
              </p:custDataLst>
            </p:nvPr>
          </p:nvGrpSpPr>
          <p:grpSpPr>
            <a:xfrm>
              <a:off x="5117" y="3794"/>
              <a:ext cx="7220" cy="1333"/>
              <a:chOff x="1663700" y="2565116"/>
              <a:chExt cx="4584699" cy="846760"/>
            </a:xfrm>
            <a:grpFill/>
          </p:grpSpPr>
          <p:sp>
            <p:nvSpPr>
              <p:cNvPr id="15" name="矩形 14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为什么要做售后服务？</a:t>
                </a:r>
                <a:endParaRPr lang="zh-CN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 15"/>
              <p:cNvSpPr/>
              <p:nvPr>
                <p:custDataLst>
                  <p:tags r:id="rId7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2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9" name="组合 18"/>
            <p:cNvGrpSpPr/>
            <p:nvPr>
              <p:custDataLst>
                <p:tags r:id="rId9"/>
              </p:custDataLst>
            </p:nvPr>
          </p:nvGrpSpPr>
          <p:grpSpPr>
            <a:xfrm>
              <a:off x="5990" y="5308"/>
              <a:ext cx="7220" cy="1333"/>
              <a:chOff x="1663700" y="2565116"/>
              <a:chExt cx="4584699" cy="846760"/>
            </a:xfrm>
            <a:grpFill/>
          </p:grpSpPr>
          <p:sp>
            <p:nvSpPr>
              <p:cNvPr id="20" name="矩形 19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如何做好售后服务？</a:t>
                </a:r>
                <a:endParaRPr lang="zh-CN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 20"/>
              <p:cNvSpPr/>
              <p:nvPr>
                <p:custDataLst>
                  <p:tags r:id="rId11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3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85215" y="1405255"/>
            <a:ext cx="10021570" cy="4047490"/>
            <a:chOff x="776" y="1744"/>
            <a:chExt cx="15782" cy="6374"/>
          </a:xfrm>
        </p:grpSpPr>
        <p:grpSp>
          <p:nvGrpSpPr>
            <p:cNvPr id="49" name="组合 48"/>
            <p:cNvGrpSpPr/>
            <p:nvPr/>
          </p:nvGrpSpPr>
          <p:grpSpPr>
            <a:xfrm>
              <a:off x="7504" y="1744"/>
              <a:ext cx="9054" cy="6374"/>
              <a:chOff x="5251" y="2696"/>
              <a:chExt cx="9054" cy="6374"/>
            </a:xfrm>
          </p:grpSpPr>
          <p:grpSp>
            <p:nvGrpSpPr>
              <p:cNvPr id="57" name="组合 56"/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5251" y="2696"/>
                <a:ext cx="5504" cy="893"/>
                <a:chOff x="2643187" y="2057399"/>
                <a:chExt cx="3860802" cy="626533"/>
              </a:xfrm>
            </p:grpSpPr>
            <p:sp>
              <p:nvSpPr>
                <p:cNvPr id="60" name="矩形 59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2400" spc="200" smtClean="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增加咨询服务</a:t>
                  </a:r>
                  <a:endParaRPr lang="zh-CN" altLang="en-US" sz="2400" spc="200" smtClean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61" name="五边形 6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A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2" name="矩形 6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矩形 6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组合 63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9114" y="3792"/>
                <a:ext cx="5191" cy="893"/>
                <a:chOff x="5352530" y="2785532"/>
                <a:chExt cx="3640661" cy="626533"/>
              </a:xfrm>
            </p:grpSpPr>
            <p:sp>
              <p:nvSpPr>
                <p:cNvPr id="65" name="五边形 64"/>
                <p:cNvSpPr/>
                <p:nvPr>
                  <p:custDataLst>
                    <p:tags r:id="rId8"/>
                  </p:custDataLst>
                </p:nvPr>
              </p:nvSpPr>
              <p:spPr>
                <a:xfrm flipH="1">
                  <a:off x="5352530" y="2899831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B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66" name="组合 65"/>
                <p:cNvGrpSpPr/>
                <p:nvPr/>
              </p:nvGrpSpPr>
              <p:grpSpPr>
                <a:xfrm>
                  <a:off x="5835119" y="2785532"/>
                  <a:ext cx="3158072" cy="626533"/>
                  <a:chOff x="5835124" y="2785532"/>
                  <a:chExt cx="3158072" cy="626533"/>
                </a:xfrm>
              </p:grpSpPr>
              <p:sp>
                <p:nvSpPr>
                  <p:cNvPr id="67" name="矩形 66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 flipH="1">
                    <a:off x="6021395" y="2785532"/>
                    <a:ext cx="2912535" cy="62653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 sz="2400" spc="20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获取推荐名单</a:t>
                    </a:r>
                    <a:endPara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68" name="矩形 67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 flipH="1">
                    <a:off x="8933930" y="2785532"/>
                    <a:ext cx="59266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9" name="矩形 68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 flipH="1">
                    <a:off x="5835124" y="2785532"/>
                    <a:ext cx="186270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0" name="组合 69"/>
              <p:cNvGrpSpPr/>
              <p:nvPr>
                <p:custDataLst>
                  <p:tags r:id="rId12"/>
                </p:custDataLst>
              </p:nvPr>
            </p:nvGrpSpPr>
            <p:grpSpPr>
              <a:xfrm>
                <a:off x="5251" y="4888"/>
                <a:ext cx="5504" cy="893"/>
                <a:chOff x="2643187" y="2057399"/>
                <a:chExt cx="3860802" cy="626533"/>
              </a:xfrm>
            </p:grpSpPr>
            <p:sp>
              <p:nvSpPr>
                <p:cNvPr id="71" name="矩形 70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20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要求客户追加充值额</a:t>
                  </a:r>
                  <a:endParaRPr lang="zh-CN" altLang="en-US" sz="2000" spc="20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72" name="五边形 71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C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3" name="矩形 72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4" name="矩形 7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75" name="组合 74"/>
              <p:cNvGrpSpPr/>
              <p:nvPr>
                <p:custDataLst>
                  <p:tags r:id="rId17"/>
                </p:custDataLst>
              </p:nvPr>
            </p:nvGrpSpPr>
            <p:grpSpPr>
              <a:xfrm>
                <a:off x="9114" y="5985"/>
                <a:ext cx="5191" cy="893"/>
                <a:chOff x="5352530" y="2785532"/>
                <a:chExt cx="3640661" cy="626533"/>
              </a:xfrm>
            </p:grpSpPr>
            <p:sp>
              <p:nvSpPr>
                <p:cNvPr id="76" name="五边形 75"/>
                <p:cNvSpPr/>
                <p:nvPr>
                  <p:custDataLst>
                    <p:tags r:id="rId18"/>
                  </p:custDataLst>
                </p:nvPr>
              </p:nvSpPr>
              <p:spPr>
                <a:xfrm flipH="1">
                  <a:off x="5352530" y="2899831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D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7" name="组合 76"/>
                <p:cNvGrpSpPr/>
                <p:nvPr/>
              </p:nvGrpSpPr>
              <p:grpSpPr>
                <a:xfrm>
                  <a:off x="5835119" y="2785532"/>
                  <a:ext cx="3158072" cy="626533"/>
                  <a:chOff x="5835124" y="2785532"/>
                  <a:chExt cx="3158072" cy="626533"/>
                </a:xfrm>
              </p:grpSpPr>
              <p:sp>
                <p:nvSpPr>
                  <p:cNvPr id="78" name="矩形 77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 flipH="1">
                    <a:off x="6021395" y="2785532"/>
                    <a:ext cx="2912535" cy="62653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 sz="2400" spc="20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寻求帮助增员</a:t>
                    </a:r>
                    <a:endPara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79" name="矩形 78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 flipH="1">
                    <a:off x="8933930" y="2785532"/>
                    <a:ext cx="59266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0" name="矩形 79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 flipH="1">
                    <a:off x="5835124" y="2785532"/>
                    <a:ext cx="186270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81" name="组合 80"/>
              <p:cNvGrpSpPr/>
              <p:nvPr>
                <p:custDataLst>
                  <p:tags r:id="rId22"/>
                </p:custDataLst>
              </p:nvPr>
            </p:nvGrpSpPr>
            <p:grpSpPr>
              <a:xfrm>
                <a:off x="5251" y="7081"/>
                <a:ext cx="5504" cy="893"/>
                <a:chOff x="2643187" y="2057399"/>
                <a:chExt cx="3860802" cy="626533"/>
              </a:xfrm>
            </p:grpSpPr>
            <p:sp>
              <p:nvSpPr>
                <p:cNvPr id="82" name="矩形 81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2702453" y="2057399"/>
                  <a:ext cx="3132666" cy="6265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zh-CN" altLang="en-US" sz="2400" spc="200" dirty="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赠送公司产品</a:t>
                  </a:r>
                  <a:endParaRPr lang="zh-CN" altLang="en-US" sz="2400" spc="200" dirty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83" name="五边形 82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6021390" y="2171698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E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4" name="矩形 83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2643187" y="2057399"/>
                  <a:ext cx="59266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5" name="矩形 84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835121" y="2057399"/>
                  <a:ext cx="186267" cy="62653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6" name="组合 85"/>
              <p:cNvGrpSpPr/>
              <p:nvPr>
                <p:custDataLst>
                  <p:tags r:id="rId27"/>
                </p:custDataLst>
              </p:nvPr>
            </p:nvGrpSpPr>
            <p:grpSpPr>
              <a:xfrm>
                <a:off x="9114" y="8177"/>
                <a:ext cx="5191" cy="893"/>
                <a:chOff x="5352530" y="2785532"/>
                <a:chExt cx="3640661" cy="626533"/>
              </a:xfrm>
            </p:grpSpPr>
            <p:sp>
              <p:nvSpPr>
                <p:cNvPr id="87" name="五边形 86"/>
                <p:cNvSpPr/>
                <p:nvPr>
                  <p:custDataLst>
                    <p:tags r:id="rId28"/>
                  </p:custDataLst>
                </p:nvPr>
              </p:nvSpPr>
              <p:spPr>
                <a:xfrm flipH="1">
                  <a:off x="5352530" y="2899831"/>
                  <a:ext cx="482599" cy="397934"/>
                </a:xfrm>
                <a:prstGeom prst="homePlate">
                  <a:avLst/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lnSpcReduction="10000"/>
                </a:bodyPr>
                <a:p>
                  <a:pPr algn="ctr"/>
                  <a:r>
                    <a:rPr lang="en-US" altLang="zh-CN" dirty="0">
                      <a:solidFill>
                        <a:srgbClr val="FEFFFF"/>
                      </a:solidFill>
                      <a:sym typeface="Arial" panose="020B0604020202020204" pitchFamily="34" charset="0"/>
                    </a:rPr>
                    <a:t>F</a:t>
                  </a:r>
                  <a:endParaRPr lang="zh-CN" altLang="en-US" dirty="0">
                    <a:solidFill>
                      <a:srgbClr val="FEFFFF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88" name="组合 87"/>
                <p:cNvGrpSpPr/>
                <p:nvPr/>
              </p:nvGrpSpPr>
              <p:grpSpPr>
                <a:xfrm>
                  <a:off x="5835119" y="2785532"/>
                  <a:ext cx="3158072" cy="626533"/>
                  <a:chOff x="5835124" y="2785532"/>
                  <a:chExt cx="3158072" cy="626533"/>
                </a:xfrm>
              </p:grpSpPr>
              <p:sp>
                <p:nvSpPr>
                  <p:cNvPr id="89" name="矩形 88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 flipH="1">
                    <a:off x="6021395" y="2785532"/>
                    <a:ext cx="2912535" cy="62653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 sz="2400" spc="200">
                        <a:solidFill>
                          <a:schemeClr val="bg1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建立影响中心</a:t>
                    </a:r>
                    <a:endParaRPr lang="zh-CN" altLang="en-US" sz="2400" spc="200">
                      <a:solidFill>
                        <a:schemeClr val="bg1"/>
                      </a:solidFill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90" name="矩形 89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 flipH="1">
                    <a:off x="8933930" y="2785532"/>
                    <a:ext cx="59266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91" name="矩形 90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 flipH="1">
                    <a:off x="5835124" y="2785532"/>
                    <a:ext cx="186270" cy="62653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97" name="文本框 96"/>
            <p:cNvSpPr txBox="1"/>
            <p:nvPr/>
          </p:nvSpPr>
          <p:spPr>
            <a:xfrm>
              <a:off x="776" y="4601"/>
              <a:ext cx="6336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服务行销三通法则</a:t>
              </a:r>
              <a:endPara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0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通行（人到）</a:t>
              </a:r>
              <a:endParaRPr lang="zh-CN" altLang="en-US" sz="28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7310" y="1890395"/>
            <a:ext cx="9517380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服务的品质</a:t>
            </a:r>
            <a:endParaRPr lang="zh-CN" altLang="en-US" sz="32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B71C1C"/>
              </a:buClr>
              <a:buFont typeface="Wingdings" panose="05000000000000000000" charset="0"/>
              <a:buChar char="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投资前你希望见客户的面，投资后客户希望见你的面</a:t>
            </a: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B71C1C"/>
              </a:buClr>
              <a:buFont typeface="Wingdings" panose="05000000000000000000" charset="0"/>
              <a:buChar char="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客户买单后期待你的</a:t>
            </a: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</a:t>
            </a:r>
            <a:endParaRPr lang="zh-CN" altLang="en-US" sz="24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B71C1C"/>
              </a:buClr>
              <a:buFont typeface="Wingdings" panose="05000000000000000000" charset="0"/>
              <a:buChar char="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人生各阶段的资金用途和需求不同，投资方案也应</a:t>
            </a: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随时</a:t>
            </a: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调整</a:t>
            </a: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endParaRPr lang="zh-CN" altLang="en-US" sz="2400" spc="200" dirty="0" smtClean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132330" y="1382395"/>
            <a:ext cx="79273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服务的品质</a:t>
            </a:r>
            <a:endParaRPr lang="zh-CN" altLang="en-US" sz="32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初一十五打电话，声到礼到诚意到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（两周的间隔最容易得到回馈）</a:t>
            </a:r>
            <a:endParaRPr lang="zh-CN" altLang="en-US" sz="2400" spc="20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把客户培养成推销员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（每十个客户建立一个影响力中心）</a:t>
            </a:r>
            <a:endParaRPr lang="zh-CN" altLang="en-US" sz="2400" spc="20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你知道你的老客户是怎样被别人拉过去的吗？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你有多长时间没与他联系了？</a:t>
            </a:r>
            <a:endParaRPr lang="zh-CN" altLang="en-US" sz="24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916305" y="3068320"/>
            <a:ext cx="6864985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sz="5400" b="1" dirty="0">
                <a:solidFill>
                  <a:schemeClr val="accent1"/>
                </a:solidFill>
              </a:rPr>
              <a:t>三</a:t>
            </a:r>
            <a:r>
              <a:rPr lang="en-US" altLang="zh-CN" sz="5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如何做好售后服务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35275" y="1998345"/>
            <a:ext cx="6521450" cy="4364355"/>
            <a:chOff x="4425" y="3132"/>
            <a:chExt cx="10270" cy="6873"/>
          </a:xfrm>
        </p:grpSpPr>
        <p:grpSp>
          <p:nvGrpSpPr>
            <p:cNvPr id="56" name="组合 55"/>
            <p:cNvGrpSpPr/>
            <p:nvPr>
              <p:custDataLst>
                <p:tags r:id="rId2"/>
              </p:custDataLst>
            </p:nvPr>
          </p:nvGrpSpPr>
          <p:grpSpPr>
            <a:xfrm>
              <a:off x="4425" y="3132"/>
              <a:ext cx="3447" cy="3298"/>
              <a:chOff x="2053008" y="1893231"/>
              <a:chExt cx="2610662" cy="2497667"/>
            </a:xfrm>
          </p:grpSpPr>
          <p:sp>
            <p:nvSpPr>
              <p:cNvPr id="55" name="任意多边形 54"/>
              <p:cNvSpPr/>
              <p:nvPr>
                <p:custDataLst>
                  <p:tags r:id="rId3"/>
                </p:custDataLst>
              </p:nvPr>
            </p:nvSpPr>
            <p:spPr>
              <a:xfrm>
                <a:off x="2053008" y="2197346"/>
                <a:ext cx="2610662" cy="2146054"/>
              </a:xfrm>
              <a:custGeom>
                <a:avLst/>
                <a:gdLst>
                  <a:gd name="connsiteX0" fmla="*/ 840722 w 2610662"/>
                  <a:gd name="connsiteY0" fmla="*/ 1681446 h 2146054"/>
                  <a:gd name="connsiteX1" fmla="*/ 933609 w 2610662"/>
                  <a:gd name="connsiteY1" fmla="*/ 1681446 h 2146054"/>
                  <a:gd name="connsiteX2" fmla="*/ 1305330 w 2610662"/>
                  <a:gd name="connsiteY2" fmla="*/ 2053167 h 2146054"/>
                  <a:gd name="connsiteX3" fmla="*/ 1677052 w 2610662"/>
                  <a:gd name="connsiteY3" fmla="*/ 1681446 h 2146054"/>
                  <a:gd name="connsiteX4" fmla="*/ 1769939 w 2610662"/>
                  <a:gd name="connsiteY4" fmla="*/ 1681446 h 2146054"/>
                  <a:gd name="connsiteX5" fmla="*/ 1305330 w 2610662"/>
                  <a:gd name="connsiteY5" fmla="*/ 2146054 h 2146054"/>
                  <a:gd name="connsiteX6" fmla="*/ 840722 w 2610662"/>
                  <a:gd name="connsiteY6" fmla="*/ 0 h 2146054"/>
                  <a:gd name="connsiteX7" fmla="*/ 860831 w 2610662"/>
                  <a:gd name="connsiteY7" fmla="*/ 0 h 2146054"/>
                  <a:gd name="connsiteX8" fmla="*/ 56498 w 2610662"/>
                  <a:gd name="connsiteY8" fmla="*/ 804333 h 2146054"/>
                  <a:gd name="connsiteX9" fmla="*/ 860832 w 2610662"/>
                  <a:gd name="connsiteY9" fmla="*/ 1608667 h 2146054"/>
                  <a:gd name="connsiteX10" fmla="*/ 1749830 w 2610662"/>
                  <a:gd name="connsiteY10" fmla="*/ 1608667 h 2146054"/>
                  <a:gd name="connsiteX11" fmla="*/ 2554164 w 2610662"/>
                  <a:gd name="connsiteY11" fmla="*/ 804333 h 2146054"/>
                  <a:gd name="connsiteX12" fmla="*/ 1749831 w 2610662"/>
                  <a:gd name="connsiteY12" fmla="*/ 0 h 2146054"/>
                  <a:gd name="connsiteX13" fmla="*/ 1769941 w 2610662"/>
                  <a:gd name="connsiteY13" fmla="*/ 0 h 2146054"/>
                  <a:gd name="connsiteX14" fmla="*/ 2610662 w 2610662"/>
                  <a:gd name="connsiteY14" fmla="*/ 840722 h 2146054"/>
                  <a:gd name="connsiteX15" fmla="*/ 1769940 w 2610662"/>
                  <a:gd name="connsiteY15" fmla="*/ 1681445 h 2146054"/>
                  <a:gd name="connsiteX16" fmla="*/ 1677053 w 2610662"/>
                  <a:gd name="connsiteY16" fmla="*/ 1681445 h 2146054"/>
                  <a:gd name="connsiteX17" fmla="*/ 1749829 w 2610662"/>
                  <a:gd name="connsiteY17" fmla="*/ 1608668 h 2146054"/>
                  <a:gd name="connsiteX18" fmla="*/ 860831 w 2610662"/>
                  <a:gd name="connsiteY18" fmla="*/ 1608668 h 2146054"/>
                  <a:gd name="connsiteX19" fmla="*/ 933608 w 2610662"/>
                  <a:gd name="connsiteY19" fmla="*/ 1681445 h 2146054"/>
                  <a:gd name="connsiteX20" fmla="*/ 840723 w 2610662"/>
                  <a:gd name="connsiteY20" fmla="*/ 1681445 h 2146054"/>
                  <a:gd name="connsiteX21" fmla="*/ 0 w 2610662"/>
                  <a:gd name="connsiteY21" fmla="*/ 840722 h 21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10662" h="2146054">
                    <a:moveTo>
                      <a:pt x="840722" y="1681446"/>
                    </a:moveTo>
                    <a:lnTo>
                      <a:pt x="933609" y="1681446"/>
                    </a:lnTo>
                    <a:lnTo>
                      <a:pt x="1305330" y="2053167"/>
                    </a:lnTo>
                    <a:lnTo>
                      <a:pt x="1677052" y="1681446"/>
                    </a:lnTo>
                    <a:lnTo>
                      <a:pt x="1769939" y="1681446"/>
                    </a:lnTo>
                    <a:lnTo>
                      <a:pt x="1305330" y="2146054"/>
                    </a:lnTo>
                    <a:close/>
                    <a:moveTo>
                      <a:pt x="840722" y="0"/>
                    </a:moveTo>
                    <a:lnTo>
                      <a:pt x="860831" y="0"/>
                    </a:lnTo>
                    <a:lnTo>
                      <a:pt x="56498" y="804333"/>
                    </a:lnTo>
                    <a:lnTo>
                      <a:pt x="860832" y="1608667"/>
                    </a:lnTo>
                    <a:lnTo>
                      <a:pt x="1749830" y="1608667"/>
                    </a:lnTo>
                    <a:lnTo>
                      <a:pt x="2554164" y="804333"/>
                    </a:lnTo>
                    <a:lnTo>
                      <a:pt x="1749831" y="0"/>
                    </a:lnTo>
                    <a:lnTo>
                      <a:pt x="1769941" y="0"/>
                    </a:lnTo>
                    <a:lnTo>
                      <a:pt x="2610662" y="840722"/>
                    </a:lnTo>
                    <a:lnTo>
                      <a:pt x="1769940" y="1681445"/>
                    </a:lnTo>
                    <a:lnTo>
                      <a:pt x="1677053" y="1681445"/>
                    </a:lnTo>
                    <a:lnTo>
                      <a:pt x="1749829" y="1608668"/>
                    </a:lnTo>
                    <a:lnTo>
                      <a:pt x="860831" y="1608668"/>
                    </a:lnTo>
                    <a:lnTo>
                      <a:pt x="933608" y="1681445"/>
                    </a:lnTo>
                    <a:lnTo>
                      <a:pt x="840723" y="1681445"/>
                    </a:lnTo>
                    <a:lnTo>
                      <a:pt x="0" y="8407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52" name="任意多边形 51"/>
              <p:cNvSpPr/>
              <p:nvPr>
                <p:custDataLst>
                  <p:tags r:id="rId4"/>
                </p:custDataLst>
              </p:nvPr>
            </p:nvSpPr>
            <p:spPr>
              <a:xfrm>
                <a:off x="2165552" y="2337731"/>
                <a:ext cx="2497666" cy="2053167"/>
              </a:xfrm>
              <a:custGeom>
                <a:avLst/>
                <a:gdLst>
                  <a:gd name="connsiteX0" fmla="*/ 804333 w 2497666"/>
                  <a:gd name="connsiteY0" fmla="*/ 1608668 h 2053167"/>
                  <a:gd name="connsiteX1" fmla="*/ 1693331 w 2497666"/>
                  <a:gd name="connsiteY1" fmla="*/ 1608668 h 2053167"/>
                  <a:gd name="connsiteX2" fmla="*/ 1248832 w 2497666"/>
                  <a:gd name="connsiteY2" fmla="*/ 2053167 h 2053167"/>
                  <a:gd name="connsiteX3" fmla="*/ 804333 w 2497666"/>
                  <a:gd name="connsiteY3" fmla="*/ 0 h 2053167"/>
                  <a:gd name="connsiteX4" fmla="*/ 1693333 w 2497666"/>
                  <a:gd name="connsiteY4" fmla="*/ 0 h 2053167"/>
                  <a:gd name="connsiteX5" fmla="*/ 2497666 w 2497666"/>
                  <a:gd name="connsiteY5" fmla="*/ 804333 h 2053167"/>
                  <a:gd name="connsiteX6" fmla="*/ 1693332 w 2497666"/>
                  <a:gd name="connsiteY6" fmla="*/ 1608667 h 2053167"/>
                  <a:gd name="connsiteX7" fmla="*/ 804334 w 2497666"/>
                  <a:gd name="connsiteY7" fmla="*/ 1608667 h 2053167"/>
                  <a:gd name="connsiteX8" fmla="*/ 0 w 2497666"/>
                  <a:gd name="connsiteY8" fmla="*/ 804333 h 205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7666" h="2053167">
                    <a:moveTo>
                      <a:pt x="804333" y="1608668"/>
                    </a:moveTo>
                    <a:lnTo>
                      <a:pt x="1693331" y="1608668"/>
                    </a:lnTo>
                    <a:lnTo>
                      <a:pt x="1248832" y="2053167"/>
                    </a:lnTo>
                    <a:close/>
                    <a:moveTo>
                      <a:pt x="804333" y="0"/>
                    </a:moveTo>
                    <a:lnTo>
                      <a:pt x="1693333" y="0"/>
                    </a:lnTo>
                    <a:lnTo>
                      <a:pt x="2497666" y="804333"/>
                    </a:lnTo>
                    <a:lnTo>
                      <a:pt x="1693332" y="1608667"/>
                    </a:lnTo>
                    <a:lnTo>
                      <a:pt x="804334" y="1608667"/>
                    </a:lnTo>
                    <a:lnTo>
                      <a:pt x="0" y="80433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68000" rtlCol="0" anchor="ctr"/>
              <a:p>
                <a:pPr algn="ctr"/>
                <a:endParaRPr lang="zh-CN" altLang="en-US" sz="24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花时间与</a:t>
                </a:r>
                <a:endPara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客户相处</a:t>
                </a:r>
                <a:endPara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1" name="任意多边形 50"/>
              <p:cNvSpPr/>
              <p:nvPr>
                <p:custDataLst>
                  <p:tags r:id="rId5"/>
                </p:custDataLst>
              </p:nvPr>
            </p:nvSpPr>
            <p:spPr>
              <a:xfrm>
                <a:off x="2969885" y="1893231"/>
                <a:ext cx="889000" cy="444500"/>
              </a:xfrm>
              <a:custGeom>
                <a:avLst/>
                <a:gdLst>
                  <a:gd name="connsiteX0" fmla="*/ 444500 w 889000"/>
                  <a:gd name="connsiteY0" fmla="*/ 0 h 444500"/>
                  <a:gd name="connsiteX1" fmla="*/ 889000 w 889000"/>
                  <a:gd name="connsiteY1" fmla="*/ 444500 h 444500"/>
                  <a:gd name="connsiteX2" fmla="*/ 0 w 889000"/>
                  <a:gd name="connsiteY2" fmla="*/ 4445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9000" h="444500">
                    <a:moveTo>
                      <a:pt x="444500" y="0"/>
                    </a:moveTo>
                    <a:lnTo>
                      <a:pt x="889000" y="444500"/>
                    </a:lnTo>
                    <a:lnTo>
                      <a:pt x="0" y="4445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b">
                <a:normAutofit fontScale="92500" lnSpcReduction="10000"/>
              </a:bodyPr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9" name="组合 18"/>
            <p:cNvGrpSpPr/>
            <p:nvPr>
              <p:custDataLst>
                <p:tags r:id="rId6"/>
              </p:custDataLst>
            </p:nvPr>
          </p:nvGrpSpPr>
          <p:grpSpPr>
            <a:xfrm>
              <a:off x="6151" y="4781"/>
              <a:ext cx="3447" cy="3566"/>
              <a:chOff x="2053008" y="1642534"/>
              <a:chExt cx="2610662" cy="2700866"/>
            </a:xfrm>
          </p:grpSpPr>
          <p:sp>
            <p:nvSpPr>
              <p:cNvPr id="20" name="任意多边形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2053008" y="2197346"/>
                <a:ext cx="2610662" cy="2146054"/>
              </a:xfrm>
              <a:custGeom>
                <a:avLst/>
                <a:gdLst>
                  <a:gd name="connsiteX0" fmla="*/ 840722 w 2610662"/>
                  <a:gd name="connsiteY0" fmla="*/ 1681446 h 2146054"/>
                  <a:gd name="connsiteX1" fmla="*/ 933609 w 2610662"/>
                  <a:gd name="connsiteY1" fmla="*/ 1681446 h 2146054"/>
                  <a:gd name="connsiteX2" fmla="*/ 1305330 w 2610662"/>
                  <a:gd name="connsiteY2" fmla="*/ 2053167 h 2146054"/>
                  <a:gd name="connsiteX3" fmla="*/ 1677052 w 2610662"/>
                  <a:gd name="connsiteY3" fmla="*/ 1681446 h 2146054"/>
                  <a:gd name="connsiteX4" fmla="*/ 1769939 w 2610662"/>
                  <a:gd name="connsiteY4" fmla="*/ 1681446 h 2146054"/>
                  <a:gd name="connsiteX5" fmla="*/ 1305330 w 2610662"/>
                  <a:gd name="connsiteY5" fmla="*/ 2146054 h 2146054"/>
                  <a:gd name="connsiteX6" fmla="*/ 840722 w 2610662"/>
                  <a:gd name="connsiteY6" fmla="*/ 0 h 2146054"/>
                  <a:gd name="connsiteX7" fmla="*/ 860831 w 2610662"/>
                  <a:gd name="connsiteY7" fmla="*/ 0 h 2146054"/>
                  <a:gd name="connsiteX8" fmla="*/ 56498 w 2610662"/>
                  <a:gd name="connsiteY8" fmla="*/ 804333 h 2146054"/>
                  <a:gd name="connsiteX9" fmla="*/ 860832 w 2610662"/>
                  <a:gd name="connsiteY9" fmla="*/ 1608667 h 2146054"/>
                  <a:gd name="connsiteX10" fmla="*/ 1749830 w 2610662"/>
                  <a:gd name="connsiteY10" fmla="*/ 1608667 h 2146054"/>
                  <a:gd name="connsiteX11" fmla="*/ 2554164 w 2610662"/>
                  <a:gd name="connsiteY11" fmla="*/ 804333 h 2146054"/>
                  <a:gd name="connsiteX12" fmla="*/ 1749831 w 2610662"/>
                  <a:gd name="connsiteY12" fmla="*/ 0 h 2146054"/>
                  <a:gd name="connsiteX13" fmla="*/ 1769941 w 2610662"/>
                  <a:gd name="connsiteY13" fmla="*/ 0 h 2146054"/>
                  <a:gd name="connsiteX14" fmla="*/ 2610662 w 2610662"/>
                  <a:gd name="connsiteY14" fmla="*/ 840722 h 2146054"/>
                  <a:gd name="connsiteX15" fmla="*/ 1769940 w 2610662"/>
                  <a:gd name="connsiteY15" fmla="*/ 1681445 h 2146054"/>
                  <a:gd name="connsiteX16" fmla="*/ 1677053 w 2610662"/>
                  <a:gd name="connsiteY16" fmla="*/ 1681445 h 2146054"/>
                  <a:gd name="connsiteX17" fmla="*/ 1749829 w 2610662"/>
                  <a:gd name="connsiteY17" fmla="*/ 1608668 h 2146054"/>
                  <a:gd name="connsiteX18" fmla="*/ 860831 w 2610662"/>
                  <a:gd name="connsiteY18" fmla="*/ 1608668 h 2146054"/>
                  <a:gd name="connsiteX19" fmla="*/ 933608 w 2610662"/>
                  <a:gd name="connsiteY19" fmla="*/ 1681445 h 2146054"/>
                  <a:gd name="connsiteX20" fmla="*/ 840723 w 2610662"/>
                  <a:gd name="connsiteY20" fmla="*/ 1681445 h 2146054"/>
                  <a:gd name="connsiteX21" fmla="*/ 0 w 2610662"/>
                  <a:gd name="connsiteY21" fmla="*/ 840722 h 21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10662" h="2146054">
                    <a:moveTo>
                      <a:pt x="840722" y="1681446"/>
                    </a:moveTo>
                    <a:lnTo>
                      <a:pt x="933609" y="1681446"/>
                    </a:lnTo>
                    <a:lnTo>
                      <a:pt x="1305330" y="2053167"/>
                    </a:lnTo>
                    <a:lnTo>
                      <a:pt x="1677052" y="1681446"/>
                    </a:lnTo>
                    <a:lnTo>
                      <a:pt x="1769939" y="1681446"/>
                    </a:lnTo>
                    <a:lnTo>
                      <a:pt x="1305330" y="2146054"/>
                    </a:lnTo>
                    <a:close/>
                    <a:moveTo>
                      <a:pt x="840722" y="0"/>
                    </a:moveTo>
                    <a:lnTo>
                      <a:pt x="860831" y="0"/>
                    </a:lnTo>
                    <a:lnTo>
                      <a:pt x="56498" y="804333"/>
                    </a:lnTo>
                    <a:lnTo>
                      <a:pt x="860832" y="1608667"/>
                    </a:lnTo>
                    <a:lnTo>
                      <a:pt x="1749830" y="1608667"/>
                    </a:lnTo>
                    <a:lnTo>
                      <a:pt x="2554164" y="804333"/>
                    </a:lnTo>
                    <a:lnTo>
                      <a:pt x="1749831" y="0"/>
                    </a:lnTo>
                    <a:lnTo>
                      <a:pt x="1769941" y="0"/>
                    </a:lnTo>
                    <a:lnTo>
                      <a:pt x="2610662" y="840722"/>
                    </a:lnTo>
                    <a:lnTo>
                      <a:pt x="1769940" y="1681445"/>
                    </a:lnTo>
                    <a:lnTo>
                      <a:pt x="1677053" y="1681445"/>
                    </a:lnTo>
                    <a:lnTo>
                      <a:pt x="1749829" y="1608668"/>
                    </a:lnTo>
                    <a:lnTo>
                      <a:pt x="860831" y="1608668"/>
                    </a:lnTo>
                    <a:lnTo>
                      <a:pt x="933608" y="1681445"/>
                    </a:lnTo>
                    <a:lnTo>
                      <a:pt x="840723" y="1681445"/>
                    </a:lnTo>
                    <a:lnTo>
                      <a:pt x="0" y="8407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2109506" y="2087034"/>
                <a:ext cx="2497666" cy="2053167"/>
              </a:xfrm>
              <a:custGeom>
                <a:avLst/>
                <a:gdLst>
                  <a:gd name="connsiteX0" fmla="*/ 804333 w 2497666"/>
                  <a:gd name="connsiteY0" fmla="*/ 1608668 h 2053167"/>
                  <a:gd name="connsiteX1" fmla="*/ 1693331 w 2497666"/>
                  <a:gd name="connsiteY1" fmla="*/ 1608668 h 2053167"/>
                  <a:gd name="connsiteX2" fmla="*/ 1248832 w 2497666"/>
                  <a:gd name="connsiteY2" fmla="*/ 2053167 h 2053167"/>
                  <a:gd name="connsiteX3" fmla="*/ 804333 w 2497666"/>
                  <a:gd name="connsiteY3" fmla="*/ 0 h 2053167"/>
                  <a:gd name="connsiteX4" fmla="*/ 1693333 w 2497666"/>
                  <a:gd name="connsiteY4" fmla="*/ 0 h 2053167"/>
                  <a:gd name="connsiteX5" fmla="*/ 2497666 w 2497666"/>
                  <a:gd name="connsiteY5" fmla="*/ 804333 h 2053167"/>
                  <a:gd name="connsiteX6" fmla="*/ 1693332 w 2497666"/>
                  <a:gd name="connsiteY6" fmla="*/ 1608667 h 2053167"/>
                  <a:gd name="connsiteX7" fmla="*/ 804334 w 2497666"/>
                  <a:gd name="connsiteY7" fmla="*/ 1608667 h 2053167"/>
                  <a:gd name="connsiteX8" fmla="*/ 0 w 2497666"/>
                  <a:gd name="connsiteY8" fmla="*/ 804333 h 205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7666" h="2053167">
                    <a:moveTo>
                      <a:pt x="804333" y="1608668"/>
                    </a:moveTo>
                    <a:lnTo>
                      <a:pt x="1693331" y="1608668"/>
                    </a:lnTo>
                    <a:lnTo>
                      <a:pt x="1248832" y="2053167"/>
                    </a:lnTo>
                    <a:close/>
                    <a:moveTo>
                      <a:pt x="804333" y="0"/>
                    </a:moveTo>
                    <a:lnTo>
                      <a:pt x="1693333" y="0"/>
                    </a:lnTo>
                    <a:lnTo>
                      <a:pt x="2497666" y="804333"/>
                    </a:lnTo>
                    <a:lnTo>
                      <a:pt x="1693332" y="1608667"/>
                    </a:lnTo>
                    <a:lnTo>
                      <a:pt x="804334" y="1608667"/>
                    </a:lnTo>
                    <a:lnTo>
                      <a:pt x="0" y="80433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68000" rtlCol="0" anchor="ctr">
                <a:normAutofit/>
              </a:bodyPr>
              <a:p>
                <a:pPr algn="ctr"/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建立客户档案</a:t>
                </a:r>
                <a:endPara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 21"/>
              <p:cNvSpPr/>
              <p:nvPr>
                <p:custDataLst>
                  <p:tags r:id="rId9"/>
                </p:custDataLst>
              </p:nvPr>
            </p:nvSpPr>
            <p:spPr>
              <a:xfrm>
                <a:off x="2913839" y="1642534"/>
                <a:ext cx="889000" cy="444500"/>
              </a:xfrm>
              <a:custGeom>
                <a:avLst/>
                <a:gdLst>
                  <a:gd name="connsiteX0" fmla="*/ 444500 w 889000"/>
                  <a:gd name="connsiteY0" fmla="*/ 0 h 444500"/>
                  <a:gd name="connsiteX1" fmla="*/ 889000 w 889000"/>
                  <a:gd name="connsiteY1" fmla="*/ 444500 h 444500"/>
                  <a:gd name="connsiteX2" fmla="*/ 0 w 889000"/>
                  <a:gd name="connsiteY2" fmla="*/ 4445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9000" h="444500">
                    <a:moveTo>
                      <a:pt x="444500" y="0"/>
                    </a:moveTo>
                    <a:lnTo>
                      <a:pt x="889000" y="444500"/>
                    </a:lnTo>
                    <a:lnTo>
                      <a:pt x="0" y="4445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b">
                <a:normAutofit fontScale="92500" lnSpcReduction="10000"/>
              </a:bodyPr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D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>
              <p:custDataLst>
                <p:tags r:id="rId10"/>
              </p:custDataLst>
            </p:nvPr>
          </p:nvGrpSpPr>
          <p:grpSpPr>
            <a:xfrm>
              <a:off x="7876" y="3132"/>
              <a:ext cx="3447" cy="3566"/>
              <a:chOff x="2053008" y="1642534"/>
              <a:chExt cx="2610662" cy="2700866"/>
            </a:xfrm>
          </p:grpSpPr>
          <p:sp>
            <p:nvSpPr>
              <p:cNvPr id="4" name="任意多边形 3"/>
              <p:cNvSpPr/>
              <p:nvPr>
                <p:custDataLst>
                  <p:tags r:id="rId11"/>
                </p:custDataLst>
              </p:nvPr>
            </p:nvSpPr>
            <p:spPr>
              <a:xfrm>
                <a:off x="2053008" y="2197346"/>
                <a:ext cx="2610662" cy="2146054"/>
              </a:xfrm>
              <a:custGeom>
                <a:avLst/>
                <a:gdLst>
                  <a:gd name="connsiteX0" fmla="*/ 840722 w 2610662"/>
                  <a:gd name="connsiteY0" fmla="*/ 1681446 h 2146054"/>
                  <a:gd name="connsiteX1" fmla="*/ 933609 w 2610662"/>
                  <a:gd name="connsiteY1" fmla="*/ 1681446 h 2146054"/>
                  <a:gd name="connsiteX2" fmla="*/ 1305330 w 2610662"/>
                  <a:gd name="connsiteY2" fmla="*/ 2053167 h 2146054"/>
                  <a:gd name="connsiteX3" fmla="*/ 1677052 w 2610662"/>
                  <a:gd name="connsiteY3" fmla="*/ 1681446 h 2146054"/>
                  <a:gd name="connsiteX4" fmla="*/ 1769939 w 2610662"/>
                  <a:gd name="connsiteY4" fmla="*/ 1681446 h 2146054"/>
                  <a:gd name="connsiteX5" fmla="*/ 1305330 w 2610662"/>
                  <a:gd name="connsiteY5" fmla="*/ 2146054 h 2146054"/>
                  <a:gd name="connsiteX6" fmla="*/ 840722 w 2610662"/>
                  <a:gd name="connsiteY6" fmla="*/ 0 h 2146054"/>
                  <a:gd name="connsiteX7" fmla="*/ 860831 w 2610662"/>
                  <a:gd name="connsiteY7" fmla="*/ 0 h 2146054"/>
                  <a:gd name="connsiteX8" fmla="*/ 56498 w 2610662"/>
                  <a:gd name="connsiteY8" fmla="*/ 804333 h 2146054"/>
                  <a:gd name="connsiteX9" fmla="*/ 860832 w 2610662"/>
                  <a:gd name="connsiteY9" fmla="*/ 1608667 h 2146054"/>
                  <a:gd name="connsiteX10" fmla="*/ 1749830 w 2610662"/>
                  <a:gd name="connsiteY10" fmla="*/ 1608667 h 2146054"/>
                  <a:gd name="connsiteX11" fmla="*/ 2554164 w 2610662"/>
                  <a:gd name="connsiteY11" fmla="*/ 804333 h 2146054"/>
                  <a:gd name="connsiteX12" fmla="*/ 1749831 w 2610662"/>
                  <a:gd name="connsiteY12" fmla="*/ 0 h 2146054"/>
                  <a:gd name="connsiteX13" fmla="*/ 1769941 w 2610662"/>
                  <a:gd name="connsiteY13" fmla="*/ 0 h 2146054"/>
                  <a:gd name="connsiteX14" fmla="*/ 2610662 w 2610662"/>
                  <a:gd name="connsiteY14" fmla="*/ 840722 h 2146054"/>
                  <a:gd name="connsiteX15" fmla="*/ 1769940 w 2610662"/>
                  <a:gd name="connsiteY15" fmla="*/ 1681445 h 2146054"/>
                  <a:gd name="connsiteX16" fmla="*/ 1677053 w 2610662"/>
                  <a:gd name="connsiteY16" fmla="*/ 1681445 h 2146054"/>
                  <a:gd name="connsiteX17" fmla="*/ 1749829 w 2610662"/>
                  <a:gd name="connsiteY17" fmla="*/ 1608668 h 2146054"/>
                  <a:gd name="connsiteX18" fmla="*/ 860831 w 2610662"/>
                  <a:gd name="connsiteY18" fmla="*/ 1608668 h 2146054"/>
                  <a:gd name="connsiteX19" fmla="*/ 933608 w 2610662"/>
                  <a:gd name="connsiteY19" fmla="*/ 1681445 h 2146054"/>
                  <a:gd name="connsiteX20" fmla="*/ 840723 w 2610662"/>
                  <a:gd name="connsiteY20" fmla="*/ 1681445 h 2146054"/>
                  <a:gd name="connsiteX21" fmla="*/ 0 w 2610662"/>
                  <a:gd name="connsiteY21" fmla="*/ 840722 h 21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10662" h="2146054">
                    <a:moveTo>
                      <a:pt x="840722" y="1681446"/>
                    </a:moveTo>
                    <a:lnTo>
                      <a:pt x="933609" y="1681446"/>
                    </a:lnTo>
                    <a:lnTo>
                      <a:pt x="1305330" y="2053167"/>
                    </a:lnTo>
                    <a:lnTo>
                      <a:pt x="1677052" y="1681446"/>
                    </a:lnTo>
                    <a:lnTo>
                      <a:pt x="1769939" y="1681446"/>
                    </a:lnTo>
                    <a:lnTo>
                      <a:pt x="1305330" y="2146054"/>
                    </a:lnTo>
                    <a:close/>
                    <a:moveTo>
                      <a:pt x="840722" y="0"/>
                    </a:moveTo>
                    <a:lnTo>
                      <a:pt x="860831" y="0"/>
                    </a:lnTo>
                    <a:lnTo>
                      <a:pt x="56498" y="804333"/>
                    </a:lnTo>
                    <a:lnTo>
                      <a:pt x="860832" y="1608667"/>
                    </a:lnTo>
                    <a:lnTo>
                      <a:pt x="1749830" y="1608667"/>
                    </a:lnTo>
                    <a:lnTo>
                      <a:pt x="2554164" y="804333"/>
                    </a:lnTo>
                    <a:lnTo>
                      <a:pt x="1749831" y="0"/>
                    </a:lnTo>
                    <a:lnTo>
                      <a:pt x="1769941" y="0"/>
                    </a:lnTo>
                    <a:lnTo>
                      <a:pt x="2610662" y="840722"/>
                    </a:lnTo>
                    <a:lnTo>
                      <a:pt x="1769940" y="1681445"/>
                    </a:lnTo>
                    <a:lnTo>
                      <a:pt x="1677053" y="1681445"/>
                    </a:lnTo>
                    <a:lnTo>
                      <a:pt x="1749829" y="1608668"/>
                    </a:lnTo>
                    <a:lnTo>
                      <a:pt x="860831" y="1608668"/>
                    </a:lnTo>
                    <a:lnTo>
                      <a:pt x="933608" y="1681445"/>
                    </a:lnTo>
                    <a:lnTo>
                      <a:pt x="840723" y="1681445"/>
                    </a:lnTo>
                    <a:lnTo>
                      <a:pt x="0" y="8407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33" name="任意多边形 32"/>
              <p:cNvSpPr/>
              <p:nvPr>
                <p:custDataLst>
                  <p:tags r:id="rId12"/>
                </p:custDataLst>
              </p:nvPr>
            </p:nvSpPr>
            <p:spPr>
              <a:xfrm>
                <a:off x="2109506" y="2087034"/>
                <a:ext cx="2497666" cy="2053167"/>
              </a:xfrm>
              <a:custGeom>
                <a:avLst/>
                <a:gdLst>
                  <a:gd name="connsiteX0" fmla="*/ 804333 w 2497666"/>
                  <a:gd name="connsiteY0" fmla="*/ 1608668 h 2053167"/>
                  <a:gd name="connsiteX1" fmla="*/ 1693331 w 2497666"/>
                  <a:gd name="connsiteY1" fmla="*/ 1608668 h 2053167"/>
                  <a:gd name="connsiteX2" fmla="*/ 1248832 w 2497666"/>
                  <a:gd name="connsiteY2" fmla="*/ 2053167 h 2053167"/>
                  <a:gd name="connsiteX3" fmla="*/ 804333 w 2497666"/>
                  <a:gd name="connsiteY3" fmla="*/ 0 h 2053167"/>
                  <a:gd name="connsiteX4" fmla="*/ 1693333 w 2497666"/>
                  <a:gd name="connsiteY4" fmla="*/ 0 h 2053167"/>
                  <a:gd name="connsiteX5" fmla="*/ 2497666 w 2497666"/>
                  <a:gd name="connsiteY5" fmla="*/ 804333 h 2053167"/>
                  <a:gd name="connsiteX6" fmla="*/ 1693332 w 2497666"/>
                  <a:gd name="connsiteY6" fmla="*/ 1608667 h 2053167"/>
                  <a:gd name="connsiteX7" fmla="*/ 804334 w 2497666"/>
                  <a:gd name="connsiteY7" fmla="*/ 1608667 h 2053167"/>
                  <a:gd name="connsiteX8" fmla="*/ 0 w 2497666"/>
                  <a:gd name="connsiteY8" fmla="*/ 804333 h 205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7666" h="2053167">
                    <a:moveTo>
                      <a:pt x="804333" y="1608668"/>
                    </a:moveTo>
                    <a:lnTo>
                      <a:pt x="1693331" y="1608668"/>
                    </a:lnTo>
                    <a:lnTo>
                      <a:pt x="1248832" y="2053167"/>
                    </a:lnTo>
                    <a:close/>
                    <a:moveTo>
                      <a:pt x="804333" y="0"/>
                    </a:moveTo>
                    <a:lnTo>
                      <a:pt x="1693333" y="0"/>
                    </a:lnTo>
                    <a:lnTo>
                      <a:pt x="2497666" y="804333"/>
                    </a:lnTo>
                    <a:lnTo>
                      <a:pt x="1693332" y="1608667"/>
                    </a:lnTo>
                    <a:lnTo>
                      <a:pt x="804334" y="1608667"/>
                    </a:lnTo>
                    <a:lnTo>
                      <a:pt x="0" y="80433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68000" rtlCol="0" anchor="ctr">
                <a:normAutofit/>
              </a:bodyPr>
              <a:p>
                <a:pPr algn="ctr"/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介绍新标的</a:t>
                </a:r>
                <a:endPara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任意多边形 33"/>
              <p:cNvSpPr/>
              <p:nvPr>
                <p:custDataLst>
                  <p:tags r:id="rId13"/>
                </p:custDataLst>
              </p:nvPr>
            </p:nvSpPr>
            <p:spPr>
              <a:xfrm>
                <a:off x="2913839" y="1642534"/>
                <a:ext cx="889000" cy="444500"/>
              </a:xfrm>
              <a:custGeom>
                <a:avLst/>
                <a:gdLst>
                  <a:gd name="connsiteX0" fmla="*/ 444500 w 889000"/>
                  <a:gd name="connsiteY0" fmla="*/ 0 h 444500"/>
                  <a:gd name="connsiteX1" fmla="*/ 889000 w 889000"/>
                  <a:gd name="connsiteY1" fmla="*/ 444500 h 444500"/>
                  <a:gd name="connsiteX2" fmla="*/ 0 w 889000"/>
                  <a:gd name="connsiteY2" fmla="*/ 4445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9000" h="444500">
                    <a:moveTo>
                      <a:pt x="444500" y="0"/>
                    </a:moveTo>
                    <a:lnTo>
                      <a:pt x="889000" y="444500"/>
                    </a:lnTo>
                    <a:lnTo>
                      <a:pt x="0" y="4445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b">
                <a:normAutofit fontScale="92500" lnSpcReduction="10000"/>
              </a:bodyPr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>
              <p:custDataLst>
                <p:tags r:id="rId14"/>
              </p:custDataLst>
            </p:nvPr>
          </p:nvGrpSpPr>
          <p:grpSpPr>
            <a:xfrm>
              <a:off x="9602" y="4781"/>
              <a:ext cx="3447" cy="3566"/>
              <a:chOff x="2053008" y="1642534"/>
              <a:chExt cx="2610662" cy="2700866"/>
            </a:xfrm>
          </p:grpSpPr>
          <p:sp>
            <p:nvSpPr>
              <p:cNvPr id="40" name="任意多边形 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053008" y="2197346"/>
                <a:ext cx="2610662" cy="2146054"/>
              </a:xfrm>
              <a:custGeom>
                <a:avLst/>
                <a:gdLst>
                  <a:gd name="connsiteX0" fmla="*/ 840722 w 2610662"/>
                  <a:gd name="connsiteY0" fmla="*/ 1681446 h 2146054"/>
                  <a:gd name="connsiteX1" fmla="*/ 933609 w 2610662"/>
                  <a:gd name="connsiteY1" fmla="*/ 1681446 h 2146054"/>
                  <a:gd name="connsiteX2" fmla="*/ 1305330 w 2610662"/>
                  <a:gd name="connsiteY2" fmla="*/ 2053167 h 2146054"/>
                  <a:gd name="connsiteX3" fmla="*/ 1677052 w 2610662"/>
                  <a:gd name="connsiteY3" fmla="*/ 1681446 h 2146054"/>
                  <a:gd name="connsiteX4" fmla="*/ 1769939 w 2610662"/>
                  <a:gd name="connsiteY4" fmla="*/ 1681446 h 2146054"/>
                  <a:gd name="connsiteX5" fmla="*/ 1305330 w 2610662"/>
                  <a:gd name="connsiteY5" fmla="*/ 2146054 h 2146054"/>
                  <a:gd name="connsiteX6" fmla="*/ 840722 w 2610662"/>
                  <a:gd name="connsiteY6" fmla="*/ 0 h 2146054"/>
                  <a:gd name="connsiteX7" fmla="*/ 860831 w 2610662"/>
                  <a:gd name="connsiteY7" fmla="*/ 0 h 2146054"/>
                  <a:gd name="connsiteX8" fmla="*/ 56498 w 2610662"/>
                  <a:gd name="connsiteY8" fmla="*/ 804333 h 2146054"/>
                  <a:gd name="connsiteX9" fmla="*/ 860832 w 2610662"/>
                  <a:gd name="connsiteY9" fmla="*/ 1608667 h 2146054"/>
                  <a:gd name="connsiteX10" fmla="*/ 1749830 w 2610662"/>
                  <a:gd name="connsiteY10" fmla="*/ 1608667 h 2146054"/>
                  <a:gd name="connsiteX11" fmla="*/ 2554164 w 2610662"/>
                  <a:gd name="connsiteY11" fmla="*/ 804333 h 2146054"/>
                  <a:gd name="connsiteX12" fmla="*/ 1749831 w 2610662"/>
                  <a:gd name="connsiteY12" fmla="*/ 0 h 2146054"/>
                  <a:gd name="connsiteX13" fmla="*/ 1769941 w 2610662"/>
                  <a:gd name="connsiteY13" fmla="*/ 0 h 2146054"/>
                  <a:gd name="connsiteX14" fmla="*/ 2610662 w 2610662"/>
                  <a:gd name="connsiteY14" fmla="*/ 840722 h 2146054"/>
                  <a:gd name="connsiteX15" fmla="*/ 1769940 w 2610662"/>
                  <a:gd name="connsiteY15" fmla="*/ 1681445 h 2146054"/>
                  <a:gd name="connsiteX16" fmla="*/ 1677053 w 2610662"/>
                  <a:gd name="connsiteY16" fmla="*/ 1681445 h 2146054"/>
                  <a:gd name="connsiteX17" fmla="*/ 1749829 w 2610662"/>
                  <a:gd name="connsiteY17" fmla="*/ 1608668 h 2146054"/>
                  <a:gd name="connsiteX18" fmla="*/ 860831 w 2610662"/>
                  <a:gd name="connsiteY18" fmla="*/ 1608668 h 2146054"/>
                  <a:gd name="connsiteX19" fmla="*/ 933608 w 2610662"/>
                  <a:gd name="connsiteY19" fmla="*/ 1681445 h 2146054"/>
                  <a:gd name="connsiteX20" fmla="*/ 840723 w 2610662"/>
                  <a:gd name="connsiteY20" fmla="*/ 1681445 h 2146054"/>
                  <a:gd name="connsiteX21" fmla="*/ 0 w 2610662"/>
                  <a:gd name="connsiteY21" fmla="*/ 840722 h 21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10662" h="2146054">
                    <a:moveTo>
                      <a:pt x="840722" y="1681446"/>
                    </a:moveTo>
                    <a:lnTo>
                      <a:pt x="933609" y="1681446"/>
                    </a:lnTo>
                    <a:lnTo>
                      <a:pt x="1305330" y="2053167"/>
                    </a:lnTo>
                    <a:lnTo>
                      <a:pt x="1677052" y="1681446"/>
                    </a:lnTo>
                    <a:lnTo>
                      <a:pt x="1769939" y="1681446"/>
                    </a:lnTo>
                    <a:lnTo>
                      <a:pt x="1305330" y="2146054"/>
                    </a:lnTo>
                    <a:close/>
                    <a:moveTo>
                      <a:pt x="840722" y="0"/>
                    </a:moveTo>
                    <a:lnTo>
                      <a:pt x="860831" y="0"/>
                    </a:lnTo>
                    <a:lnTo>
                      <a:pt x="56498" y="804333"/>
                    </a:lnTo>
                    <a:lnTo>
                      <a:pt x="860832" y="1608667"/>
                    </a:lnTo>
                    <a:lnTo>
                      <a:pt x="1749830" y="1608667"/>
                    </a:lnTo>
                    <a:lnTo>
                      <a:pt x="2554164" y="804333"/>
                    </a:lnTo>
                    <a:lnTo>
                      <a:pt x="1749831" y="0"/>
                    </a:lnTo>
                    <a:lnTo>
                      <a:pt x="1769941" y="0"/>
                    </a:lnTo>
                    <a:lnTo>
                      <a:pt x="2610662" y="840722"/>
                    </a:lnTo>
                    <a:lnTo>
                      <a:pt x="1769940" y="1681445"/>
                    </a:lnTo>
                    <a:lnTo>
                      <a:pt x="1677053" y="1681445"/>
                    </a:lnTo>
                    <a:lnTo>
                      <a:pt x="1749829" y="1608668"/>
                    </a:lnTo>
                    <a:lnTo>
                      <a:pt x="860831" y="1608668"/>
                    </a:lnTo>
                    <a:lnTo>
                      <a:pt x="933608" y="1681445"/>
                    </a:lnTo>
                    <a:lnTo>
                      <a:pt x="840723" y="1681445"/>
                    </a:lnTo>
                    <a:lnTo>
                      <a:pt x="0" y="8407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41" name="任意多边形 40"/>
              <p:cNvSpPr/>
              <p:nvPr>
                <p:custDataLst>
                  <p:tags r:id="rId16"/>
                </p:custDataLst>
              </p:nvPr>
            </p:nvSpPr>
            <p:spPr>
              <a:xfrm>
                <a:off x="2109506" y="2087034"/>
                <a:ext cx="2497666" cy="2053167"/>
              </a:xfrm>
              <a:custGeom>
                <a:avLst/>
                <a:gdLst>
                  <a:gd name="connsiteX0" fmla="*/ 804333 w 2497666"/>
                  <a:gd name="connsiteY0" fmla="*/ 1608668 h 2053167"/>
                  <a:gd name="connsiteX1" fmla="*/ 1693331 w 2497666"/>
                  <a:gd name="connsiteY1" fmla="*/ 1608668 h 2053167"/>
                  <a:gd name="connsiteX2" fmla="*/ 1248832 w 2497666"/>
                  <a:gd name="connsiteY2" fmla="*/ 2053167 h 2053167"/>
                  <a:gd name="connsiteX3" fmla="*/ 804333 w 2497666"/>
                  <a:gd name="connsiteY3" fmla="*/ 0 h 2053167"/>
                  <a:gd name="connsiteX4" fmla="*/ 1693333 w 2497666"/>
                  <a:gd name="connsiteY4" fmla="*/ 0 h 2053167"/>
                  <a:gd name="connsiteX5" fmla="*/ 2497666 w 2497666"/>
                  <a:gd name="connsiteY5" fmla="*/ 804333 h 2053167"/>
                  <a:gd name="connsiteX6" fmla="*/ 1693332 w 2497666"/>
                  <a:gd name="connsiteY6" fmla="*/ 1608667 h 2053167"/>
                  <a:gd name="connsiteX7" fmla="*/ 804334 w 2497666"/>
                  <a:gd name="connsiteY7" fmla="*/ 1608667 h 2053167"/>
                  <a:gd name="connsiteX8" fmla="*/ 0 w 2497666"/>
                  <a:gd name="connsiteY8" fmla="*/ 804333 h 205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7666" h="2053167">
                    <a:moveTo>
                      <a:pt x="804333" y="1608668"/>
                    </a:moveTo>
                    <a:lnTo>
                      <a:pt x="1693331" y="1608668"/>
                    </a:lnTo>
                    <a:lnTo>
                      <a:pt x="1248832" y="2053167"/>
                    </a:lnTo>
                    <a:close/>
                    <a:moveTo>
                      <a:pt x="804333" y="0"/>
                    </a:moveTo>
                    <a:lnTo>
                      <a:pt x="1693333" y="0"/>
                    </a:lnTo>
                    <a:lnTo>
                      <a:pt x="2497666" y="804333"/>
                    </a:lnTo>
                    <a:lnTo>
                      <a:pt x="1693332" y="1608667"/>
                    </a:lnTo>
                    <a:lnTo>
                      <a:pt x="804334" y="1608667"/>
                    </a:lnTo>
                    <a:lnTo>
                      <a:pt x="0" y="80433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68000" rtlCol="0" anchor="ctr">
                <a:normAutofit/>
              </a:bodyPr>
              <a:p>
                <a:pPr algn="ctr"/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提供行业资讯</a:t>
                </a:r>
                <a:endPara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成为生活顾问</a:t>
                </a:r>
                <a:endPara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任意多边形 41"/>
              <p:cNvSpPr/>
              <p:nvPr>
                <p:custDataLst>
                  <p:tags r:id="rId17"/>
                </p:custDataLst>
              </p:nvPr>
            </p:nvSpPr>
            <p:spPr>
              <a:xfrm>
                <a:off x="2913839" y="1642534"/>
                <a:ext cx="889000" cy="444500"/>
              </a:xfrm>
              <a:custGeom>
                <a:avLst/>
                <a:gdLst>
                  <a:gd name="connsiteX0" fmla="*/ 444500 w 889000"/>
                  <a:gd name="connsiteY0" fmla="*/ 0 h 444500"/>
                  <a:gd name="connsiteX1" fmla="*/ 889000 w 889000"/>
                  <a:gd name="connsiteY1" fmla="*/ 444500 h 444500"/>
                  <a:gd name="connsiteX2" fmla="*/ 0 w 889000"/>
                  <a:gd name="connsiteY2" fmla="*/ 4445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9000" h="444500">
                    <a:moveTo>
                      <a:pt x="444500" y="0"/>
                    </a:moveTo>
                    <a:lnTo>
                      <a:pt x="889000" y="444500"/>
                    </a:lnTo>
                    <a:lnTo>
                      <a:pt x="0" y="4445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b">
                <a:normAutofit fontScale="92500" lnSpcReduction="10000"/>
              </a:bodyPr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E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" name="组合 4"/>
            <p:cNvGrpSpPr/>
            <p:nvPr>
              <p:custDataLst>
                <p:tags r:id="rId18"/>
              </p:custDataLst>
            </p:nvPr>
          </p:nvGrpSpPr>
          <p:grpSpPr>
            <a:xfrm>
              <a:off x="11248" y="3132"/>
              <a:ext cx="3447" cy="3629"/>
              <a:chOff x="2053008" y="1594818"/>
              <a:chExt cx="2610662" cy="2748582"/>
            </a:xfrm>
          </p:grpSpPr>
          <p:sp>
            <p:nvSpPr>
              <p:cNvPr id="6" name="任意多边形 5"/>
              <p:cNvSpPr/>
              <p:nvPr>
                <p:custDataLst>
                  <p:tags r:id="rId19"/>
                </p:custDataLst>
              </p:nvPr>
            </p:nvSpPr>
            <p:spPr>
              <a:xfrm>
                <a:off x="2053008" y="2197346"/>
                <a:ext cx="2610662" cy="2146054"/>
              </a:xfrm>
              <a:custGeom>
                <a:avLst/>
                <a:gdLst>
                  <a:gd name="connsiteX0" fmla="*/ 840722 w 2610662"/>
                  <a:gd name="connsiteY0" fmla="*/ 1681446 h 2146054"/>
                  <a:gd name="connsiteX1" fmla="*/ 933609 w 2610662"/>
                  <a:gd name="connsiteY1" fmla="*/ 1681446 h 2146054"/>
                  <a:gd name="connsiteX2" fmla="*/ 1305330 w 2610662"/>
                  <a:gd name="connsiteY2" fmla="*/ 2053167 h 2146054"/>
                  <a:gd name="connsiteX3" fmla="*/ 1677052 w 2610662"/>
                  <a:gd name="connsiteY3" fmla="*/ 1681446 h 2146054"/>
                  <a:gd name="connsiteX4" fmla="*/ 1769939 w 2610662"/>
                  <a:gd name="connsiteY4" fmla="*/ 1681446 h 2146054"/>
                  <a:gd name="connsiteX5" fmla="*/ 1305330 w 2610662"/>
                  <a:gd name="connsiteY5" fmla="*/ 2146054 h 2146054"/>
                  <a:gd name="connsiteX6" fmla="*/ 840722 w 2610662"/>
                  <a:gd name="connsiteY6" fmla="*/ 0 h 2146054"/>
                  <a:gd name="connsiteX7" fmla="*/ 860831 w 2610662"/>
                  <a:gd name="connsiteY7" fmla="*/ 0 h 2146054"/>
                  <a:gd name="connsiteX8" fmla="*/ 56498 w 2610662"/>
                  <a:gd name="connsiteY8" fmla="*/ 804333 h 2146054"/>
                  <a:gd name="connsiteX9" fmla="*/ 860832 w 2610662"/>
                  <a:gd name="connsiteY9" fmla="*/ 1608667 h 2146054"/>
                  <a:gd name="connsiteX10" fmla="*/ 1749830 w 2610662"/>
                  <a:gd name="connsiteY10" fmla="*/ 1608667 h 2146054"/>
                  <a:gd name="connsiteX11" fmla="*/ 2554164 w 2610662"/>
                  <a:gd name="connsiteY11" fmla="*/ 804333 h 2146054"/>
                  <a:gd name="connsiteX12" fmla="*/ 1749831 w 2610662"/>
                  <a:gd name="connsiteY12" fmla="*/ 0 h 2146054"/>
                  <a:gd name="connsiteX13" fmla="*/ 1769941 w 2610662"/>
                  <a:gd name="connsiteY13" fmla="*/ 0 h 2146054"/>
                  <a:gd name="connsiteX14" fmla="*/ 2610662 w 2610662"/>
                  <a:gd name="connsiteY14" fmla="*/ 840722 h 2146054"/>
                  <a:gd name="connsiteX15" fmla="*/ 1769940 w 2610662"/>
                  <a:gd name="connsiteY15" fmla="*/ 1681445 h 2146054"/>
                  <a:gd name="connsiteX16" fmla="*/ 1677053 w 2610662"/>
                  <a:gd name="connsiteY16" fmla="*/ 1681445 h 2146054"/>
                  <a:gd name="connsiteX17" fmla="*/ 1749829 w 2610662"/>
                  <a:gd name="connsiteY17" fmla="*/ 1608668 h 2146054"/>
                  <a:gd name="connsiteX18" fmla="*/ 860831 w 2610662"/>
                  <a:gd name="connsiteY18" fmla="*/ 1608668 h 2146054"/>
                  <a:gd name="connsiteX19" fmla="*/ 933608 w 2610662"/>
                  <a:gd name="connsiteY19" fmla="*/ 1681445 h 2146054"/>
                  <a:gd name="connsiteX20" fmla="*/ 840723 w 2610662"/>
                  <a:gd name="connsiteY20" fmla="*/ 1681445 h 2146054"/>
                  <a:gd name="connsiteX21" fmla="*/ 0 w 2610662"/>
                  <a:gd name="connsiteY21" fmla="*/ 840722 h 21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10662" h="2146054">
                    <a:moveTo>
                      <a:pt x="840722" y="1681446"/>
                    </a:moveTo>
                    <a:lnTo>
                      <a:pt x="933609" y="1681446"/>
                    </a:lnTo>
                    <a:lnTo>
                      <a:pt x="1305330" y="2053167"/>
                    </a:lnTo>
                    <a:lnTo>
                      <a:pt x="1677052" y="1681446"/>
                    </a:lnTo>
                    <a:lnTo>
                      <a:pt x="1769939" y="1681446"/>
                    </a:lnTo>
                    <a:lnTo>
                      <a:pt x="1305330" y="2146054"/>
                    </a:lnTo>
                    <a:close/>
                    <a:moveTo>
                      <a:pt x="840722" y="0"/>
                    </a:moveTo>
                    <a:lnTo>
                      <a:pt x="860831" y="0"/>
                    </a:lnTo>
                    <a:lnTo>
                      <a:pt x="56498" y="804333"/>
                    </a:lnTo>
                    <a:lnTo>
                      <a:pt x="860832" y="1608667"/>
                    </a:lnTo>
                    <a:lnTo>
                      <a:pt x="1749830" y="1608667"/>
                    </a:lnTo>
                    <a:lnTo>
                      <a:pt x="2554164" y="804333"/>
                    </a:lnTo>
                    <a:lnTo>
                      <a:pt x="1749831" y="0"/>
                    </a:lnTo>
                    <a:lnTo>
                      <a:pt x="1769941" y="0"/>
                    </a:lnTo>
                    <a:lnTo>
                      <a:pt x="2610662" y="840722"/>
                    </a:lnTo>
                    <a:lnTo>
                      <a:pt x="1769940" y="1681445"/>
                    </a:lnTo>
                    <a:lnTo>
                      <a:pt x="1677053" y="1681445"/>
                    </a:lnTo>
                    <a:lnTo>
                      <a:pt x="1749829" y="1608668"/>
                    </a:lnTo>
                    <a:lnTo>
                      <a:pt x="860831" y="1608668"/>
                    </a:lnTo>
                    <a:lnTo>
                      <a:pt x="933608" y="1681445"/>
                    </a:lnTo>
                    <a:lnTo>
                      <a:pt x="840723" y="1681445"/>
                    </a:lnTo>
                    <a:lnTo>
                      <a:pt x="0" y="8407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8" name="任意多边形 7"/>
              <p:cNvSpPr/>
              <p:nvPr>
                <p:custDataLst>
                  <p:tags r:id="rId20"/>
                </p:custDataLst>
              </p:nvPr>
            </p:nvSpPr>
            <p:spPr>
              <a:xfrm>
                <a:off x="2109506" y="2039318"/>
                <a:ext cx="2497666" cy="2053167"/>
              </a:xfrm>
              <a:custGeom>
                <a:avLst/>
                <a:gdLst>
                  <a:gd name="connsiteX0" fmla="*/ 804333 w 2497666"/>
                  <a:gd name="connsiteY0" fmla="*/ 1608668 h 2053167"/>
                  <a:gd name="connsiteX1" fmla="*/ 1693331 w 2497666"/>
                  <a:gd name="connsiteY1" fmla="*/ 1608668 h 2053167"/>
                  <a:gd name="connsiteX2" fmla="*/ 1248832 w 2497666"/>
                  <a:gd name="connsiteY2" fmla="*/ 2053167 h 2053167"/>
                  <a:gd name="connsiteX3" fmla="*/ 804333 w 2497666"/>
                  <a:gd name="connsiteY3" fmla="*/ 0 h 2053167"/>
                  <a:gd name="connsiteX4" fmla="*/ 1693333 w 2497666"/>
                  <a:gd name="connsiteY4" fmla="*/ 0 h 2053167"/>
                  <a:gd name="connsiteX5" fmla="*/ 2497666 w 2497666"/>
                  <a:gd name="connsiteY5" fmla="*/ 804333 h 2053167"/>
                  <a:gd name="connsiteX6" fmla="*/ 1693332 w 2497666"/>
                  <a:gd name="connsiteY6" fmla="*/ 1608667 h 2053167"/>
                  <a:gd name="connsiteX7" fmla="*/ 804334 w 2497666"/>
                  <a:gd name="connsiteY7" fmla="*/ 1608667 h 2053167"/>
                  <a:gd name="connsiteX8" fmla="*/ 0 w 2497666"/>
                  <a:gd name="connsiteY8" fmla="*/ 804333 h 205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7666" h="2053167">
                    <a:moveTo>
                      <a:pt x="804333" y="1608668"/>
                    </a:moveTo>
                    <a:lnTo>
                      <a:pt x="1693331" y="1608668"/>
                    </a:lnTo>
                    <a:lnTo>
                      <a:pt x="1248832" y="2053167"/>
                    </a:lnTo>
                    <a:close/>
                    <a:moveTo>
                      <a:pt x="804333" y="0"/>
                    </a:moveTo>
                    <a:lnTo>
                      <a:pt x="1693333" y="0"/>
                    </a:lnTo>
                    <a:lnTo>
                      <a:pt x="2497666" y="804333"/>
                    </a:lnTo>
                    <a:lnTo>
                      <a:pt x="1693332" y="1608667"/>
                    </a:lnTo>
                    <a:lnTo>
                      <a:pt x="804334" y="1608667"/>
                    </a:lnTo>
                    <a:lnTo>
                      <a:pt x="0" y="80433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68000" rtlCol="0" anchor="ctr">
                <a:normAutofit/>
              </a:bodyPr>
              <a:p>
                <a:pPr algn="ctr"/>
                <a:endPara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积极与客户</a:t>
                </a:r>
                <a:endPara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发展关系</a:t>
                </a:r>
                <a:endPara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 9"/>
              <p:cNvSpPr/>
              <p:nvPr>
                <p:custDataLst>
                  <p:tags r:id="rId21"/>
                </p:custDataLst>
              </p:nvPr>
            </p:nvSpPr>
            <p:spPr>
              <a:xfrm>
                <a:off x="2913839" y="1594818"/>
                <a:ext cx="889000" cy="444500"/>
              </a:xfrm>
              <a:custGeom>
                <a:avLst/>
                <a:gdLst>
                  <a:gd name="connsiteX0" fmla="*/ 444500 w 889000"/>
                  <a:gd name="connsiteY0" fmla="*/ 0 h 444500"/>
                  <a:gd name="connsiteX1" fmla="*/ 889000 w 889000"/>
                  <a:gd name="connsiteY1" fmla="*/ 444500 h 444500"/>
                  <a:gd name="connsiteX2" fmla="*/ 0 w 889000"/>
                  <a:gd name="connsiteY2" fmla="*/ 4445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9000" h="444500">
                    <a:moveTo>
                      <a:pt x="444500" y="0"/>
                    </a:moveTo>
                    <a:lnTo>
                      <a:pt x="889000" y="444500"/>
                    </a:lnTo>
                    <a:lnTo>
                      <a:pt x="0" y="4445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b">
                <a:normAutofit fontScale="92500" lnSpcReduction="10000"/>
              </a:bodyPr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C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>
              <p:custDataLst>
                <p:tags r:id="rId22"/>
              </p:custDataLst>
            </p:nvPr>
          </p:nvGrpSpPr>
          <p:grpSpPr>
            <a:xfrm>
              <a:off x="7877" y="6439"/>
              <a:ext cx="3447" cy="3566"/>
              <a:chOff x="2053008" y="1642534"/>
              <a:chExt cx="2610662" cy="2700866"/>
            </a:xfrm>
          </p:grpSpPr>
          <p:sp>
            <p:nvSpPr>
              <p:cNvPr id="12" name="任意多边形 11"/>
              <p:cNvSpPr/>
              <p:nvPr>
                <p:custDataLst>
                  <p:tags r:id="rId23"/>
                </p:custDataLst>
              </p:nvPr>
            </p:nvSpPr>
            <p:spPr>
              <a:xfrm>
                <a:off x="2053008" y="2197346"/>
                <a:ext cx="2610662" cy="2146054"/>
              </a:xfrm>
              <a:custGeom>
                <a:avLst/>
                <a:gdLst>
                  <a:gd name="connsiteX0" fmla="*/ 840722 w 2610662"/>
                  <a:gd name="connsiteY0" fmla="*/ 1681446 h 2146054"/>
                  <a:gd name="connsiteX1" fmla="*/ 933609 w 2610662"/>
                  <a:gd name="connsiteY1" fmla="*/ 1681446 h 2146054"/>
                  <a:gd name="connsiteX2" fmla="*/ 1305330 w 2610662"/>
                  <a:gd name="connsiteY2" fmla="*/ 2053167 h 2146054"/>
                  <a:gd name="connsiteX3" fmla="*/ 1677052 w 2610662"/>
                  <a:gd name="connsiteY3" fmla="*/ 1681446 h 2146054"/>
                  <a:gd name="connsiteX4" fmla="*/ 1769939 w 2610662"/>
                  <a:gd name="connsiteY4" fmla="*/ 1681446 h 2146054"/>
                  <a:gd name="connsiteX5" fmla="*/ 1305330 w 2610662"/>
                  <a:gd name="connsiteY5" fmla="*/ 2146054 h 2146054"/>
                  <a:gd name="connsiteX6" fmla="*/ 840722 w 2610662"/>
                  <a:gd name="connsiteY6" fmla="*/ 0 h 2146054"/>
                  <a:gd name="connsiteX7" fmla="*/ 860831 w 2610662"/>
                  <a:gd name="connsiteY7" fmla="*/ 0 h 2146054"/>
                  <a:gd name="connsiteX8" fmla="*/ 56498 w 2610662"/>
                  <a:gd name="connsiteY8" fmla="*/ 804333 h 2146054"/>
                  <a:gd name="connsiteX9" fmla="*/ 860832 w 2610662"/>
                  <a:gd name="connsiteY9" fmla="*/ 1608667 h 2146054"/>
                  <a:gd name="connsiteX10" fmla="*/ 1749830 w 2610662"/>
                  <a:gd name="connsiteY10" fmla="*/ 1608667 h 2146054"/>
                  <a:gd name="connsiteX11" fmla="*/ 2554164 w 2610662"/>
                  <a:gd name="connsiteY11" fmla="*/ 804333 h 2146054"/>
                  <a:gd name="connsiteX12" fmla="*/ 1749831 w 2610662"/>
                  <a:gd name="connsiteY12" fmla="*/ 0 h 2146054"/>
                  <a:gd name="connsiteX13" fmla="*/ 1769941 w 2610662"/>
                  <a:gd name="connsiteY13" fmla="*/ 0 h 2146054"/>
                  <a:gd name="connsiteX14" fmla="*/ 2610662 w 2610662"/>
                  <a:gd name="connsiteY14" fmla="*/ 840722 h 2146054"/>
                  <a:gd name="connsiteX15" fmla="*/ 1769940 w 2610662"/>
                  <a:gd name="connsiteY15" fmla="*/ 1681445 h 2146054"/>
                  <a:gd name="connsiteX16" fmla="*/ 1677053 w 2610662"/>
                  <a:gd name="connsiteY16" fmla="*/ 1681445 h 2146054"/>
                  <a:gd name="connsiteX17" fmla="*/ 1749829 w 2610662"/>
                  <a:gd name="connsiteY17" fmla="*/ 1608668 h 2146054"/>
                  <a:gd name="connsiteX18" fmla="*/ 860831 w 2610662"/>
                  <a:gd name="connsiteY18" fmla="*/ 1608668 h 2146054"/>
                  <a:gd name="connsiteX19" fmla="*/ 933608 w 2610662"/>
                  <a:gd name="connsiteY19" fmla="*/ 1681445 h 2146054"/>
                  <a:gd name="connsiteX20" fmla="*/ 840723 w 2610662"/>
                  <a:gd name="connsiteY20" fmla="*/ 1681445 h 2146054"/>
                  <a:gd name="connsiteX21" fmla="*/ 0 w 2610662"/>
                  <a:gd name="connsiteY21" fmla="*/ 840722 h 21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10662" h="2146054">
                    <a:moveTo>
                      <a:pt x="840722" y="1681446"/>
                    </a:moveTo>
                    <a:lnTo>
                      <a:pt x="933609" y="1681446"/>
                    </a:lnTo>
                    <a:lnTo>
                      <a:pt x="1305330" y="2053167"/>
                    </a:lnTo>
                    <a:lnTo>
                      <a:pt x="1677052" y="1681446"/>
                    </a:lnTo>
                    <a:lnTo>
                      <a:pt x="1769939" y="1681446"/>
                    </a:lnTo>
                    <a:lnTo>
                      <a:pt x="1305330" y="2146054"/>
                    </a:lnTo>
                    <a:close/>
                    <a:moveTo>
                      <a:pt x="840722" y="0"/>
                    </a:moveTo>
                    <a:lnTo>
                      <a:pt x="860831" y="0"/>
                    </a:lnTo>
                    <a:lnTo>
                      <a:pt x="56498" y="804333"/>
                    </a:lnTo>
                    <a:lnTo>
                      <a:pt x="860832" y="1608667"/>
                    </a:lnTo>
                    <a:lnTo>
                      <a:pt x="1749830" y="1608667"/>
                    </a:lnTo>
                    <a:lnTo>
                      <a:pt x="2554164" y="804333"/>
                    </a:lnTo>
                    <a:lnTo>
                      <a:pt x="1749831" y="0"/>
                    </a:lnTo>
                    <a:lnTo>
                      <a:pt x="1769941" y="0"/>
                    </a:lnTo>
                    <a:lnTo>
                      <a:pt x="2610662" y="840722"/>
                    </a:lnTo>
                    <a:lnTo>
                      <a:pt x="1769940" y="1681445"/>
                    </a:lnTo>
                    <a:lnTo>
                      <a:pt x="1677053" y="1681445"/>
                    </a:lnTo>
                    <a:lnTo>
                      <a:pt x="1749829" y="1608668"/>
                    </a:lnTo>
                    <a:lnTo>
                      <a:pt x="860831" y="1608668"/>
                    </a:lnTo>
                    <a:lnTo>
                      <a:pt x="933608" y="1681445"/>
                    </a:lnTo>
                    <a:lnTo>
                      <a:pt x="840723" y="1681445"/>
                    </a:lnTo>
                    <a:lnTo>
                      <a:pt x="0" y="8407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49" name="任意多边形 48"/>
              <p:cNvSpPr/>
              <p:nvPr>
                <p:custDataLst>
                  <p:tags r:id="rId24"/>
                </p:custDataLst>
              </p:nvPr>
            </p:nvSpPr>
            <p:spPr>
              <a:xfrm>
                <a:off x="2109506" y="2087034"/>
                <a:ext cx="2497666" cy="2053167"/>
              </a:xfrm>
              <a:custGeom>
                <a:avLst/>
                <a:gdLst>
                  <a:gd name="connsiteX0" fmla="*/ 804333 w 2497666"/>
                  <a:gd name="connsiteY0" fmla="*/ 1608668 h 2053167"/>
                  <a:gd name="connsiteX1" fmla="*/ 1693331 w 2497666"/>
                  <a:gd name="connsiteY1" fmla="*/ 1608668 h 2053167"/>
                  <a:gd name="connsiteX2" fmla="*/ 1248832 w 2497666"/>
                  <a:gd name="connsiteY2" fmla="*/ 2053167 h 2053167"/>
                  <a:gd name="connsiteX3" fmla="*/ 804333 w 2497666"/>
                  <a:gd name="connsiteY3" fmla="*/ 0 h 2053167"/>
                  <a:gd name="connsiteX4" fmla="*/ 1693333 w 2497666"/>
                  <a:gd name="connsiteY4" fmla="*/ 0 h 2053167"/>
                  <a:gd name="connsiteX5" fmla="*/ 2497666 w 2497666"/>
                  <a:gd name="connsiteY5" fmla="*/ 804333 h 2053167"/>
                  <a:gd name="connsiteX6" fmla="*/ 1693332 w 2497666"/>
                  <a:gd name="connsiteY6" fmla="*/ 1608667 h 2053167"/>
                  <a:gd name="connsiteX7" fmla="*/ 804334 w 2497666"/>
                  <a:gd name="connsiteY7" fmla="*/ 1608667 h 2053167"/>
                  <a:gd name="connsiteX8" fmla="*/ 0 w 2497666"/>
                  <a:gd name="connsiteY8" fmla="*/ 804333 h 205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7666" h="2053167">
                    <a:moveTo>
                      <a:pt x="804333" y="1608668"/>
                    </a:moveTo>
                    <a:lnTo>
                      <a:pt x="1693331" y="1608668"/>
                    </a:lnTo>
                    <a:lnTo>
                      <a:pt x="1248832" y="2053167"/>
                    </a:lnTo>
                    <a:close/>
                    <a:moveTo>
                      <a:pt x="804333" y="0"/>
                    </a:moveTo>
                    <a:lnTo>
                      <a:pt x="1693333" y="0"/>
                    </a:lnTo>
                    <a:lnTo>
                      <a:pt x="2497666" y="804333"/>
                    </a:lnTo>
                    <a:lnTo>
                      <a:pt x="1693332" y="1608667"/>
                    </a:lnTo>
                    <a:lnTo>
                      <a:pt x="804334" y="1608667"/>
                    </a:lnTo>
                    <a:lnTo>
                      <a:pt x="0" y="80433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68000" rtlCol="0" anchor="ctr">
                <a:normAutofit/>
              </a:bodyPr>
              <a:p>
                <a:pPr algn="ctr"/>
                <a:r>
                  <a:rPr lang="zh-CN" altLang="en-US" sz="20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赠送小礼物</a:t>
                </a:r>
                <a:endPara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0" name="任意多边形 49"/>
              <p:cNvSpPr/>
              <p:nvPr>
                <p:custDataLst>
                  <p:tags r:id="rId25"/>
                </p:custDataLst>
              </p:nvPr>
            </p:nvSpPr>
            <p:spPr>
              <a:xfrm>
                <a:off x="2913839" y="1642534"/>
                <a:ext cx="889000" cy="444500"/>
              </a:xfrm>
              <a:custGeom>
                <a:avLst/>
                <a:gdLst>
                  <a:gd name="connsiteX0" fmla="*/ 444500 w 889000"/>
                  <a:gd name="connsiteY0" fmla="*/ 0 h 444500"/>
                  <a:gd name="connsiteX1" fmla="*/ 889000 w 889000"/>
                  <a:gd name="connsiteY1" fmla="*/ 444500 h 444500"/>
                  <a:gd name="connsiteX2" fmla="*/ 0 w 889000"/>
                  <a:gd name="connsiteY2" fmla="*/ 4445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9000" h="444500">
                    <a:moveTo>
                      <a:pt x="444500" y="0"/>
                    </a:moveTo>
                    <a:lnTo>
                      <a:pt x="889000" y="444500"/>
                    </a:lnTo>
                    <a:lnTo>
                      <a:pt x="0" y="4445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b">
                <a:normAutofit fontScale="92500" lnSpcReduction="10000"/>
              </a:bodyPr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F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4175760" y="1048385"/>
            <a:ext cx="3840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售后服务的表现形式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257550" y="1192530"/>
            <a:ext cx="5830570" cy="4472940"/>
            <a:chOff x="5008" y="1849"/>
            <a:chExt cx="9182" cy="7044"/>
          </a:xfrm>
        </p:grpSpPr>
        <p:grpSp>
          <p:nvGrpSpPr>
            <p:cNvPr id="49" name="组合 48"/>
            <p:cNvGrpSpPr/>
            <p:nvPr/>
          </p:nvGrpSpPr>
          <p:grpSpPr>
            <a:xfrm>
              <a:off x="5008" y="4965"/>
              <a:ext cx="9183" cy="3928"/>
              <a:chOff x="5008" y="4965"/>
              <a:chExt cx="9183" cy="3928"/>
            </a:xfrm>
          </p:grpSpPr>
          <p:sp>
            <p:nvSpPr>
              <p:cNvPr id="6" name="任意多边形 5"/>
              <p:cNvSpPr/>
              <p:nvPr>
                <p:custDataLst>
                  <p:tags r:id="rId2"/>
                </p:custDataLst>
              </p:nvPr>
            </p:nvSpPr>
            <p:spPr>
              <a:xfrm>
                <a:off x="5008" y="4965"/>
                <a:ext cx="2801" cy="3928"/>
              </a:xfrm>
              <a:custGeom>
                <a:avLst/>
                <a:gdLst>
                  <a:gd name="connsiteX0" fmla="*/ 575410 w 1473200"/>
                  <a:gd name="connsiteY0" fmla="*/ 59265 h 2065867"/>
                  <a:gd name="connsiteX1" fmla="*/ 538600 w 1473200"/>
                  <a:gd name="connsiteY1" fmla="*/ 96075 h 2065867"/>
                  <a:gd name="connsiteX2" fmla="*/ 538600 w 1473200"/>
                  <a:gd name="connsiteY2" fmla="*/ 115589 h 2065867"/>
                  <a:gd name="connsiteX3" fmla="*/ 575410 w 1473200"/>
                  <a:gd name="connsiteY3" fmla="*/ 152399 h 2065867"/>
                  <a:gd name="connsiteX4" fmla="*/ 897790 w 1473200"/>
                  <a:gd name="connsiteY4" fmla="*/ 152399 h 2065867"/>
                  <a:gd name="connsiteX5" fmla="*/ 934600 w 1473200"/>
                  <a:gd name="connsiteY5" fmla="*/ 115589 h 2065867"/>
                  <a:gd name="connsiteX6" fmla="*/ 934600 w 1473200"/>
                  <a:gd name="connsiteY6" fmla="*/ 96075 h 2065867"/>
                  <a:gd name="connsiteX7" fmla="*/ 897790 w 1473200"/>
                  <a:gd name="connsiteY7" fmla="*/ 59265 h 2065867"/>
                  <a:gd name="connsiteX8" fmla="*/ 0 w 1473200"/>
                  <a:gd name="connsiteY8" fmla="*/ 0 h 2065867"/>
                  <a:gd name="connsiteX9" fmla="*/ 1473200 w 1473200"/>
                  <a:gd name="connsiteY9" fmla="*/ 0 h 2065867"/>
                  <a:gd name="connsiteX10" fmla="*/ 1473200 w 1473200"/>
                  <a:gd name="connsiteY10" fmla="*/ 2065867 h 2065867"/>
                  <a:gd name="connsiteX11" fmla="*/ 0 w 1473200"/>
                  <a:gd name="connsiteY11" fmla="*/ 2065867 h 206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3200" h="2065867">
                    <a:moveTo>
                      <a:pt x="575410" y="59265"/>
                    </a:moveTo>
                    <a:cubicBezTo>
                      <a:pt x="555080" y="59265"/>
                      <a:pt x="538600" y="75745"/>
                      <a:pt x="538600" y="96075"/>
                    </a:cubicBezTo>
                    <a:lnTo>
                      <a:pt x="538600" y="115589"/>
                    </a:lnTo>
                    <a:cubicBezTo>
                      <a:pt x="538600" y="135919"/>
                      <a:pt x="555080" y="152399"/>
                      <a:pt x="575410" y="152399"/>
                    </a:cubicBezTo>
                    <a:lnTo>
                      <a:pt x="897790" y="152399"/>
                    </a:lnTo>
                    <a:cubicBezTo>
                      <a:pt x="918120" y="152399"/>
                      <a:pt x="934600" y="135919"/>
                      <a:pt x="934600" y="115589"/>
                    </a:cubicBezTo>
                    <a:lnTo>
                      <a:pt x="934600" y="96075"/>
                    </a:lnTo>
                    <a:cubicBezTo>
                      <a:pt x="934600" y="75745"/>
                      <a:pt x="918120" y="59265"/>
                      <a:pt x="897790" y="59265"/>
                    </a:cubicBezTo>
                    <a:close/>
                    <a:moveTo>
                      <a:pt x="0" y="0"/>
                    </a:moveTo>
                    <a:lnTo>
                      <a:pt x="1473200" y="0"/>
                    </a:lnTo>
                    <a:lnTo>
                      <a:pt x="1473200" y="2065867"/>
                    </a:lnTo>
                    <a:lnTo>
                      <a:pt x="0" y="206586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>
                <a:normAutofit/>
              </a:bodyPr>
              <a:p>
                <a:pPr algn="ctr"/>
                <a:r>
                  <a:rPr lang="zh-CN" altLang="en-US" sz="3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定期</a:t>
                </a:r>
                <a:endPara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3"/>
                </p:custDataLst>
              </p:nvPr>
            </p:nvSpPr>
            <p:spPr>
              <a:xfrm>
                <a:off x="11391" y="4965"/>
                <a:ext cx="2801" cy="3928"/>
              </a:xfrm>
              <a:custGeom>
                <a:avLst/>
                <a:gdLst>
                  <a:gd name="connsiteX0" fmla="*/ 575410 w 1473200"/>
                  <a:gd name="connsiteY0" fmla="*/ 59265 h 2065867"/>
                  <a:gd name="connsiteX1" fmla="*/ 538600 w 1473200"/>
                  <a:gd name="connsiteY1" fmla="*/ 96075 h 2065867"/>
                  <a:gd name="connsiteX2" fmla="*/ 538600 w 1473200"/>
                  <a:gd name="connsiteY2" fmla="*/ 115589 h 2065867"/>
                  <a:gd name="connsiteX3" fmla="*/ 575410 w 1473200"/>
                  <a:gd name="connsiteY3" fmla="*/ 152399 h 2065867"/>
                  <a:gd name="connsiteX4" fmla="*/ 897790 w 1473200"/>
                  <a:gd name="connsiteY4" fmla="*/ 152399 h 2065867"/>
                  <a:gd name="connsiteX5" fmla="*/ 934600 w 1473200"/>
                  <a:gd name="connsiteY5" fmla="*/ 115589 h 2065867"/>
                  <a:gd name="connsiteX6" fmla="*/ 934600 w 1473200"/>
                  <a:gd name="connsiteY6" fmla="*/ 96075 h 2065867"/>
                  <a:gd name="connsiteX7" fmla="*/ 897790 w 1473200"/>
                  <a:gd name="connsiteY7" fmla="*/ 59265 h 2065867"/>
                  <a:gd name="connsiteX8" fmla="*/ 0 w 1473200"/>
                  <a:gd name="connsiteY8" fmla="*/ 0 h 2065867"/>
                  <a:gd name="connsiteX9" fmla="*/ 1473200 w 1473200"/>
                  <a:gd name="connsiteY9" fmla="*/ 0 h 2065867"/>
                  <a:gd name="connsiteX10" fmla="*/ 1473200 w 1473200"/>
                  <a:gd name="connsiteY10" fmla="*/ 2065867 h 2065867"/>
                  <a:gd name="connsiteX11" fmla="*/ 0 w 1473200"/>
                  <a:gd name="connsiteY11" fmla="*/ 2065867 h 206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3200" h="2065867">
                    <a:moveTo>
                      <a:pt x="575410" y="59265"/>
                    </a:moveTo>
                    <a:cubicBezTo>
                      <a:pt x="555080" y="59265"/>
                      <a:pt x="538600" y="75745"/>
                      <a:pt x="538600" y="96075"/>
                    </a:cubicBezTo>
                    <a:lnTo>
                      <a:pt x="538600" y="115589"/>
                    </a:lnTo>
                    <a:cubicBezTo>
                      <a:pt x="538600" y="135919"/>
                      <a:pt x="555080" y="152399"/>
                      <a:pt x="575410" y="152399"/>
                    </a:cubicBezTo>
                    <a:lnTo>
                      <a:pt x="897790" y="152399"/>
                    </a:lnTo>
                    <a:cubicBezTo>
                      <a:pt x="918120" y="152399"/>
                      <a:pt x="934600" y="135919"/>
                      <a:pt x="934600" y="115589"/>
                    </a:cubicBezTo>
                    <a:lnTo>
                      <a:pt x="934600" y="96075"/>
                    </a:lnTo>
                    <a:cubicBezTo>
                      <a:pt x="934600" y="75745"/>
                      <a:pt x="918120" y="59265"/>
                      <a:pt x="897790" y="59265"/>
                    </a:cubicBezTo>
                    <a:close/>
                    <a:moveTo>
                      <a:pt x="0" y="0"/>
                    </a:moveTo>
                    <a:lnTo>
                      <a:pt x="1473200" y="0"/>
                    </a:lnTo>
                    <a:lnTo>
                      <a:pt x="1473200" y="2065867"/>
                    </a:lnTo>
                    <a:lnTo>
                      <a:pt x="0" y="206586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>
                <a:normAutofit/>
              </a:bodyPr>
              <a:p>
                <a:pPr algn="ctr"/>
                <a:r>
                  <a:rPr lang="zh-CN" altLang="en-US" sz="3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不定期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6752" y="1849"/>
              <a:ext cx="56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2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做售后服务的时机</a:t>
              </a:r>
              <a:endPara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流程图: 过程 26"/>
          <p:cNvSpPr/>
          <p:nvPr/>
        </p:nvSpPr>
        <p:spPr>
          <a:xfrm>
            <a:off x="3256915" y="3152775"/>
            <a:ext cx="1779270" cy="357505"/>
          </a:xfrm>
          <a:prstGeom prst="flowChartProcess">
            <a:avLst/>
          </a:prstGeom>
          <a:solidFill>
            <a:srgbClr val="D7A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A</a:t>
            </a:r>
            <a:endParaRPr lang="en-US" altLang="zh-CN" sz="2800"/>
          </a:p>
        </p:txBody>
      </p:sp>
      <p:sp>
        <p:nvSpPr>
          <p:cNvPr id="42" name="流程图: 过程 41"/>
          <p:cNvSpPr/>
          <p:nvPr/>
        </p:nvSpPr>
        <p:spPr>
          <a:xfrm>
            <a:off x="7310120" y="3152775"/>
            <a:ext cx="1779270" cy="357505"/>
          </a:xfrm>
          <a:prstGeom prst="flowChartProcess">
            <a:avLst/>
          </a:prstGeom>
          <a:solidFill>
            <a:srgbClr val="D7A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B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877695" y="1297305"/>
            <a:ext cx="8436610" cy="4262755"/>
            <a:chOff x="2957" y="1880"/>
            <a:chExt cx="13286" cy="6713"/>
          </a:xfrm>
        </p:grpSpPr>
        <p:grpSp>
          <p:nvGrpSpPr>
            <p:cNvPr id="76" name="组合 75"/>
            <p:cNvGrpSpPr/>
            <p:nvPr/>
          </p:nvGrpSpPr>
          <p:grpSpPr>
            <a:xfrm>
              <a:off x="2957" y="3967"/>
              <a:ext cx="13286" cy="4626"/>
              <a:chOff x="3540" y="3860"/>
              <a:chExt cx="13286" cy="4626"/>
            </a:xfrm>
          </p:grpSpPr>
          <p:sp>
            <p:nvSpPr>
              <p:cNvPr id="64" name="文本框 6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814" y="4459"/>
                <a:ext cx="4012" cy="113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客户生日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3540" y="3860"/>
                <a:ext cx="8827" cy="4627"/>
                <a:chOff x="3540" y="3860"/>
                <a:chExt cx="8827" cy="4627"/>
              </a:xfrm>
            </p:grpSpPr>
            <p:sp>
              <p:nvSpPr>
                <p:cNvPr id="56" name="环形箭头 55"/>
                <p:cNvSpPr/>
                <p:nvPr>
                  <p:custDataLst>
                    <p:tags r:id="rId3"/>
                  </p:custDataLst>
                </p:nvPr>
              </p:nvSpPr>
              <p:spPr>
                <a:xfrm rot="5400000">
                  <a:off x="8680" y="3860"/>
                  <a:ext cx="2279" cy="2279"/>
                </a:xfrm>
                <a:prstGeom prst="circularArrow">
                  <a:avLst>
                    <a:gd name="adj1" fmla="val 12500"/>
                    <a:gd name="adj2" fmla="val 1142319"/>
                    <a:gd name="adj3" fmla="val 20457681"/>
                    <a:gd name="adj4" fmla="val 5971109"/>
                    <a:gd name="adj5" fmla="val 1329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olidFill>
                      <a:schemeClr val="tx1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环形箭头 56"/>
                <p:cNvSpPr/>
                <p:nvPr>
                  <p:custDataLst>
                    <p:tags r:id="rId4"/>
                  </p:custDataLst>
                </p:nvPr>
              </p:nvSpPr>
              <p:spPr>
                <a:xfrm rot="16200000" flipH="1">
                  <a:off x="8104" y="4999"/>
                  <a:ext cx="2279" cy="2279"/>
                </a:xfrm>
                <a:prstGeom prst="circularArrow">
                  <a:avLst>
                    <a:gd name="adj1" fmla="val 12500"/>
                    <a:gd name="adj2" fmla="val 1142319"/>
                    <a:gd name="adj3" fmla="val 20457681"/>
                    <a:gd name="adj4" fmla="val 8231360"/>
                    <a:gd name="adj5" fmla="val 13297"/>
                  </a:avLst>
                </a:prstGeom>
                <a:solidFill>
                  <a:srgbClr val="D7AF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olidFill>
                      <a:schemeClr val="tx1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空心弧 58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8779" y="6529"/>
                  <a:ext cx="1958" cy="1958"/>
                </a:xfrm>
                <a:prstGeom prst="blockArc">
                  <a:avLst>
                    <a:gd name="adj1" fmla="val 13887240"/>
                    <a:gd name="adj2" fmla="val 10771556"/>
                    <a:gd name="adj3" fmla="val 1148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endParaRPr lang="zh-CN" altLang="en-US">
                    <a:solidFill>
                      <a:schemeClr val="tx1"/>
                    </a:solidFill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60" name="直接箭头连接符 59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10737" y="4958"/>
                  <a:ext cx="1631" cy="0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/>
                <p:cNvCxnSpPr/>
                <p:nvPr>
                  <p:custDataLst>
                    <p:tags r:id="rId7"/>
                  </p:custDataLst>
                </p:nvPr>
              </p:nvCxnSpPr>
              <p:spPr>
                <a:xfrm>
                  <a:off x="10737" y="7508"/>
                  <a:ext cx="1631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/>
                <p:cNvCxnSpPr/>
                <p:nvPr>
                  <p:custDataLst>
                    <p:tags r:id="rId8"/>
                  </p:custDataLst>
                </p:nvPr>
              </p:nvCxnSpPr>
              <p:spPr>
                <a:xfrm flipH="1">
                  <a:off x="6710" y="6139"/>
                  <a:ext cx="1631" cy="0"/>
                </a:xfrm>
                <a:prstGeom prst="straightConnector1">
                  <a:avLst/>
                </a:prstGeom>
                <a:ln w="25400">
                  <a:solidFill>
                    <a:srgbClr val="D7AF3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文本框 65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3540" y="5819"/>
                  <a:ext cx="2847" cy="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p>
                  <a:pPr algn="r"/>
                  <a:r>
                    <a:rPr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法定节假日</a:t>
                  </a:r>
                  <a:endParaRPr lang="zh-CN" altLang="en-US" dirty="0"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7" name="文本框 6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814" y="7138"/>
                <a:ext cx="4012" cy="113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公司大型活动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6759" y="1880"/>
              <a:ext cx="5682" cy="1868"/>
              <a:chOff x="6759" y="1880"/>
              <a:chExt cx="5682" cy="1868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7167" y="3024"/>
                <a:ext cx="415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定期的售后服务：</a:t>
                </a:r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759" y="1880"/>
                <a:ext cx="568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做售后服务的时机</a:t>
                </a:r>
                <a:endParaRPr lang="zh-CN" altLang="en-US" sz="32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021455" y="1169035"/>
            <a:ext cx="4573905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做售后服务的时机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不定期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的售后服务：</a:t>
            </a:r>
            <a:endParaRPr lang="zh-CN" altLang="en-US" sz="2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Clr>
                <a:srgbClr val="B71C1C"/>
              </a:buClr>
              <a:buFont typeface="+mj-lt"/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新标</a:t>
            </a:r>
            <a:r>
              <a:rPr lang="zh-CN" altLang="en-US" sz="24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的上线</a:t>
            </a:r>
            <a:endParaRPr lang="zh-CN" altLang="en-US" sz="2400" spc="3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B71C1C"/>
              </a:buClr>
              <a:buFont typeface="+mj-lt"/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客户家庭遭遇</a:t>
            </a:r>
            <a:r>
              <a:rPr lang="zh-CN" altLang="en-US" sz="24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重大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变故时</a:t>
            </a:r>
            <a:endParaRPr lang="zh-CN" altLang="en-US" sz="2400" spc="3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B71C1C"/>
              </a:buClr>
              <a:buFont typeface="+mj-lt"/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</a:t>
            </a:r>
            <a:r>
              <a:rPr lang="zh-CN" altLang="en-US" sz="24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职级晋升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</a:t>
            </a:r>
            <a:endParaRPr lang="zh-CN" altLang="en-US" sz="2400" spc="3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B71C1C"/>
              </a:buClr>
              <a:buFont typeface="+mj-lt"/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</a:t>
            </a:r>
            <a:r>
              <a:rPr lang="zh-CN" altLang="en-US" sz="24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重大政策的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出台</a:t>
            </a:r>
            <a:endParaRPr lang="zh-CN" altLang="en-US" sz="2400" spc="3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B71C1C"/>
              </a:buClr>
              <a:buFont typeface="+mj-lt"/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客户情绪悲观失望时</a:t>
            </a:r>
            <a:endParaRPr lang="zh-CN" altLang="en-US" sz="2400" spc="3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Clr>
                <a:srgbClr val="B71C1C"/>
              </a:buClr>
              <a:buFont typeface="+mj-lt"/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</a:t>
            </a:r>
            <a:r>
              <a:rPr lang="zh-CN" altLang="en-US" sz="24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需要帮助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</a:t>
            </a:r>
            <a:endParaRPr lang="zh-CN" altLang="en-US" sz="2400" b="1" spc="3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774440" y="1123315"/>
            <a:ext cx="46424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如何做好售后服务？</a:t>
            </a:r>
            <a:endParaRPr lang="zh-CN" altLang="en-US" sz="32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对客户的承诺高于一切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经常保持与客户的联系</a:t>
            </a:r>
            <a:endParaRPr lang="zh-CN" altLang="en-US" sz="24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建立客户服务档案</a:t>
            </a:r>
            <a:endParaRPr lang="zh-CN" altLang="en-US" sz="24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及时提供活动资讯及答疑</a:t>
            </a:r>
            <a:endParaRPr lang="zh-CN" altLang="en-US" sz="24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zh-CN" sz="24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帮助客户分析分红配置方案</a:t>
            </a:r>
            <a:endParaRPr lang="zh-CN" altLang="zh-CN" sz="24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寄贺卡表示感恩之心</a:t>
            </a:r>
            <a:endParaRPr lang="zh-CN" altLang="en-US" sz="24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积极处理客户的抱怨</a:t>
            </a:r>
            <a:endParaRPr lang="zh-CN" altLang="en-US" sz="24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举行客户联谊活动</a:t>
            </a:r>
            <a:endParaRPr lang="zh-CN" altLang="en-US" sz="24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463925" y="1222375"/>
            <a:ext cx="5264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dirty="0">
                <a:solidFill>
                  <a:srgbClr val="447D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在做售后服务时存在的误区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83590" y="2407920"/>
            <a:ext cx="10513060" cy="3011805"/>
            <a:chOff x="1435" y="4407"/>
            <a:chExt cx="16556" cy="4743"/>
          </a:xfrm>
        </p:grpSpPr>
        <p:grpSp>
          <p:nvGrpSpPr>
            <p:cNvPr id="39" name="组合 38"/>
            <p:cNvGrpSpPr/>
            <p:nvPr>
              <p:custDataLst>
                <p:tags r:id="rId2"/>
              </p:custDataLst>
            </p:nvPr>
          </p:nvGrpSpPr>
          <p:grpSpPr>
            <a:xfrm>
              <a:off x="1435" y="4407"/>
              <a:ext cx="2324" cy="3506"/>
              <a:chOff x="700632" y="3008410"/>
              <a:chExt cx="1097725" cy="1656332"/>
            </a:xfrm>
          </p:grpSpPr>
          <p:sp>
            <p:nvSpPr>
              <p:cNvPr id="40" name="矩形 39"/>
              <p:cNvSpPr/>
              <p:nvPr>
                <p:custDataLst>
                  <p:tags r:id="rId3"/>
                </p:custDataLst>
              </p:nvPr>
            </p:nvSpPr>
            <p:spPr>
              <a:xfrm>
                <a:off x="703185" y="3008410"/>
                <a:ext cx="1013285" cy="1656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0" rtlCol="0" anchor="ctr">
                <a:normAutofit/>
              </a:bodyPr>
              <a:p>
                <a:pPr marL="285750" indent="-285750">
                  <a:buClr>
                    <a:srgbClr val="000000"/>
                  </a:buClr>
                  <a:buFont typeface="Wingdings" panose="05000000000000000000" charset="0"/>
                  <a:buChar char="u"/>
                </a:pP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送贵重的礼物</a:t>
                </a:r>
                <a:endPara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1" name="任意多边形 40"/>
              <p:cNvSpPr/>
              <p:nvPr>
                <p:custDataLst>
                  <p:tags r:id="rId4"/>
                </p:custDataLst>
              </p:nvPr>
            </p:nvSpPr>
            <p:spPr>
              <a:xfrm>
                <a:off x="700632" y="3008410"/>
                <a:ext cx="1097725" cy="318276"/>
              </a:xfrm>
              <a:custGeom>
                <a:avLst/>
                <a:gdLst>
                  <a:gd name="connsiteX0" fmla="*/ 0 w 1430866"/>
                  <a:gd name="connsiteY0" fmla="*/ 0 h 414867"/>
                  <a:gd name="connsiteX1" fmla="*/ 1327149 w 1430866"/>
                  <a:gd name="connsiteY1" fmla="*/ 0 h 414867"/>
                  <a:gd name="connsiteX2" fmla="*/ 1430866 w 1430866"/>
                  <a:gd name="connsiteY2" fmla="*/ 414867 h 414867"/>
                  <a:gd name="connsiteX3" fmla="*/ 103717 w 1430866"/>
                  <a:gd name="connsiteY3" fmla="*/ 414867 h 41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0866" h="414867">
                    <a:moveTo>
                      <a:pt x="0" y="0"/>
                    </a:moveTo>
                    <a:lnTo>
                      <a:pt x="1327149" y="0"/>
                    </a:lnTo>
                    <a:lnTo>
                      <a:pt x="1430866" y="414867"/>
                    </a:lnTo>
                    <a:lnTo>
                      <a:pt x="103717" y="414867"/>
                    </a:lnTo>
                    <a:close/>
                  </a:path>
                </a:pathLst>
              </a:custGeom>
              <a:solidFill>
                <a:srgbClr val="D7A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>
              <p:custDataLst>
                <p:tags r:id="rId5"/>
              </p:custDataLst>
            </p:nvPr>
          </p:nvGrpSpPr>
          <p:grpSpPr>
            <a:xfrm>
              <a:off x="4282" y="5644"/>
              <a:ext cx="2324" cy="3506"/>
              <a:chOff x="2045062" y="3593004"/>
              <a:chExt cx="1097725" cy="1656332"/>
            </a:xfrm>
          </p:grpSpPr>
          <p:sp>
            <p:nvSpPr>
              <p:cNvPr id="49" name="矩形 48"/>
              <p:cNvSpPr/>
              <p:nvPr>
                <p:custDataLst>
                  <p:tags r:id="rId6"/>
                </p:custDataLst>
              </p:nvPr>
            </p:nvSpPr>
            <p:spPr>
              <a:xfrm>
                <a:off x="2053414" y="3593004"/>
                <a:ext cx="1013285" cy="1656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60000" rtlCol="0" anchor="ctr">
                <a:normAutofit/>
              </a:bodyPr>
              <a:p>
                <a:pPr algn="ctr"/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与客户整天在一起玩</a:t>
                </a:r>
                <a:endPara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50" name="任意多边形 49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2045062" y="4931060"/>
                <a:ext cx="1097725" cy="318276"/>
              </a:xfrm>
              <a:custGeom>
                <a:avLst/>
                <a:gdLst>
                  <a:gd name="connsiteX0" fmla="*/ 0 w 1430866"/>
                  <a:gd name="connsiteY0" fmla="*/ 0 h 414867"/>
                  <a:gd name="connsiteX1" fmla="*/ 1327149 w 1430866"/>
                  <a:gd name="connsiteY1" fmla="*/ 0 h 414867"/>
                  <a:gd name="connsiteX2" fmla="*/ 1430866 w 1430866"/>
                  <a:gd name="connsiteY2" fmla="*/ 414867 h 414867"/>
                  <a:gd name="connsiteX3" fmla="*/ 103717 w 1430866"/>
                  <a:gd name="connsiteY3" fmla="*/ 414867 h 41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0866" h="414867">
                    <a:moveTo>
                      <a:pt x="0" y="0"/>
                    </a:moveTo>
                    <a:lnTo>
                      <a:pt x="1327149" y="0"/>
                    </a:lnTo>
                    <a:lnTo>
                      <a:pt x="1430866" y="414867"/>
                    </a:lnTo>
                    <a:lnTo>
                      <a:pt x="103717" y="414867"/>
                    </a:lnTo>
                    <a:close/>
                  </a:path>
                </a:pathLst>
              </a:custGeom>
              <a:solidFill>
                <a:srgbClr val="D7A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1" name="组合 50"/>
            <p:cNvGrpSpPr/>
            <p:nvPr>
              <p:custDataLst>
                <p:tags r:id="rId8"/>
              </p:custDataLst>
            </p:nvPr>
          </p:nvGrpSpPr>
          <p:grpSpPr>
            <a:xfrm>
              <a:off x="7065" y="4410"/>
              <a:ext cx="2327" cy="3506"/>
              <a:chOff x="3403643" y="3008410"/>
              <a:chExt cx="1099251" cy="1656332"/>
            </a:xfrm>
          </p:grpSpPr>
          <p:sp>
            <p:nvSpPr>
              <p:cNvPr id="52" name="矩形 51"/>
              <p:cNvSpPr/>
              <p:nvPr>
                <p:custDataLst>
                  <p:tags r:id="rId9"/>
                </p:custDataLst>
              </p:nvPr>
            </p:nvSpPr>
            <p:spPr>
              <a:xfrm>
                <a:off x="3403643" y="3008410"/>
                <a:ext cx="1013285" cy="1656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360000" rIns="91440" bIns="45720" numCol="1" spcCol="0" rtlCol="0" fromWordArt="0" anchor="ctr" anchorCtr="0" forceAA="0" compatLnSpc="1">
                <a:normAutofit/>
              </a:bodyPr>
              <a:p>
                <a:pPr marL="285750" indent="-285750" algn="l">
                  <a:buClr>
                    <a:srgbClr val="000000"/>
                  </a:buClr>
                  <a:buFont typeface="Wingdings" panose="05000000000000000000" charset="0"/>
                  <a:buChar char="u"/>
                </a:pP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满足客户的不合理要求</a:t>
                </a:r>
                <a:endPara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任意多边形 52"/>
              <p:cNvSpPr/>
              <p:nvPr>
                <p:custDataLst>
                  <p:tags r:id="rId10"/>
                </p:custDataLst>
              </p:nvPr>
            </p:nvSpPr>
            <p:spPr>
              <a:xfrm>
                <a:off x="3405169" y="3008410"/>
                <a:ext cx="1097725" cy="318276"/>
              </a:xfrm>
              <a:custGeom>
                <a:avLst/>
                <a:gdLst>
                  <a:gd name="connsiteX0" fmla="*/ 0 w 1430866"/>
                  <a:gd name="connsiteY0" fmla="*/ 0 h 414867"/>
                  <a:gd name="connsiteX1" fmla="*/ 1327149 w 1430866"/>
                  <a:gd name="connsiteY1" fmla="*/ 0 h 414867"/>
                  <a:gd name="connsiteX2" fmla="*/ 1430866 w 1430866"/>
                  <a:gd name="connsiteY2" fmla="*/ 414867 h 414867"/>
                  <a:gd name="connsiteX3" fmla="*/ 103717 w 1430866"/>
                  <a:gd name="connsiteY3" fmla="*/ 414867 h 41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0866" h="414867">
                    <a:moveTo>
                      <a:pt x="0" y="0"/>
                    </a:moveTo>
                    <a:lnTo>
                      <a:pt x="1327149" y="0"/>
                    </a:lnTo>
                    <a:lnTo>
                      <a:pt x="1430866" y="414867"/>
                    </a:lnTo>
                    <a:lnTo>
                      <a:pt x="103717" y="414867"/>
                    </a:lnTo>
                    <a:close/>
                  </a:path>
                </a:pathLst>
              </a:custGeom>
              <a:solidFill>
                <a:srgbClr val="D7A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4" name="组合 53"/>
            <p:cNvGrpSpPr/>
            <p:nvPr>
              <p:custDataLst>
                <p:tags r:id="rId11"/>
              </p:custDataLst>
            </p:nvPr>
          </p:nvGrpSpPr>
          <p:grpSpPr>
            <a:xfrm>
              <a:off x="10007" y="5644"/>
              <a:ext cx="2324" cy="3506"/>
              <a:chOff x="4749598" y="3593004"/>
              <a:chExt cx="1097725" cy="1656332"/>
            </a:xfrm>
          </p:grpSpPr>
          <p:sp>
            <p:nvSpPr>
              <p:cNvPr id="55" name="矩形 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4753872" y="3593004"/>
                <a:ext cx="1013285" cy="1656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360000" numCol="1" spcCol="0" rtlCol="0" fromWordArt="0" anchor="ctr" anchorCtr="0" forceAA="0" compatLnSpc="1">
                <a:normAutofit/>
              </a:bodyPr>
              <a:p>
                <a:pPr marL="285750" indent="-285750">
                  <a:buClr>
                    <a:srgbClr val="000000"/>
                  </a:buClr>
                  <a:buFont typeface="Wingdings" panose="05000000000000000000" charset="0"/>
                  <a:buChar char="u"/>
                </a:pP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不能坚持做服务</a:t>
                </a:r>
                <a:endPara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任意多边形 55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4749598" y="4931060"/>
                <a:ext cx="1097725" cy="318276"/>
              </a:xfrm>
              <a:custGeom>
                <a:avLst/>
                <a:gdLst>
                  <a:gd name="connsiteX0" fmla="*/ 0 w 1430866"/>
                  <a:gd name="connsiteY0" fmla="*/ 0 h 414867"/>
                  <a:gd name="connsiteX1" fmla="*/ 1327149 w 1430866"/>
                  <a:gd name="connsiteY1" fmla="*/ 0 h 414867"/>
                  <a:gd name="connsiteX2" fmla="*/ 1430866 w 1430866"/>
                  <a:gd name="connsiteY2" fmla="*/ 414867 h 414867"/>
                  <a:gd name="connsiteX3" fmla="*/ 103717 w 1430866"/>
                  <a:gd name="connsiteY3" fmla="*/ 414867 h 41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0866" h="414867">
                    <a:moveTo>
                      <a:pt x="0" y="0"/>
                    </a:moveTo>
                    <a:lnTo>
                      <a:pt x="1327149" y="0"/>
                    </a:lnTo>
                    <a:lnTo>
                      <a:pt x="1430866" y="414867"/>
                    </a:lnTo>
                    <a:lnTo>
                      <a:pt x="103717" y="414867"/>
                    </a:lnTo>
                    <a:close/>
                  </a:path>
                </a:pathLst>
              </a:custGeom>
              <a:solidFill>
                <a:srgbClr val="D7A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7" name="组合 56"/>
            <p:cNvGrpSpPr/>
            <p:nvPr>
              <p:custDataLst>
                <p:tags r:id="rId14"/>
              </p:custDataLst>
            </p:nvPr>
          </p:nvGrpSpPr>
          <p:grpSpPr>
            <a:xfrm>
              <a:off x="12818" y="4407"/>
              <a:ext cx="2327" cy="3506"/>
              <a:chOff x="6077301" y="3008410"/>
              <a:chExt cx="1099251" cy="1656332"/>
            </a:xfrm>
          </p:grpSpPr>
          <p:sp>
            <p:nvSpPr>
              <p:cNvPr id="58" name="矩形 57"/>
              <p:cNvSpPr/>
              <p:nvPr>
                <p:custDataLst>
                  <p:tags r:id="rId15"/>
                </p:custDataLst>
              </p:nvPr>
            </p:nvSpPr>
            <p:spPr>
              <a:xfrm>
                <a:off x="6077301" y="3008410"/>
                <a:ext cx="1013285" cy="1656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36000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对小客户不重视</a:t>
                </a:r>
                <a:endPara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任意多边形 5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078827" y="3008410"/>
                <a:ext cx="1097725" cy="318276"/>
              </a:xfrm>
              <a:custGeom>
                <a:avLst/>
                <a:gdLst>
                  <a:gd name="connsiteX0" fmla="*/ 0 w 1430866"/>
                  <a:gd name="connsiteY0" fmla="*/ 0 h 414867"/>
                  <a:gd name="connsiteX1" fmla="*/ 1327149 w 1430866"/>
                  <a:gd name="connsiteY1" fmla="*/ 0 h 414867"/>
                  <a:gd name="connsiteX2" fmla="*/ 1430866 w 1430866"/>
                  <a:gd name="connsiteY2" fmla="*/ 414867 h 414867"/>
                  <a:gd name="connsiteX3" fmla="*/ 103717 w 1430866"/>
                  <a:gd name="connsiteY3" fmla="*/ 414867 h 41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0866" h="414867">
                    <a:moveTo>
                      <a:pt x="0" y="0"/>
                    </a:moveTo>
                    <a:lnTo>
                      <a:pt x="1327149" y="0"/>
                    </a:lnTo>
                    <a:lnTo>
                      <a:pt x="1430866" y="414867"/>
                    </a:lnTo>
                    <a:lnTo>
                      <a:pt x="103717" y="414867"/>
                    </a:lnTo>
                    <a:close/>
                  </a:path>
                </a:pathLst>
              </a:custGeom>
              <a:solidFill>
                <a:srgbClr val="D7A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>
              <p:custDataLst>
                <p:tags r:id="rId17"/>
              </p:custDataLst>
            </p:nvPr>
          </p:nvGrpSpPr>
          <p:grpSpPr>
            <a:xfrm>
              <a:off x="15667" y="5644"/>
              <a:ext cx="2324" cy="3506"/>
              <a:chOff x="7423256" y="3593004"/>
              <a:chExt cx="1097725" cy="1656332"/>
            </a:xfrm>
          </p:grpSpPr>
          <p:sp>
            <p:nvSpPr>
              <p:cNvPr id="61" name="矩形 60"/>
              <p:cNvSpPr/>
              <p:nvPr>
                <p:custDataLst>
                  <p:tags r:id="rId18"/>
                </p:custDataLst>
              </p:nvPr>
            </p:nvSpPr>
            <p:spPr>
              <a:xfrm>
                <a:off x="7423256" y="3593004"/>
                <a:ext cx="1017489" cy="16561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360000" numCol="1" spcCol="0" rtlCol="0" fromWordArt="0" anchor="ctr" anchorCtr="0" forceAA="0" compatLnSpc="1">
                <a:normAutofit/>
              </a:bodyPr>
              <a:p>
                <a:pPr marL="285750" indent="-285750">
                  <a:buClr>
                    <a:srgbClr val="000000"/>
                  </a:buClr>
                  <a:buFont typeface="Wingdings" panose="05000000000000000000" charset="0"/>
                  <a:buChar char="u"/>
                </a:pP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用停止的眼光看发展的事物</a:t>
                </a:r>
                <a:endPara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任意多边形 61"/>
              <p:cNvSpPr/>
              <p:nvPr>
                <p:custDataLst>
                  <p:tags r:id="rId19"/>
                </p:custDataLst>
              </p:nvPr>
            </p:nvSpPr>
            <p:spPr>
              <a:xfrm flipH="1">
                <a:off x="7423256" y="4931060"/>
                <a:ext cx="1097725" cy="318276"/>
              </a:xfrm>
              <a:custGeom>
                <a:avLst/>
                <a:gdLst>
                  <a:gd name="connsiteX0" fmla="*/ 0 w 1430866"/>
                  <a:gd name="connsiteY0" fmla="*/ 0 h 414867"/>
                  <a:gd name="connsiteX1" fmla="*/ 1327149 w 1430866"/>
                  <a:gd name="connsiteY1" fmla="*/ 0 h 414867"/>
                  <a:gd name="connsiteX2" fmla="*/ 1430866 w 1430866"/>
                  <a:gd name="connsiteY2" fmla="*/ 414867 h 414867"/>
                  <a:gd name="connsiteX3" fmla="*/ 103717 w 1430866"/>
                  <a:gd name="connsiteY3" fmla="*/ 414867 h 41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0866" h="414867">
                    <a:moveTo>
                      <a:pt x="0" y="0"/>
                    </a:moveTo>
                    <a:lnTo>
                      <a:pt x="1327149" y="0"/>
                    </a:lnTo>
                    <a:lnTo>
                      <a:pt x="1430866" y="414867"/>
                    </a:lnTo>
                    <a:lnTo>
                      <a:pt x="103717" y="414867"/>
                    </a:lnTo>
                    <a:close/>
                  </a:path>
                </a:pathLst>
              </a:custGeom>
              <a:solidFill>
                <a:srgbClr val="D7A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381125" y="2884805"/>
            <a:ext cx="640588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5400" b="1" spc="200" dirty="0">
                <a:solidFill>
                  <a:schemeClr val="accent1"/>
                </a:solidFill>
                <a:uFillTx/>
              </a:rPr>
              <a:t>一</a:t>
            </a:r>
            <a:r>
              <a:rPr lang="en-US" altLang="zh-CN" sz="5400" b="1" spc="200" dirty="0">
                <a:solidFill>
                  <a:schemeClr val="accent1"/>
                </a:solidFill>
                <a:uFillTx/>
                <a:latin typeface="+mn-ea"/>
              </a:rPr>
              <a:t>.</a:t>
            </a:r>
            <a:r>
              <a:rPr lang="zh-CN" sz="5400" b="1" spc="200" dirty="0">
                <a:solidFill>
                  <a:schemeClr val="accent1"/>
                </a:solidFill>
                <a:uFillTx/>
              </a:rPr>
              <a:t>什么是售后服务</a:t>
            </a:r>
            <a:endParaRPr lang="zh-CN" sz="5400" b="1" spc="200" dirty="0">
              <a:solidFill>
                <a:schemeClr val="accent1"/>
              </a:solidFill>
              <a:uFillTx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976880" y="2321560"/>
            <a:ext cx="623887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32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在做售后服务时存在的误区</a:t>
            </a:r>
            <a:endParaRPr lang="zh-CN" altLang="en-US" sz="32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2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服务不在于</a:t>
            </a:r>
            <a:r>
              <a:rPr lang="en-US" altLang="zh-CN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小恩小惠</a:t>
            </a:r>
            <a:r>
              <a:rPr lang="en-US" altLang="zh-CN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，重要的是</a:t>
            </a:r>
            <a:r>
              <a:rPr lang="en-US" altLang="zh-CN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以客为尊</a:t>
            </a:r>
            <a:r>
              <a:rPr lang="en-US" altLang="zh-CN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的态度及专业经营的理念</a:t>
            </a:r>
            <a:endParaRPr lang="zh-CN" altLang="en-US" sz="2400" spc="200" dirty="0">
              <a:solidFill>
                <a:schemeClr val="accent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34005" y="1929130"/>
            <a:ext cx="652399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47D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售后服务的目的</a:t>
            </a:r>
            <a:endParaRPr lang="zh-CN" altLang="en-US" sz="3200" b="1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900" b="1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b="1" kern="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da-DK" sz="2400" b="1" kern="0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获得转介绍名单</a:t>
            </a:r>
            <a:endParaRPr lang="zh-CN" altLang="en-US" sz="2400" spc="20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da-DK" sz="2400" kern="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我们销售的对象是？准客户</a:t>
            </a:r>
            <a:endParaRPr lang="zh-CN" altLang="da-DK" sz="2400" kern="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da-DK" sz="2400" kern="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那么</a:t>
            </a:r>
            <a:r>
              <a:rPr lang="zh-CN" altLang="da-DK" sz="2400" kern="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400" kern="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</a:t>
            </a:r>
            <a:r>
              <a:rPr lang="zh-CN" altLang="da-DK" sz="2400" kern="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</a:t>
            </a:r>
            <a:r>
              <a:rPr lang="zh-CN" altLang="da-DK" sz="2400" kern="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准客户是最容易接洽和成交呢？</a:t>
            </a:r>
            <a:endParaRPr lang="zh-CN" altLang="da-DK" sz="2400" kern="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spc="20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客户或熟人介绍的准客户</a:t>
            </a:r>
            <a:endParaRPr lang="zh-CN" altLang="en-US" sz="2400" spc="200" dirty="0" smtClean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74445" y="876935"/>
            <a:ext cx="9643110" cy="5103495"/>
            <a:chOff x="2007" y="1820"/>
            <a:chExt cx="15186" cy="8037"/>
          </a:xfrm>
        </p:grpSpPr>
        <p:sp>
          <p:nvSpPr>
            <p:cNvPr id="5" name="文本框 4"/>
            <p:cNvSpPr txBox="1"/>
            <p:nvPr/>
          </p:nvSpPr>
          <p:spPr>
            <a:xfrm>
              <a:off x="4956" y="7969"/>
              <a:ext cx="9287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400" b="1" spc="200" dirty="0">
                  <a:solidFill>
                    <a:srgbClr val="B7181F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总之，售后服务是开拓市场、维护市场</a:t>
              </a:r>
              <a:endParaRPr lang="zh-CN" altLang="en-US" sz="2400" b="1" spc="200" dirty="0">
                <a:solidFill>
                  <a:srgbClr val="B7181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spc="200" dirty="0">
                  <a:solidFill>
                    <a:srgbClr val="B7181F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编织新的人际网络的有效方法。</a:t>
              </a:r>
              <a:endParaRPr lang="zh-CN" altLang="en-US" sz="2400" b="1" spc="200" dirty="0">
                <a:solidFill>
                  <a:srgbClr val="B7181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07" y="1820"/>
              <a:ext cx="15186" cy="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 dirty="0">
                  <a:solidFill>
                    <a:srgbClr val="447D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200" b="1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售后服务的</a:t>
              </a:r>
              <a:r>
                <a:rPr lang="zh-CN" altLang="en-US" sz="3200" b="1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</a:t>
              </a:r>
              <a:endParaRPr lang="zh-CN" altLang="en-US" sz="32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良好的服务可以提升您的职业尊严及工作成就价值</a:t>
              </a:r>
              <a:r>
                <a:rPr lang="en-US" altLang="zh-CN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.</a:t>
              </a:r>
              <a:endParaRPr lang="en-US" altLang="zh-CN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良好的售后服务会使客户视业务员为专业人士</a:t>
              </a:r>
              <a:r>
                <a:rPr lang="en-US" altLang="zh-CN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.</a:t>
              </a:r>
              <a:endParaRPr lang="en-US" altLang="zh-CN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良好的售后服务是面临同业商品竞争时唯一重要的成交原因</a:t>
              </a:r>
              <a:r>
                <a:rPr lang="en-US" altLang="zh-CN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.</a:t>
              </a:r>
              <a:endParaRPr lang="en-US" altLang="zh-CN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B71C1C"/>
                </a:buClr>
                <a:buFont typeface="Wingdings" panose="05000000000000000000" charset="0"/>
                <a:buChar char="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良好的服务被证明是建立准主顾群的最佳方法，好的口碑使得业务员拥有更多客户来源中心，并愿意推介更多准主顾名单</a:t>
              </a:r>
              <a:r>
                <a:rPr lang="en-US" altLang="zh-CN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.</a:t>
              </a:r>
              <a:endParaRPr lang="en-US" altLang="zh-CN" sz="24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2460" y="1071245"/>
            <a:ext cx="8386445" cy="4716145"/>
            <a:chOff x="4982" y="2760"/>
            <a:chExt cx="13207" cy="7427"/>
          </a:xfrm>
        </p:grpSpPr>
        <p:sp>
          <p:nvSpPr>
            <p:cNvPr id="4" name="文本框 3"/>
            <p:cNvSpPr txBox="1"/>
            <p:nvPr/>
          </p:nvSpPr>
          <p:spPr>
            <a:xfrm>
              <a:off x="4982" y="2760"/>
              <a:ext cx="13207" cy="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 spc="300">
                  <a:solidFill>
                    <a:schemeClr val="tx1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3200" b="1" spc="30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l">
                <a:lnSpc>
                  <a:spcPct val="200000"/>
                </a:lnSpc>
              </a:pPr>
              <a:r>
                <a:rPr lang="en-US" altLang="zh-CN" sz="2400" spc="200" dirty="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spc="200" dirty="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、维护市场比拓展市场更为重要（狩猎——圈养）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 algn="l">
                <a:lnSpc>
                  <a:spcPct val="200000"/>
                </a:lnSpc>
              </a:pPr>
              <a:r>
                <a:rPr lang="zh-CN" altLang="en-US" sz="2400" spc="200" dirty="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2、服务是一种理念，而非简单的形式（思想——行为）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 algn="l">
                <a:lnSpc>
                  <a:spcPct val="200000"/>
                </a:lnSpc>
              </a:pPr>
              <a:r>
                <a:rPr lang="zh-CN" altLang="en-US" sz="2400" spc="200" dirty="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3、攻城为下、伐谋次之、攻心为上</a:t>
              </a:r>
              <a:endParaRPr lang="zh-CN" altLang="en-US" sz="2400" b="1" spc="20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957" y="8008"/>
              <a:ext cx="8673" cy="21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>
                <a:lnSpc>
                  <a:spcPct val="150000"/>
                </a:lnSpc>
              </a:pPr>
              <a:r>
                <a:rPr lang="zh-CN" altLang="en-US" sz="2800" b="1" spc="200" dirty="0">
                  <a:solidFill>
                    <a:schemeClr val="accent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服务就是一种“维护”的表现</a:t>
              </a:r>
              <a:endParaRPr lang="zh-CN" altLang="en-US" sz="2800" b="1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2800" b="1" spc="200" dirty="0">
                  <a:solidFill>
                    <a:schemeClr val="accent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服务就是一种“攻心”的理念</a:t>
              </a:r>
              <a:endParaRPr lang="zh-CN" altLang="en-US" sz="2800" b="1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03425" name="文本框 103425"/>
          <p:cNvSpPr txBox="1"/>
          <p:nvPr/>
        </p:nvSpPr>
        <p:spPr>
          <a:xfrm>
            <a:off x="2973070" y="2152015"/>
            <a:ext cx="624522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>
              <a:lnSpc>
                <a:spcPct val="150000"/>
              </a:lnSpc>
            </a:pPr>
            <a:r>
              <a:rPr lang="zh-CN" altLang="en-US" sz="32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endParaRPr lang="zh-CN" altLang="en-US" sz="32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200000"/>
              </a:lnSpc>
            </a:pPr>
            <a:r>
              <a:rPr lang="zh-CN" altLang="en-US" sz="2800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当你想到客户或客户想到你时</a:t>
            </a:r>
            <a:endParaRPr lang="zh-CN" altLang="en-US" sz="2800" spc="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200000"/>
              </a:lnSpc>
            </a:pPr>
            <a:r>
              <a:rPr lang="zh-CN" altLang="en-US" sz="2800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售后服务化为</a:t>
            </a:r>
            <a:r>
              <a:rPr lang="zh-CN" altLang="en-US" sz="2800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新一轮销售</a:t>
            </a:r>
            <a:r>
              <a:rPr lang="zh-CN" altLang="en-US" sz="2800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800" b="1" spc="200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18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2" name="椭圆 1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599590" y="0"/>
            <a:ext cx="2791973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5" name="图片 24" descr="微信图片_201804170909336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8743950" y="3568700"/>
            <a:ext cx="2714625" cy="262826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26" name="组合 25"/>
          <p:cNvGrpSpPr/>
          <p:nvPr/>
        </p:nvGrpSpPr>
        <p:grpSpPr>
          <a:xfrm>
            <a:off x="450215" y="336550"/>
            <a:ext cx="2085340" cy="578485"/>
            <a:chOff x="709" y="410"/>
            <a:chExt cx="3284" cy="911"/>
          </a:xfrm>
        </p:grpSpPr>
        <p:pic>
          <p:nvPicPr>
            <p:cNvPr id="27" name="图片 2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28" name="文本框 2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3475" y="2967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>
                <a:solidFill>
                  <a:schemeClr val="accent1"/>
                </a:solidFill>
              </a:rPr>
              <a:t>谢谢聆听</a:t>
            </a:r>
            <a:endParaRPr lang="zh-CN" altLang="en-US" sz="54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12975" y="2028825"/>
            <a:ext cx="776605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32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什么是服务？</a:t>
            </a:r>
            <a:endParaRPr lang="zh-CN" altLang="en-US" sz="32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服务就是以客户为主，设身处地的站在对方立场，本着关怀的态度，去帮助其解决问题。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75143" y="1598295"/>
            <a:ext cx="8641080" cy="36614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3200" b="1" spc="200" dirty="0" smtClean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服务的理念</a:t>
            </a:r>
            <a:endParaRPr lang="zh-CN" altLang="en-US" sz="3200" b="1" spc="200" dirty="0" smtClean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如果你是客户，你需要别人提供什么样的服务？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好的服务：就是让客户想忘了你都难</a:t>
            </a:r>
            <a:r>
              <a:rPr lang="en-US" altLang="zh-CN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ctr">
              <a:lnSpc>
                <a:spcPct val="200000"/>
              </a:lnSpc>
            </a:pPr>
            <a:r>
              <a:rPr lang="zh-CN" altLang="en-US" sz="2800" b="1" spc="200" dirty="0">
                <a:ln w="22225">
                  <a:noFill/>
                  <a:prstDash val="solid"/>
                </a:ln>
                <a:solidFill>
                  <a:srgbClr val="C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一切以客户的感受良好为标准</a:t>
            </a:r>
            <a:endParaRPr lang="zh-CN" altLang="en-US" sz="2800" b="1" spc="200" dirty="0">
              <a:ln w="22225">
                <a:noFill/>
                <a:prstDash val="solid"/>
              </a:ln>
              <a:solidFill>
                <a:srgbClr val="C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 rot="10800000" flipV="1">
            <a:off x="1069975" y="2044700"/>
            <a:ext cx="1005205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="1" spc="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什么是售后服务？</a:t>
            </a:r>
            <a:endParaRPr lang="zh-CN" altLang="en-US" sz="32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售后服务</a:t>
            </a: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是指客户购买后，协助客户服务、收益等</a:t>
            </a:r>
            <a:r>
              <a:rPr lang="zh-CN" altLang="en-US" sz="28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相关的</a:t>
            </a: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事宜，定期提供</a:t>
            </a:r>
            <a:r>
              <a:rPr lang="zh-CN" altLang="en-US" sz="28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有关公</a:t>
            </a: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司政策、活动</a:t>
            </a:r>
            <a:r>
              <a:rPr lang="zh-CN" altLang="en-US" sz="28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及最新分红</a:t>
            </a: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配置方案</a:t>
            </a:r>
            <a:r>
              <a:rPr lang="zh-CN" altLang="en-US" sz="28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的资料</a:t>
            </a: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，根据客户的</a:t>
            </a:r>
            <a:r>
              <a:rPr lang="zh-CN" altLang="en-US" sz="28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</a:t>
            </a: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做出恰当的建议。</a:t>
            </a:r>
            <a:endParaRPr lang="zh-CN" altLang="en-US" sz="2800" b="1" spc="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03960" y="1149350"/>
            <a:ext cx="3027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售后服务的特点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90758" y="3589338"/>
            <a:ext cx="500063" cy="2193925"/>
          </a:xfrm>
          <a:prstGeom prst="rect">
            <a:avLst/>
          </a:prstGeom>
          <a:gradFill>
            <a:gsLst>
              <a:gs pos="100000">
                <a:srgbClr val="D7AF36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39043" y="3589338"/>
            <a:ext cx="249238" cy="2193925"/>
          </a:xfrm>
          <a:prstGeom prst="rect">
            <a:avLst/>
          </a:prstGeom>
          <a:solidFill>
            <a:srgbClr val="D7AF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" name="Freeform 22"/>
          <p:cNvSpPr/>
          <p:nvPr/>
        </p:nvSpPr>
        <p:spPr bwMode="auto">
          <a:xfrm>
            <a:off x="3221355" y="5783263"/>
            <a:ext cx="2085975" cy="1074738"/>
          </a:xfrm>
          <a:custGeom>
            <a:avLst/>
            <a:gdLst>
              <a:gd name="T0" fmla="*/ 1314 w 1314"/>
              <a:gd name="T1" fmla="*/ 0 h 677"/>
              <a:gd name="T2" fmla="*/ 999 w 1314"/>
              <a:gd name="T3" fmla="*/ 0 h 677"/>
              <a:gd name="T4" fmla="*/ 0 w 1314"/>
              <a:gd name="T5" fmla="*/ 677 h 677"/>
              <a:gd name="T6" fmla="*/ 597 w 1314"/>
              <a:gd name="T7" fmla="*/ 677 h 677"/>
              <a:gd name="T8" fmla="*/ 1314 w 1314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4" h="677">
                <a:moveTo>
                  <a:pt x="1314" y="0"/>
                </a:moveTo>
                <a:lnTo>
                  <a:pt x="999" y="0"/>
                </a:lnTo>
                <a:lnTo>
                  <a:pt x="0" y="677"/>
                </a:lnTo>
                <a:lnTo>
                  <a:pt x="597" y="677"/>
                </a:lnTo>
                <a:lnTo>
                  <a:pt x="1314" y="0"/>
                </a:lnTo>
                <a:close/>
              </a:path>
            </a:pathLst>
          </a:custGeom>
          <a:solidFill>
            <a:srgbClr val="D7AF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Freeform 23"/>
          <p:cNvSpPr/>
          <p:nvPr/>
        </p:nvSpPr>
        <p:spPr bwMode="auto">
          <a:xfrm>
            <a:off x="3662680" y="5783263"/>
            <a:ext cx="1628775" cy="1074738"/>
          </a:xfrm>
          <a:custGeom>
            <a:avLst/>
            <a:gdLst>
              <a:gd name="T0" fmla="*/ 1026 w 1026"/>
              <a:gd name="T1" fmla="*/ 0 h 677"/>
              <a:gd name="T2" fmla="*/ 869 w 1026"/>
              <a:gd name="T3" fmla="*/ 0 h 677"/>
              <a:gd name="T4" fmla="*/ 0 w 1026"/>
              <a:gd name="T5" fmla="*/ 677 h 677"/>
              <a:gd name="T6" fmla="*/ 310 w 1026"/>
              <a:gd name="T7" fmla="*/ 677 h 677"/>
              <a:gd name="T8" fmla="*/ 1026 w 1026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6" h="677">
                <a:moveTo>
                  <a:pt x="1026" y="0"/>
                </a:moveTo>
                <a:lnTo>
                  <a:pt x="869" y="0"/>
                </a:lnTo>
                <a:lnTo>
                  <a:pt x="0" y="677"/>
                </a:lnTo>
                <a:lnTo>
                  <a:pt x="310" y="677"/>
                </a:lnTo>
                <a:lnTo>
                  <a:pt x="1026" y="0"/>
                </a:lnTo>
                <a:close/>
              </a:path>
            </a:pathLst>
          </a:custGeom>
          <a:solidFill>
            <a:srgbClr val="D7AF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55516" y="3040063"/>
            <a:ext cx="501650" cy="2743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203801" y="3040063"/>
            <a:ext cx="250825" cy="2743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0" name="Freeform 12"/>
          <p:cNvSpPr/>
          <p:nvPr/>
        </p:nvSpPr>
        <p:spPr bwMode="auto">
          <a:xfrm>
            <a:off x="6110648" y="5782628"/>
            <a:ext cx="1360488" cy="1074738"/>
          </a:xfrm>
          <a:custGeom>
            <a:avLst/>
            <a:gdLst>
              <a:gd name="T0" fmla="*/ 857 w 857"/>
              <a:gd name="T1" fmla="*/ 0 h 677"/>
              <a:gd name="T2" fmla="*/ 541 w 857"/>
              <a:gd name="T3" fmla="*/ 0 h 677"/>
              <a:gd name="T4" fmla="*/ 0 w 857"/>
              <a:gd name="T5" fmla="*/ 677 h 677"/>
              <a:gd name="T6" fmla="*/ 563 w 857"/>
              <a:gd name="T7" fmla="*/ 677 h 677"/>
              <a:gd name="T8" fmla="*/ 857 w 857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" h="677">
                <a:moveTo>
                  <a:pt x="857" y="0"/>
                </a:moveTo>
                <a:lnTo>
                  <a:pt x="541" y="0"/>
                </a:lnTo>
                <a:lnTo>
                  <a:pt x="0" y="677"/>
                </a:lnTo>
                <a:lnTo>
                  <a:pt x="563" y="677"/>
                </a:lnTo>
                <a:lnTo>
                  <a:pt x="85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Freeform 13"/>
          <p:cNvSpPr/>
          <p:nvPr/>
        </p:nvSpPr>
        <p:spPr bwMode="auto">
          <a:xfrm>
            <a:off x="6542766" y="5783263"/>
            <a:ext cx="920750" cy="1074738"/>
          </a:xfrm>
          <a:custGeom>
            <a:avLst/>
            <a:gdLst>
              <a:gd name="T0" fmla="*/ 580 w 580"/>
              <a:gd name="T1" fmla="*/ 0 h 677"/>
              <a:gd name="T2" fmla="*/ 422 w 580"/>
              <a:gd name="T3" fmla="*/ 0 h 677"/>
              <a:gd name="T4" fmla="*/ 0 w 580"/>
              <a:gd name="T5" fmla="*/ 677 h 677"/>
              <a:gd name="T6" fmla="*/ 286 w 580"/>
              <a:gd name="T7" fmla="*/ 677 h 677"/>
              <a:gd name="T8" fmla="*/ 580 w 580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677">
                <a:moveTo>
                  <a:pt x="580" y="0"/>
                </a:moveTo>
                <a:lnTo>
                  <a:pt x="422" y="0"/>
                </a:lnTo>
                <a:lnTo>
                  <a:pt x="0" y="677"/>
                </a:lnTo>
                <a:lnTo>
                  <a:pt x="286" y="677"/>
                </a:lnTo>
                <a:lnTo>
                  <a:pt x="58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9017635" y="2284095"/>
            <a:ext cx="511175" cy="3499485"/>
          </a:xfrm>
          <a:prstGeom prst="rect">
            <a:avLst/>
          </a:pr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9288780" y="2294255"/>
            <a:ext cx="237490" cy="3489325"/>
          </a:xfrm>
          <a:prstGeom prst="rect">
            <a:avLst/>
          </a:pr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8" name="Freeform 26"/>
          <p:cNvSpPr/>
          <p:nvPr/>
        </p:nvSpPr>
        <p:spPr bwMode="auto">
          <a:xfrm>
            <a:off x="9016777" y="5783263"/>
            <a:ext cx="2085975" cy="1074738"/>
          </a:xfrm>
          <a:custGeom>
            <a:avLst/>
            <a:gdLst>
              <a:gd name="T0" fmla="*/ 0 w 1314"/>
              <a:gd name="T1" fmla="*/ 0 h 677"/>
              <a:gd name="T2" fmla="*/ 315 w 1314"/>
              <a:gd name="T3" fmla="*/ 0 h 677"/>
              <a:gd name="T4" fmla="*/ 1314 w 1314"/>
              <a:gd name="T5" fmla="*/ 677 h 677"/>
              <a:gd name="T6" fmla="*/ 717 w 1314"/>
              <a:gd name="T7" fmla="*/ 677 h 677"/>
              <a:gd name="T8" fmla="*/ 0 w 1314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4" h="677">
                <a:moveTo>
                  <a:pt x="0" y="0"/>
                </a:moveTo>
                <a:lnTo>
                  <a:pt x="315" y="0"/>
                </a:lnTo>
                <a:lnTo>
                  <a:pt x="1314" y="677"/>
                </a:lnTo>
                <a:lnTo>
                  <a:pt x="717" y="677"/>
                </a:lnTo>
                <a:lnTo>
                  <a:pt x="0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9" name="Freeform 27"/>
          <p:cNvSpPr/>
          <p:nvPr/>
        </p:nvSpPr>
        <p:spPr bwMode="auto">
          <a:xfrm>
            <a:off x="9254902" y="5783263"/>
            <a:ext cx="1835150" cy="1074738"/>
          </a:xfrm>
          <a:custGeom>
            <a:avLst/>
            <a:gdLst>
              <a:gd name="T0" fmla="*/ 157 w 1156"/>
              <a:gd name="T1" fmla="*/ 0 h 677"/>
              <a:gd name="T2" fmla="*/ 0 w 1156"/>
              <a:gd name="T3" fmla="*/ 0 h 677"/>
              <a:gd name="T4" fmla="*/ 870 w 1156"/>
              <a:gd name="T5" fmla="*/ 677 h 677"/>
              <a:gd name="T6" fmla="*/ 1156 w 1156"/>
              <a:gd name="T7" fmla="*/ 677 h 677"/>
              <a:gd name="T8" fmla="*/ 157 w 1156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677">
                <a:moveTo>
                  <a:pt x="157" y="0"/>
                </a:moveTo>
                <a:lnTo>
                  <a:pt x="0" y="0"/>
                </a:lnTo>
                <a:lnTo>
                  <a:pt x="870" y="677"/>
                </a:lnTo>
                <a:lnTo>
                  <a:pt x="1156" y="677"/>
                </a:lnTo>
                <a:lnTo>
                  <a:pt x="157" y="0"/>
                </a:lnTo>
                <a:close/>
              </a:path>
            </a:pathLst>
          </a:custGeom>
          <a:solidFill>
            <a:srgbClr val="C4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1" name="Freeform 41"/>
          <p:cNvSpPr>
            <a:spLocks noEditPoints="1"/>
          </p:cNvSpPr>
          <p:nvPr/>
        </p:nvSpPr>
        <p:spPr bwMode="auto">
          <a:xfrm>
            <a:off x="4487252" y="2284095"/>
            <a:ext cx="1097868" cy="1305243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2" y="0"/>
                  <a:pt x="1200" y="269"/>
                  <a:pt x="1200" y="600"/>
                </a:cubicBezTo>
                <a:cubicBezTo>
                  <a:pt x="1200" y="868"/>
                  <a:pt x="1025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2"/>
                  <a:pt x="849" y="150"/>
                  <a:pt x="600" y="150"/>
                </a:cubicBezTo>
                <a:cubicBezTo>
                  <a:pt x="352" y="150"/>
                  <a:pt x="150" y="352"/>
                  <a:pt x="150" y="600"/>
                </a:cubicBezTo>
                <a:cubicBezTo>
                  <a:pt x="150" y="849"/>
                  <a:pt x="352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D7AF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87" name="Freeform 37"/>
          <p:cNvSpPr>
            <a:spLocks noEditPoints="1"/>
          </p:cNvSpPr>
          <p:nvPr/>
        </p:nvSpPr>
        <p:spPr bwMode="auto">
          <a:xfrm>
            <a:off x="6681386" y="1732946"/>
            <a:ext cx="1098000" cy="1306800"/>
          </a:xfrm>
          <a:custGeom>
            <a:avLst/>
            <a:gdLst>
              <a:gd name="T0" fmla="*/ 418 w 1200"/>
              <a:gd name="T1" fmla="*/ 1171 h 1425"/>
              <a:gd name="T2" fmla="*/ 0 w 1200"/>
              <a:gd name="T3" fmla="*/ 600 h 1425"/>
              <a:gd name="T4" fmla="*/ 600 w 1200"/>
              <a:gd name="T5" fmla="*/ 0 h 1425"/>
              <a:gd name="T6" fmla="*/ 1200 w 1200"/>
              <a:gd name="T7" fmla="*/ 600 h 1425"/>
              <a:gd name="T8" fmla="*/ 782 w 1200"/>
              <a:gd name="T9" fmla="*/ 1171 h 1425"/>
              <a:gd name="T10" fmla="*/ 600 w 1200"/>
              <a:gd name="T11" fmla="*/ 1425 h 1425"/>
              <a:gd name="T12" fmla="*/ 418 w 1200"/>
              <a:gd name="T13" fmla="*/ 1171 h 1425"/>
              <a:gd name="T14" fmla="*/ 1050 w 1200"/>
              <a:gd name="T15" fmla="*/ 600 h 1425"/>
              <a:gd name="T16" fmla="*/ 600 w 1200"/>
              <a:gd name="T17" fmla="*/ 150 h 1425"/>
              <a:gd name="T18" fmla="*/ 150 w 1200"/>
              <a:gd name="T19" fmla="*/ 600 h 1425"/>
              <a:gd name="T20" fmla="*/ 600 w 1200"/>
              <a:gd name="T21" fmla="*/ 1050 h 1425"/>
              <a:gd name="T22" fmla="*/ 1050 w 1200"/>
              <a:gd name="T23" fmla="*/ 600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5">
                <a:moveTo>
                  <a:pt x="418" y="1171"/>
                </a:moveTo>
                <a:cubicBezTo>
                  <a:pt x="175" y="1094"/>
                  <a:pt x="0" y="868"/>
                  <a:pt x="0" y="600"/>
                </a:cubicBezTo>
                <a:cubicBezTo>
                  <a:pt x="0" y="268"/>
                  <a:pt x="269" y="0"/>
                  <a:pt x="600" y="0"/>
                </a:cubicBezTo>
                <a:cubicBezTo>
                  <a:pt x="931" y="0"/>
                  <a:pt x="1200" y="268"/>
                  <a:pt x="1200" y="600"/>
                </a:cubicBezTo>
                <a:cubicBezTo>
                  <a:pt x="1200" y="868"/>
                  <a:pt x="1024" y="1094"/>
                  <a:pt x="782" y="1171"/>
                </a:cubicBezTo>
                <a:cubicBezTo>
                  <a:pt x="600" y="1425"/>
                  <a:pt x="600" y="1425"/>
                  <a:pt x="600" y="1425"/>
                </a:cubicBezTo>
                <a:lnTo>
                  <a:pt x="418" y="1171"/>
                </a:lnTo>
                <a:close/>
                <a:moveTo>
                  <a:pt x="1050" y="600"/>
                </a:moveTo>
                <a:cubicBezTo>
                  <a:pt x="1050" y="351"/>
                  <a:pt x="848" y="150"/>
                  <a:pt x="600" y="150"/>
                </a:cubicBezTo>
                <a:cubicBezTo>
                  <a:pt x="351" y="150"/>
                  <a:pt x="150" y="351"/>
                  <a:pt x="150" y="600"/>
                </a:cubicBezTo>
                <a:cubicBezTo>
                  <a:pt x="150" y="848"/>
                  <a:pt x="351" y="1050"/>
                  <a:pt x="600" y="1050"/>
                </a:cubicBezTo>
                <a:cubicBezTo>
                  <a:pt x="848" y="1050"/>
                  <a:pt x="1050" y="848"/>
                  <a:pt x="1050" y="6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5" name="Freeform 29"/>
          <p:cNvSpPr>
            <a:spLocks noEditPoints="1"/>
          </p:cNvSpPr>
          <p:nvPr/>
        </p:nvSpPr>
        <p:spPr bwMode="auto">
          <a:xfrm>
            <a:off x="8785225" y="987425"/>
            <a:ext cx="1097280" cy="1306830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2" y="0"/>
                  <a:pt x="1200" y="269"/>
                  <a:pt x="1200" y="600"/>
                </a:cubicBezTo>
                <a:cubicBezTo>
                  <a:pt x="1200" y="868"/>
                  <a:pt x="1025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1"/>
                  <a:pt x="849" y="150"/>
                  <a:pt x="600" y="150"/>
                </a:cubicBezTo>
                <a:cubicBezTo>
                  <a:pt x="352" y="150"/>
                  <a:pt x="150" y="351"/>
                  <a:pt x="150" y="600"/>
                </a:cubicBezTo>
                <a:cubicBezTo>
                  <a:pt x="150" y="849"/>
                  <a:pt x="352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94860" y="2643578"/>
            <a:ext cx="123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54538" y="2072852"/>
            <a:ext cx="131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41740" y="1334135"/>
            <a:ext cx="983615" cy="398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艰巨性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93260" y="962025"/>
            <a:ext cx="3205480" cy="4933950"/>
            <a:chOff x="7076" y="2385"/>
            <a:chExt cx="5048" cy="7770"/>
          </a:xfrm>
        </p:grpSpPr>
        <p:sp>
          <p:nvSpPr>
            <p:cNvPr id="4" name="文本框 3"/>
            <p:cNvSpPr txBox="1"/>
            <p:nvPr/>
          </p:nvSpPr>
          <p:spPr>
            <a:xfrm>
              <a:off x="7076" y="2385"/>
              <a:ext cx="5048" cy="13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3200" b="1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售后服务的原则</a:t>
              </a:r>
              <a:endParaRPr lang="zh-CN" altLang="en-US" sz="2800" spc="200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678" y="4287"/>
              <a:ext cx="3844" cy="5868"/>
              <a:chOff x="9835" y="4790"/>
              <a:chExt cx="3844" cy="5868"/>
            </a:xfrm>
          </p:grpSpPr>
          <p:sp>
            <p:nvSpPr>
              <p:cNvPr id="5" name="流程图: 可选过程 4"/>
              <p:cNvSpPr/>
              <p:nvPr/>
            </p:nvSpPr>
            <p:spPr>
              <a:xfrm>
                <a:off x="9835" y="4790"/>
                <a:ext cx="3844" cy="96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800" spc="200">
                    <a:solidFill>
                      <a:schemeClr val="bg1"/>
                    </a:solidFill>
                    <a:uFillTx/>
                    <a:sym typeface="+mn-ea"/>
                  </a:rPr>
                  <a:t>常保联系</a:t>
                </a:r>
                <a:endParaRPr lang="zh-CN" altLang="en-US" sz="2800" spc="200">
                  <a:solidFill>
                    <a:schemeClr val="bg1"/>
                  </a:solidFill>
                  <a:uFillTx/>
                  <a:sym typeface="+mn-ea"/>
                </a:endParaRPr>
              </a:p>
            </p:txBody>
          </p:sp>
          <p:sp>
            <p:nvSpPr>
              <p:cNvPr id="8" name="流程图: 可选过程 7"/>
              <p:cNvSpPr/>
              <p:nvPr/>
            </p:nvSpPr>
            <p:spPr>
              <a:xfrm>
                <a:off x="9835" y="6421"/>
                <a:ext cx="3844" cy="96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800" spc="200">
                    <a:solidFill>
                      <a:schemeClr val="bg1"/>
                    </a:solidFill>
                    <a:uFillTx/>
                    <a:sym typeface="+mn-ea"/>
                  </a:rPr>
                  <a:t>把握时机</a:t>
                </a:r>
                <a:endParaRPr lang="zh-CN" altLang="en-US" sz="2800" spc="200">
                  <a:solidFill>
                    <a:schemeClr val="bg1"/>
                  </a:solidFill>
                  <a:uFillTx/>
                  <a:sym typeface="+mn-ea"/>
                </a:endParaRPr>
              </a:p>
            </p:txBody>
          </p:sp>
          <p:sp>
            <p:nvSpPr>
              <p:cNvPr id="9" name="流程图: 可选过程 8"/>
              <p:cNvSpPr/>
              <p:nvPr/>
            </p:nvSpPr>
            <p:spPr>
              <a:xfrm>
                <a:off x="9835" y="8065"/>
                <a:ext cx="3844" cy="96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800" spc="200">
                    <a:solidFill>
                      <a:schemeClr val="bg1"/>
                    </a:solidFill>
                    <a:uFillTx/>
                    <a:sym typeface="+mn-ea"/>
                  </a:rPr>
                  <a:t>贴近需求</a:t>
                </a:r>
                <a:endParaRPr lang="zh-CN" altLang="en-US" sz="2800" spc="200">
                  <a:solidFill>
                    <a:schemeClr val="bg1"/>
                  </a:solidFill>
                  <a:uFillTx/>
                  <a:sym typeface="+mn-ea"/>
                </a:endParaRPr>
              </a:p>
            </p:txBody>
          </p:sp>
          <p:sp>
            <p:nvSpPr>
              <p:cNvPr id="16" name="流程图: 可选过程 15"/>
              <p:cNvSpPr/>
              <p:nvPr/>
            </p:nvSpPr>
            <p:spPr>
              <a:xfrm>
                <a:off x="9835" y="9695"/>
                <a:ext cx="3844" cy="96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800" spc="200">
                    <a:solidFill>
                      <a:schemeClr val="bg1"/>
                    </a:solidFill>
                    <a:uFillTx/>
                    <a:sym typeface="+mn-ea"/>
                  </a:rPr>
                  <a:t>善于创新</a:t>
                </a:r>
                <a:endParaRPr lang="zh-CN" altLang="en-US" sz="2800" spc="200">
                  <a:solidFill>
                    <a:schemeClr val="bg1"/>
                  </a:solidFill>
                  <a:uFillTx/>
                  <a:sym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773045" y="1268730"/>
            <a:ext cx="6646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商品无形，服务始终</a:t>
            </a:r>
            <a:endParaRPr lang="zh-CN" altLang="en-US" sz="4800" b="1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43070" y="2501265"/>
            <a:ext cx="3706495" cy="3315335"/>
            <a:chOff x="6442" y="3528"/>
            <a:chExt cx="5837" cy="5221"/>
          </a:xfrm>
        </p:grpSpPr>
        <p:sp>
          <p:nvSpPr>
            <p:cNvPr id="9" name="等腰三角形 8"/>
            <p:cNvSpPr/>
            <p:nvPr/>
          </p:nvSpPr>
          <p:spPr>
            <a:xfrm>
              <a:off x="7867" y="3528"/>
              <a:ext cx="2919" cy="26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>
                <a:lnSpc>
                  <a:spcPct val="150000"/>
                </a:lnSpc>
              </a:pPr>
              <a:r>
                <a:rPr lang="zh-CN" altLang="en-US" sz="2800" b="1"/>
                <a:t>全</a:t>
              </a:r>
              <a:endParaRPr lang="zh-CN" altLang="en-US" sz="2800" b="1"/>
            </a:p>
            <a:p>
              <a:pPr algn="ctr">
                <a:lnSpc>
                  <a:spcPct val="150000"/>
                </a:lnSpc>
              </a:pPr>
              <a:r>
                <a:rPr lang="zh-CN" altLang="en-US" sz="2800" b="1"/>
                <a:t>面</a:t>
              </a:r>
              <a:endParaRPr lang="zh-CN" altLang="en-US" sz="2800" b="1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6442" y="6139"/>
              <a:ext cx="2919" cy="26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>
                <a:lnSpc>
                  <a:spcPct val="150000"/>
                </a:lnSpc>
              </a:pPr>
              <a:r>
                <a:rPr lang="zh-CN" altLang="en-US" sz="2800" b="1"/>
                <a:t>主</a:t>
              </a:r>
              <a:endParaRPr lang="zh-CN" altLang="en-US" sz="2800" b="1"/>
            </a:p>
            <a:p>
              <a:pPr algn="ctr">
                <a:lnSpc>
                  <a:spcPct val="150000"/>
                </a:lnSpc>
              </a:pPr>
              <a:r>
                <a:rPr lang="zh-CN" altLang="en-US" sz="2800" b="1"/>
                <a:t>动</a:t>
              </a:r>
              <a:endParaRPr lang="zh-CN" altLang="en-US" sz="2800" b="1"/>
            </a:p>
            <a:p>
              <a:pPr algn="ctr">
                <a:lnSpc>
                  <a:spcPct val="150000"/>
                </a:lnSpc>
              </a:pPr>
              <a:endParaRPr lang="zh-CN" altLang="en-US" sz="2800" b="1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361" y="6139"/>
              <a:ext cx="2919" cy="26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>
                <a:lnSpc>
                  <a:spcPct val="150000"/>
                </a:lnSpc>
              </a:pPr>
              <a:r>
                <a:rPr lang="zh-CN" altLang="en-US" sz="2800" b="1"/>
                <a:t>持</a:t>
              </a:r>
              <a:endParaRPr lang="zh-CN" altLang="en-US" sz="2800" b="1"/>
            </a:p>
            <a:p>
              <a:pPr algn="ctr">
                <a:lnSpc>
                  <a:spcPct val="150000"/>
                </a:lnSpc>
              </a:pPr>
              <a:r>
                <a:rPr lang="zh-CN" altLang="en-US" sz="2800" b="1"/>
                <a:t>续</a:t>
              </a:r>
              <a:endParaRPr lang="zh-CN" altLang="en-US" sz="2800" b="1"/>
            </a:p>
            <a:p>
              <a:pPr algn="ctr">
                <a:lnSpc>
                  <a:spcPct val="150000"/>
                </a:lnSpc>
              </a:pPr>
              <a:endParaRPr lang="zh-CN" altLang="en-US" sz="28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5"/>
  <p:tag name="KSO_WM_UNIT_ID" val="257*m_i*1_5"/>
  <p:tag name="KSO_WM_UNIT_CLEAR" val="1"/>
  <p:tag name="KSO_WM_UNIT_LAYERLEVEL" val="1_1"/>
  <p:tag name="KSO_WM_BEAUTIFY_FLAG" val="#wm#"/>
  <p:tag name="KSO_WM_DIAGRAM_GROUP_CODE" val="m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2"/>
  <p:tag name="KSO_WM_UNIT_ID" val="diagram160581_6*m_i*1_2"/>
  <p:tag name="KSO_WM_UNIT_CLEAR" val="1"/>
  <p:tag name="KSO_WM_UNIT_LAYERLEVEL" val="1_1"/>
  <p:tag name="KSO_WM_DIAGRAM_GROUP_CODE" val="m1-1"/>
  <p:tag name="KSO_WM_UNIT_USESOURCEFORMAT_APPLY" val="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3"/>
  <p:tag name="KSO_WM_UNIT_ID" val="diagram160581_6*m_i*1_3"/>
  <p:tag name="KSO_WM_UNIT_CLEAR" val="1"/>
  <p:tag name="KSO_WM_UNIT_LAYERLEVEL" val="1_1"/>
  <p:tag name="KSO_WM_DIAGRAM_GROUP_CODE" val="m1-1"/>
  <p:tag name="KSO_WM_UNIT_USESOURCEFORMAT_APPLY" val="0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9"/>
  <p:tag name="KSO_WM_TEMPLATE_CATEGORY" val="diagram"/>
  <p:tag name="KSO_WM_TEMPLATE_INDEX" val="160581"/>
  <p:tag name="KSO_WM_UNIT_INDEX" val="9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4"/>
  <p:tag name="KSO_WM_UNIT_ID" val="diagram160581_6*m_i*1_4"/>
  <p:tag name="KSO_WM_UNIT_CLEAR" val="1"/>
  <p:tag name="KSO_WM_UNIT_LAYERLEVEL" val="1_1"/>
  <p:tag name="KSO_WM_DIAGRAM_GROUP_CODE" val="m1-1"/>
  <p:tag name="KSO_WM_UNIT_USESOURCEFORMAT_APPLY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2_1"/>
  <p:tag name="KSO_WM_UNIT_ID" val="diagram160581_6*m_h_f*1_2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5"/>
  <p:tag name="KSO_WM_UNIT_ID" val="diagram160581_6*m_i*1_5"/>
  <p:tag name="KSO_WM_UNIT_CLEAR" val="1"/>
  <p:tag name="KSO_WM_UNIT_LAYERLEVEL" val="1_1"/>
  <p:tag name="KSO_WM_DIAGRAM_GROUP_CODE" val="m1-1"/>
  <p:tag name="KSO_WM_UNIT_USESOURCEFORMAT_APPLY" val="0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6"/>
  <p:tag name="KSO_WM_UNIT_ID" val="diagram160581_6*m_i*1_6"/>
  <p:tag name="KSO_WM_UNIT_CLEAR" val="1"/>
  <p:tag name="KSO_WM_UNIT_LAYERLEVEL" val="1_1"/>
  <p:tag name="KSO_WM_DIAGRAM_GROUP_CODE" val="m1-1"/>
  <p:tag name="KSO_WM_UNIT_USESOURCEFORMAT_APPLY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18"/>
  <p:tag name="KSO_WM_TEMPLATE_CATEGORY" val="diagram"/>
  <p:tag name="KSO_WM_TEMPLATE_INDEX" val="160581"/>
  <p:tag name="KSO_WM_UNIT_INDEX" val="18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3_1"/>
  <p:tag name="KSO_WM_UNIT_ID" val="diagram160581_6*m_h_f*1_3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7"/>
  <p:tag name="KSO_WM_UNIT_ID" val="diagram160581_6*m_i*1_7"/>
  <p:tag name="KSO_WM_UNIT_CLEAR" val="1"/>
  <p:tag name="KSO_WM_UNIT_LAYERLEVEL" val="1_1"/>
  <p:tag name="KSO_WM_DIAGRAM_GROUP_CODE" val="m1-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6"/>
  <p:tag name="KSO_WM_UNIT_ID" val="257*m_i*1_6"/>
  <p:tag name="KSO_WM_UNIT_CLEAR" val="1"/>
  <p:tag name="KSO_WM_UNIT_LAYERLEVEL" val="1_1"/>
  <p:tag name="KSO_WM_BEAUTIFY_FLAG" val="#wm#"/>
  <p:tag name="KSO_WM_DIAGRAM_GROUP_CODE" val="m1-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8"/>
  <p:tag name="KSO_WM_UNIT_ID" val="diagram160581_6*m_i*1_8"/>
  <p:tag name="KSO_WM_UNIT_CLEAR" val="1"/>
  <p:tag name="KSO_WM_UNIT_LAYERLEVEL" val="1_1"/>
  <p:tag name="KSO_WM_DIAGRAM_GROUP_CODE" val="m1-1"/>
  <p:tag name="KSO_WM_UNIT_USESOURCEFORMAT_APPLY" val="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9"/>
  <p:tag name="KSO_WM_UNIT_ID" val="diagram160581_6*m_i*1_9"/>
  <p:tag name="KSO_WM_UNIT_CLEAR" val="1"/>
  <p:tag name="KSO_WM_UNIT_LAYERLEVEL" val="1_1"/>
  <p:tag name="KSO_WM_DIAGRAM_GROUP_CODE" val="m1-1"/>
  <p:tag name="KSO_WM_UNIT_USESOURCEFORMAT_APPLY" val="0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27"/>
  <p:tag name="KSO_WM_TEMPLATE_CATEGORY" val="diagram"/>
  <p:tag name="KSO_WM_TEMPLATE_INDEX" val="160581"/>
  <p:tag name="KSO_WM_UNIT_INDEX" val="27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0"/>
  <p:tag name="KSO_WM_UNIT_ID" val="diagram160581_6*m_i*1_10"/>
  <p:tag name="KSO_WM_UNIT_CLEAR" val="1"/>
  <p:tag name="KSO_WM_UNIT_LAYERLEVEL" val="1_1"/>
  <p:tag name="KSO_WM_DIAGRAM_GROUP_CODE" val="m1-1"/>
  <p:tag name="KSO_WM_UNIT_USESOURCEFORMAT_APPLY" val="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4_1"/>
  <p:tag name="KSO_WM_UNIT_ID" val="diagram160581_6*m_h_f*1_4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1"/>
  <p:tag name="KSO_WM_UNIT_ID" val="diagram160581_6*m_i*1_11"/>
  <p:tag name="KSO_WM_UNIT_CLEAR" val="1"/>
  <p:tag name="KSO_WM_UNIT_LAYERLEVEL" val="1_1"/>
  <p:tag name="KSO_WM_DIAGRAM_GROUP_CODE" val="m1-1"/>
  <p:tag name="KSO_WM_UNIT_USESOURCEFORMAT_APPLY" val="0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2"/>
  <p:tag name="KSO_WM_UNIT_ID" val="diagram160581_6*m_i*1_12"/>
  <p:tag name="KSO_WM_UNIT_CLEAR" val="1"/>
  <p:tag name="KSO_WM_UNIT_LAYERLEVEL" val="1_1"/>
  <p:tag name="KSO_WM_DIAGRAM_GROUP_CODE" val="m1-1"/>
  <p:tag name="KSO_WM_UNIT_USESOURCEFORMAT_APPLY" val="0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36"/>
  <p:tag name="KSO_WM_TEMPLATE_CATEGORY" val="diagram"/>
  <p:tag name="KSO_WM_TEMPLATE_INDEX" val="160581"/>
  <p:tag name="KSO_WM_UNIT_INDEX" val="36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5_1"/>
  <p:tag name="KSO_WM_UNIT_ID" val="diagram160581_6*m_h_f*1_5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3"/>
  <p:tag name="KSO_WM_UNIT_ID" val="diagram160581_6*m_i*1_13"/>
  <p:tag name="KSO_WM_UNIT_CLEAR" val="1"/>
  <p:tag name="KSO_WM_UNIT_LAYERLEVEL" val="1_1"/>
  <p:tag name="KSO_WM_DIAGRAM_GROUP_CODE" val="m1-1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1"/>
  <p:tag name="KSO_WM_UNIT_ID" val="259*l_i*1_1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4"/>
  <p:tag name="KSO_WM_UNIT_ID" val="diagram160581_6*m_i*1_14"/>
  <p:tag name="KSO_WM_UNIT_CLEAR" val="1"/>
  <p:tag name="KSO_WM_UNIT_LAYERLEVEL" val="1_1"/>
  <p:tag name="KSO_WM_DIAGRAM_GROUP_CODE" val="m1-1"/>
  <p:tag name="KSO_WM_UNIT_USESOURCEFORMAT_APPLY" val="0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5"/>
  <p:tag name="KSO_WM_UNIT_ID" val="diagram160581_6*m_i*1_15"/>
  <p:tag name="KSO_WM_UNIT_CLEAR" val="1"/>
  <p:tag name="KSO_WM_UNIT_LAYERLEVEL" val="1_1"/>
  <p:tag name="KSO_WM_DIAGRAM_GROUP_CODE" val="m1-1"/>
  <p:tag name="KSO_WM_UNIT_USESOURCEFORMAT_APPLY" val="0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45"/>
  <p:tag name="KSO_WM_TEMPLATE_CATEGORY" val="diagram"/>
  <p:tag name="KSO_WM_TEMPLATE_INDEX" val="160581"/>
  <p:tag name="KSO_WM_UNIT_INDEX" val="45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6"/>
  <p:tag name="KSO_WM_UNIT_ID" val="diagram160581_6*m_i*1_16"/>
  <p:tag name="KSO_WM_UNIT_CLEAR" val="1"/>
  <p:tag name="KSO_WM_UNIT_LAYERLEVEL" val="1_1"/>
  <p:tag name="KSO_WM_DIAGRAM_GROUP_CODE" val="m1-1"/>
  <p:tag name="KSO_WM_UNIT_USESOURCEFORMAT_APPLY" val="0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6_1"/>
  <p:tag name="KSO_WM_UNIT_ID" val="diagram160581_6*m_h_f*1_6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7"/>
  <p:tag name="KSO_WM_UNIT_ID" val="diagram160581_6*m_i*1_17"/>
  <p:tag name="KSO_WM_UNIT_CLEAR" val="1"/>
  <p:tag name="KSO_WM_UNIT_LAYERLEVEL" val="1_1"/>
  <p:tag name="KSO_WM_DIAGRAM_GROUP_CODE" val="m1-1"/>
  <p:tag name="KSO_WM_UNIT_USESOURCEFORMAT_APPLY" val="0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8"/>
  <p:tag name="KSO_WM_UNIT_ID" val="diagram160581_6*m_i*1_18"/>
  <p:tag name="KSO_WM_UNIT_CLEAR" val="1"/>
  <p:tag name="KSO_WM_UNIT_LAYERLEVEL" val="1_1"/>
  <p:tag name="KSO_WM_DIAGRAM_GROUP_CODE" val="m1-1"/>
  <p:tag name="KSO_WM_UNIT_USESOURCEFORMAT_APPLY" val="0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0"/>
  <p:tag name="KSO_WM_TEMPLATE_CATEGORY" val="diagram"/>
  <p:tag name="KSO_WM_TEMPLATE_INDEX" val="160581"/>
  <p:tag name="KSO_WM_UNIT_INDEX" val="0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1_1"/>
  <p:tag name="KSO_WM_UNIT_ID" val="diagram160581_6*m_h_f*1_1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"/>
  <p:tag name="KSO_WM_UNIT_ID" val="diagram160581_6*m_i*1_1"/>
  <p:tag name="KSO_WM_UNIT_CLEAR" val="1"/>
  <p:tag name="KSO_WM_UNIT_LAYERLEVEL" val="1_1"/>
  <p:tag name="KSO_WM_DIAGRAM_GROUP_CODE" val="m1-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2"/>
  <p:tag name="KSO_WM_UNIT_ID" val="diagram160581_6*m_i*1_2"/>
  <p:tag name="KSO_WM_UNIT_CLEAR" val="1"/>
  <p:tag name="KSO_WM_UNIT_LAYERLEVEL" val="1_1"/>
  <p:tag name="KSO_WM_DIAGRAM_GROUP_CODE" val="m1-1"/>
  <p:tag name="KSO_WM_UNIT_USESOURCEFORMAT_APPLY" val="0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3"/>
  <p:tag name="KSO_WM_UNIT_ID" val="diagram160581_6*m_i*1_3"/>
  <p:tag name="KSO_WM_UNIT_CLEAR" val="1"/>
  <p:tag name="KSO_WM_UNIT_LAYERLEVEL" val="1_1"/>
  <p:tag name="KSO_WM_DIAGRAM_GROUP_CODE" val="m1-1"/>
  <p:tag name="KSO_WM_UNIT_USESOURCEFORMAT_APPLY" val="0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0"/>
  <p:tag name="KSO_WM_TEMPLATE_CATEGORY" val="diagram"/>
  <p:tag name="KSO_WM_TEMPLATE_INDEX" val="160581"/>
  <p:tag name="KSO_WM_UNIT_INDEX" val="0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1_1"/>
  <p:tag name="KSO_WM_UNIT_ID" val="diagram160581_6*m_h_f*1_1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"/>
  <p:tag name="KSO_WM_UNIT_ID" val="diagram160581_6*m_i*1_1"/>
  <p:tag name="KSO_WM_UNIT_CLEAR" val="1"/>
  <p:tag name="KSO_WM_UNIT_LAYERLEVEL" val="1_1"/>
  <p:tag name="KSO_WM_DIAGRAM_GROUP_CODE" val="m1-1"/>
  <p:tag name="KSO_WM_UNIT_USESOURCEFORMAT_APPLY" val="0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2"/>
  <p:tag name="KSO_WM_UNIT_ID" val="diagram160581_6*m_i*1_2"/>
  <p:tag name="KSO_WM_UNIT_CLEAR" val="1"/>
  <p:tag name="KSO_WM_UNIT_LAYERLEVEL" val="1_1"/>
  <p:tag name="KSO_WM_DIAGRAM_GROUP_CODE" val="m1-1"/>
  <p:tag name="KSO_WM_UNIT_USESOURCEFORMAT_APPLY" val="0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3"/>
  <p:tag name="KSO_WM_UNIT_ID" val="diagram160581_6*m_i*1_3"/>
  <p:tag name="KSO_WM_UNIT_CLEAR" val="1"/>
  <p:tag name="KSO_WM_UNIT_LAYERLEVEL" val="1_1"/>
  <p:tag name="KSO_WM_DIAGRAM_GROUP_CODE" val="m1-1"/>
  <p:tag name="KSO_WM_UNIT_USESOURCEFORMAT_APPLY" val="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9"/>
  <p:tag name="KSO_WM_TEMPLATE_CATEGORY" val="diagram"/>
  <p:tag name="KSO_WM_TEMPLATE_INDEX" val="160581"/>
  <p:tag name="KSO_WM_UNIT_INDEX" val="9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4"/>
  <p:tag name="KSO_WM_UNIT_ID" val="diagram160581_6*m_i*1_4"/>
  <p:tag name="KSO_WM_UNIT_CLEAR" val="1"/>
  <p:tag name="KSO_WM_UNIT_LAYERLEVEL" val="1_1"/>
  <p:tag name="KSO_WM_DIAGRAM_GROUP_CODE" val="m1-1"/>
  <p:tag name="KSO_WM_UNIT_USESOURCEFORMAT_APPLY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2_1"/>
  <p:tag name="KSO_WM_UNIT_ID" val="diagram160581_6*m_h_f*1_2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4"/>
  <p:tag name="KSO_WM_UNIT_ID" val="259*l_i*1_4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5"/>
  <p:tag name="KSO_WM_UNIT_ID" val="diagram160581_6*m_i*1_5"/>
  <p:tag name="KSO_WM_UNIT_CLEAR" val="1"/>
  <p:tag name="KSO_WM_UNIT_LAYERLEVEL" val="1_1"/>
  <p:tag name="KSO_WM_DIAGRAM_GROUP_CODE" val="m1-1"/>
  <p:tag name="KSO_WM_UNIT_USESOURCEFORMAT_APPLY" val="0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6"/>
  <p:tag name="KSO_WM_UNIT_ID" val="diagram160581_6*m_i*1_6"/>
  <p:tag name="KSO_WM_UNIT_CLEAR" val="1"/>
  <p:tag name="KSO_WM_UNIT_LAYERLEVEL" val="1_1"/>
  <p:tag name="KSO_WM_DIAGRAM_GROUP_CODE" val="m1-1"/>
  <p:tag name="KSO_WM_UNIT_USESOURCEFORMAT_APPLY" val="0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18"/>
  <p:tag name="KSO_WM_TEMPLATE_CATEGORY" val="diagram"/>
  <p:tag name="KSO_WM_TEMPLATE_INDEX" val="160581"/>
  <p:tag name="KSO_WM_UNIT_INDEX" val="18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3_1"/>
  <p:tag name="KSO_WM_UNIT_ID" val="diagram160581_6*m_h_f*1_3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7"/>
  <p:tag name="KSO_WM_UNIT_ID" val="diagram160581_6*m_i*1_7"/>
  <p:tag name="KSO_WM_UNIT_CLEAR" val="1"/>
  <p:tag name="KSO_WM_UNIT_LAYERLEVEL" val="1_1"/>
  <p:tag name="KSO_WM_DIAGRAM_GROUP_CODE" val="m1-1"/>
  <p:tag name="KSO_WM_UNIT_USESOURCEFORMAT_APPLY" val="0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8"/>
  <p:tag name="KSO_WM_UNIT_ID" val="diagram160581_6*m_i*1_8"/>
  <p:tag name="KSO_WM_UNIT_CLEAR" val="1"/>
  <p:tag name="KSO_WM_UNIT_LAYERLEVEL" val="1_1"/>
  <p:tag name="KSO_WM_DIAGRAM_GROUP_CODE" val="m1-1"/>
  <p:tag name="KSO_WM_UNIT_USESOURCEFORMAT_APPLY" val="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9"/>
  <p:tag name="KSO_WM_UNIT_ID" val="diagram160581_6*m_i*1_9"/>
  <p:tag name="KSO_WM_UNIT_CLEAR" val="1"/>
  <p:tag name="KSO_WM_UNIT_LAYERLEVEL" val="1_1"/>
  <p:tag name="KSO_WM_DIAGRAM_GROUP_CODE" val="m1-1"/>
  <p:tag name="KSO_WM_UNIT_USESOURCEFORMAT_APPLY" val="0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27"/>
  <p:tag name="KSO_WM_TEMPLATE_CATEGORY" val="diagram"/>
  <p:tag name="KSO_WM_TEMPLATE_INDEX" val="160581"/>
  <p:tag name="KSO_WM_UNIT_INDEX" val="27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0"/>
  <p:tag name="KSO_WM_UNIT_ID" val="diagram160581_6*m_i*1_10"/>
  <p:tag name="KSO_WM_UNIT_CLEAR" val="1"/>
  <p:tag name="KSO_WM_UNIT_LAYERLEVEL" val="1_1"/>
  <p:tag name="KSO_WM_DIAGRAM_GROUP_CODE" val="m1-1"/>
  <p:tag name="KSO_WM_UNIT_USESOURCEFORMAT_APPLY" val="0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4_1"/>
  <p:tag name="KSO_WM_UNIT_ID" val="diagram160581_6*m_h_f*1_4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5"/>
  <p:tag name="KSO_WM_UNIT_ID" val="259*l_i*1_5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1"/>
  <p:tag name="KSO_WM_UNIT_ID" val="diagram160581_6*m_i*1_11"/>
  <p:tag name="KSO_WM_UNIT_CLEAR" val="1"/>
  <p:tag name="KSO_WM_UNIT_LAYERLEVEL" val="1_1"/>
  <p:tag name="KSO_WM_DIAGRAM_GROUP_CODE" val="m1-1"/>
  <p:tag name="KSO_WM_UNIT_USESOURCEFORMAT_APPLY" val="0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2"/>
  <p:tag name="KSO_WM_UNIT_ID" val="diagram160581_6*m_i*1_12"/>
  <p:tag name="KSO_WM_UNIT_CLEAR" val="1"/>
  <p:tag name="KSO_WM_UNIT_LAYERLEVEL" val="1_1"/>
  <p:tag name="KSO_WM_DIAGRAM_GROUP_CODE" val="m1-1"/>
  <p:tag name="KSO_WM_UNIT_USESOURCEFORMAT_APPLY" val="0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36"/>
  <p:tag name="KSO_WM_TEMPLATE_CATEGORY" val="diagram"/>
  <p:tag name="KSO_WM_TEMPLATE_INDEX" val="160581"/>
  <p:tag name="KSO_WM_UNIT_INDEX" val="36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5_1"/>
  <p:tag name="KSO_WM_UNIT_ID" val="diagram160581_6*m_h_f*1_5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3"/>
  <p:tag name="KSO_WM_UNIT_ID" val="diagram160581_6*m_i*1_13"/>
  <p:tag name="KSO_WM_UNIT_CLEAR" val="1"/>
  <p:tag name="KSO_WM_UNIT_LAYERLEVEL" val="1_1"/>
  <p:tag name="KSO_WM_DIAGRAM_GROUP_CODE" val="m1-1"/>
  <p:tag name="KSO_WM_UNIT_USESOURCEFORMAT_APPLY" val="0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4"/>
  <p:tag name="KSO_WM_UNIT_ID" val="diagram160581_6*m_i*1_14"/>
  <p:tag name="KSO_WM_UNIT_CLEAR" val="1"/>
  <p:tag name="KSO_WM_UNIT_LAYERLEVEL" val="1_1"/>
  <p:tag name="KSO_WM_DIAGRAM_GROUP_CODE" val="m1-1"/>
  <p:tag name="KSO_WM_UNIT_USESOURCEFORMAT_APPLY" val="0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5"/>
  <p:tag name="KSO_WM_UNIT_ID" val="diagram160581_6*m_i*1_15"/>
  <p:tag name="KSO_WM_UNIT_CLEAR" val="1"/>
  <p:tag name="KSO_WM_UNIT_LAYERLEVEL" val="1_1"/>
  <p:tag name="KSO_WM_DIAGRAM_GROUP_CODE" val="m1-1"/>
  <p:tag name="KSO_WM_UNIT_USESOURCEFORMAT_APPLY" val="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45"/>
  <p:tag name="KSO_WM_TEMPLATE_CATEGORY" val="diagram"/>
  <p:tag name="KSO_WM_TEMPLATE_INDEX" val="160581"/>
  <p:tag name="KSO_WM_UNIT_INDEX" val="45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6"/>
  <p:tag name="KSO_WM_UNIT_ID" val="diagram160581_6*m_i*1_16"/>
  <p:tag name="KSO_WM_UNIT_CLEAR" val="1"/>
  <p:tag name="KSO_WM_UNIT_LAYERLEVEL" val="1_1"/>
  <p:tag name="KSO_WM_DIAGRAM_GROUP_CODE" val="m1-1"/>
  <p:tag name="KSO_WM_UNIT_USESOURCEFORMAT_APPLY" val="0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6_1"/>
  <p:tag name="KSO_WM_UNIT_ID" val="diagram160581_6*m_h_f*1_6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6"/>
  <p:tag name="KSO_WM_UNIT_ID" val="259*l_i*1_6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7"/>
  <p:tag name="KSO_WM_UNIT_ID" val="diagram160581_6*m_i*1_17"/>
  <p:tag name="KSO_WM_UNIT_CLEAR" val="1"/>
  <p:tag name="KSO_WM_UNIT_LAYERLEVEL" val="1_1"/>
  <p:tag name="KSO_WM_DIAGRAM_GROUP_CODE" val="m1-1"/>
  <p:tag name="KSO_WM_UNIT_USESOURCEFORMAT_APPLY" val="0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8"/>
  <p:tag name="KSO_WM_UNIT_ID" val="diagram160581_6*m_i*1_18"/>
  <p:tag name="KSO_WM_UNIT_CLEAR" val="1"/>
  <p:tag name="KSO_WM_UNIT_LAYERLEVEL" val="1_1"/>
  <p:tag name="KSO_WM_DIAGRAM_GROUP_CODE" val="m1-1"/>
  <p:tag name="KSO_WM_UNIT_USESOURCEFORMAT_APPLY" val="0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0_6*i*1"/>
  <p:tag name="KSO_WM_TEMPLATE_CATEGORY" val="diagram"/>
  <p:tag name="KSO_WM_TEMPLATE_INDEX" val="160670"/>
  <p:tag name="KSO_WM_UNIT_INDEX" val="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1"/>
  <p:tag name="KSO_WM_UNIT_ID" val="diagram160670_6*l_i*1_1"/>
  <p:tag name="KSO_WM_UNIT_CLEAR" val="1"/>
  <p:tag name="KSO_WM_UNIT_LAYERLEVEL" val="1_1"/>
  <p:tag name="KSO_WM_DIAGRAM_GROUP_CODE" val="l1-1"/>
  <p:tag name="KSO_WM_UNIT_USESOURCEFORMAT_APPLY" val="0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h_f"/>
  <p:tag name="KSO_WM_UNIT_INDEX" val="1_1_1"/>
  <p:tag name="KSO_WM_UNIT_ID" val="diagram160670_6*l_h_f*1_1_1"/>
  <p:tag name="KSO_WM_UNIT_CLEAR" val="1"/>
  <p:tag name="KSO_WM_UNIT_LAYERLEVEL" val="1_1_1"/>
  <p:tag name="KSO_WM_UNIT_VALUE" val="32"/>
  <p:tag name="KSO_WM_UNIT_HIGHLIGHT" val="0"/>
  <p:tag name="KSO_WM_UNIT_COMPATIBLE" val="0"/>
  <p:tag name="KSO_WM_DIAGRAM_GROUP_CODE" val="l1-1"/>
  <p:tag name="KSO_WM_UNIT_PRESET_TEXT" val="LOREM"/>
  <p:tag name="KSO_WM_UNIT_USESOURCEFORMAT_APPLY" val="0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2"/>
  <p:tag name="KSO_WM_UNIT_ID" val="diagram160670_6*l_i*1_2"/>
  <p:tag name="KSO_WM_UNIT_CLEAR" val="1"/>
  <p:tag name="KSO_WM_UNIT_LAYERLEVEL" val="1_1"/>
  <p:tag name="KSO_WM_DIAGRAM_GROUP_CODE" val="l1-1"/>
  <p:tag name="KSO_WM_UNIT_USESOURCEFORMAT_APPLY" val="0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0_6*i*8"/>
  <p:tag name="KSO_WM_TEMPLATE_CATEGORY" val="diagram"/>
  <p:tag name="KSO_WM_TEMPLATE_INDEX" val="160670"/>
  <p:tag name="KSO_WM_UNIT_INDEX" val="8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3"/>
  <p:tag name="KSO_WM_UNIT_ID" val="diagram160670_6*l_i*1_3"/>
  <p:tag name="KSO_WM_UNIT_CLEAR" val="1"/>
  <p:tag name="KSO_WM_UNIT_LAYERLEVEL" val="1_1"/>
  <p:tag name="KSO_WM_DIAGRAM_GROUP_CODE" val="l1-1"/>
  <p:tag name="KSO_WM_UNIT_USESOURCEFORMAT_APPLY" val="0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h_f"/>
  <p:tag name="KSO_WM_UNIT_INDEX" val="1_4_1"/>
  <p:tag name="KSO_WM_UNIT_ID" val="diagram160670_6*l_h_f*1_4_1"/>
  <p:tag name="KSO_WM_UNIT_CLEAR" val="1"/>
  <p:tag name="KSO_WM_UNIT_LAYERLEVEL" val="1_1_1"/>
  <p:tag name="KSO_WM_UNIT_VALUE" val="32"/>
  <p:tag name="KSO_WM_UNIT_HIGHLIGHT" val="0"/>
  <p:tag name="KSO_WM_UNIT_COMPATIBLE" val="0"/>
  <p:tag name="KSO_WM_DIAGRAM_GROUP_CODE" val="l1-1"/>
  <p:tag name="KSO_WM_UNIT_PRESET_TEXT" val="LOREM"/>
  <p:tag name="KSO_WM_UNIT_USESOURCEFORMAT_APPLY" val="0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4"/>
  <p:tag name="KSO_WM_UNIT_ID" val="diagram160670_6*l_i*1_4"/>
  <p:tag name="KSO_WM_UNIT_CLEAR" val="1"/>
  <p:tag name="KSO_WM_UNIT_LAYERLEVEL" val="1_1"/>
  <p:tag name="KSO_WM_DIAGRAM_GROUP_CODE" val="l1-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7"/>
  <p:tag name="KSO_WM_UNIT_ID" val="259*l_i*1_7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0_6*i*15"/>
  <p:tag name="KSO_WM_TEMPLATE_CATEGORY" val="diagram"/>
  <p:tag name="KSO_WM_TEMPLATE_INDEX" val="160670"/>
  <p:tag name="KSO_WM_UNIT_INDEX" val="15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5"/>
  <p:tag name="KSO_WM_UNIT_ID" val="diagram160670_6*l_i*1_5"/>
  <p:tag name="KSO_WM_UNIT_CLEAR" val="1"/>
  <p:tag name="KSO_WM_UNIT_LAYERLEVEL" val="1_1"/>
  <p:tag name="KSO_WM_DIAGRAM_GROUP_CODE" val="l1-1"/>
  <p:tag name="KSO_WM_UNIT_USESOURCEFORMAT_APPLY" val="0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h_f"/>
  <p:tag name="KSO_WM_UNIT_INDEX" val="1_2_1"/>
  <p:tag name="KSO_WM_UNIT_ID" val="diagram160670_6*l_h_f*1_2_1"/>
  <p:tag name="KSO_WM_UNIT_CLEAR" val="1"/>
  <p:tag name="KSO_WM_UNIT_LAYERLEVEL" val="1_1_1"/>
  <p:tag name="KSO_WM_UNIT_VALUE" val="32"/>
  <p:tag name="KSO_WM_UNIT_HIGHLIGHT" val="0"/>
  <p:tag name="KSO_WM_UNIT_COMPATIBLE" val="0"/>
  <p:tag name="KSO_WM_DIAGRAM_GROUP_CODE" val="l1-1"/>
  <p:tag name="KSO_WM_UNIT_PRESET_TEXT" val="LOREM"/>
  <p:tag name="KSO_WM_UNIT_USESOURCEFORMAT_APPLY" val="0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6"/>
  <p:tag name="KSO_WM_UNIT_ID" val="diagram160670_6*l_i*1_6"/>
  <p:tag name="KSO_WM_UNIT_CLEAR" val="1"/>
  <p:tag name="KSO_WM_UNIT_LAYERLEVEL" val="1_1"/>
  <p:tag name="KSO_WM_DIAGRAM_GROUP_CODE" val="l1-1"/>
  <p:tag name="KSO_WM_UNIT_USESOURCEFORMAT_APPLY" val="0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0_6*i*22"/>
  <p:tag name="KSO_WM_TEMPLATE_CATEGORY" val="diagram"/>
  <p:tag name="KSO_WM_TEMPLATE_INDEX" val="160670"/>
  <p:tag name="KSO_WM_UNIT_INDEX" val="22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7"/>
  <p:tag name="KSO_WM_UNIT_ID" val="diagram160670_6*l_i*1_7"/>
  <p:tag name="KSO_WM_UNIT_CLEAR" val="1"/>
  <p:tag name="KSO_WM_UNIT_LAYERLEVEL" val="1_1"/>
  <p:tag name="KSO_WM_DIAGRAM_GROUP_CODE" val="l1-1"/>
  <p:tag name="KSO_WM_UNIT_USESOURCEFORMAT_APPLY" val="0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h_f"/>
  <p:tag name="KSO_WM_UNIT_INDEX" val="1_5_1"/>
  <p:tag name="KSO_WM_UNIT_ID" val="diagram160670_6*l_h_f*1_5_1"/>
  <p:tag name="KSO_WM_UNIT_CLEAR" val="1"/>
  <p:tag name="KSO_WM_UNIT_LAYERLEVEL" val="1_1_1"/>
  <p:tag name="KSO_WM_UNIT_VALUE" val="32"/>
  <p:tag name="KSO_WM_UNIT_HIGHLIGHT" val="0"/>
  <p:tag name="KSO_WM_UNIT_COMPATIBLE" val="0"/>
  <p:tag name="KSO_WM_DIAGRAM_GROUP_CODE" val="l1-1"/>
  <p:tag name="KSO_WM_UNIT_PRESET_TEXT" val="LOREM"/>
  <p:tag name="KSO_WM_UNIT_USESOURCEFORMAT_APPLY" val="0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8"/>
  <p:tag name="KSO_WM_UNIT_ID" val="diagram160670_6*l_i*1_8"/>
  <p:tag name="KSO_WM_UNIT_CLEAR" val="1"/>
  <p:tag name="KSO_WM_UNIT_LAYERLEVEL" val="1_1"/>
  <p:tag name="KSO_WM_DIAGRAM_GROUP_CODE" val="l1-1"/>
  <p:tag name="KSO_WM_UNIT_USESOURCEFORMAT_APPLY" val="0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0_6*i*29"/>
  <p:tag name="KSO_WM_TEMPLATE_CATEGORY" val="diagram"/>
  <p:tag name="KSO_WM_TEMPLATE_INDEX" val="160670"/>
  <p:tag name="KSO_WM_UNIT_INDEX" val="29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9"/>
  <p:tag name="KSO_WM_UNIT_ID" val="diagram160670_6*l_i*1_9"/>
  <p:tag name="KSO_WM_UNIT_CLEAR" val="1"/>
  <p:tag name="KSO_WM_UNIT_LAYERLEVEL" val="1_1"/>
  <p:tag name="KSO_WM_DIAGRAM_GROUP_CODE" val="l1-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8"/>
  <p:tag name="KSO_WM_UNIT_ID" val="259*l_i*1_8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h_f"/>
  <p:tag name="KSO_WM_UNIT_INDEX" val="1_3_1"/>
  <p:tag name="KSO_WM_UNIT_ID" val="diagram160670_6*l_h_f*1_3_1"/>
  <p:tag name="KSO_WM_UNIT_CLEAR" val="1"/>
  <p:tag name="KSO_WM_UNIT_LAYERLEVEL" val="1_1_1"/>
  <p:tag name="KSO_WM_UNIT_VALUE" val="32"/>
  <p:tag name="KSO_WM_UNIT_HIGHLIGHT" val="0"/>
  <p:tag name="KSO_WM_UNIT_COMPATIBLE" val="0"/>
  <p:tag name="KSO_WM_DIAGRAM_GROUP_CODE" val="l1-1"/>
  <p:tag name="KSO_WM_UNIT_PRESET_TEXT" val="LOREM"/>
  <p:tag name="KSO_WM_UNIT_USESOURCEFORMAT_APPLY" val="0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10"/>
  <p:tag name="KSO_WM_UNIT_ID" val="diagram160670_6*l_i*1_10"/>
  <p:tag name="KSO_WM_UNIT_CLEAR" val="1"/>
  <p:tag name="KSO_WM_UNIT_LAYERLEVEL" val="1_1"/>
  <p:tag name="KSO_WM_DIAGRAM_GROUP_CODE" val="l1-1"/>
  <p:tag name="KSO_WM_UNIT_USESOURCEFORMAT_APPLY" val="0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0_6*i*36"/>
  <p:tag name="KSO_WM_TEMPLATE_CATEGORY" val="diagram"/>
  <p:tag name="KSO_WM_TEMPLATE_INDEX" val="160670"/>
  <p:tag name="KSO_WM_UNIT_INDEX" val="36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11"/>
  <p:tag name="KSO_WM_UNIT_ID" val="diagram160670_6*l_i*1_11"/>
  <p:tag name="KSO_WM_UNIT_CLEAR" val="1"/>
  <p:tag name="KSO_WM_UNIT_LAYERLEVEL" val="1_1"/>
  <p:tag name="KSO_WM_DIAGRAM_GROUP_CODE" val="l1-1"/>
  <p:tag name="KSO_WM_UNIT_USESOURCEFORMAT_APPLY" val="0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h_f"/>
  <p:tag name="KSO_WM_UNIT_INDEX" val="1_6_1"/>
  <p:tag name="KSO_WM_UNIT_ID" val="diagram160670_6*l_h_f*1_6_1"/>
  <p:tag name="KSO_WM_UNIT_CLEAR" val="1"/>
  <p:tag name="KSO_WM_UNIT_LAYERLEVEL" val="1_1_1"/>
  <p:tag name="KSO_WM_UNIT_VALUE" val="32"/>
  <p:tag name="KSO_WM_UNIT_HIGHLIGHT" val="0"/>
  <p:tag name="KSO_WM_UNIT_COMPATIBLE" val="0"/>
  <p:tag name="KSO_WM_DIAGRAM_GROUP_CODE" val="l1-1"/>
  <p:tag name="KSO_WM_UNIT_PRESET_TEXT" val="LOREM"/>
  <p:tag name="KSO_WM_UNIT_USESOURCEFORMAT_APPLY" val="0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12"/>
  <p:tag name="KSO_WM_UNIT_ID" val="diagram160670_6*l_i*1_12"/>
  <p:tag name="KSO_WM_UNIT_CLEAR" val="1"/>
  <p:tag name="KSO_WM_UNIT_LAYERLEVEL" val="1_1"/>
  <p:tag name="KSO_WM_DIAGRAM_GROUP_CODE" val="l1-1"/>
  <p:tag name="KSO_WM_UNIT_USESOURCEFORMAT_APPLY" val="0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2"/>
  <p:tag name="KSO_WM_UNIT_TYPE" val="l_h_f"/>
  <p:tag name="KSO_WM_UNIT_INDEX" val="1_1_1"/>
  <p:tag name="KSO_WM_UNIT_ID" val="diagram160672_2*l_h_f*1_1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USESOURCEFORMAT_APPLY" val="0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2"/>
  <p:tag name="KSO_WM_UNIT_TYPE" val="l_h_f"/>
  <p:tag name="KSO_WM_UNIT_INDEX" val="1_2_1"/>
  <p:tag name="KSO_WM_UNIT_ID" val="diagram160672_2*l_h_f*1_2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USESOURCEFORMAT_APPLY" val="0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h_f"/>
  <p:tag name="KSO_WM_UNIT_INDEX" val="1_2_1"/>
  <p:tag name="KSO_WM_UNIT_ID" val="diagram767_4*m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34"/>
  <p:tag name="KSO_WM_DIAGRAM_GROUP_CODE" val="m1-1"/>
  <p:tag name="KSO_WM_UNIT_USESOURCEFORMAT_APPLY" val="0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1"/>
  <p:tag name="KSO_WM_UNIT_ID" val="diagram767_4*m_i*1_1"/>
  <p:tag name="KSO_WM_UNIT_CLEAR" val="1"/>
  <p:tag name="KSO_WM_UNIT_LAYERLEVEL" val="1_1"/>
  <p:tag name="KSO_WM_DIAGRAM_GROUP_CODE" val="m1-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9"/>
  <p:tag name="KSO_WM_UNIT_ID" val="259*l_i*1_9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2"/>
  <p:tag name="KSO_WM_UNIT_ID" val="diagram767_4*m_i*1_2"/>
  <p:tag name="KSO_WM_UNIT_CLEAR" val="1"/>
  <p:tag name="KSO_WM_UNIT_LAYERLEVEL" val="1_1"/>
  <p:tag name="KSO_WM_DIAGRAM_GROUP_CODE" val="m1-1"/>
  <p:tag name="KSO_WM_UNIT_USESOURCEFORMAT_APPLY" val="0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3"/>
  <p:tag name="KSO_WM_UNIT_ID" val="diagram767_4*m_i*1_3"/>
  <p:tag name="KSO_WM_UNIT_CLEAR" val="1"/>
  <p:tag name="KSO_WM_UNIT_LAYERLEVEL" val="1_1"/>
  <p:tag name="KSO_WM_DIAGRAM_GROUP_CODE" val="m1-1"/>
  <p:tag name="KSO_WM_UNIT_USESOURCEFORMAT_APPLY" val="0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4"/>
  <p:tag name="KSO_WM_UNIT_ID" val="diagram767_4*m_i*1_4"/>
  <p:tag name="KSO_WM_UNIT_CLEAR" val="1"/>
  <p:tag name="KSO_WM_UNIT_LAYERLEVEL" val="1_1"/>
  <p:tag name="KSO_WM_DIAGRAM_GROUP_CODE" val="m1-1"/>
  <p:tag name="KSO_WM_UNIT_USESOURCEFORMAT_APPLY" val="0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5"/>
  <p:tag name="KSO_WM_UNIT_ID" val="diagram767_4*m_i*1_5"/>
  <p:tag name="KSO_WM_UNIT_CLEAR" val="1"/>
  <p:tag name="KSO_WM_UNIT_LAYERLEVEL" val="1_1"/>
  <p:tag name="KSO_WM_DIAGRAM_GROUP_CODE" val="m1-1"/>
  <p:tag name="KSO_WM_UNIT_USESOURCEFORMAT_APPLY" val="0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i"/>
  <p:tag name="KSO_WM_UNIT_INDEX" val="1_6"/>
  <p:tag name="KSO_WM_UNIT_ID" val="diagram767_4*m_i*1_6"/>
  <p:tag name="KSO_WM_UNIT_CLEAR" val="1"/>
  <p:tag name="KSO_WM_UNIT_LAYERLEVEL" val="1_1"/>
  <p:tag name="KSO_WM_DIAGRAM_GROUP_CODE" val="m1-1"/>
  <p:tag name="KSO_WM_UNIT_USESOURCEFORMAT_APPLY" val="0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h_f"/>
  <p:tag name="KSO_WM_UNIT_INDEX" val="1_1_1"/>
  <p:tag name="KSO_WM_UNIT_ID" val="diagram767_4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34"/>
  <p:tag name="KSO_WM_DIAGRAM_GROUP_CODE" val="m1-1"/>
  <p:tag name="KSO_WM_UNIT_USESOURCEFORMAT_APPLY" val="0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67"/>
  <p:tag name="KSO_WM_UNIT_TYPE" val="m_h_f"/>
  <p:tag name="KSO_WM_UNIT_INDEX" val="1_3_1"/>
  <p:tag name="KSO_WM_UNIT_ID" val="diagram767_4*m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34"/>
  <p:tag name="KSO_WM_DIAGRAM_GROUP_CODE" val="m1-1"/>
  <p:tag name="KSO_WM_UNIT_USESOURCEFORMAT_APPLY" val="0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4_6*i*1"/>
  <p:tag name="KSO_WM_TEMPLATE_CATEGORY" val="diagram"/>
  <p:tag name="KSO_WM_TEMPLATE_INDEX" val="160664"/>
  <p:tag name="KSO_WM_UNIT_INDEX" val="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h_f"/>
  <p:tag name="KSO_WM_UNIT_INDEX" val="1_1_1"/>
  <p:tag name="KSO_WM_UNIT_ID" val="diagram160664_6*m_h_f*1_1_1"/>
  <p:tag name="KSO_WM_UNIT_CLEAR" val="1"/>
  <p:tag name="KSO_WM_UNIT_LAYERLEVEL" val="1_1_1"/>
  <p:tag name="KSO_WM_UNIT_VALUE" val="30"/>
  <p:tag name="KSO_WM_UNIT_HIGHLIGHT" val="0"/>
  <p:tag name="KSO_WM_UNIT_COMPATIBLE" val="0"/>
  <p:tag name="KSO_WM_DIAGRAM_GROUP_CODE" val="m1-1"/>
  <p:tag name="KSO_WM_UNIT_PRESET_TEXT" val="LOREM"/>
  <p:tag name="KSO_WM_UNIT_USESOURCEFORMAT_APPLY" val="0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i"/>
  <p:tag name="KSO_WM_UNIT_INDEX" val="1_2"/>
  <p:tag name="KSO_WM_UNIT_ID" val="diagram160664_6*m_i*1_2"/>
  <p:tag name="KSO_WM_UNIT_CLEAR" val="1"/>
  <p:tag name="KSO_WM_UNIT_LAYERLEVEL" val="1_1"/>
  <p:tag name="KSO_WM_DIAGRAM_GROUP_CODE" val="m1-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10"/>
  <p:tag name="KSO_WM_UNIT_ID" val="259*l_i*1_10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4_6*i*13"/>
  <p:tag name="KSO_WM_TEMPLATE_CATEGORY" val="diagram"/>
  <p:tag name="KSO_WM_TEMPLATE_INDEX" val="160664"/>
  <p:tag name="KSO_WM_UNIT_INDEX" val="13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h_f"/>
  <p:tag name="KSO_WM_UNIT_INDEX" val="1_2_1"/>
  <p:tag name="KSO_WM_UNIT_ID" val="diagram160664_6*m_h_f*1_2_1"/>
  <p:tag name="KSO_WM_UNIT_CLEAR" val="1"/>
  <p:tag name="KSO_WM_UNIT_LAYERLEVEL" val="1_1_1"/>
  <p:tag name="KSO_WM_UNIT_VALUE" val="30"/>
  <p:tag name="KSO_WM_UNIT_HIGHLIGHT" val="0"/>
  <p:tag name="KSO_WM_UNIT_COMPATIBLE" val="0"/>
  <p:tag name="KSO_WM_DIAGRAM_GROUP_CODE" val="m1-1"/>
  <p:tag name="KSO_WM_UNIT_PRESET_TEXT" val="LOREM"/>
  <p:tag name="KSO_WM_UNIT_USESOURCEFORMAT_APPLY" val="0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i"/>
  <p:tag name="KSO_WM_UNIT_INDEX" val="1_10"/>
  <p:tag name="KSO_WM_UNIT_ID" val="diagram160664_6*m_i*1_10"/>
  <p:tag name="KSO_WM_UNIT_CLEAR" val="1"/>
  <p:tag name="KSO_WM_UNIT_LAYERLEVEL" val="1_1"/>
  <p:tag name="KSO_WM_DIAGRAM_GROUP_CODE" val="m1-1"/>
  <p:tag name="KSO_WM_UNIT_USESOURCEFORMAT_APPLY" val="0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4_6*i*18"/>
  <p:tag name="KSO_WM_TEMPLATE_CATEGORY" val="diagram"/>
  <p:tag name="KSO_WM_TEMPLATE_INDEX" val="160664"/>
  <p:tag name="KSO_WM_UNIT_INDEX" val="18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h_f"/>
  <p:tag name="KSO_WM_UNIT_INDEX" val="1_3_1"/>
  <p:tag name="KSO_WM_UNIT_ID" val="diagram160664_6*m_h_f*1_3_1"/>
  <p:tag name="KSO_WM_UNIT_CLEAR" val="1"/>
  <p:tag name="KSO_WM_UNIT_LAYERLEVEL" val="1_1_1"/>
  <p:tag name="KSO_WM_UNIT_VALUE" val="30"/>
  <p:tag name="KSO_WM_UNIT_HIGHLIGHT" val="0"/>
  <p:tag name="KSO_WM_UNIT_COMPATIBLE" val="0"/>
  <p:tag name="KSO_WM_DIAGRAM_GROUP_CODE" val="m1-1"/>
  <p:tag name="KSO_WM_UNIT_PRESET_TEXT" val="LOREM"/>
  <p:tag name="KSO_WM_UNIT_USESOURCEFORMAT_APPLY" val="0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i"/>
  <p:tag name="KSO_WM_UNIT_INDEX" val="1_11"/>
  <p:tag name="KSO_WM_UNIT_ID" val="diagram160664_6*m_i*1_11"/>
  <p:tag name="KSO_WM_UNIT_CLEAR" val="1"/>
  <p:tag name="KSO_WM_UNIT_LAYERLEVEL" val="1_1"/>
  <p:tag name="KSO_WM_DIAGRAM_GROUP_CODE" val="m1-1"/>
  <p:tag name="KSO_WM_UNIT_USESOURCEFORMAT_APPLY" val="0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4_6*i*23"/>
  <p:tag name="KSO_WM_TEMPLATE_CATEGORY" val="diagram"/>
  <p:tag name="KSO_WM_TEMPLATE_INDEX" val="160664"/>
  <p:tag name="KSO_WM_UNIT_INDEX" val="23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h_f"/>
  <p:tag name="KSO_WM_UNIT_INDEX" val="1_4_1"/>
  <p:tag name="KSO_WM_UNIT_ID" val="diagram160664_6*m_h_f*1_4_1"/>
  <p:tag name="KSO_WM_UNIT_CLEAR" val="1"/>
  <p:tag name="KSO_WM_UNIT_LAYERLEVEL" val="1_1_1"/>
  <p:tag name="KSO_WM_UNIT_VALUE" val="30"/>
  <p:tag name="KSO_WM_UNIT_HIGHLIGHT" val="0"/>
  <p:tag name="KSO_WM_UNIT_COMPATIBLE" val="0"/>
  <p:tag name="KSO_WM_DIAGRAM_GROUP_CODE" val="m1-1"/>
  <p:tag name="KSO_WM_UNIT_PRESET_TEXT" val="LOREM"/>
  <p:tag name="KSO_WM_UNIT_USESOURCEFORMAT_APPLY" val="0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i"/>
  <p:tag name="KSO_WM_UNIT_INDEX" val="1_12"/>
  <p:tag name="KSO_WM_UNIT_ID" val="diagram160664_6*m_i*1_12"/>
  <p:tag name="KSO_WM_UNIT_CLEAR" val="1"/>
  <p:tag name="KSO_WM_UNIT_LAYERLEVEL" val="1_1"/>
  <p:tag name="KSO_WM_DIAGRAM_GROUP_CODE" val="m1-1"/>
  <p:tag name="KSO_WM_UNIT_USESOURCEFORMAT_APPLY" val="0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4_6*i*31"/>
  <p:tag name="KSO_WM_TEMPLATE_CATEGORY" val="diagram"/>
  <p:tag name="KSO_WM_TEMPLATE_INDEX" val="160664"/>
  <p:tag name="KSO_WM_UNIT_INDEX" val="31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2"/>
  <p:tag name="KSO_WM_UNIT_ID" val="259*l_i*1_2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h_f"/>
  <p:tag name="KSO_WM_UNIT_INDEX" val="1_5_1"/>
  <p:tag name="KSO_WM_UNIT_ID" val="diagram160664_6*m_h_f*1_5_1"/>
  <p:tag name="KSO_WM_UNIT_CLEAR" val="1"/>
  <p:tag name="KSO_WM_UNIT_LAYERLEVEL" val="1_1_1"/>
  <p:tag name="KSO_WM_UNIT_VALUE" val="30"/>
  <p:tag name="KSO_WM_UNIT_HIGHLIGHT" val="0"/>
  <p:tag name="KSO_WM_UNIT_COMPATIBLE" val="0"/>
  <p:tag name="KSO_WM_DIAGRAM_GROUP_CODE" val="m1-1"/>
  <p:tag name="KSO_WM_UNIT_PRESET_TEXT" val="LOREM"/>
  <p:tag name="KSO_WM_UNIT_USESOURCEFORMAT_APPLY" val="0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i"/>
  <p:tag name="KSO_WM_UNIT_INDEX" val="1_16"/>
  <p:tag name="KSO_WM_UNIT_ID" val="diagram160664_6*m_i*1_16"/>
  <p:tag name="KSO_WM_UNIT_CLEAR" val="1"/>
  <p:tag name="KSO_WM_UNIT_LAYERLEVEL" val="1_1"/>
  <p:tag name="KSO_WM_DIAGRAM_GROUP_CODE" val="m1-1"/>
  <p:tag name="KSO_WM_UNIT_USESOURCEFORMAT_APPLY" val="0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4_6*i*36"/>
  <p:tag name="KSO_WM_TEMPLATE_CATEGORY" val="diagram"/>
  <p:tag name="KSO_WM_TEMPLATE_INDEX" val="160664"/>
  <p:tag name="KSO_WM_UNIT_INDEX" val="36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h_f"/>
  <p:tag name="KSO_WM_UNIT_INDEX" val="1_6_1"/>
  <p:tag name="KSO_WM_UNIT_ID" val="diagram160664_6*m_h_f*1_6_1"/>
  <p:tag name="KSO_WM_UNIT_CLEAR" val="1"/>
  <p:tag name="KSO_WM_UNIT_LAYERLEVEL" val="1_1_1"/>
  <p:tag name="KSO_WM_UNIT_VALUE" val="30"/>
  <p:tag name="KSO_WM_UNIT_HIGHLIGHT" val="0"/>
  <p:tag name="KSO_WM_UNIT_COMPATIBLE" val="0"/>
  <p:tag name="KSO_WM_DIAGRAM_GROUP_CODE" val="m1-1"/>
  <p:tag name="KSO_WM_UNIT_PRESET_TEXT" val="LOREM"/>
  <p:tag name="KSO_WM_UNIT_USESOURCEFORMAT_APPLY" val="0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4"/>
  <p:tag name="KSO_WM_UNIT_TYPE" val="m_i"/>
  <p:tag name="KSO_WM_UNIT_INDEX" val="1_17"/>
  <p:tag name="KSO_WM_UNIT_ID" val="diagram160664_6*m_i*1_17"/>
  <p:tag name="KSO_WM_UNIT_CLEAR" val="1"/>
  <p:tag name="KSO_WM_UNIT_LAYERLEVEL" val="1_1"/>
  <p:tag name="KSO_WM_DIAGRAM_GROUP_CODE" val="m1-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h_f"/>
  <p:tag name="KSO_WM_UNIT_INDEX" val="1_1_1"/>
  <p:tag name="KSO_WM_UNIT_ID" val="25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" val="SED DO EIUSMOD TEMPOR "/>
  <p:tag name="KSO_WM_BEAUTIFY_FLAG" val="#wm#"/>
  <p:tag name="KSO_WM_DIAGRAM_GROUP_CODE" val="l1-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" val="SED DO EIUSMOD TEMPOR "/>
  <p:tag name="KSO_WM_BEAUTIFY_FLAG" val="#wm#"/>
  <p:tag name="KSO_WM_DIAGRAM_GROUP_CODE" val="l1-1"/>
  <p:tag name="KSO_WM_UNIT_USESOURCEFORMAT_APPLY" val="0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h_f"/>
  <p:tag name="KSO_WM_UNIT_INDEX" val="1_3_1"/>
  <p:tag name="KSO_WM_UNIT_ID" val="25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" val="SED DO EIUSMOD TEMPOR "/>
  <p:tag name="KSO_WM_BEAUTIFY_FLAG" val="#wm#"/>
  <p:tag name="KSO_WM_DIAGRAM_GROUP_CODE" val="l1-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11"/>
  <p:tag name="KSO_WM_UNIT_ID" val="259*l_i*1_11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12"/>
  <p:tag name="KSO_WM_UNIT_ID" val="259*l_i*1_12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13"/>
  <p:tag name="KSO_WM_UNIT_ID" val="259*l_i*1_13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14"/>
  <p:tag name="KSO_WM_UNIT_ID" val="259*l_i*1_14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160566"/>
  <p:tag name="KSO_WM_UNIT_TYPE" val="l_i"/>
  <p:tag name="KSO_WM_UNIT_INDEX" val="1_15"/>
  <p:tag name="KSO_WM_UNIT_ID" val="259*l_i*1_15"/>
  <p:tag name="KSO_WM_UNIT_CLEAR" val="1"/>
  <p:tag name="KSO_WM_UNIT_LAYERLEVEL" val="1_1"/>
  <p:tag name="KSO_WM_BEAUTIFY_FLAG" val="#wm#"/>
  <p:tag name="KSO_WM_DIAGRAM_GROUP_CODE" val="l1-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"/>
  <p:tag name="KSO_WM_UNIT_TYPE" val="m_i"/>
  <p:tag name="KSO_WM_UNIT_INDEX" val="1_1"/>
  <p:tag name="KSO_WM_UNIT_CLEAR" val="1"/>
  <p:tag name="KSO_WM_UNIT_LAYERLEVEL" val="1_1"/>
  <p:tag name="KSO_WM_DIAGRAM_GROUP_CODE" val="m1-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3_1*i*2"/>
  <p:tag name="KSO_WM_TEMPLATE_CATEGORY" val="diagram"/>
  <p:tag name="KSO_WM_TEMPLATE_INDEX" val="160433"/>
  <p:tag name="KSO_WM_UNIT_INDEX" val="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h_f*1_1_1"/>
  <p:tag name="KSO_WM_UNIT_TYPE" val="m_h_f"/>
  <p:tag name="KSO_WM_UNIT_INDEX" val="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m1-1"/>
  <p:tag name="KSO_WM_UNIT_USESOURCEFORMAT_APPLY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2"/>
  <p:tag name="KSO_WM_UNIT_TYPE" val="m_i"/>
  <p:tag name="KSO_WM_UNIT_INDEX" val="1_2"/>
  <p:tag name="KSO_WM_UNIT_CLEAR" val="1"/>
  <p:tag name="KSO_WM_UNIT_LAYERLEVEL" val="1_1"/>
  <p:tag name="KSO_WM_DIAGRAM_GROUP_CODE" val="m1-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3"/>
  <p:tag name="KSO_WM_UNIT_TYPE" val="m_i"/>
  <p:tag name="KSO_WM_UNIT_INDEX" val="1_3"/>
  <p:tag name="KSO_WM_UNIT_CLEAR" val="1"/>
  <p:tag name="KSO_WM_UNIT_LAYERLEVEL" val="1_1"/>
  <p:tag name="KSO_WM_DIAGRAM_GROUP_CODE" val="m1-1"/>
  <p:tag name="KSO_WM_UNIT_USESOURCEFORMAT_APPLY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4"/>
  <p:tag name="KSO_WM_UNIT_TYPE" val="m_i"/>
  <p:tag name="KSO_WM_UNIT_INDEX" val="1_4"/>
  <p:tag name="KSO_WM_UNIT_CLEAR" val="1"/>
  <p:tag name="KSO_WM_UNIT_LAYERLEVEL" val="1_1"/>
  <p:tag name="KSO_WM_DIAGRAM_GROUP_CODE" val="m1-1"/>
  <p:tag name="KSO_WM_UNIT_USESOURCEFORMAT_APPLY" val="0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3_1*i*13"/>
  <p:tag name="KSO_WM_TEMPLATE_CATEGORY" val="diagram"/>
  <p:tag name="KSO_WM_TEMPLATE_INDEX" val="160433"/>
  <p:tag name="KSO_WM_UNIT_INDEX" val="1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h_f*1_2_1"/>
  <p:tag name="KSO_WM_UNIT_TYPE" val="m_h_f"/>
  <p:tag name="KSO_WM_UNIT_INDEX" val="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m1-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5"/>
  <p:tag name="KSO_WM_UNIT_TYPE" val="m_i"/>
  <p:tag name="KSO_WM_UNIT_INDEX" val="1_5"/>
  <p:tag name="KSO_WM_UNIT_CLEAR" val="1"/>
  <p:tag name="KSO_WM_UNIT_LAYERLEVEL" val="1_1"/>
  <p:tag name="KSO_WM_DIAGRAM_GROUP_CODE" val="m1-1"/>
  <p:tag name="KSO_WM_UNIT_USESOURCEFORMAT_APPLY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6"/>
  <p:tag name="KSO_WM_UNIT_TYPE" val="m_i"/>
  <p:tag name="KSO_WM_UNIT_INDEX" val="1_6"/>
  <p:tag name="KSO_WM_UNIT_CLEAR" val="1"/>
  <p:tag name="KSO_WM_UNIT_LAYERLEVEL" val="1_1"/>
  <p:tag name="KSO_WM_DIAGRAM_GROUP_CODE" val="m1-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8"/>
  <p:tag name="KSO_WM_TEMPLATE_CATEGORY" val="diagram"/>
  <p:tag name="KSO_WM_TEMPLATE_INDEX" val="160296"/>
  <p:tag name="KSO_WM_UNIT_INDEX" val="8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7"/>
  <p:tag name="KSO_WM_UNIT_TYPE" val="m_i"/>
  <p:tag name="KSO_WM_UNIT_INDEX" val="1_7"/>
  <p:tag name="KSO_WM_UNIT_CLEAR" val="1"/>
  <p:tag name="KSO_WM_UNIT_LAYERLEVEL" val="1_1"/>
  <p:tag name="KSO_WM_DIAGRAM_GROUP_CODE" val="m1-1"/>
  <p:tag name="KSO_WM_UNIT_USESOURCEFORMAT_APPLY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3_1*i*24"/>
  <p:tag name="KSO_WM_TEMPLATE_CATEGORY" val="diagram"/>
  <p:tag name="KSO_WM_TEMPLATE_INDEX" val="160433"/>
  <p:tag name="KSO_WM_UNIT_INDEX" val="2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h_f*1_3_1"/>
  <p:tag name="KSO_WM_UNIT_TYPE" val="m_h_f"/>
  <p:tag name="KSO_WM_UNIT_INDEX" val="1_3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m1-1"/>
  <p:tag name="KSO_WM_UNIT_USESOURCEFORMAT_APPLY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8"/>
  <p:tag name="KSO_WM_UNIT_TYPE" val="m_i"/>
  <p:tag name="KSO_WM_UNIT_INDEX" val="1_8"/>
  <p:tag name="KSO_WM_UNIT_CLEAR" val="1"/>
  <p:tag name="KSO_WM_UNIT_LAYERLEVEL" val="1_1"/>
  <p:tag name="KSO_WM_DIAGRAM_GROUP_CODE" val="m1-1"/>
  <p:tag name="KSO_WM_UNIT_USESOURCEFORMAT_APPLY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9"/>
  <p:tag name="KSO_WM_UNIT_TYPE" val="m_i"/>
  <p:tag name="KSO_WM_UNIT_INDEX" val="1_9"/>
  <p:tag name="KSO_WM_UNIT_CLEAR" val="1"/>
  <p:tag name="KSO_WM_UNIT_LAYERLEVEL" val="1_1"/>
  <p:tag name="KSO_WM_DIAGRAM_GROUP_CODE" val="m1-1"/>
  <p:tag name="KSO_WM_UNIT_USESOURCEFORMAT_APPLY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0"/>
  <p:tag name="KSO_WM_UNIT_TYPE" val="m_i"/>
  <p:tag name="KSO_WM_UNIT_INDEX" val="1_10"/>
  <p:tag name="KSO_WM_UNIT_CLEAR" val="1"/>
  <p:tag name="KSO_WM_UNIT_LAYERLEVEL" val="1_1"/>
  <p:tag name="KSO_WM_DIAGRAM_GROUP_CODE" val="m1-1"/>
  <p:tag name="KSO_WM_UNIT_USESOURCEFORMAT_APPLY" val="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3_1*i*35"/>
  <p:tag name="KSO_WM_TEMPLATE_CATEGORY" val="diagram"/>
  <p:tag name="KSO_WM_TEMPLATE_INDEX" val="160433"/>
  <p:tag name="KSO_WM_UNIT_INDEX" val="35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h_f*1_4_1"/>
  <p:tag name="KSO_WM_UNIT_TYPE" val="m_h_f"/>
  <p:tag name="KSO_WM_UNIT_INDEX" val="1_4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m1-1"/>
  <p:tag name="KSO_WM_UNIT_USESOURCEFORMAT_APPLY" val="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1"/>
  <p:tag name="KSO_WM_UNIT_TYPE" val="m_i"/>
  <p:tag name="KSO_WM_UNIT_INDEX" val="1_11"/>
  <p:tag name="KSO_WM_UNIT_CLEAR" val="1"/>
  <p:tag name="KSO_WM_UNIT_LAYERLEVEL" val="1_1"/>
  <p:tag name="KSO_WM_DIAGRAM_GROUP_CODE" val="m1-1"/>
  <p:tag name="KSO_WM_UNIT_USESOURCEFORMAT_APPLY" val="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2"/>
  <p:tag name="KSO_WM_UNIT_TYPE" val="m_i"/>
  <p:tag name="KSO_WM_UNIT_INDEX" val="1_12"/>
  <p:tag name="KSO_WM_UNIT_CLEAR" val="1"/>
  <p:tag name="KSO_WM_UNIT_LAYERLEVEL" val="1_1"/>
  <p:tag name="KSO_WM_DIAGRAM_GROUP_CODE" val="m1-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3"/>
  <p:tag name="KSO_WM_UNIT_TYPE" val="m_i"/>
  <p:tag name="KSO_WM_UNIT_INDEX" val="1_13"/>
  <p:tag name="KSO_WM_UNIT_CLEAR" val="1"/>
  <p:tag name="KSO_WM_UNIT_LAYERLEVEL" val="1_1"/>
  <p:tag name="KSO_WM_DIAGRAM_GROUP_CODE" val="m1-1"/>
  <p:tag name="KSO_WM_UNIT_USESOURCEFORMAT_APPLY" val="0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3_1*i*46"/>
  <p:tag name="KSO_WM_TEMPLATE_CATEGORY" val="diagram"/>
  <p:tag name="KSO_WM_TEMPLATE_INDEX" val="160433"/>
  <p:tag name="KSO_WM_UNIT_INDEX" val="46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h_f*1_5_1"/>
  <p:tag name="KSO_WM_UNIT_TYPE" val="m_h_f"/>
  <p:tag name="KSO_WM_UNIT_INDEX" val="1_5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m1-1"/>
  <p:tag name="KSO_WM_UNIT_USESOURCEFORMAT_APPLY" val="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4"/>
  <p:tag name="KSO_WM_UNIT_TYPE" val="m_i"/>
  <p:tag name="KSO_WM_UNIT_INDEX" val="1_14"/>
  <p:tag name="KSO_WM_UNIT_CLEAR" val="1"/>
  <p:tag name="KSO_WM_UNIT_LAYERLEVEL" val="1_1"/>
  <p:tag name="KSO_WM_DIAGRAM_GROUP_CODE" val="m1-1"/>
  <p:tag name="KSO_WM_UNIT_USESOURCEFORMAT_APPLY" val="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5"/>
  <p:tag name="KSO_WM_UNIT_TYPE" val="m_i"/>
  <p:tag name="KSO_WM_UNIT_INDEX" val="1_15"/>
  <p:tag name="KSO_WM_UNIT_CLEAR" val="1"/>
  <p:tag name="KSO_WM_UNIT_LAYERLEVEL" val="1_1"/>
  <p:tag name="KSO_WM_DIAGRAM_GROUP_CODE" val="m1-1"/>
  <p:tag name="KSO_WM_UNIT_USESOURCEFORMAT_APPLY" val="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6"/>
  <p:tag name="KSO_WM_UNIT_TYPE" val="m_i"/>
  <p:tag name="KSO_WM_UNIT_INDEX" val="1_16"/>
  <p:tag name="KSO_WM_UNIT_CLEAR" val="1"/>
  <p:tag name="KSO_WM_UNIT_LAYERLEVEL" val="1_1"/>
  <p:tag name="KSO_WM_DIAGRAM_GROUP_CODE" val="m1-1"/>
  <p:tag name="KSO_WM_UNIT_USESOURCEFORMAT_APPLY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33_1*i*57"/>
  <p:tag name="KSO_WM_TEMPLATE_CATEGORY" val="diagram"/>
  <p:tag name="KSO_WM_TEMPLATE_INDEX" val="160433"/>
  <p:tag name="KSO_WM_UNIT_INDEX" val="5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h_f*1_6_1"/>
  <p:tag name="KSO_WM_UNIT_TYPE" val="m_h_f"/>
  <p:tag name="KSO_WM_UNIT_INDEX" val="1_6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m1-1"/>
  <p:tag name="KSO_WM_UNIT_USESOURCEFORMAT_APPLY" val="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7"/>
  <p:tag name="KSO_WM_UNIT_TYPE" val="m_i"/>
  <p:tag name="KSO_WM_UNIT_INDEX" val="1_17"/>
  <p:tag name="KSO_WM_UNIT_CLEAR" val="1"/>
  <p:tag name="KSO_WM_UNIT_LAYERLEVEL" val="1_1"/>
  <p:tag name="KSO_WM_DIAGRAM_GROUP_CODE" val="m1-1"/>
  <p:tag name="KSO_WM_UNIT_USESOURCEFORMAT_APPLY" val="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8"/>
  <p:tag name="KSO_WM_UNIT_TYPE" val="m_i"/>
  <p:tag name="KSO_WM_UNIT_INDEX" val="1_18"/>
  <p:tag name="KSO_WM_UNIT_CLEAR" val="1"/>
  <p:tag name="KSO_WM_UNIT_LAYERLEVEL" val="1_1"/>
  <p:tag name="KSO_WM_DIAGRAM_GROUP_CODE" val="m1-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3"/>
  <p:tag name="KSO_WM_UNIT_ID" val="257*m_i*1_3"/>
  <p:tag name="KSO_WM_UNIT_CLEAR" val="1"/>
  <p:tag name="KSO_WM_UNIT_LAYERLEVEL" val="1_1"/>
  <p:tag name="KSO_WM_BEAUTIFY_FLAG" val="#wm#"/>
  <p:tag name="KSO_WM_DIAGRAM_GROUP_CODE" val="m1-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1*m_i*1_19"/>
  <p:tag name="KSO_WM_UNIT_TYPE" val="m_i"/>
  <p:tag name="KSO_WM_UNIT_INDEX" val="1_19"/>
  <p:tag name="KSO_WM_UNIT_CLEAR" val="1"/>
  <p:tag name="KSO_WM_UNIT_LAYERLEVEL" val="1_1"/>
  <p:tag name="KSO_WM_DIAGRAM_GROUP_CODE" val="m1-1"/>
  <p:tag name="KSO_WM_UNIT_USESOURCEFORMAT_APPLY" val="0"/>
</p:tagLst>
</file>

<file path=ppt/tags/tag61.xml><?xml version="1.0" encoding="utf-8"?>
<p:tagLst xmlns:p="http://schemas.openxmlformats.org/presentationml/2006/main">
  <p:tag name="KSO_WM_TEMPLATE_CATEGORY" val="diagram"/>
  <p:tag name="KSO_WM_TEMPLATE_INDEX" val="169275"/>
  <p:tag name="KSO_WM_UNIT_TYPE" val="f"/>
  <p:tag name="KSO_WM_UNIT_INDEX" val="4"/>
  <p:tag name="KSO_WM_UNIT_ID" val="259*f*4"/>
  <p:tag name="KSO_WM_UNIT_CLEAR" val="1"/>
  <p:tag name="KSO_WM_UNIT_LAYERLEVEL" val="1"/>
  <p:tag name="KSO_WM_UNIT_VALUE" val="35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0"/>
  <p:tag name="KSO_WM_TEMPLATE_CATEGORY" val="diagram"/>
  <p:tag name="KSO_WM_TEMPLATE_INDEX" val="160581"/>
  <p:tag name="KSO_WM_UNIT_INDEX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1_1"/>
  <p:tag name="KSO_WM_UNIT_ID" val="diagram160581_6*m_h_f*1_1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"/>
  <p:tag name="KSO_WM_UNIT_ID" val="diagram160581_6*m_i*1_1"/>
  <p:tag name="KSO_WM_UNIT_CLEAR" val="1"/>
  <p:tag name="KSO_WM_UNIT_LAYERLEVEL" val="1_1"/>
  <p:tag name="KSO_WM_DIAGRAM_GROUP_CODE" val="m1-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2"/>
  <p:tag name="KSO_WM_UNIT_ID" val="diagram160581_6*m_i*1_2"/>
  <p:tag name="KSO_WM_UNIT_CLEAR" val="1"/>
  <p:tag name="KSO_WM_UNIT_LAYERLEVEL" val="1_1"/>
  <p:tag name="KSO_WM_DIAGRAM_GROUP_CODE" val="m1-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3"/>
  <p:tag name="KSO_WM_UNIT_ID" val="diagram160581_6*m_i*1_3"/>
  <p:tag name="KSO_WM_UNIT_CLEAR" val="1"/>
  <p:tag name="KSO_WM_UNIT_LAYERLEVEL" val="1_1"/>
  <p:tag name="KSO_WM_DIAGRAM_GROUP_CODE" val="m1-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9"/>
  <p:tag name="KSO_WM_TEMPLATE_CATEGORY" val="diagram"/>
  <p:tag name="KSO_WM_TEMPLATE_INDEX" val="160581"/>
  <p:tag name="KSO_WM_UNIT_INDEX" val="9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4"/>
  <p:tag name="KSO_WM_UNIT_ID" val="diagram160581_6*m_i*1_4"/>
  <p:tag name="KSO_WM_UNIT_CLEAR" val="1"/>
  <p:tag name="KSO_WM_UNIT_LAYERLEVEL" val="1_1"/>
  <p:tag name="KSO_WM_DIAGRAM_GROUP_CODE" val="m1-1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2_1"/>
  <p:tag name="KSO_WM_UNIT_ID" val="diagram160581_6*m_h_f*1_2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4"/>
  <p:tag name="KSO_WM_UNIT_ID" val="257*m_i*1_4"/>
  <p:tag name="KSO_WM_UNIT_CLEAR" val="1"/>
  <p:tag name="KSO_WM_UNIT_LAYERLEVEL" val="1_1"/>
  <p:tag name="KSO_WM_BEAUTIFY_FLAG" val="#wm#"/>
  <p:tag name="KSO_WM_DIAGRAM_GROUP_CODE" val="m1-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5"/>
  <p:tag name="KSO_WM_UNIT_ID" val="diagram160581_6*m_i*1_5"/>
  <p:tag name="KSO_WM_UNIT_CLEAR" val="1"/>
  <p:tag name="KSO_WM_UNIT_LAYERLEVEL" val="1_1"/>
  <p:tag name="KSO_WM_DIAGRAM_GROUP_CODE" val="m1-1"/>
  <p:tag name="KSO_WM_UNIT_USESOURCEFORMAT_APPLY" val="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6"/>
  <p:tag name="KSO_WM_UNIT_ID" val="diagram160581_6*m_i*1_6"/>
  <p:tag name="KSO_WM_UNIT_CLEAR" val="1"/>
  <p:tag name="KSO_WM_UNIT_LAYERLEVEL" val="1_1"/>
  <p:tag name="KSO_WM_DIAGRAM_GROUP_CODE" val="m1-1"/>
  <p:tag name="KSO_WM_UNIT_USESOURCEFORMAT_APPLY" val="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18"/>
  <p:tag name="KSO_WM_TEMPLATE_CATEGORY" val="diagram"/>
  <p:tag name="KSO_WM_TEMPLATE_INDEX" val="160581"/>
  <p:tag name="KSO_WM_UNIT_INDEX" val="18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3_1"/>
  <p:tag name="KSO_WM_UNIT_ID" val="diagram160581_6*m_h_f*1_3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7"/>
  <p:tag name="KSO_WM_UNIT_ID" val="diagram160581_6*m_i*1_7"/>
  <p:tag name="KSO_WM_UNIT_CLEAR" val="1"/>
  <p:tag name="KSO_WM_UNIT_LAYERLEVEL" val="1_1"/>
  <p:tag name="KSO_WM_DIAGRAM_GROUP_CODE" val="m1-1"/>
  <p:tag name="KSO_WM_UNIT_USESOURCEFORMAT_APPLY" val="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8"/>
  <p:tag name="KSO_WM_UNIT_ID" val="diagram160581_6*m_i*1_8"/>
  <p:tag name="KSO_WM_UNIT_CLEAR" val="1"/>
  <p:tag name="KSO_WM_UNIT_LAYERLEVEL" val="1_1"/>
  <p:tag name="KSO_WM_DIAGRAM_GROUP_CODE" val="m1-1"/>
  <p:tag name="KSO_WM_UNIT_USESOURCEFORMAT_APPLY" val="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9"/>
  <p:tag name="KSO_WM_UNIT_ID" val="diagram160581_6*m_i*1_9"/>
  <p:tag name="KSO_WM_UNIT_CLEAR" val="1"/>
  <p:tag name="KSO_WM_UNIT_LAYERLEVEL" val="1_1"/>
  <p:tag name="KSO_WM_DIAGRAM_GROUP_CODE" val="m1-1"/>
  <p:tag name="KSO_WM_UNIT_USESOURCEFORMAT_APPLY" val="0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27"/>
  <p:tag name="KSO_WM_TEMPLATE_CATEGORY" val="diagram"/>
  <p:tag name="KSO_WM_TEMPLATE_INDEX" val="160581"/>
  <p:tag name="KSO_WM_UNIT_INDEX" val="27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0"/>
  <p:tag name="KSO_WM_UNIT_ID" val="diagram160581_6*m_i*1_10"/>
  <p:tag name="KSO_WM_UNIT_CLEAR" val="1"/>
  <p:tag name="KSO_WM_UNIT_LAYERLEVEL" val="1_1"/>
  <p:tag name="KSO_WM_DIAGRAM_GROUP_CODE" val="m1-1"/>
  <p:tag name="KSO_WM_UNIT_USESOURCEFORMAT_APPLY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4_1"/>
  <p:tag name="KSO_WM_UNIT_ID" val="diagram160581_6*m_h_f*1_4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15"/>
  <p:tag name="KSO_WM_TEMPLATE_CATEGORY" val="diagram"/>
  <p:tag name="KSO_WM_TEMPLATE_INDEX" val="160296"/>
  <p:tag name="KSO_WM_UNIT_INDEX" val="15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1"/>
  <p:tag name="KSO_WM_UNIT_ID" val="diagram160581_6*m_i*1_11"/>
  <p:tag name="KSO_WM_UNIT_CLEAR" val="1"/>
  <p:tag name="KSO_WM_UNIT_LAYERLEVEL" val="1_1"/>
  <p:tag name="KSO_WM_DIAGRAM_GROUP_CODE" val="m1-1"/>
  <p:tag name="KSO_WM_UNIT_USESOURCEFORMAT_APPLY" val="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2"/>
  <p:tag name="KSO_WM_UNIT_ID" val="diagram160581_6*m_i*1_12"/>
  <p:tag name="KSO_WM_UNIT_CLEAR" val="1"/>
  <p:tag name="KSO_WM_UNIT_LAYERLEVEL" val="1_1"/>
  <p:tag name="KSO_WM_DIAGRAM_GROUP_CODE" val="m1-1"/>
  <p:tag name="KSO_WM_UNIT_USESOURCEFORMAT_APPLY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36"/>
  <p:tag name="KSO_WM_TEMPLATE_CATEGORY" val="diagram"/>
  <p:tag name="KSO_WM_TEMPLATE_INDEX" val="160581"/>
  <p:tag name="KSO_WM_UNIT_INDEX" val="36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5_1"/>
  <p:tag name="KSO_WM_UNIT_ID" val="diagram160581_6*m_h_f*1_5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3"/>
  <p:tag name="KSO_WM_UNIT_ID" val="diagram160581_6*m_i*1_13"/>
  <p:tag name="KSO_WM_UNIT_CLEAR" val="1"/>
  <p:tag name="KSO_WM_UNIT_LAYERLEVEL" val="1_1"/>
  <p:tag name="KSO_WM_DIAGRAM_GROUP_CODE" val="m1-1"/>
  <p:tag name="KSO_WM_UNIT_USESOURCEFORMAT_APPLY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4"/>
  <p:tag name="KSO_WM_UNIT_ID" val="diagram160581_6*m_i*1_14"/>
  <p:tag name="KSO_WM_UNIT_CLEAR" val="1"/>
  <p:tag name="KSO_WM_UNIT_LAYERLEVEL" val="1_1"/>
  <p:tag name="KSO_WM_DIAGRAM_GROUP_CODE" val="m1-1"/>
  <p:tag name="KSO_WM_UNIT_USESOURCEFORMAT_APPLY" val="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5"/>
  <p:tag name="KSO_WM_UNIT_ID" val="diagram160581_6*m_i*1_15"/>
  <p:tag name="KSO_WM_UNIT_CLEAR" val="1"/>
  <p:tag name="KSO_WM_UNIT_LAYERLEVEL" val="1_1"/>
  <p:tag name="KSO_WM_DIAGRAM_GROUP_CODE" val="m1-1"/>
  <p:tag name="KSO_WM_UNIT_USESOURCEFORMAT_APPLY" val="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45"/>
  <p:tag name="KSO_WM_TEMPLATE_CATEGORY" val="diagram"/>
  <p:tag name="KSO_WM_TEMPLATE_INDEX" val="160581"/>
  <p:tag name="KSO_WM_UNIT_INDEX" val="45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6"/>
  <p:tag name="KSO_WM_UNIT_ID" val="diagram160581_6*m_i*1_16"/>
  <p:tag name="KSO_WM_UNIT_CLEAR" val="1"/>
  <p:tag name="KSO_WM_UNIT_LAYERLEVEL" val="1_1"/>
  <p:tag name="KSO_WM_DIAGRAM_GROUP_CODE" val="m1-1"/>
  <p:tag name="KSO_WM_UNIT_USESOURCEFORMAT_APPLY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6_1"/>
  <p:tag name="KSO_WM_UNIT_ID" val="diagram160581_6*m_h_f*1_6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3_1"/>
  <p:tag name="KSO_WM_UNIT_ID" val="257*m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7"/>
  <p:tag name="KSO_WM_UNIT_ID" val="diagram160581_6*m_i*1_17"/>
  <p:tag name="KSO_WM_UNIT_CLEAR" val="1"/>
  <p:tag name="KSO_WM_UNIT_LAYERLEVEL" val="1_1"/>
  <p:tag name="KSO_WM_DIAGRAM_GROUP_CODE" val="m1-1"/>
  <p:tag name="KSO_WM_UNIT_USESOURCEFORMAT_APPLY" val="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8"/>
  <p:tag name="KSO_WM_UNIT_ID" val="diagram160581_6*m_i*1_18"/>
  <p:tag name="KSO_WM_UNIT_CLEAR" val="1"/>
  <p:tag name="KSO_WM_UNIT_LAYERLEVEL" val="1_1"/>
  <p:tag name="KSO_WM_DIAGRAM_GROUP_CODE" val="m1-1"/>
  <p:tag name="KSO_WM_UNIT_USESOURCEFORMAT_APPLY" val="0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0"/>
  <p:tag name="KSO_WM_TEMPLATE_CATEGORY" val="diagram"/>
  <p:tag name="KSO_WM_TEMPLATE_INDEX" val="160581"/>
  <p:tag name="KSO_WM_UNIT_INDEX" val="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1_1"/>
  <p:tag name="KSO_WM_UNIT_ID" val="diagram160581_6*m_h_f*1_1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"/>
  <p:tag name="KSO_WM_UNIT_ID" val="diagram160581_6*m_i*1_1"/>
  <p:tag name="KSO_WM_UNIT_CLEAR" val="1"/>
  <p:tag name="KSO_WM_UNIT_LAYERLEVEL" val="1_1"/>
  <p:tag name="KSO_WM_DIAGRAM_GROUP_CODE" val="m1-1"/>
  <p:tag name="KSO_WM_UNIT_USESOURCEFORMAT_APPLY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2"/>
  <p:tag name="KSO_WM_UNIT_ID" val="diagram160581_6*m_i*1_2"/>
  <p:tag name="KSO_WM_UNIT_CLEAR" val="1"/>
  <p:tag name="KSO_WM_UNIT_LAYERLEVEL" val="1_1"/>
  <p:tag name="KSO_WM_DIAGRAM_GROUP_CODE" val="m1-1"/>
  <p:tag name="KSO_WM_UNIT_USESOURCEFORMAT_APPLY" val="0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3"/>
  <p:tag name="KSO_WM_UNIT_ID" val="diagram160581_6*m_i*1_3"/>
  <p:tag name="KSO_WM_UNIT_CLEAR" val="1"/>
  <p:tag name="KSO_WM_UNIT_LAYERLEVEL" val="1_1"/>
  <p:tag name="KSO_WM_DIAGRAM_GROUP_CODE" val="m1-1"/>
  <p:tag name="KSO_WM_UNIT_USESOURCEFORMAT_APPLY" val="0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6*i*0"/>
  <p:tag name="KSO_WM_TEMPLATE_CATEGORY" val="diagram"/>
  <p:tag name="KSO_WM_TEMPLATE_INDEX" val="160581"/>
  <p:tag name="KSO_WM_UNIT_INDEX" val="0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1_1"/>
  <p:tag name="KSO_WM_UNIT_ID" val="diagram160581_6*m_h_f*1_1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USESOURCEFORMAT_APPLY" val="0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"/>
  <p:tag name="KSO_WM_UNIT_ID" val="diagram160581_6*m_i*1_1"/>
  <p:tag name="KSO_WM_UNIT_CLEAR" val="1"/>
  <p:tag name="KSO_WM_UNIT_LAYERLEVEL" val="1_1"/>
  <p:tag name="KSO_WM_DIAGRAM_GROUP_CODE" val="m1-1"/>
  <p:tag name="KSO_WM_UNIT_USESOURCEFORMAT_APPLY" val="0"/>
</p:tagLst>
</file>

<file path=ppt/theme/theme1.xml><?xml version="1.0" encoding="utf-8"?>
<a:theme xmlns:a="http://schemas.openxmlformats.org/drawingml/2006/main" name="包图主题2">
  <a:themeElements>
    <a:clrScheme name="自定义 37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9171C"/>
      </a:accent1>
      <a:accent2>
        <a:srgbClr val="3F3F3F"/>
      </a:accent2>
      <a:accent3>
        <a:srgbClr val="B9171C"/>
      </a:accent3>
      <a:accent4>
        <a:srgbClr val="3F3F3F"/>
      </a:accent4>
      <a:accent5>
        <a:srgbClr val="B9171C"/>
      </a:accent5>
      <a:accent6>
        <a:srgbClr val="3F3F3F"/>
      </a:accent6>
      <a:hlink>
        <a:srgbClr val="B9171C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2598</Words>
  <Application>WPS 演示</Application>
  <PresentationFormat>宽屏</PresentationFormat>
  <Paragraphs>516</Paragraphs>
  <Slides>35</Slides>
  <Notes>27</Notes>
  <HiddenSlides>0</HiddenSlides>
  <MMClips>2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+中文标题</vt:lpstr>
      <vt:lpstr>Century Gothic</vt:lpstr>
      <vt:lpstr>Wingdings</vt:lpstr>
      <vt:lpstr>Segoe Print</vt:lpstr>
      <vt:lpstr>Arial Unicode MS</vt:lpstr>
      <vt:lpstr>等线</vt:lpstr>
      <vt:lpstr>仿宋</vt:lpstr>
      <vt:lpstr>新宋体</vt:lpstr>
      <vt:lpstr>楷体</vt:lpstr>
      <vt:lpstr>黑体</vt:lpstr>
      <vt:lpstr>Batang</vt:lpstr>
      <vt:lpstr>Malgun Gothic</vt:lpstr>
      <vt:lpstr>Andalus</vt:lpstr>
      <vt:lpstr>Aharoni</vt:lpstr>
      <vt:lpstr>MingLiU_HKSCS</vt:lpstr>
      <vt:lpstr>Gulim</vt:lpstr>
      <vt:lpstr>Segoe UI Symbol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钻石女人</cp:lastModifiedBy>
  <cp:revision>229</cp:revision>
  <dcterms:created xsi:type="dcterms:W3CDTF">2017-08-18T03:02:00Z</dcterms:created>
  <dcterms:modified xsi:type="dcterms:W3CDTF">2018-04-23T07:30:36Z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