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4" r:id="rId5"/>
    <p:sldId id="274" r:id="rId6"/>
    <p:sldId id="265" r:id="rId7"/>
    <p:sldId id="270" r:id="rId8"/>
    <p:sldId id="271" r:id="rId9"/>
    <p:sldId id="266" r:id="rId10"/>
    <p:sldId id="267" r:id="rId11"/>
    <p:sldId id="268" r:id="rId12"/>
    <p:sldId id="269" r:id="rId13"/>
    <p:sldId id="276" r:id="rId14"/>
    <p:sldId id="272" r:id="rId15"/>
    <p:sldId id="275" r:id="rId16"/>
    <p:sldId id="277" r:id="rId17"/>
    <p:sldId id="273"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05483-A154-4545-8C5F-280CA4301B28}" v="494" dt="2022-03-08T19:56:32.535"/>
    <p1510:client id="{27B0AE50-721A-4699-BA6B-D34BB0854264}" v="67" dt="2021-11-09T23:45:45.912"/>
    <p1510:client id="{40F92387-D0BB-4189-9E2E-2BFF33F1AC93}" v="204" dt="2022-03-02T22:43:16.846"/>
    <p1510:client id="{54E7C63C-73CD-4677-AEFD-DC88C07E3303}" v="9" dt="2022-03-04T03:26:01.238"/>
    <p1510:client id="{A84930F7-4D92-4720-97DB-227C3E041B76}" v="3" dt="2021-11-08T00:55:32.518"/>
    <p1510:client id="{AA45DF44-D633-4B27-945D-3DFB14D5AE68}" v="139" dt="2022-03-05T02:49:31.413"/>
    <p1510:client id="{B327E1FC-1EDE-4C0E-B4F4-561D5185D5F8}" v="422" dt="2021-11-08T21:19:30.602"/>
    <p1510:client id="{DB191D18-90D3-485E-908F-1F09E09D3C9D}" v="357" dt="2021-11-10T02:58:43.265"/>
    <p1510:client id="{EB941626-20D9-496B-B9AE-3D6747993331}" v="91" dt="2021-11-08T01:02:12.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7" d="100"/>
          <a:sy n="77" d="100"/>
        </p:scale>
        <p:origin x="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9650" y="1711511"/>
            <a:ext cx="9089652" cy="2178264"/>
          </a:xfrm>
        </p:spPr>
        <p:txBody>
          <a:bodyPr vert="horz" lIns="91440" tIns="45720" rIns="91440" bIns="45720" rtlCol="0" anchor="t">
            <a:noAutofit/>
          </a:bodyPr>
          <a:lstStyle/>
          <a:p>
            <a:pPr algn="l"/>
            <a:r>
              <a:rPr lang="en-US" sz="3600" b="1" dirty="0">
                <a:solidFill>
                  <a:schemeClr val="tx1"/>
                </a:solidFill>
                <a:latin typeface="Arial Black"/>
              </a:rPr>
              <a:t>Predicting customer churn in  Telecommunications Industry using Machine Learning</a:t>
            </a:r>
            <a:endParaRPr lang="en-US" sz="3600">
              <a:solidFill>
                <a:schemeClr val="tx1"/>
              </a:solidFill>
              <a:latin typeface="Arial Black"/>
            </a:endParaRPr>
          </a:p>
          <a:p>
            <a:pPr algn="l"/>
            <a:endParaRPr lang="en-US" sz="4400" dirty="0">
              <a:solidFill>
                <a:schemeClr val="tx1"/>
              </a:solidFill>
              <a:ea typeface="+mj-lt"/>
              <a:cs typeface="+mj-lt"/>
            </a:endParaRPr>
          </a:p>
          <a:p>
            <a:endParaRPr lang="en-US" dirty="0"/>
          </a:p>
        </p:txBody>
      </p:sp>
      <p:sp>
        <p:nvSpPr>
          <p:cNvPr id="4" name="TextBox 3">
            <a:extLst>
              <a:ext uri="{FF2B5EF4-FFF2-40B4-BE49-F238E27FC236}">
                <a16:creationId xmlns:a16="http://schemas.microsoft.com/office/drawing/2014/main" id="{AB058019-9A19-4B57-910D-E17B96EA4F25}"/>
              </a:ext>
            </a:extLst>
          </p:cNvPr>
          <p:cNvSpPr txBox="1"/>
          <p:nvPr/>
        </p:nvSpPr>
        <p:spPr>
          <a:xfrm>
            <a:off x="698739" y="4925683"/>
            <a:ext cx="466976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Presented by:</a:t>
            </a:r>
          </a:p>
          <a:p>
            <a:r>
              <a:rPr lang="en-US" sz="2400" dirty="0"/>
              <a:t>Mangaiyarkarasi </a:t>
            </a:r>
            <a:r>
              <a:rPr lang="en-US" sz="2400" noProof="1"/>
              <a:t>Rathnakumar</a:t>
            </a:r>
            <a:endParaRPr lang="en-US" sz="2400"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6CC1-EB05-49EA-BED4-D05F4D0657F2}"/>
              </a:ext>
            </a:extLst>
          </p:cNvPr>
          <p:cNvSpPr>
            <a:spLocks noGrp="1"/>
          </p:cNvSpPr>
          <p:nvPr>
            <p:ph type="title"/>
          </p:nvPr>
        </p:nvSpPr>
        <p:spPr>
          <a:xfrm>
            <a:off x="677334" y="609600"/>
            <a:ext cx="8596668" cy="568093"/>
          </a:xfrm>
        </p:spPr>
        <p:txBody>
          <a:bodyPr>
            <a:normAutofit/>
          </a:bodyPr>
          <a:lstStyle/>
          <a:p>
            <a:r>
              <a:rPr lang="en-US" sz="2400" dirty="0">
                <a:solidFill>
                  <a:schemeClr val="tx1"/>
                </a:solidFill>
                <a:latin typeface="Arial Black"/>
              </a:rPr>
              <a:t>It is an Imbalanced Dataset</a:t>
            </a:r>
          </a:p>
        </p:txBody>
      </p:sp>
      <p:pic>
        <p:nvPicPr>
          <p:cNvPr id="4" name="Picture 4" descr="Chart, pie chart&#10;&#10;Description automatically generated">
            <a:extLst>
              <a:ext uri="{FF2B5EF4-FFF2-40B4-BE49-F238E27FC236}">
                <a16:creationId xmlns:a16="http://schemas.microsoft.com/office/drawing/2014/main" id="{0C644892-8CA6-4E89-A34D-A4DDEDF495BD}"/>
              </a:ext>
            </a:extLst>
          </p:cNvPr>
          <p:cNvPicPr>
            <a:picLocks noGrp="1" noChangeAspect="1"/>
          </p:cNvPicPr>
          <p:nvPr>
            <p:ph idx="1"/>
          </p:nvPr>
        </p:nvPicPr>
        <p:blipFill>
          <a:blip r:embed="rId2"/>
          <a:stretch>
            <a:fillRect/>
          </a:stretch>
        </p:blipFill>
        <p:spPr>
          <a:xfrm>
            <a:off x="288012" y="1710410"/>
            <a:ext cx="3635530" cy="3443868"/>
          </a:xfrm>
        </p:spPr>
      </p:pic>
      <p:pic>
        <p:nvPicPr>
          <p:cNvPr id="5" name="Picture 5" descr="Graphical user interface, text, application, email&#10;&#10;Description automatically generated">
            <a:extLst>
              <a:ext uri="{FF2B5EF4-FFF2-40B4-BE49-F238E27FC236}">
                <a16:creationId xmlns:a16="http://schemas.microsoft.com/office/drawing/2014/main" id="{5A74A2E1-C2F1-4107-913C-F8B62D65FB6F}"/>
              </a:ext>
            </a:extLst>
          </p:cNvPr>
          <p:cNvPicPr>
            <a:picLocks noChangeAspect="1"/>
          </p:cNvPicPr>
          <p:nvPr/>
        </p:nvPicPr>
        <p:blipFill>
          <a:blip r:embed="rId3"/>
          <a:stretch>
            <a:fillRect/>
          </a:stretch>
        </p:blipFill>
        <p:spPr>
          <a:xfrm>
            <a:off x="3925230" y="1372057"/>
            <a:ext cx="6255834" cy="4538473"/>
          </a:xfrm>
          <a:prstGeom prst="rect">
            <a:avLst/>
          </a:prstGeom>
        </p:spPr>
      </p:pic>
    </p:spTree>
    <p:extLst>
      <p:ext uri="{BB962C8B-B14F-4D97-AF65-F5344CB8AC3E}">
        <p14:creationId xmlns:p14="http://schemas.microsoft.com/office/powerpoint/2010/main" val="379504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C6A9-F0A4-4851-9D9F-BDD273B7A05C}"/>
              </a:ext>
            </a:extLst>
          </p:cNvPr>
          <p:cNvSpPr>
            <a:spLocks noGrp="1"/>
          </p:cNvSpPr>
          <p:nvPr>
            <p:ph type="title"/>
          </p:nvPr>
        </p:nvSpPr>
        <p:spPr>
          <a:xfrm>
            <a:off x="175529" y="210015"/>
            <a:ext cx="8596668" cy="595971"/>
          </a:xfrm>
        </p:spPr>
        <p:txBody>
          <a:bodyPr>
            <a:normAutofit/>
          </a:bodyPr>
          <a:lstStyle/>
          <a:p>
            <a:r>
              <a:rPr lang="en-US" sz="2400" b="1" dirty="0">
                <a:solidFill>
                  <a:schemeClr val="tx1"/>
                </a:solidFill>
                <a:latin typeface="Arial Black"/>
              </a:rPr>
              <a:t>Heat Map</a:t>
            </a:r>
            <a:endParaRPr lang="en-US" sz="2400">
              <a:solidFill>
                <a:schemeClr val="tx1"/>
              </a:solidFill>
              <a:latin typeface="Arial Black"/>
            </a:endParaRPr>
          </a:p>
          <a:p>
            <a:endParaRPr lang="en-US" sz="2400" dirty="0">
              <a:solidFill>
                <a:schemeClr val="tx1"/>
              </a:solidFill>
              <a:latin typeface="Arial Black"/>
            </a:endParaRPr>
          </a:p>
        </p:txBody>
      </p:sp>
      <p:pic>
        <p:nvPicPr>
          <p:cNvPr id="4" name="Picture 4" descr="Graphical user interface, chart&#10;&#10;Description automatically generated">
            <a:extLst>
              <a:ext uri="{FF2B5EF4-FFF2-40B4-BE49-F238E27FC236}">
                <a16:creationId xmlns:a16="http://schemas.microsoft.com/office/drawing/2014/main" id="{97A0639E-BBFA-49D7-A7E4-EA80B1FBE896}"/>
              </a:ext>
            </a:extLst>
          </p:cNvPr>
          <p:cNvPicPr>
            <a:picLocks noGrp="1" noChangeAspect="1"/>
          </p:cNvPicPr>
          <p:nvPr>
            <p:ph idx="1"/>
          </p:nvPr>
        </p:nvPicPr>
        <p:blipFill>
          <a:blip r:embed="rId2"/>
          <a:stretch>
            <a:fillRect/>
          </a:stretch>
        </p:blipFill>
        <p:spPr>
          <a:xfrm>
            <a:off x="248465" y="803858"/>
            <a:ext cx="8441503" cy="5980918"/>
          </a:xfrm>
        </p:spPr>
      </p:pic>
    </p:spTree>
    <p:extLst>
      <p:ext uri="{BB962C8B-B14F-4D97-AF65-F5344CB8AC3E}">
        <p14:creationId xmlns:p14="http://schemas.microsoft.com/office/powerpoint/2010/main" val="1134873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6E15-5F68-4BDA-8062-83E7690F04B7}"/>
              </a:ext>
            </a:extLst>
          </p:cNvPr>
          <p:cNvSpPr>
            <a:spLocks noGrp="1"/>
          </p:cNvSpPr>
          <p:nvPr>
            <p:ph type="title"/>
          </p:nvPr>
        </p:nvSpPr>
        <p:spPr>
          <a:xfrm>
            <a:off x="677334" y="609600"/>
            <a:ext cx="8596668" cy="428703"/>
          </a:xfrm>
        </p:spPr>
        <p:txBody>
          <a:bodyPr>
            <a:normAutofit fontScale="90000"/>
          </a:bodyPr>
          <a:lstStyle/>
          <a:p>
            <a:pPr>
              <a:spcBef>
                <a:spcPts val="1000"/>
              </a:spcBef>
            </a:pPr>
            <a:r>
              <a:rPr lang="en-US" sz="2400" b="1" dirty="0">
                <a:solidFill>
                  <a:schemeClr val="tx1"/>
                </a:solidFill>
                <a:latin typeface="Arial Black"/>
                <a:ea typeface="+mj-lt"/>
                <a:cs typeface="+mj-lt"/>
              </a:rPr>
              <a:t>Discussions from Correlation Heat Map</a:t>
            </a:r>
            <a:endParaRPr lang="en-US" sz="2400">
              <a:solidFill>
                <a:schemeClr val="tx1"/>
              </a:solidFill>
              <a:latin typeface="Arial Black"/>
              <a:ea typeface="+mj-lt"/>
              <a:cs typeface="+mj-lt"/>
            </a:endParaRPr>
          </a:p>
          <a:p>
            <a:endParaRPr lang="en-US" dirty="0"/>
          </a:p>
        </p:txBody>
      </p:sp>
      <p:sp>
        <p:nvSpPr>
          <p:cNvPr id="3" name="Content Placeholder 2">
            <a:extLst>
              <a:ext uri="{FF2B5EF4-FFF2-40B4-BE49-F238E27FC236}">
                <a16:creationId xmlns:a16="http://schemas.microsoft.com/office/drawing/2014/main" id="{D6E078E7-8D10-4AF6-80F4-6C6B79A27BA2}"/>
              </a:ext>
            </a:extLst>
          </p:cNvPr>
          <p:cNvSpPr>
            <a:spLocks noGrp="1"/>
          </p:cNvSpPr>
          <p:nvPr>
            <p:ph idx="1"/>
          </p:nvPr>
        </p:nvSpPr>
        <p:spPr>
          <a:xfrm>
            <a:off x="379968" y="1491516"/>
            <a:ext cx="8596668" cy="3880773"/>
          </a:xfrm>
        </p:spPr>
        <p:txBody>
          <a:bodyPr vert="horz" lIns="91440" tIns="45720" rIns="91440" bIns="45720" rtlCol="0" anchor="t">
            <a:normAutofit fontScale="92500" lnSpcReduction="10000"/>
          </a:bodyPr>
          <a:lstStyle/>
          <a:p>
            <a:r>
              <a:rPr lang="en-US" dirty="0">
                <a:ea typeface="+mn-lt"/>
                <a:cs typeface="+mn-lt"/>
              </a:rPr>
              <a:t>The correlation goes from + 1 to - 1 where 1 is total positive linear correlation 0 is no linear correlation and negative 1 is total negative linear correlation.</a:t>
            </a:r>
            <a:endParaRPr lang="en-US" dirty="0"/>
          </a:p>
          <a:p>
            <a:r>
              <a:rPr lang="en-US" dirty="0">
                <a:ea typeface="+mn-lt"/>
                <a:cs typeface="+mn-lt"/>
              </a:rPr>
              <a:t>From color bar,</a:t>
            </a:r>
            <a:endParaRPr lang="en-US" dirty="0"/>
          </a:p>
          <a:p>
            <a:pPr lvl="1"/>
            <a:r>
              <a:rPr lang="en-US" dirty="0">
                <a:ea typeface="+mn-lt"/>
                <a:cs typeface="+mn-lt"/>
              </a:rPr>
              <a:t>Yellows are negative correlations,</a:t>
            </a:r>
            <a:endParaRPr lang="en-US" dirty="0"/>
          </a:p>
          <a:p>
            <a:pPr lvl="1"/>
            <a:r>
              <a:rPr lang="en-US" dirty="0">
                <a:ea typeface="+mn-lt"/>
                <a:cs typeface="+mn-lt"/>
              </a:rPr>
              <a:t>Darker the yellow, stronger negative correlation</a:t>
            </a:r>
            <a:endParaRPr lang="en-US" dirty="0"/>
          </a:p>
          <a:p>
            <a:pPr lvl="1"/>
            <a:r>
              <a:rPr lang="en-US" dirty="0">
                <a:ea typeface="+mn-lt"/>
                <a:cs typeface="+mn-lt"/>
              </a:rPr>
              <a:t>Middle section where the colors are real light blue where there's not much correlation at all</a:t>
            </a:r>
            <a:endParaRPr lang="en-US" dirty="0"/>
          </a:p>
          <a:p>
            <a:pPr lvl="1"/>
            <a:r>
              <a:rPr lang="en-US" dirty="0">
                <a:ea typeface="+mn-lt"/>
                <a:cs typeface="+mn-lt"/>
              </a:rPr>
              <a:t>the Dark blues are positive correlation and</a:t>
            </a:r>
            <a:endParaRPr lang="en-US" dirty="0"/>
          </a:p>
          <a:p>
            <a:pPr lvl="1"/>
            <a:r>
              <a:rPr lang="en-US" dirty="0">
                <a:ea typeface="+mn-lt"/>
                <a:cs typeface="+mn-lt"/>
              </a:rPr>
              <a:t>the darker the blue the stronger positive correlation</a:t>
            </a:r>
            <a:endParaRPr lang="en-US" dirty="0"/>
          </a:p>
          <a:p>
            <a:pPr lvl="1"/>
            <a:r>
              <a:rPr lang="en-US" dirty="0">
                <a:ea typeface="+mn-lt"/>
                <a:cs typeface="+mn-lt"/>
              </a:rPr>
              <a:t>Churn is highly correlated(positive correlation)with tenure, Internet </a:t>
            </a:r>
            <a:r>
              <a:rPr lang="en-US" dirty="0" err="1">
                <a:ea typeface="+mn-lt"/>
                <a:cs typeface="+mn-lt"/>
              </a:rPr>
              <a:t>Service_Fiber</a:t>
            </a:r>
            <a:r>
              <a:rPr lang="en-US" dirty="0">
                <a:ea typeface="+mn-lt"/>
                <a:cs typeface="+mn-lt"/>
              </a:rPr>
              <a:t> optic, Contract_ Month-to-month, Contract_ Two year, Payment Method_ Electronic check.</a:t>
            </a:r>
            <a:endParaRPr lang="en-US" dirty="0"/>
          </a:p>
          <a:p>
            <a:pPr lvl="1"/>
            <a:r>
              <a:rPr lang="en-US" dirty="0">
                <a:ea typeface="+mn-lt"/>
                <a:cs typeface="+mn-lt"/>
              </a:rPr>
              <a:t>Churn is strongly correlated with itself.</a:t>
            </a:r>
            <a:endParaRPr lang="en-US" dirty="0"/>
          </a:p>
          <a:p>
            <a:endParaRPr lang="en-US" dirty="0"/>
          </a:p>
        </p:txBody>
      </p:sp>
    </p:spTree>
    <p:extLst>
      <p:ext uri="{BB962C8B-B14F-4D97-AF65-F5344CB8AC3E}">
        <p14:creationId xmlns:p14="http://schemas.microsoft.com/office/powerpoint/2010/main" val="1880460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650BD836-6F39-4332-9B6E-F70EC9D8CF75}"/>
              </a:ext>
            </a:extLst>
          </p:cNvPr>
          <p:cNvPicPr>
            <a:picLocks noGrp="1" noChangeAspect="1"/>
          </p:cNvPicPr>
          <p:nvPr>
            <p:ph idx="1"/>
          </p:nvPr>
        </p:nvPicPr>
        <p:blipFill>
          <a:blip r:embed="rId2"/>
          <a:stretch>
            <a:fillRect/>
          </a:stretch>
        </p:blipFill>
        <p:spPr>
          <a:xfrm>
            <a:off x="1037370" y="515784"/>
            <a:ext cx="6827225" cy="5526241"/>
          </a:xfrm>
        </p:spPr>
      </p:pic>
    </p:spTree>
    <p:extLst>
      <p:ext uri="{BB962C8B-B14F-4D97-AF65-F5344CB8AC3E}">
        <p14:creationId xmlns:p14="http://schemas.microsoft.com/office/powerpoint/2010/main" val="336835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AD4A-AFE1-4D1B-867F-AEE443AB3DCC}"/>
              </a:ext>
            </a:extLst>
          </p:cNvPr>
          <p:cNvSpPr>
            <a:spLocks noGrp="1"/>
          </p:cNvSpPr>
          <p:nvPr>
            <p:ph type="title"/>
          </p:nvPr>
        </p:nvSpPr>
        <p:spPr>
          <a:xfrm>
            <a:off x="677334" y="609600"/>
            <a:ext cx="8596668" cy="642435"/>
          </a:xfrm>
        </p:spPr>
        <p:txBody>
          <a:bodyPr>
            <a:normAutofit/>
          </a:bodyPr>
          <a:lstStyle/>
          <a:p>
            <a:r>
              <a:rPr lang="en-US" sz="2400" dirty="0">
                <a:solidFill>
                  <a:schemeClr val="tx1"/>
                </a:solidFill>
                <a:latin typeface="Arial Black"/>
              </a:rPr>
              <a:t>Dimensionality Reduction</a:t>
            </a:r>
          </a:p>
        </p:txBody>
      </p:sp>
      <p:pic>
        <p:nvPicPr>
          <p:cNvPr id="6" name="Picture 6" descr="Graphical user interface, text, application&#10;&#10;Description automatically generated">
            <a:extLst>
              <a:ext uri="{FF2B5EF4-FFF2-40B4-BE49-F238E27FC236}">
                <a16:creationId xmlns:a16="http://schemas.microsoft.com/office/drawing/2014/main" id="{C1D361A1-47D6-4317-AAD7-5A0B3CFD594A}"/>
              </a:ext>
            </a:extLst>
          </p:cNvPr>
          <p:cNvPicPr>
            <a:picLocks noGrp="1" noChangeAspect="1"/>
          </p:cNvPicPr>
          <p:nvPr>
            <p:ph idx="1"/>
          </p:nvPr>
        </p:nvPicPr>
        <p:blipFill>
          <a:blip r:embed="rId2"/>
          <a:stretch>
            <a:fillRect/>
          </a:stretch>
        </p:blipFill>
        <p:spPr>
          <a:xfrm>
            <a:off x="728464" y="1175565"/>
            <a:ext cx="6738090" cy="4865797"/>
          </a:xfrm>
        </p:spPr>
      </p:pic>
    </p:spTree>
    <p:extLst>
      <p:ext uri="{BB962C8B-B14F-4D97-AF65-F5344CB8AC3E}">
        <p14:creationId xmlns:p14="http://schemas.microsoft.com/office/powerpoint/2010/main" val="81055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B4BE-A925-4096-896D-80EA0464062D}"/>
              </a:ext>
            </a:extLst>
          </p:cNvPr>
          <p:cNvSpPr>
            <a:spLocks noGrp="1"/>
          </p:cNvSpPr>
          <p:nvPr>
            <p:ph type="title"/>
          </p:nvPr>
        </p:nvSpPr>
        <p:spPr>
          <a:xfrm>
            <a:off x="166236" y="107795"/>
            <a:ext cx="8596668" cy="428703"/>
          </a:xfrm>
        </p:spPr>
        <p:txBody>
          <a:bodyPr>
            <a:normAutofit fontScale="90000"/>
          </a:bodyPr>
          <a:lstStyle/>
          <a:p>
            <a:r>
              <a:rPr lang="en-US" sz="2400" dirty="0">
                <a:solidFill>
                  <a:schemeClr val="tx1"/>
                </a:solidFill>
                <a:latin typeface="Arial Black"/>
              </a:rPr>
              <a:t>Machine Learning Models I used:</a:t>
            </a:r>
            <a:endParaRPr lang="en-US" dirty="0">
              <a:solidFill>
                <a:schemeClr val="tx1"/>
              </a:solidFill>
            </a:endParaRPr>
          </a:p>
        </p:txBody>
      </p:sp>
      <p:sp>
        <p:nvSpPr>
          <p:cNvPr id="6" name="TextBox 5">
            <a:extLst>
              <a:ext uri="{FF2B5EF4-FFF2-40B4-BE49-F238E27FC236}">
                <a16:creationId xmlns:a16="http://schemas.microsoft.com/office/drawing/2014/main" id="{586C46CE-3CDD-44AE-B47A-738D2E78ECB5}"/>
              </a:ext>
            </a:extLst>
          </p:cNvPr>
          <p:cNvSpPr txBox="1"/>
          <p:nvPr/>
        </p:nvSpPr>
        <p:spPr>
          <a:xfrm>
            <a:off x="449766" y="663498"/>
            <a:ext cx="993573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4292F"/>
                </a:solidFill>
                <a:latin typeface="-apple-system"/>
              </a:rPr>
              <a:t> </a:t>
            </a:r>
            <a:r>
              <a:rPr lang="en-US" b="1" dirty="0">
                <a:solidFill>
                  <a:srgbClr val="24292F"/>
                </a:solidFill>
                <a:latin typeface="Arial Black"/>
              </a:rPr>
              <a:t>Logistic Regression:</a:t>
            </a:r>
            <a:endParaRPr lang="en-US" dirty="0"/>
          </a:p>
          <a:p>
            <a:endParaRPr lang="en-US" b="1" dirty="0">
              <a:solidFill>
                <a:srgbClr val="24292F"/>
              </a:solidFill>
              <a:latin typeface="Arial Black"/>
            </a:endParaRPr>
          </a:p>
          <a:p>
            <a:pPr marL="285750" indent="-285750">
              <a:buFont typeface="Wingdings"/>
              <a:buChar char="v"/>
            </a:pPr>
            <a:r>
              <a:rPr lang="en-US" dirty="0">
                <a:solidFill>
                  <a:srgbClr val="24292F"/>
                </a:solidFill>
                <a:latin typeface="-apple-system"/>
              </a:rPr>
              <a:t>   Logistic regression is a statistical analysis method to predict a binary outcome, such as yes or no, based on prior observations of a data set. </a:t>
            </a:r>
          </a:p>
          <a:p>
            <a:pPr marL="285750" indent="-285750">
              <a:buFont typeface="Wingdings"/>
              <a:buChar char="v"/>
            </a:pPr>
            <a:r>
              <a:rPr lang="en-US" dirty="0">
                <a:solidFill>
                  <a:srgbClr val="24292F"/>
                </a:solidFill>
                <a:latin typeface="-apple-system"/>
              </a:rPr>
              <a:t>    Since it predicts probability, the output values lies between 0 and 1(probability always lies between 0 to 1)</a:t>
            </a:r>
            <a:endParaRPr lang="en-US"/>
          </a:p>
          <a:p>
            <a:pPr marL="285750" indent="-285750">
              <a:buFont typeface="Wingdings"/>
              <a:buChar char="v"/>
            </a:pPr>
            <a:endParaRPr lang="en-US" dirty="0">
              <a:solidFill>
                <a:srgbClr val="24292F"/>
              </a:solidFill>
              <a:latin typeface="-apple-system"/>
            </a:endParaRPr>
          </a:p>
          <a:p>
            <a:r>
              <a:rPr lang="en-US" b="1" dirty="0">
                <a:solidFill>
                  <a:srgbClr val="24292F"/>
                </a:solidFill>
                <a:latin typeface="Arial Black"/>
              </a:rPr>
              <a:t>Support Vector Machines</a:t>
            </a:r>
          </a:p>
          <a:p>
            <a:endParaRPr lang="en-US" b="1" dirty="0">
              <a:solidFill>
                <a:srgbClr val="24292F"/>
              </a:solidFill>
              <a:latin typeface="-apple-system"/>
            </a:endParaRPr>
          </a:p>
          <a:p>
            <a:pPr marL="285750" indent="-285750">
              <a:buFont typeface="Wingdings"/>
              <a:buChar char="v"/>
            </a:pPr>
            <a:r>
              <a:rPr lang="en-US" dirty="0">
                <a:solidFill>
                  <a:srgbClr val="24292F"/>
                </a:solidFill>
                <a:latin typeface="-apple-system"/>
              </a:rPr>
              <a:t>   Main Objective of Support Vector Machine is find a hyperplane for an N Dimensional features that classify the data points. Hyper planes are decision boundaries that help classify the data points. </a:t>
            </a:r>
          </a:p>
          <a:p>
            <a:endParaRPr lang="en-US" dirty="0">
              <a:solidFill>
                <a:srgbClr val="24292F"/>
              </a:solidFill>
              <a:latin typeface="-apple-system"/>
            </a:endParaRPr>
          </a:p>
          <a:p>
            <a:pPr marL="285750" indent="-285750">
              <a:buFont typeface="Wingdings"/>
              <a:buChar char="v"/>
            </a:pPr>
            <a:r>
              <a:rPr lang="en-US" dirty="0">
                <a:solidFill>
                  <a:srgbClr val="24292F"/>
                </a:solidFill>
                <a:latin typeface="-apple-system"/>
              </a:rPr>
              <a:t>Datas which on or near to the boundary (hyper plane) are called support vectors. Hence the name become Support Vector Machines. Hyper plane which contains maximum distance between support vectors is the best hyperplane we can select.</a:t>
            </a:r>
            <a:endParaRPr lang="en-US">
              <a:solidFill>
                <a:srgbClr val="000000"/>
              </a:solidFill>
              <a:latin typeface="Trebuchet MS" panose="020B0603020202020204"/>
            </a:endParaRPr>
          </a:p>
          <a:p>
            <a:endParaRPr lang="en-US" dirty="0">
              <a:solidFill>
                <a:srgbClr val="24292F"/>
              </a:solidFill>
              <a:latin typeface="-apple-system"/>
            </a:endParaRPr>
          </a:p>
          <a:p>
            <a:pPr marL="285750" indent="-285750">
              <a:buFont typeface="Wingdings"/>
              <a:buChar char="v"/>
            </a:pPr>
            <a:r>
              <a:rPr lang="en-US" dirty="0">
                <a:solidFill>
                  <a:srgbClr val="24292F"/>
                </a:solidFill>
                <a:latin typeface="-apple-system"/>
              </a:rPr>
              <a:t>SVM has a special property it uses only the support vectors and the rest of the data points can be removed without affecting fitting the model. All Other classifiers uses all data points while fitting the model.</a:t>
            </a:r>
            <a:endParaRPr lang="en-US">
              <a:solidFill>
                <a:srgbClr val="000000"/>
              </a:solidFill>
              <a:latin typeface="Trebuchet MS" panose="020B0603020202020204"/>
            </a:endParaRPr>
          </a:p>
          <a:p>
            <a:endParaRPr lang="en-US" b="1" dirty="0">
              <a:solidFill>
                <a:srgbClr val="24292F"/>
              </a:solidFill>
              <a:latin typeface="-apple-system"/>
            </a:endParaRPr>
          </a:p>
        </p:txBody>
      </p:sp>
    </p:spTree>
    <p:extLst>
      <p:ext uri="{BB962C8B-B14F-4D97-AF65-F5344CB8AC3E}">
        <p14:creationId xmlns:p14="http://schemas.microsoft.com/office/powerpoint/2010/main" val="264838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C9C032-FCB0-482E-892E-D8DD6670B41A}"/>
              </a:ext>
            </a:extLst>
          </p:cNvPr>
          <p:cNvSpPr txBox="1"/>
          <p:nvPr/>
        </p:nvSpPr>
        <p:spPr>
          <a:xfrm>
            <a:off x="765717" y="775010"/>
            <a:ext cx="876485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4292F"/>
                </a:solidFill>
                <a:latin typeface="Arial Black"/>
                <a:cs typeface="Segoe UI"/>
              </a:rPr>
              <a:t>Random Forest Classifier (Bagging technique)</a:t>
            </a:r>
            <a:r>
              <a:rPr lang="en-US" dirty="0">
                <a:latin typeface="Arial Black"/>
                <a:cs typeface="Segoe UI"/>
              </a:rPr>
              <a:t>​</a:t>
            </a:r>
          </a:p>
          <a:p>
            <a:endParaRPr lang="en-US" dirty="0">
              <a:solidFill>
                <a:srgbClr val="24292F"/>
              </a:solidFill>
              <a:latin typeface="-apple-system"/>
              <a:cs typeface="Arial"/>
            </a:endParaRPr>
          </a:p>
          <a:p>
            <a:pPr marL="285750" indent="-285750">
              <a:buFont typeface="Wingdings"/>
              <a:buChar char="v"/>
            </a:pPr>
            <a:r>
              <a:rPr lang="en-US" dirty="0">
                <a:solidFill>
                  <a:srgbClr val="24292F"/>
                </a:solidFill>
                <a:latin typeface="-apple-system"/>
                <a:cs typeface="Arial"/>
              </a:rPr>
              <a:t>Random Forest is a bagging(bootstrap aggregating) technique. Base estimator is decision tree. RF combines various decision trees to produce more generalized model. We can reduce high variance using bagging. Independent estimators</a:t>
            </a:r>
            <a:r>
              <a:rPr lang="en-US" dirty="0">
                <a:latin typeface="-apple-system"/>
                <a:cs typeface="Arial"/>
              </a:rPr>
              <a:t>​.</a:t>
            </a:r>
            <a:endParaRPr lang="en-US" dirty="0">
              <a:solidFill>
                <a:srgbClr val="000000"/>
              </a:solidFill>
              <a:latin typeface="Trebuchet MS" panose="020B0603020202020204"/>
              <a:cs typeface="Arial"/>
            </a:endParaRPr>
          </a:p>
          <a:p>
            <a:endParaRPr lang="en-US" dirty="0">
              <a:solidFill>
                <a:srgbClr val="000000"/>
              </a:solidFill>
              <a:latin typeface="-apple-system"/>
              <a:cs typeface="Arial"/>
            </a:endParaRPr>
          </a:p>
          <a:p>
            <a:pPr marL="285750" indent="-285750">
              <a:buFont typeface="Wingdings"/>
              <a:buChar char="v"/>
            </a:pPr>
            <a:r>
              <a:rPr lang="en-US" dirty="0">
                <a:solidFill>
                  <a:srgbClr val="24292F"/>
                </a:solidFill>
                <a:latin typeface="-apple-system"/>
                <a:cs typeface="Arial"/>
              </a:rPr>
              <a:t>Each tree will split based on different features. Since it is a bagging technique, RF is a parallel process, meaning - doesn't wait for the previous process to be done.</a:t>
            </a:r>
            <a:r>
              <a:rPr lang="en-US" dirty="0">
                <a:latin typeface="-apple-system"/>
                <a:cs typeface="Arial"/>
              </a:rPr>
              <a:t>​</a:t>
            </a:r>
            <a:endParaRPr lang="en-US" dirty="0">
              <a:latin typeface="Trebuchet MS" panose="020B0603020202020204"/>
              <a:cs typeface="Arial"/>
            </a:endParaRPr>
          </a:p>
          <a:p>
            <a:endParaRPr lang="en-US" dirty="0">
              <a:solidFill>
                <a:srgbClr val="000000"/>
              </a:solidFill>
              <a:latin typeface="-apple-system"/>
              <a:cs typeface="Arial"/>
            </a:endParaRPr>
          </a:p>
          <a:p>
            <a:r>
              <a:rPr lang="en-US" b="1" dirty="0">
                <a:solidFill>
                  <a:srgbClr val="24292F"/>
                </a:solidFill>
                <a:latin typeface="Arial Black"/>
                <a:cs typeface="Segoe UI"/>
              </a:rPr>
              <a:t>XG Boost Classifier (Boosting technique)</a:t>
            </a:r>
            <a:r>
              <a:rPr lang="en-US" dirty="0">
                <a:latin typeface="Arial Black"/>
                <a:cs typeface="Segoe UI"/>
              </a:rPr>
              <a:t>​</a:t>
            </a:r>
          </a:p>
          <a:p>
            <a:endParaRPr lang="en-US" dirty="0">
              <a:solidFill>
                <a:srgbClr val="24292F"/>
              </a:solidFill>
              <a:latin typeface="Arial Black"/>
              <a:cs typeface="Arial"/>
            </a:endParaRPr>
          </a:p>
          <a:p>
            <a:pPr marL="285750" indent="-285750">
              <a:buFont typeface="Wingdings"/>
              <a:buChar char="v"/>
            </a:pPr>
            <a:r>
              <a:rPr lang="en-US" dirty="0">
                <a:solidFill>
                  <a:srgbClr val="24292F"/>
                </a:solidFill>
                <a:latin typeface="-apple-system"/>
                <a:cs typeface="Arial"/>
              </a:rPr>
              <a:t>It is a boosting technique. These techniques are sequential - processes are executed one after another. Dependent estimators. Boosting will attempts to correct the errors of previous model.</a:t>
            </a:r>
            <a:endParaRPr lang="en-US"/>
          </a:p>
        </p:txBody>
      </p:sp>
    </p:spTree>
    <p:extLst>
      <p:ext uri="{BB962C8B-B14F-4D97-AF65-F5344CB8AC3E}">
        <p14:creationId xmlns:p14="http://schemas.microsoft.com/office/powerpoint/2010/main" val="387247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91BF050A-DCB3-463C-BD7A-21E14CB643A6}"/>
              </a:ext>
            </a:extLst>
          </p:cNvPr>
          <p:cNvPicPr>
            <a:picLocks noGrp="1" noChangeAspect="1"/>
          </p:cNvPicPr>
          <p:nvPr>
            <p:ph idx="1"/>
          </p:nvPr>
        </p:nvPicPr>
        <p:blipFill>
          <a:blip r:embed="rId2"/>
          <a:stretch>
            <a:fillRect/>
          </a:stretch>
        </p:blipFill>
        <p:spPr>
          <a:xfrm>
            <a:off x="852815" y="144078"/>
            <a:ext cx="7836827" cy="6566357"/>
          </a:xfrm>
        </p:spPr>
      </p:pic>
    </p:spTree>
    <p:extLst>
      <p:ext uri="{BB962C8B-B14F-4D97-AF65-F5344CB8AC3E}">
        <p14:creationId xmlns:p14="http://schemas.microsoft.com/office/powerpoint/2010/main" val="352899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7074-64D3-4FDE-B5BE-0E94AFBB8797}"/>
              </a:ext>
            </a:extLst>
          </p:cNvPr>
          <p:cNvSpPr>
            <a:spLocks noGrp="1"/>
          </p:cNvSpPr>
          <p:nvPr>
            <p:ph type="title"/>
          </p:nvPr>
        </p:nvSpPr>
        <p:spPr/>
        <p:txBody>
          <a:bodyPr vert="horz" lIns="91440" tIns="45720" rIns="91440" bIns="45720" rtlCol="0" anchor="t">
            <a:noAutofit/>
          </a:bodyPr>
          <a:lstStyle/>
          <a:p>
            <a:r>
              <a:rPr lang="en-US" sz="2400" dirty="0">
                <a:solidFill>
                  <a:schemeClr val="tx1"/>
                </a:solidFill>
                <a:latin typeface="Arial Black"/>
                <a:ea typeface="+mj-lt"/>
                <a:cs typeface="+mj-lt"/>
              </a:rPr>
              <a:t>Hyper parameter tuning</a:t>
            </a:r>
            <a:endParaRPr lang="en-US" sz="2400" dirty="0">
              <a:solidFill>
                <a:schemeClr val="tx1"/>
              </a:solidFill>
              <a:latin typeface="Arial Black"/>
            </a:endParaRPr>
          </a:p>
          <a:p>
            <a:endParaRPr lang="en-US" sz="2400" dirty="0">
              <a:solidFill>
                <a:schemeClr val="tx1"/>
              </a:solidFill>
              <a:latin typeface="Arial Black"/>
            </a:endParaRPr>
          </a:p>
          <a:p>
            <a:r>
              <a:rPr lang="en-US" sz="2400" dirty="0">
                <a:solidFill>
                  <a:schemeClr val="tx1"/>
                </a:solidFill>
                <a:latin typeface="Arial Black"/>
                <a:ea typeface="+mj-lt"/>
                <a:cs typeface="+mj-lt"/>
              </a:rPr>
              <a:t>* </a:t>
            </a:r>
            <a:r>
              <a:rPr lang="en-US" sz="2400" dirty="0">
                <a:solidFill>
                  <a:schemeClr val="tx1"/>
                </a:solidFill>
                <a:latin typeface="-apple-system"/>
                <a:ea typeface="+mj-lt"/>
                <a:cs typeface="+mj-lt"/>
              </a:rPr>
              <a:t>A parameter being manually set by modeler is called hyper parameter. To obtain best model performance we need to tune hyper parameters.</a:t>
            </a:r>
            <a:endParaRPr lang="en-US" sz="2400">
              <a:solidFill>
                <a:schemeClr val="tx1"/>
              </a:solidFill>
              <a:latin typeface="-apple-system"/>
            </a:endParaRPr>
          </a:p>
          <a:p>
            <a:endParaRPr lang="en-US" sz="2400" dirty="0">
              <a:solidFill>
                <a:schemeClr val="tx1"/>
              </a:solidFill>
              <a:latin typeface="-apple-system"/>
            </a:endParaRPr>
          </a:p>
          <a:p>
            <a:r>
              <a:rPr lang="en-US" sz="2400" dirty="0">
                <a:solidFill>
                  <a:schemeClr val="tx1"/>
                </a:solidFill>
                <a:latin typeface="-apple-system"/>
                <a:ea typeface="+mj-lt"/>
                <a:cs typeface="+mj-lt"/>
              </a:rPr>
              <a:t>* Model's default hyperparameters are not optimal for all problems.</a:t>
            </a:r>
            <a:endParaRPr lang="en-US" sz="2400">
              <a:solidFill>
                <a:schemeClr val="tx1"/>
              </a:solidFill>
              <a:latin typeface="-apple-system"/>
            </a:endParaRPr>
          </a:p>
        </p:txBody>
      </p:sp>
    </p:spTree>
    <p:extLst>
      <p:ext uri="{BB962C8B-B14F-4D97-AF65-F5344CB8AC3E}">
        <p14:creationId xmlns:p14="http://schemas.microsoft.com/office/powerpoint/2010/main" val="359931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423AB76D-86B9-40A4-B9C6-65D2F6C1149E}"/>
              </a:ext>
            </a:extLst>
          </p:cNvPr>
          <p:cNvPicPr>
            <a:picLocks noChangeAspect="1"/>
          </p:cNvPicPr>
          <p:nvPr/>
        </p:nvPicPr>
        <p:blipFill>
          <a:blip r:embed="rId2"/>
          <a:stretch>
            <a:fillRect/>
          </a:stretch>
        </p:blipFill>
        <p:spPr>
          <a:xfrm>
            <a:off x="208156" y="117679"/>
            <a:ext cx="8644053" cy="6158007"/>
          </a:xfrm>
          <a:prstGeom prst="rect">
            <a:avLst/>
          </a:prstGeom>
        </p:spPr>
      </p:pic>
    </p:spTree>
    <p:extLst>
      <p:ext uri="{BB962C8B-B14F-4D97-AF65-F5344CB8AC3E}">
        <p14:creationId xmlns:p14="http://schemas.microsoft.com/office/powerpoint/2010/main" val="94186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4354-C9E9-4C4D-8539-064E5CE6E376}"/>
              </a:ext>
            </a:extLst>
          </p:cNvPr>
          <p:cNvSpPr>
            <a:spLocks noGrp="1"/>
          </p:cNvSpPr>
          <p:nvPr>
            <p:ph type="title"/>
          </p:nvPr>
        </p:nvSpPr>
        <p:spPr>
          <a:xfrm>
            <a:off x="677334" y="609600"/>
            <a:ext cx="8596668" cy="745706"/>
          </a:xfrm>
        </p:spPr>
        <p:txBody>
          <a:bodyPr>
            <a:normAutofit fontScale="90000"/>
          </a:bodyPr>
          <a:lstStyle/>
          <a:p>
            <a:r>
              <a:rPr lang="en-US" b="1" dirty="0">
                <a:solidFill>
                  <a:schemeClr val="tx1"/>
                </a:solidFill>
              </a:rPr>
              <a:t>Objective of this project</a:t>
            </a:r>
            <a:endParaRPr lang="en-US" dirty="0">
              <a:solidFill>
                <a:schemeClr val="tx1"/>
              </a:solidFill>
            </a:endParaRPr>
          </a:p>
          <a:p>
            <a:br>
              <a:rPr lang="en-US" dirty="0"/>
            </a:br>
            <a:br>
              <a:rPr lang="en-US" dirty="0"/>
            </a:br>
            <a:endParaRPr lang="en-US"/>
          </a:p>
        </p:txBody>
      </p:sp>
      <p:sp>
        <p:nvSpPr>
          <p:cNvPr id="3" name="Content Placeholder 2">
            <a:extLst>
              <a:ext uri="{FF2B5EF4-FFF2-40B4-BE49-F238E27FC236}">
                <a16:creationId xmlns:a16="http://schemas.microsoft.com/office/drawing/2014/main" id="{1D383AFD-C405-4A3A-80DD-26068D9EE5EE}"/>
              </a:ext>
            </a:extLst>
          </p:cNvPr>
          <p:cNvSpPr>
            <a:spLocks noGrp="1"/>
          </p:cNvSpPr>
          <p:nvPr>
            <p:ph idx="1"/>
          </p:nvPr>
        </p:nvSpPr>
        <p:spPr>
          <a:xfrm>
            <a:off x="394579" y="1532949"/>
            <a:ext cx="10897044" cy="3880773"/>
          </a:xfrm>
        </p:spPr>
        <p:txBody>
          <a:bodyPr vert="horz" lIns="91440" tIns="45720" rIns="91440" bIns="45720" rtlCol="0" anchor="t">
            <a:normAutofit fontScale="70000" lnSpcReduction="20000"/>
          </a:bodyPr>
          <a:lstStyle/>
          <a:p>
            <a:pPr>
              <a:buFont typeface="Wingdings" charset="2"/>
              <a:buChar char="v"/>
            </a:pPr>
            <a:r>
              <a:rPr lang="en-US" sz="2400" b="1" dirty="0">
                <a:ea typeface="+mn-lt"/>
                <a:cs typeface="+mn-lt"/>
              </a:rPr>
              <a:t>My goal is to predict the number of customers leaving phone service</a:t>
            </a:r>
            <a:r>
              <a:rPr lang="en-US" sz="2400" dirty="0">
                <a:ea typeface="+mn-lt"/>
                <a:cs typeface="+mn-lt"/>
              </a:rPr>
              <a:t>. </a:t>
            </a:r>
            <a:endParaRPr lang="en-US" dirty="0">
              <a:ea typeface="+mn-lt"/>
              <a:cs typeface="+mn-lt"/>
            </a:endParaRPr>
          </a:p>
          <a:p>
            <a:pPr>
              <a:buFont typeface="Wingdings" charset="2"/>
              <a:buChar char="v"/>
            </a:pPr>
            <a:r>
              <a:rPr lang="en-US" sz="2400" dirty="0">
                <a:ea typeface="+mn-lt"/>
                <a:cs typeface="+mn-lt"/>
              </a:rPr>
              <a:t>Customer churn is a major problem and one of the most important concerns for large companies. Because getting new customers is much more expensive than retaining existing ones. </a:t>
            </a:r>
            <a:endParaRPr lang="en-US">
              <a:ea typeface="+mn-lt"/>
              <a:cs typeface="+mn-lt"/>
            </a:endParaRPr>
          </a:p>
          <a:p>
            <a:pPr>
              <a:buFont typeface="Wingdings" charset="2"/>
              <a:buChar char="v"/>
            </a:pPr>
            <a:r>
              <a:rPr lang="en-US" sz="2400" dirty="0">
                <a:ea typeface="+mn-lt"/>
                <a:cs typeface="+mn-lt"/>
              </a:rPr>
              <a:t>Therefore, finding factors that increase customer churn is important to take necessary actions to reduce this churn.</a:t>
            </a:r>
            <a:endParaRPr lang="en-US" dirty="0">
              <a:ea typeface="+mn-lt"/>
              <a:cs typeface="+mn-lt"/>
            </a:endParaRPr>
          </a:p>
          <a:p>
            <a:pPr>
              <a:buFont typeface="Wingdings" charset="2"/>
              <a:buChar char="v"/>
            </a:pPr>
            <a:r>
              <a:rPr lang="en-US" sz="2400" dirty="0">
                <a:ea typeface="+mn-lt"/>
                <a:cs typeface="+mn-lt"/>
              </a:rPr>
              <a:t>Since it is churning customer(Yes) or not(No), this problem comes under classification.</a:t>
            </a:r>
            <a:endParaRPr lang="en-US" dirty="0">
              <a:ea typeface="+mn-lt"/>
              <a:cs typeface="+mn-lt"/>
            </a:endParaRPr>
          </a:p>
          <a:p>
            <a:pPr>
              <a:buFont typeface="Wingdings" charset="2"/>
              <a:buChar char="v"/>
            </a:pPr>
            <a:r>
              <a:rPr lang="en-US" sz="2400" dirty="0">
                <a:ea typeface="+mn-lt"/>
                <a:cs typeface="+mn-lt"/>
              </a:rPr>
              <a:t>This project is divided into 4 stages:</a:t>
            </a:r>
            <a:endParaRPr lang="en-US"/>
          </a:p>
          <a:p>
            <a:pPr lvl="1"/>
            <a:r>
              <a:rPr lang="en-US" sz="2400" dirty="0">
                <a:ea typeface="+mn-lt"/>
                <a:cs typeface="+mn-lt"/>
              </a:rPr>
              <a:t>Data Cleaning and Exploratory Data Analysis.</a:t>
            </a:r>
            <a:endParaRPr lang="en-US" dirty="0"/>
          </a:p>
          <a:p>
            <a:pPr lvl="1"/>
            <a:r>
              <a:rPr lang="en-US" sz="2400" dirty="0">
                <a:ea typeface="+mn-lt"/>
                <a:cs typeface="+mn-lt"/>
              </a:rPr>
              <a:t>ETL</a:t>
            </a:r>
            <a:endParaRPr lang="en-US" dirty="0"/>
          </a:p>
          <a:p>
            <a:pPr lvl="1"/>
            <a:r>
              <a:rPr lang="en-US" sz="2400" dirty="0">
                <a:ea typeface="+mn-lt"/>
                <a:cs typeface="+mn-lt"/>
              </a:rPr>
              <a:t>Model Selection and hyperparameter Tuning.</a:t>
            </a:r>
            <a:endParaRPr lang="en-US" dirty="0"/>
          </a:p>
          <a:p>
            <a:pPr lvl="1"/>
            <a:r>
              <a:rPr lang="en-US" sz="2400" dirty="0">
                <a:ea typeface="+mn-lt"/>
                <a:cs typeface="+mn-lt"/>
              </a:rPr>
              <a:t>Result Interpretation.</a:t>
            </a:r>
            <a:endParaRPr lang="en-US" dirty="0"/>
          </a:p>
          <a:p>
            <a:pPr>
              <a:buFont typeface="Wingdings" charset="2"/>
              <a:buChar char="v"/>
            </a:pPr>
            <a:endParaRPr lang="en-US" sz="2400" dirty="0"/>
          </a:p>
          <a:p>
            <a:pPr>
              <a:buFont typeface="Wingdings" charset="2"/>
              <a:buChar char="v"/>
            </a:pPr>
            <a:endParaRPr lang="en-US" sz="2400" dirty="0"/>
          </a:p>
        </p:txBody>
      </p:sp>
    </p:spTree>
    <p:extLst>
      <p:ext uri="{BB962C8B-B14F-4D97-AF65-F5344CB8AC3E}">
        <p14:creationId xmlns:p14="http://schemas.microsoft.com/office/powerpoint/2010/main" val="394149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93A243B2-992F-4FC6-AE65-BC46951DB6BD}"/>
              </a:ext>
            </a:extLst>
          </p:cNvPr>
          <p:cNvPicPr>
            <a:picLocks noGrp="1" noChangeAspect="1"/>
          </p:cNvPicPr>
          <p:nvPr>
            <p:ph idx="1"/>
          </p:nvPr>
        </p:nvPicPr>
        <p:blipFill>
          <a:blip r:embed="rId2"/>
          <a:stretch>
            <a:fillRect/>
          </a:stretch>
        </p:blipFill>
        <p:spPr>
          <a:xfrm>
            <a:off x="1012977" y="2031140"/>
            <a:ext cx="8596668" cy="1944386"/>
          </a:xfrm>
        </p:spPr>
      </p:pic>
    </p:spTree>
    <p:extLst>
      <p:ext uri="{BB962C8B-B14F-4D97-AF65-F5344CB8AC3E}">
        <p14:creationId xmlns:p14="http://schemas.microsoft.com/office/powerpoint/2010/main" val="2686960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AA9F7-FD98-4AC6-87E9-E24A9D63202F}"/>
              </a:ext>
            </a:extLst>
          </p:cNvPr>
          <p:cNvSpPr>
            <a:spLocks noGrp="1"/>
          </p:cNvSpPr>
          <p:nvPr>
            <p:ph idx="1"/>
          </p:nvPr>
        </p:nvSpPr>
        <p:spPr>
          <a:xfrm>
            <a:off x="1040191" y="1489303"/>
            <a:ext cx="8596668" cy="3880773"/>
          </a:xfrm>
        </p:spPr>
        <p:txBody>
          <a:bodyPr vert="horz" lIns="91440" tIns="45720" rIns="91440" bIns="45720" rtlCol="0" anchor="t">
            <a:normAutofit/>
          </a:bodyPr>
          <a:lstStyle/>
          <a:p>
            <a:r>
              <a:rPr lang="en-US" sz="2400" b="1" dirty="0">
                <a:latin typeface="Arial Black"/>
              </a:rPr>
              <a:t>Conclusion</a:t>
            </a:r>
            <a:endParaRPr lang="en-US" sz="2400">
              <a:latin typeface="Arial Black"/>
            </a:endParaRPr>
          </a:p>
          <a:p>
            <a:pPr marL="0" indent="0">
              <a:buNone/>
            </a:pPr>
            <a:r>
              <a:rPr lang="en-US" dirty="0">
                <a:ea typeface="+mn-lt"/>
                <a:cs typeface="+mn-lt"/>
              </a:rPr>
              <a:t>            </a:t>
            </a:r>
            <a:r>
              <a:rPr lang="en-US" dirty="0">
                <a:latin typeface="-apple-system"/>
                <a:ea typeface="+mn-lt"/>
                <a:cs typeface="+mn-lt"/>
              </a:rPr>
              <a:t> I have started by cleaning the telco customer churn data and analyzing it with visualization. Stored the data in a database and used ETL to get it there. Created a data model. Then, to be able to build a machine learning model, transformed the categorical data into numeric variables (feature engineering). After transforming the data, I tried 4 different machine learning algorithms using default parameters. And then, tuned the hyperparameters of those algorithms for model optimization, obtaining an AUC score of 87% from Logistic Regression Algorithm.</a:t>
            </a:r>
            <a:endParaRPr lang="en-US">
              <a:latin typeface="-apple-system"/>
            </a:endParaRPr>
          </a:p>
          <a:p>
            <a:endParaRPr lang="en-US" dirty="0">
              <a:latin typeface="-apple-system"/>
            </a:endParaRPr>
          </a:p>
        </p:txBody>
      </p:sp>
    </p:spTree>
    <p:extLst>
      <p:ext uri="{BB962C8B-B14F-4D97-AF65-F5344CB8AC3E}">
        <p14:creationId xmlns:p14="http://schemas.microsoft.com/office/powerpoint/2010/main" val="41003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CDC0B-80FB-41F0-92D9-27385625A8BD}"/>
              </a:ext>
            </a:extLst>
          </p:cNvPr>
          <p:cNvSpPr>
            <a:spLocks noGrp="1"/>
          </p:cNvSpPr>
          <p:nvPr>
            <p:ph idx="1"/>
          </p:nvPr>
        </p:nvSpPr>
        <p:spPr>
          <a:xfrm>
            <a:off x="568477" y="1344160"/>
            <a:ext cx="8596668" cy="3880773"/>
          </a:xfrm>
        </p:spPr>
        <p:txBody>
          <a:bodyPr vert="horz" lIns="91440" tIns="45720" rIns="91440" bIns="45720" rtlCol="0" anchor="t">
            <a:normAutofit/>
          </a:bodyPr>
          <a:lstStyle/>
          <a:p>
            <a:endParaRPr lang="en-US"/>
          </a:p>
          <a:p>
            <a:endParaRPr lang="en-US" dirty="0"/>
          </a:p>
          <a:p>
            <a:endParaRPr lang="en-US" dirty="0"/>
          </a:p>
          <a:p>
            <a:endParaRPr lang="en-US" dirty="0"/>
          </a:p>
          <a:p>
            <a:pPr marL="457200" lvl="1" indent="0" algn="ctr">
              <a:buNone/>
            </a:pPr>
            <a:r>
              <a:rPr lang="en-US" sz="4400" dirty="0">
                <a:latin typeface="Arial Black"/>
              </a:rPr>
              <a:t>THANK YOU!!!</a:t>
            </a:r>
          </a:p>
        </p:txBody>
      </p:sp>
    </p:spTree>
    <p:extLst>
      <p:ext uri="{BB962C8B-B14F-4D97-AF65-F5344CB8AC3E}">
        <p14:creationId xmlns:p14="http://schemas.microsoft.com/office/powerpoint/2010/main" val="114219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872" y="286572"/>
            <a:ext cx="9308592" cy="738664"/>
          </a:xfrm>
          <a:prstGeom prst="rect">
            <a:avLst/>
          </a:prstGeom>
        </p:spPr>
        <p:txBody>
          <a:bodyPr wrap="square" lIns="91440" tIns="45720" rIns="91440" bIns="45720" anchor="t">
            <a:spAutoFit/>
          </a:bodyPr>
          <a:lstStyle/>
          <a:p>
            <a:r>
              <a:rPr lang="en-US" b="1" dirty="0"/>
              <a:t>Exploratory Data Analysis(EDA)</a:t>
            </a:r>
            <a:endParaRPr lang="en-US" dirty="0"/>
          </a:p>
          <a:p>
            <a:pPr marL="171450" indent="-171450">
              <a:buFont typeface="Arial"/>
              <a:buChar char="•"/>
            </a:pPr>
            <a:r>
              <a:rPr lang="en-US" sz="1200" dirty="0">
                <a:ea typeface="+mn-lt"/>
                <a:cs typeface="+mn-lt"/>
              </a:rPr>
              <a:t>Data Visualization will give quick insights of what is going on in data.</a:t>
            </a:r>
            <a:endParaRPr lang="en-US" sz="1200"/>
          </a:p>
          <a:p>
            <a:endParaRPr lang="en-US" sz="1200" dirty="0">
              <a:solidFill>
                <a:srgbClr val="000000"/>
              </a:solidFill>
              <a:latin typeface="Helvetica Neue"/>
            </a:endParaRPr>
          </a:p>
        </p:txBody>
      </p:sp>
      <p:pic>
        <p:nvPicPr>
          <p:cNvPr id="2" name="Picture 2" descr="Chart, waterfall chart&#10;&#10;Description automatically generated">
            <a:extLst>
              <a:ext uri="{FF2B5EF4-FFF2-40B4-BE49-F238E27FC236}">
                <a16:creationId xmlns:a16="http://schemas.microsoft.com/office/drawing/2014/main" id="{EDF2CA44-7335-41F5-8B60-AA132FB7BBB8}"/>
              </a:ext>
            </a:extLst>
          </p:cNvPr>
          <p:cNvPicPr>
            <a:picLocks noChangeAspect="1"/>
          </p:cNvPicPr>
          <p:nvPr/>
        </p:nvPicPr>
        <p:blipFill>
          <a:blip r:embed="rId2"/>
          <a:stretch>
            <a:fillRect/>
          </a:stretch>
        </p:blipFill>
        <p:spPr>
          <a:xfrm>
            <a:off x="741556" y="1269952"/>
            <a:ext cx="3300761" cy="2052746"/>
          </a:xfrm>
          <a:prstGeom prst="rect">
            <a:avLst/>
          </a:prstGeom>
        </p:spPr>
      </p:pic>
      <p:pic>
        <p:nvPicPr>
          <p:cNvPr id="3" name="Picture 4" descr="Chart, bar chart, histogram&#10;&#10;Description automatically generated">
            <a:extLst>
              <a:ext uri="{FF2B5EF4-FFF2-40B4-BE49-F238E27FC236}">
                <a16:creationId xmlns:a16="http://schemas.microsoft.com/office/drawing/2014/main" id="{03AC24E8-0DC4-4D28-AF3D-47515B80C73E}"/>
              </a:ext>
            </a:extLst>
          </p:cNvPr>
          <p:cNvPicPr>
            <a:picLocks noChangeAspect="1"/>
          </p:cNvPicPr>
          <p:nvPr/>
        </p:nvPicPr>
        <p:blipFill>
          <a:blip r:embed="rId3"/>
          <a:stretch>
            <a:fillRect/>
          </a:stretch>
        </p:blipFill>
        <p:spPr>
          <a:xfrm>
            <a:off x="4891669" y="1225462"/>
            <a:ext cx="3161370" cy="2056028"/>
          </a:xfrm>
          <a:prstGeom prst="rect">
            <a:avLst/>
          </a:prstGeom>
        </p:spPr>
      </p:pic>
      <p:pic>
        <p:nvPicPr>
          <p:cNvPr id="5" name="Picture 5" descr="Chart, bar chart&#10;&#10;Description automatically generated">
            <a:extLst>
              <a:ext uri="{FF2B5EF4-FFF2-40B4-BE49-F238E27FC236}">
                <a16:creationId xmlns:a16="http://schemas.microsoft.com/office/drawing/2014/main" id="{78286102-4DCE-458C-88DF-1F86B050CD97}"/>
              </a:ext>
            </a:extLst>
          </p:cNvPr>
          <p:cNvPicPr>
            <a:picLocks noChangeAspect="1"/>
          </p:cNvPicPr>
          <p:nvPr/>
        </p:nvPicPr>
        <p:blipFill>
          <a:blip r:embed="rId4"/>
          <a:stretch>
            <a:fillRect/>
          </a:stretch>
        </p:blipFill>
        <p:spPr>
          <a:xfrm>
            <a:off x="561278" y="3739621"/>
            <a:ext cx="3542370" cy="2287369"/>
          </a:xfrm>
          <a:prstGeom prst="rect">
            <a:avLst/>
          </a:prstGeom>
        </p:spPr>
      </p:pic>
      <p:pic>
        <p:nvPicPr>
          <p:cNvPr id="6" name="Picture 6" descr="Chart, bar chart, waterfall chart&#10;&#10;Description automatically generated">
            <a:extLst>
              <a:ext uri="{FF2B5EF4-FFF2-40B4-BE49-F238E27FC236}">
                <a16:creationId xmlns:a16="http://schemas.microsoft.com/office/drawing/2014/main" id="{73856795-2264-47EE-A6C3-029F7FA9F714}"/>
              </a:ext>
            </a:extLst>
          </p:cNvPr>
          <p:cNvPicPr>
            <a:picLocks noChangeAspect="1"/>
          </p:cNvPicPr>
          <p:nvPr/>
        </p:nvPicPr>
        <p:blipFill>
          <a:blip r:embed="rId5"/>
          <a:stretch>
            <a:fillRect/>
          </a:stretch>
        </p:blipFill>
        <p:spPr>
          <a:xfrm>
            <a:off x="4928839" y="3810859"/>
            <a:ext cx="3263589" cy="2321451"/>
          </a:xfrm>
          <a:prstGeom prst="rect">
            <a:avLst/>
          </a:prstGeom>
        </p:spPr>
      </p:pic>
    </p:spTree>
    <p:extLst>
      <p:ext uri="{BB962C8B-B14F-4D97-AF65-F5344CB8AC3E}">
        <p14:creationId xmlns:p14="http://schemas.microsoft.com/office/powerpoint/2010/main" val="311051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04B-629D-4168-9104-1A05F0450C47}"/>
              </a:ext>
            </a:extLst>
          </p:cNvPr>
          <p:cNvSpPr>
            <a:spLocks noGrp="1"/>
          </p:cNvSpPr>
          <p:nvPr>
            <p:ph type="title"/>
          </p:nvPr>
        </p:nvSpPr>
        <p:spPr>
          <a:xfrm>
            <a:off x="677334" y="609600"/>
            <a:ext cx="8596668" cy="549729"/>
          </a:xfrm>
        </p:spPr>
        <p:txBody>
          <a:bodyPr>
            <a:normAutofit/>
          </a:bodyPr>
          <a:lstStyle/>
          <a:p>
            <a:r>
              <a:rPr lang="en-US" sz="2400" b="1" dirty="0">
                <a:solidFill>
                  <a:schemeClr val="tx1"/>
                </a:solidFill>
                <a:latin typeface="Arial Black"/>
              </a:rPr>
              <a:t>Observations from plot</a:t>
            </a:r>
            <a:endParaRPr lang="en-US" sz="2400">
              <a:solidFill>
                <a:schemeClr val="tx1"/>
              </a:solidFill>
              <a:latin typeface="Arial Black"/>
            </a:endParaRPr>
          </a:p>
          <a:p>
            <a:endParaRPr lang="en-US"/>
          </a:p>
        </p:txBody>
      </p:sp>
      <p:sp>
        <p:nvSpPr>
          <p:cNvPr id="3" name="Content Placeholder 2">
            <a:extLst>
              <a:ext uri="{FF2B5EF4-FFF2-40B4-BE49-F238E27FC236}">
                <a16:creationId xmlns:a16="http://schemas.microsoft.com/office/drawing/2014/main" id="{816476F6-F408-4151-BB8E-B02EC86C026A}"/>
              </a:ext>
            </a:extLst>
          </p:cNvPr>
          <p:cNvSpPr>
            <a:spLocks noGrp="1"/>
          </p:cNvSpPr>
          <p:nvPr>
            <p:ph idx="1"/>
          </p:nvPr>
        </p:nvSpPr>
        <p:spPr>
          <a:xfrm>
            <a:off x="482188" y="1556565"/>
            <a:ext cx="8596668" cy="2970091"/>
          </a:xfrm>
        </p:spPr>
        <p:txBody>
          <a:bodyPr vert="horz" lIns="91440" tIns="45720" rIns="91440" bIns="45720" rtlCol="0" anchor="t">
            <a:normAutofit/>
          </a:bodyPr>
          <a:lstStyle/>
          <a:p>
            <a:pPr>
              <a:spcBef>
                <a:spcPct val="0"/>
              </a:spcBef>
              <a:buFont typeface="Wingdings" charset="2"/>
              <a:buChar char="v"/>
            </a:pPr>
            <a:r>
              <a:rPr lang="en-US" dirty="0"/>
              <a:t>From the plot, we can say that most of the churning customers are in month to month contract.</a:t>
            </a:r>
          </a:p>
          <a:p>
            <a:pPr>
              <a:spcBef>
                <a:spcPct val="0"/>
              </a:spcBef>
              <a:buFont typeface="Wingdings" charset="2"/>
              <a:buChar char="v"/>
            </a:pPr>
            <a:r>
              <a:rPr lang="en-US" dirty="0"/>
              <a:t>Customers who have been with the service less than 10 months are churning more.</a:t>
            </a:r>
            <a:endParaRPr lang="en-US" dirty="0">
              <a:ea typeface="+mn-lt"/>
              <a:cs typeface="+mn-lt"/>
            </a:endParaRPr>
          </a:p>
          <a:p>
            <a:pPr>
              <a:spcBef>
                <a:spcPct val="0"/>
              </a:spcBef>
              <a:buFont typeface="Wingdings" charset="2"/>
              <a:buChar char="v"/>
            </a:pPr>
            <a:r>
              <a:rPr lang="en-US" dirty="0"/>
              <a:t>Monthly Charges ranges from 70-100 dollars are one of the reason for more customers leaving. A customer with low monthly charges (&lt;30) produce is much more likely to be retained.</a:t>
            </a:r>
            <a:endParaRPr lang="en-US" dirty="0">
              <a:ea typeface="+mn-lt"/>
              <a:cs typeface="+mn-lt"/>
            </a:endParaRPr>
          </a:p>
          <a:p>
            <a:pPr>
              <a:spcBef>
                <a:spcPct val="0"/>
              </a:spcBef>
              <a:buFont typeface="Wingdings" charset="2"/>
              <a:buChar char="v"/>
            </a:pPr>
            <a:r>
              <a:rPr lang="en-US" dirty="0"/>
              <a:t>If Customers and their dependents are using the service, they aren't churning more.</a:t>
            </a:r>
            <a:endParaRPr lang="en-US">
              <a:ea typeface="+mn-lt"/>
              <a:cs typeface="+mn-lt"/>
            </a:endParaRPr>
          </a:p>
          <a:p>
            <a:pPr>
              <a:spcBef>
                <a:spcPct val="0"/>
              </a:spcBef>
            </a:pPr>
            <a:endParaRPr lang="en-US" dirty="0">
              <a:ea typeface="+mn-lt"/>
              <a:cs typeface="+mn-lt"/>
            </a:endParaRPr>
          </a:p>
          <a:p>
            <a:endParaRPr lang="en-US" dirty="0"/>
          </a:p>
        </p:txBody>
      </p:sp>
    </p:spTree>
    <p:extLst>
      <p:ext uri="{BB962C8B-B14F-4D97-AF65-F5344CB8AC3E}">
        <p14:creationId xmlns:p14="http://schemas.microsoft.com/office/powerpoint/2010/main" val="278951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6B6B-EBAC-4A66-BD89-122B044250E9}"/>
              </a:ext>
            </a:extLst>
          </p:cNvPr>
          <p:cNvSpPr>
            <a:spLocks noGrp="1"/>
          </p:cNvSpPr>
          <p:nvPr>
            <p:ph type="title"/>
          </p:nvPr>
        </p:nvSpPr>
        <p:spPr>
          <a:xfrm>
            <a:off x="677334" y="609600"/>
            <a:ext cx="8596668" cy="521630"/>
          </a:xfrm>
        </p:spPr>
        <p:txBody>
          <a:bodyPr/>
          <a:lstStyle/>
          <a:p>
            <a:pPr>
              <a:spcBef>
                <a:spcPts val="1000"/>
              </a:spcBef>
            </a:pPr>
            <a:r>
              <a:rPr lang="en-US" sz="2400" dirty="0">
                <a:solidFill>
                  <a:schemeClr val="tx1"/>
                </a:solidFill>
                <a:latin typeface="Arial Black"/>
                <a:ea typeface="+mj-lt"/>
                <a:cs typeface="+mj-lt"/>
              </a:rPr>
              <a:t>Recommendations to retain customers</a:t>
            </a:r>
            <a:endParaRPr lang="en-US" sz="2400">
              <a:solidFill>
                <a:schemeClr val="tx1"/>
              </a:solidFill>
              <a:latin typeface="Arial Black"/>
            </a:endParaRPr>
          </a:p>
          <a:p>
            <a:endParaRPr lang="en-US" dirty="0"/>
          </a:p>
        </p:txBody>
      </p:sp>
      <p:sp>
        <p:nvSpPr>
          <p:cNvPr id="3" name="Content Placeholder 2">
            <a:extLst>
              <a:ext uri="{FF2B5EF4-FFF2-40B4-BE49-F238E27FC236}">
                <a16:creationId xmlns:a16="http://schemas.microsoft.com/office/drawing/2014/main" id="{9CDECB5D-B3EA-4505-8C8B-86DF3E1C8DEB}"/>
              </a:ext>
            </a:extLst>
          </p:cNvPr>
          <p:cNvSpPr>
            <a:spLocks noGrp="1"/>
          </p:cNvSpPr>
          <p:nvPr>
            <p:ph idx="1"/>
          </p:nvPr>
        </p:nvSpPr>
        <p:spPr>
          <a:xfrm>
            <a:off x="352090" y="1445052"/>
            <a:ext cx="8596668" cy="3880773"/>
          </a:xfrm>
        </p:spPr>
        <p:txBody>
          <a:bodyPr vert="horz" lIns="91440" tIns="45720" rIns="91440" bIns="45720" rtlCol="0" anchor="t">
            <a:normAutofit/>
          </a:bodyPr>
          <a:lstStyle/>
          <a:p>
            <a:r>
              <a:rPr lang="en-US" dirty="0">
                <a:ea typeface="+mn-lt"/>
                <a:cs typeface="+mn-lt"/>
              </a:rPr>
              <a:t>By giving bundle offers like Dependents, Streaming TV shows, Internet.(All together but pay less)</a:t>
            </a:r>
            <a:endParaRPr lang="en-US"/>
          </a:p>
          <a:p>
            <a:r>
              <a:rPr lang="en-US" dirty="0">
                <a:ea typeface="+mn-lt"/>
                <a:cs typeface="+mn-lt"/>
              </a:rPr>
              <a:t>By reducing monthly charges</a:t>
            </a:r>
            <a:endParaRPr lang="en-US" dirty="0"/>
          </a:p>
          <a:p>
            <a:r>
              <a:rPr lang="en-US" dirty="0">
                <a:ea typeface="+mn-lt"/>
                <a:cs typeface="+mn-lt"/>
              </a:rPr>
              <a:t>By giving additional offer incentives, if they sign up for more than 1 Year contract. (To avoid quick churn).</a:t>
            </a:r>
            <a:endParaRPr lang="en-US" dirty="0"/>
          </a:p>
          <a:p>
            <a:r>
              <a:rPr lang="en-US" dirty="0">
                <a:ea typeface="+mn-lt"/>
                <a:cs typeface="+mn-lt"/>
              </a:rPr>
              <a:t>Asking for feedback often from the customers</a:t>
            </a:r>
            <a:endParaRPr lang="en-US" dirty="0"/>
          </a:p>
          <a:p>
            <a:r>
              <a:rPr lang="en-US" dirty="0">
                <a:ea typeface="+mn-lt"/>
                <a:cs typeface="+mn-lt"/>
              </a:rPr>
              <a:t>By Providing excellent customer service.</a:t>
            </a:r>
            <a:endParaRPr lang="en-US" dirty="0"/>
          </a:p>
          <a:p>
            <a:endParaRPr lang="en-US" dirty="0"/>
          </a:p>
        </p:txBody>
      </p:sp>
    </p:spTree>
    <p:extLst>
      <p:ext uri="{BB962C8B-B14F-4D97-AF65-F5344CB8AC3E}">
        <p14:creationId xmlns:p14="http://schemas.microsoft.com/office/powerpoint/2010/main" val="242906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9CBD-8B48-499D-A228-9752558C0998}"/>
              </a:ext>
            </a:extLst>
          </p:cNvPr>
          <p:cNvSpPr>
            <a:spLocks noGrp="1"/>
          </p:cNvSpPr>
          <p:nvPr>
            <p:ph type="title"/>
          </p:nvPr>
        </p:nvSpPr>
        <p:spPr>
          <a:xfrm>
            <a:off x="795262" y="609600"/>
            <a:ext cx="8478740" cy="522515"/>
          </a:xfrm>
        </p:spPr>
        <p:txBody>
          <a:bodyPr/>
          <a:lstStyle/>
          <a:p>
            <a:r>
              <a:rPr lang="en-US" sz="2400" b="1" dirty="0">
                <a:solidFill>
                  <a:schemeClr val="tx1"/>
                </a:solidFill>
                <a:latin typeface="Arial Black"/>
              </a:rPr>
              <a:t>Preprocessing</a:t>
            </a:r>
            <a:endParaRPr lang="en-US" sz="2400">
              <a:solidFill>
                <a:schemeClr val="tx1"/>
              </a:solidFill>
              <a:latin typeface="Arial Black"/>
            </a:endParaRPr>
          </a:p>
          <a:p>
            <a:endParaRPr lang="en-US" dirty="0"/>
          </a:p>
        </p:txBody>
      </p:sp>
      <p:pic>
        <p:nvPicPr>
          <p:cNvPr id="4" name="Picture 4" descr="Table&#10;&#10;Description automatically generated">
            <a:extLst>
              <a:ext uri="{FF2B5EF4-FFF2-40B4-BE49-F238E27FC236}">
                <a16:creationId xmlns:a16="http://schemas.microsoft.com/office/drawing/2014/main" id="{8B46FE35-457D-408F-BF29-2CB35646D928}"/>
              </a:ext>
            </a:extLst>
          </p:cNvPr>
          <p:cNvPicPr>
            <a:picLocks noGrp="1" noChangeAspect="1"/>
          </p:cNvPicPr>
          <p:nvPr>
            <p:ph idx="1"/>
          </p:nvPr>
        </p:nvPicPr>
        <p:blipFill>
          <a:blip r:embed="rId2"/>
          <a:stretch>
            <a:fillRect/>
          </a:stretch>
        </p:blipFill>
        <p:spPr>
          <a:xfrm>
            <a:off x="824372" y="1537980"/>
            <a:ext cx="3340300" cy="3880773"/>
          </a:xfrm>
        </p:spPr>
      </p:pic>
      <p:pic>
        <p:nvPicPr>
          <p:cNvPr id="5" name="Picture 5">
            <a:extLst>
              <a:ext uri="{FF2B5EF4-FFF2-40B4-BE49-F238E27FC236}">
                <a16:creationId xmlns:a16="http://schemas.microsoft.com/office/drawing/2014/main" id="{B2A0E09C-113F-41E5-9B64-D0983351D1D1}"/>
              </a:ext>
            </a:extLst>
          </p:cNvPr>
          <p:cNvPicPr>
            <a:picLocks noChangeAspect="1"/>
          </p:cNvPicPr>
          <p:nvPr/>
        </p:nvPicPr>
        <p:blipFill>
          <a:blip r:embed="rId3"/>
          <a:stretch>
            <a:fillRect/>
          </a:stretch>
        </p:blipFill>
        <p:spPr>
          <a:xfrm>
            <a:off x="4724400" y="1503806"/>
            <a:ext cx="3607419" cy="4008364"/>
          </a:xfrm>
          <a:prstGeom prst="rect">
            <a:avLst/>
          </a:prstGeom>
        </p:spPr>
      </p:pic>
    </p:spTree>
    <p:extLst>
      <p:ext uri="{BB962C8B-B14F-4D97-AF65-F5344CB8AC3E}">
        <p14:creationId xmlns:p14="http://schemas.microsoft.com/office/powerpoint/2010/main" val="153591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1DC3-0D45-40BC-A82D-A0E08A8F63ED}"/>
              </a:ext>
            </a:extLst>
          </p:cNvPr>
          <p:cNvSpPr>
            <a:spLocks noGrp="1"/>
          </p:cNvSpPr>
          <p:nvPr>
            <p:ph type="title"/>
          </p:nvPr>
        </p:nvSpPr>
        <p:spPr>
          <a:xfrm>
            <a:off x="677334" y="609600"/>
            <a:ext cx="8596668" cy="447288"/>
          </a:xfrm>
        </p:spPr>
        <p:txBody>
          <a:bodyPr>
            <a:normAutofit/>
          </a:bodyPr>
          <a:lstStyle/>
          <a:p>
            <a:r>
              <a:rPr lang="en-US" sz="2000" b="1" dirty="0">
                <a:solidFill>
                  <a:schemeClr val="tx1"/>
                </a:solidFill>
                <a:latin typeface="Arial Black"/>
              </a:rPr>
              <a:t>Encoding Categorical Features</a:t>
            </a:r>
          </a:p>
        </p:txBody>
      </p:sp>
      <p:pic>
        <p:nvPicPr>
          <p:cNvPr id="4" name="Picture 4" descr="Text&#10;&#10;Description automatically generated">
            <a:extLst>
              <a:ext uri="{FF2B5EF4-FFF2-40B4-BE49-F238E27FC236}">
                <a16:creationId xmlns:a16="http://schemas.microsoft.com/office/drawing/2014/main" id="{46ECD9CC-8643-438A-AF0A-1701E3D9A47C}"/>
              </a:ext>
            </a:extLst>
          </p:cNvPr>
          <p:cNvPicPr>
            <a:picLocks noGrp="1" noChangeAspect="1"/>
          </p:cNvPicPr>
          <p:nvPr>
            <p:ph idx="1"/>
          </p:nvPr>
        </p:nvPicPr>
        <p:blipFill>
          <a:blip r:embed="rId2"/>
          <a:stretch>
            <a:fillRect/>
          </a:stretch>
        </p:blipFill>
        <p:spPr>
          <a:xfrm>
            <a:off x="1168564" y="1333541"/>
            <a:ext cx="6768574" cy="4707821"/>
          </a:xfrm>
        </p:spPr>
      </p:pic>
    </p:spTree>
    <p:extLst>
      <p:ext uri="{BB962C8B-B14F-4D97-AF65-F5344CB8AC3E}">
        <p14:creationId xmlns:p14="http://schemas.microsoft.com/office/powerpoint/2010/main" val="304354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995-C477-4CF6-8BF5-6BE6F1FF2F72}"/>
              </a:ext>
            </a:extLst>
          </p:cNvPr>
          <p:cNvSpPr>
            <a:spLocks noGrp="1"/>
          </p:cNvSpPr>
          <p:nvPr>
            <p:ph type="title"/>
          </p:nvPr>
        </p:nvSpPr>
        <p:spPr>
          <a:xfrm>
            <a:off x="278191" y="192314"/>
            <a:ext cx="8596668" cy="372947"/>
          </a:xfrm>
        </p:spPr>
        <p:txBody>
          <a:bodyPr>
            <a:normAutofit fontScale="90000"/>
          </a:bodyPr>
          <a:lstStyle/>
          <a:p>
            <a:r>
              <a:rPr lang="en-US" sz="2400" b="1" dirty="0">
                <a:solidFill>
                  <a:schemeClr val="tx1"/>
                </a:solidFill>
                <a:latin typeface="Arial Black"/>
              </a:rPr>
              <a:t>Encoding Categorical Features</a:t>
            </a:r>
            <a:endParaRPr lang="en-US" sz="2400" dirty="0">
              <a:solidFill>
                <a:schemeClr val="tx1"/>
              </a:solidFill>
              <a:ea typeface="+mj-lt"/>
              <a:cs typeface="+mj-lt"/>
            </a:endParaRPr>
          </a:p>
          <a:p>
            <a:endParaRPr lang="en-US" sz="2400" dirty="0"/>
          </a:p>
        </p:txBody>
      </p:sp>
      <p:pic>
        <p:nvPicPr>
          <p:cNvPr id="7" name="Picture 7" descr="Graphical user interface, text, application&#10;&#10;Description automatically generated">
            <a:extLst>
              <a:ext uri="{FF2B5EF4-FFF2-40B4-BE49-F238E27FC236}">
                <a16:creationId xmlns:a16="http://schemas.microsoft.com/office/drawing/2014/main" id="{2A6DBF83-5B7B-49A2-A2D6-12F01BCFB4EE}"/>
              </a:ext>
            </a:extLst>
          </p:cNvPr>
          <p:cNvPicPr>
            <a:picLocks noGrp="1" noChangeAspect="1"/>
          </p:cNvPicPr>
          <p:nvPr>
            <p:ph idx="1"/>
          </p:nvPr>
        </p:nvPicPr>
        <p:blipFill>
          <a:blip r:embed="rId2"/>
          <a:stretch>
            <a:fillRect/>
          </a:stretch>
        </p:blipFill>
        <p:spPr>
          <a:xfrm>
            <a:off x="620100" y="710931"/>
            <a:ext cx="8423062" cy="5683552"/>
          </a:xfrm>
        </p:spPr>
      </p:pic>
    </p:spTree>
    <p:extLst>
      <p:ext uri="{BB962C8B-B14F-4D97-AF65-F5344CB8AC3E}">
        <p14:creationId xmlns:p14="http://schemas.microsoft.com/office/powerpoint/2010/main" val="4089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E2218-F409-4AE7-B787-10AEEC893521}"/>
              </a:ext>
            </a:extLst>
          </p:cNvPr>
          <p:cNvSpPr>
            <a:spLocks noGrp="1"/>
          </p:cNvSpPr>
          <p:nvPr>
            <p:ph idx="1"/>
          </p:nvPr>
        </p:nvSpPr>
        <p:spPr>
          <a:xfrm>
            <a:off x="677334" y="4130637"/>
            <a:ext cx="8596668" cy="1910725"/>
          </a:xfrm>
        </p:spPr>
        <p:txBody>
          <a:bodyPr vert="horz" lIns="91440" tIns="45720" rIns="91440" bIns="45720" rtlCol="0" anchor="t">
            <a:normAutofit lnSpcReduction="10000"/>
          </a:bodyPr>
          <a:lstStyle/>
          <a:p>
            <a:pPr marL="0" indent="0">
              <a:buNone/>
            </a:pPr>
            <a:r>
              <a:rPr lang="en-US" b="1" dirty="0">
                <a:latin typeface="Arial Black"/>
              </a:rPr>
              <a:t>Summary about preprocessing steps:</a:t>
            </a:r>
            <a:endParaRPr lang="en-US"/>
          </a:p>
          <a:p>
            <a:pPr>
              <a:buFont typeface="Wingdings" charset="2"/>
              <a:buChar char="v"/>
            </a:pPr>
            <a:r>
              <a:rPr lang="en-US" dirty="0">
                <a:ea typeface="+mn-lt"/>
                <a:cs typeface="+mn-lt"/>
              </a:rPr>
              <a:t>There are no null values in this dataset.</a:t>
            </a:r>
            <a:endParaRPr lang="en-US" dirty="0"/>
          </a:p>
          <a:p>
            <a:pPr>
              <a:buFont typeface="Wingdings" charset="2"/>
              <a:buChar char="v"/>
            </a:pPr>
            <a:r>
              <a:rPr lang="en-US" dirty="0">
                <a:ea typeface="+mn-lt"/>
                <a:cs typeface="+mn-lt"/>
              </a:rPr>
              <a:t>Encoded 18 categorical columns</a:t>
            </a:r>
            <a:endParaRPr lang="en-US" dirty="0"/>
          </a:p>
          <a:p>
            <a:pPr>
              <a:buFont typeface="Wingdings" charset="2"/>
              <a:buChar char="v"/>
            </a:pPr>
            <a:r>
              <a:rPr lang="en-US" dirty="0">
                <a:ea typeface="+mn-lt"/>
                <a:cs typeface="+mn-lt"/>
              </a:rPr>
              <a:t>Standardization</a:t>
            </a:r>
          </a:p>
          <a:p>
            <a:pPr>
              <a:buFont typeface="Wingdings" charset="2"/>
              <a:buChar char="v"/>
            </a:pPr>
            <a:r>
              <a:rPr lang="en-US" dirty="0">
                <a:ea typeface="+mn-lt"/>
                <a:cs typeface="+mn-lt"/>
              </a:rPr>
              <a:t>Checked for outliers</a:t>
            </a:r>
            <a:endParaRPr lang="en-US" dirty="0"/>
          </a:p>
          <a:p>
            <a:endParaRPr lang="en-US" dirty="0"/>
          </a:p>
        </p:txBody>
      </p:sp>
      <p:pic>
        <p:nvPicPr>
          <p:cNvPr id="4" name="Picture 4" descr="Chart, box and whisker chart&#10;&#10;Description automatically generated">
            <a:extLst>
              <a:ext uri="{FF2B5EF4-FFF2-40B4-BE49-F238E27FC236}">
                <a16:creationId xmlns:a16="http://schemas.microsoft.com/office/drawing/2014/main" id="{467FE9F3-9021-4EC8-9219-9AAE9B12A02C}"/>
              </a:ext>
            </a:extLst>
          </p:cNvPr>
          <p:cNvPicPr>
            <a:picLocks noChangeAspect="1"/>
          </p:cNvPicPr>
          <p:nvPr/>
        </p:nvPicPr>
        <p:blipFill>
          <a:blip r:embed="rId2"/>
          <a:stretch>
            <a:fillRect/>
          </a:stretch>
        </p:blipFill>
        <p:spPr>
          <a:xfrm>
            <a:off x="1248937" y="600581"/>
            <a:ext cx="4304370" cy="3417301"/>
          </a:xfrm>
          <a:prstGeom prst="rect">
            <a:avLst/>
          </a:prstGeom>
        </p:spPr>
      </p:pic>
      <p:sp>
        <p:nvSpPr>
          <p:cNvPr id="5" name="TextBox 4">
            <a:extLst>
              <a:ext uri="{FF2B5EF4-FFF2-40B4-BE49-F238E27FC236}">
                <a16:creationId xmlns:a16="http://schemas.microsoft.com/office/drawing/2014/main" id="{17A8173D-C681-4A8C-A729-64843132D6EB}"/>
              </a:ext>
            </a:extLst>
          </p:cNvPr>
          <p:cNvSpPr txBox="1"/>
          <p:nvPr/>
        </p:nvSpPr>
        <p:spPr>
          <a:xfrm>
            <a:off x="756424" y="161692"/>
            <a:ext cx="3021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Black"/>
              </a:rPr>
              <a:t>Checking for outliers</a:t>
            </a:r>
          </a:p>
        </p:txBody>
      </p:sp>
    </p:spTree>
    <p:extLst>
      <p:ext uri="{BB962C8B-B14F-4D97-AF65-F5344CB8AC3E}">
        <p14:creationId xmlns:p14="http://schemas.microsoft.com/office/powerpoint/2010/main" val="7035245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TotalTime>
  <Words>226</Words>
  <Application>Microsoft Office PowerPoint</Application>
  <PresentationFormat>Widescreen</PresentationFormat>
  <Paragraphs>21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Predicting customer churn in  Telecommunications Industry using Machine Learning  </vt:lpstr>
      <vt:lpstr>Objective of this project   </vt:lpstr>
      <vt:lpstr>PowerPoint Presentation</vt:lpstr>
      <vt:lpstr>Observations from plot </vt:lpstr>
      <vt:lpstr>Recommendations to retain customers </vt:lpstr>
      <vt:lpstr>Preprocessing </vt:lpstr>
      <vt:lpstr>Encoding Categorical Features</vt:lpstr>
      <vt:lpstr>Encoding Categorical Features </vt:lpstr>
      <vt:lpstr>PowerPoint Presentation</vt:lpstr>
      <vt:lpstr>It is an Imbalanced Dataset</vt:lpstr>
      <vt:lpstr>Heat Map </vt:lpstr>
      <vt:lpstr>Discussions from Correlation Heat Map </vt:lpstr>
      <vt:lpstr>PowerPoint Presentation</vt:lpstr>
      <vt:lpstr>Dimensionality Reduction</vt:lpstr>
      <vt:lpstr>Machine Learning Models I used:</vt:lpstr>
      <vt:lpstr>PowerPoint Presentation</vt:lpstr>
      <vt:lpstr>PowerPoint Presentation</vt:lpstr>
      <vt:lpstr>Hyper parameter tuning  * A parameter being manually set by modeler is called hyper parameter. To obtain best model performance we need to tune hyper parameters.  * Model's default hyperparameters are not optimal for all problems.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Iskandar A</cp:lastModifiedBy>
  <cp:revision>698</cp:revision>
  <dcterms:created xsi:type="dcterms:W3CDTF">2021-11-08T00:55:09Z</dcterms:created>
  <dcterms:modified xsi:type="dcterms:W3CDTF">2022-03-08T21:22:39Z</dcterms:modified>
</cp:coreProperties>
</file>