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 repo, like existing context source</a:t>
            </a:r>
          </a:p>
          <a:p>
            <a:pPr lvl="0" rtl="0">
              <a:buNone/>
            </a:pPr>
            <a:r>
              <a:rPr lang="en"/>
              <a:t>- mvc, many graphical editors, said in some sources</a:t>
            </a:r>
          </a:p>
          <a:p>
            <a:pPr>
              <a:buNone/>
            </a:pPr>
            <a:r>
              <a:rPr lang="en"/>
              <a:t>- pipe and filters, like Bash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 various definitions</a:t>
            </a:r>
          </a:p>
          <a:p>
            <a:pPr lvl="0" rtl="0">
              <a:buNone/>
            </a:pPr>
            <a:r>
              <a:rPr lang="en"/>
              <a:t>- vim fits some</a:t>
            </a:r>
          </a:p>
          <a:p>
            <a:pPr lvl="0" rtl="0">
              <a:buNone/>
            </a:pPr>
            <a:r>
              <a:rPr lang="en"/>
              <a:t>	- our command not use buffer, control through screen</a:t>
            </a:r>
          </a:p>
          <a:p>
            <a:pPr lvl="0" rtl="0">
              <a:buNone/>
            </a:pPr>
            <a:r>
              <a:rPr lang="en"/>
              <a:t>- messy because of base classes</a:t>
            </a:r>
          </a:p>
          <a:p>
            <a:pPr lvl="0" rtl="0">
              <a:buNone/>
            </a:pPr>
            <a:r>
              <a:rPr lang="en"/>
              <a:t>	- all modules depend on each other through vim base</a:t>
            </a:r>
          </a:p>
          <a:p>
            <a:pPr lvl="0" rtl="0">
              <a:buNone/>
            </a:pPr>
            <a:r>
              <a:rPr lang="en"/>
              <a:t>- could be redesigned as mvc</a:t>
            </a:r>
          </a:p>
          <a:p>
            <a:pPr lvl="0" rtl="0">
              <a:buNone/>
            </a:pPr>
            <a:r>
              <a:rPr lang="en"/>
              <a:t>	- main.c to controller</a:t>
            </a:r>
          </a:p>
          <a:p>
            <a:pPr>
              <a:buNone/>
            </a:pPr>
            <a:r>
              <a:rPr lang="en"/>
              <a:t>	- split up vim.h, misc1&amp;2, etc.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 #include base for convenience or to access buffer (include vim.h, use vim.h to access Buffer)</a:t>
            </a:r>
          </a:p>
          <a:p>
            <a:endParaRPr/>
          </a:p>
          <a:p>
            <a:pPr lvl="0" rtl="0">
              <a:buNone/>
            </a:pPr>
            <a:r>
              <a:rPr lang="en"/>
              <a:t>- eroded over time to not have a perfect arch of any of these</a:t>
            </a:r>
          </a:p>
          <a:p>
            <a:pPr lvl="0" rtl="0">
              <a:buNone/>
            </a:pPr>
            <a:r>
              <a:rPr lang="en"/>
              <a:t>- age, many developers, perhaps not a strong arch pattern at beginning</a:t>
            </a:r>
          </a:p>
          <a:p>
            <a:pPr>
              <a:buNone/>
            </a:pPr>
            <a:r>
              <a:rPr lang="en"/>
              <a:t>- repo most forgiving style = our choice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 in os module: classes to interface with each os</a:t>
            </a:r>
          </a:p>
          <a:p>
            <a:pPr lvl="0" rtl="0">
              <a:buNone/>
            </a:pPr>
            <a:r>
              <a:rPr lang="en"/>
              <a:t>- almost every module has checks for what os</a:t>
            </a:r>
          </a:p>
          <a:p>
            <a:pPr lvl="0" rtl="0">
              <a:buNone/>
            </a:pPr>
            <a:r>
              <a:rPr lang="en"/>
              <a:t>- very difficult to add another os</a:t>
            </a:r>
          </a:p>
          <a:p>
            <a:pPr lvl="0" rtl="0">
              <a:buNone/>
            </a:pPr>
            <a:r>
              <a:rPr lang="en"/>
              <a:t>- difficult to fix: would have to increase size of os, possibly change Vim functionality</a:t>
            </a:r>
          </a:p>
          <a:p>
            <a:pPr>
              <a:buNone/>
            </a:pPr>
            <a:r>
              <a:rPr lang="en"/>
              <a:t>- despite the fact that Vim said it should be consistent across platforms, in actuality has many features allowed only on certain os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 screen.c has methods for things guis and terminal would do</a:t>
            </a:r>
          </a:p>
          <a:p>
            <a:pPr lvl="0" rtl="0">
              <a:buNone/>
            </a:pPr>
            <a:r>
              <a:rPr lang="en"/>
              <a:t>- within screen.c determine if gui or terminal</a:t>
            </a:r>
          </a:p>
          <a:p>
            <a:pPr lvl="0" rtl="0">
              <a:buNone/>
            </a:pPr>
            <a:r>
              <a:rPr lang="en"/>
              <a:t>- command module can access screen.c and not worry about implementation</a:t>
            </a:r>
          </a:p>
          <a:p>
            <a:pPr lvl="0" rtl="0">
              <a:buNone/>
            </a:pPr>
            <a:r>
              <a:rPr lang="en"/>
              <a:t>- info hiding, present interface, decrease coupling</a:t>
            </a:r>
          </a:p>
          <a:p>
            <a:pPr>
              <a:buNone/>
            </a:pPr>
            <a:r>
              <a:rPr lang="en"/>
              <a:t>- prevent screen from being scattered concern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 portability - good - os, prog langs</a:t>
            </a:r>
          </a:p>
          <a:p>
            <a:pPr lvl="0" rtl="0">
              <a:buNone/>
            </a:pPr>
            <a:r>
              <a:rPr lang="en"/>
              <a:t>- extensibility - worse - difficult to add os b/c scattered</a:t>
            </a:r>
          </a:p>
          <a:p>
            <a:pPr lvl="0" rtl="0">
              <a:buNone/>
            </a:pPr>
            <a:r>
              <a:rPr lang="en"/>
              <a:t>-&gt; portable currently but couldn't add more</a:t>
            </a:r>
          </a:p>
          <a:p>
            <a:pPr>
              <a:buNone/>
            </a:pPr>
            <a:r>
              <a:rPr lang="en"/>
              <a:t>- understandability - poor - non-standard comments, some files changed 'beyond recognition' of original authors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solid arrows - convergence</a:t>
            </a:r>
          </a:p>
          <a:p>
            <a:pPr lvl="0" rtl="0">
              <a:buNone/>
            </a:pPr>
            <a:r>
              <a:rPr lang="en"/>
              <a:t>dashed arrows - divergence</a:t>
            </a:r>
          </a:p>
          <a:p>
            <a:pPr>
              <a:buNone/>
            </a:pPr>
            <a:r>
              <a:rPr lang="en"/>
              <a:t>dashed arrows with closed head - absence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 Explains many unusual architectural aspects.</a:t>
            </a:r>
          </a:p>
          <a:p>
            <a:pPr lvl="0" rtl="0">
              <a:buNone/>
            </a:pPr>
            <a:r>
              <a:rPr lang="en"/>
              <a:t> -It was never meant to be a separate application. </a:t>
            </a:r>
          </a:p>
          <a:p>
            <a:pPr>
              <a:buNone/>
            </a:pPr>
            <a:r>
              <a:rPr lang="en"/>
              <a:t>-So new features were just added on top of existing framework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same key for the arrows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 will discuss if it achieved those design goals in our opinions</a:t>
            </a:r>
          </a:p>
          <a:p>
            <a:pPr>
              <a:buNone/>
            </a:pPr>
            <a:r>
              <a:rPr lang="en"/>
              <a:t>- simple GUI as designers wanted portability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 not following intended arch</a:t>
            </a:r>
          </a:p>
          <a:p>
            <a:pPr lvl="0" rtl="0">
              <a:buNone/>
            </a:pPr>
            <a:r>
              <a:rPr lang="en"/>
              <a:t>- black arrows permitted, white arrows not</a:t>
            </a:r>
          </a:p>
          <a:p>
            <a:pPr lvl="0" rtl="0">
              <a:buNone/>
            </a:pPr>
            <a:r>
              <a:rPr lang="en"/>
              <a:t>- everything depends on global (the repo in repo style)</a:t>
            </a:r>
          </a:p>
          <a:p>
            <a:pPr>
              <a:buNone/>
            </a:pPr>
            <a:r>
              <a:rPr lang="en"/>
              <a:t>- open source, old, starting to decay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 huge miscellaneous files</a:t>
            </a:r>
          </a:p>
          <a:p>
            <a:pPr lvl="0" rtl="0">
              <a:buNone/>
            </a:pPr>
            <a:r>
              <a:rPr lang="en"/>
              <a:t>- saved from arch decay by repo style?</a:t>
            </a:r>
          </a:p>
          <a:p>
            <a:pPr lvl="0" rtl="0">
              <a:buNone/>
            </a:pPr>
            <a:r>
              <a:rPr lang="en"/>
              <a:t>	- mostly indep subsystems oriented around one global structure</a:t>
            </a:r>
          </a:p>
          <a:p>
            <a:pPr lvl="0" rtl="0">
              <a:buNone/>
            </a:pPr>
            <a:r>
              <a:rPr lang="en"/>
              <a:t>- one author showed that it would be possible to create true repo style if split up misc1&amp;2 and moved many files to global</a:t>
            </a:r>
          </a:p>
          <a:p>
            <a:pPr>
              <a:buNone/>
            </a:pPr>
            <a:r>
              <a:rPr lang="en"/>
              <a:t>	- the functions do "fit elsewhere"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 all depend on and are depended on by base</a:t>
            </a:r>
          </a:p>
          <a:p>
            <a:pPr lvl="0" rtl="0">
              <a:buNone/>
            </a:pPr>
            <a:r>
              <a:rPr lang="en"/>
              <a:t>- base: main.c, vim.h, vimio.h, misc1&amp;2, etc</a:t>
            </a:r>
          </a:p>
          <a:p>
            <a:pPr lvl="0" rtl="0">
              <a:buNone/>
            </a:pPr>
            <a:r>
              <a:rPr lang="en"/>
              <a:t>- broken up based on file names, reading comments, README.txt in src folder</a:t>
            </a:r>
          </a:p>
          <a:p>
            <a:pPr lvl="0" rtl="0">
              <a:buNone/>
            </a:pPr>
            <a:r>
              <a:rPr lang="en"/>
              <a:t>- dependency = #include</a:t>
            </a:r>
          </a:p>
          <a:p>
            <a:pPr>
              <a:buNone/>
            </a:pPr>
            <a:r>
              <a:rPr lang="en"/>
              <a:t>- almost every class #include vim.h, vim.h #include almost everything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 vim base uses everything (main.c) and everything uses it (misc1&amp;2)</a:t>
            </a:r>
          </a:p>
          <a:p>
            <a:pPr lvl="0" rtl="0">
              <a:buNone/>
            </a:pPr>
            <a:r>
              <a:rPr lang="en"/>
              <a:t>- alphabetical mapping only used by vim base, uses nothing</a:t>
            </a:r>
          </a:p>
          <a:p>
            <a:pPr>
              <a:buNone/>
            </a:pPr>
            <a:r>
              <a:rPr lang="en"/>
              <a:t>- found using text searches of files to see what function they called in other files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 Connectors are procedure calls(read, execute etc.)</a:t>
            </a:r>
          </a:p>
          <a:p>
            <a:pPr>
              <a:buNone/>
            </a:pPr>
            <a:r>
              <a:rPr lang="en"/>
              <a:t>- Control is transferred to the component being called, and this component remains in control until its work has ended.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 component communication can be modeled using concurrent communication diagrams.</a:t>
            </a:r>
          </a:p>
          <a:p>
            <a:pPr lvl="0" rtl="0">
              <a:buNone/>
            </a:pPr>
            <a:r>
              <a:rPr lang="en"/>
              <a:t>-A concurrent communication diagram depicts primarily active components</a:t>
            </a:r>
          </a:p>
          <a:p>
            <a:pPr lvl="0" rtl="0">
              <a:buNone/>
            </a:pPr>
            <a:r>
              <a:rPr lang="en"/>
              <a:t>- An active component has its own thread of control and executes concurrently with other objects.</a:t>
            </a:r>
          </a:p>
          <a:p>
            <a:pPr>
              <a:buNone/>
            </a:pPr>
            <a:r>
              <a:rPr lang="en"/>
              <a:t>- A passive component executes only when another object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toronto.edu/~yijun/csc408h/handouts/tutorial2.pdf" TargetMode="External"/><Relationship Id="rId3" Type="http://schemas.openxmlformats.org/officeDocument/2006/relationships/hyperlink" Target="http://oro.open.ac.uk/24311/1/dayani-fard05fase.pdf" TargetMode="External"/><Relationship Id="rId7" Type="http://schemas.openxmlformats.org/officeDocument/2006/relationships/hyperlink" Target="http://arstechnica.com/information-technology/2011/11/two-decades-of-productivity-vims-20th-anniversary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imdoc.sourceforge.net/htmldoc/develop.html" TargetMode="External"/><Relationship Id="rId5" Type="http://schemas.openxmlformats.org/officeDocument/2006/relationships/hyperlink" Target="http://flosshub.org/system/files/tu2001.pdf" TargetMode="External"/><Relationship Id="rId4" Type="http://schemas.openxmlformats.org/officeDocument/2006/relationships/hyperlink" Target="http://cpath.csi.muohio.edu/omeka/archive/files/a562e12fab321e2177dc44c5220e9336.pdf" TargetMode="External"/><Relationship Id="rId9" Type="http://schemas.openxmlformats.org/officeDocument/2006/relationships/hyperlink" Target="http://www.vim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551775" y="346348"/>
            <a:ext cx="7772400" cy="102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Vim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799" y="5328112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Mangala Gowri Krishnamoorthy, Kamran Nagiyev, Cleoniki Kesidis</a:t>
            </a:r>
          </a:p>
        </p:txBody>
      </p:sp>
      <p:sp>
        <p:nvSpPr>
          <p:cNvPr id="25" name="Shape 25"/>
          <p:cNvSpPr/>
          <p:nvPr/>
        </p:nvSpPr>
        <p:spPr>
          <a:xfrm>
            <a:off x="2667000" y="1524000"/>
            <a:ext cx="3810000" cy="381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6" name="Shape 26"/>
          <p:cNvSpPr txBox="1"/>
          <p:nvPr/>
        </p:nvSpPr>
        <p:spPr>
          <a:xfrm>
            <a:off x="5748600" y="6374512"/>
            <a:ext cx="3395400" cy="447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100"/>
              <a:t>[Image src : www.vim.org]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Overall Architecture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Repository?</a:t>
            </a:r>
          </a:p>
          <a:p>
            <a:endParaRPr/>
          </a:p>
          <a:p>
            <a:pPr lvl="0" rtl="0">
              <a:buNone/>
            </a:pPr>
            <a:r>
              <a:rPr lang="en"/>
              <a:t>Model-view-controller?</a:t>
            </a:r>
          </a:p>
          <a:p>
            <a:endParaRPr/>
          </a:p>
          <a:p>
            <a:pPr>
              <a:buNone/>
            </a:pPr>
            <a:r>
              <a:rPr lang="en"/>
              <a:t>Pipe and filters?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Model-View-Controller?</a:t>
            </a:r>
          </a:p>
        </p:txBody>
      </p:sp>
      <p:sp>
        <p:nvSpPr>
          <p:cNvPr id="89" name="Shape 89"/>
          <p:cNvSpPr/>
          <p:nvPr/>
        </p:nvSpPr>
        <p:spPr>
          <a:xfrm>
            <a:off x="921138" y="1839100"/>
            <a:ext cx="7301722" cy="43430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Pipe and Filters?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67544" y="2060848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/>
            <a:r>
              <a:rPr lang="en" dirty="0" smtClean="0"/>
              <a:t>ordered </a:t>
            </a:r>
            <a:r>
              <a:rPr lang="en" dirty="0"/>
              <a:t>sequence of pipes and filters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Vim is customizable</a:t>
            </a:r>
          </a:p>
          <a:p>
            <a:pPr marL="457200" lvl="0" indent="-4191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no set order</a:t>
            </a:r>
          </a:p>
        </p:txBody>
      </p:sp>
      <p:sp>
        <p:nvSpPr>
          <p:cNvPr id="96" name="Shape 96"/>
          <p:cNvSpPr/>
          <p:nvPr/>
        </p:nvSpPr>
        <p:spPr>
          <a:xfrm>
            <a:off x="495105" y="3093175"/>
            <a:ext cx="8153789" cy="145686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Repository Style?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930150"/>
            <a:ext cx="8229600" cy="429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centers on the file (buffer) being edited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edit through Buffer module or indirectly through Screen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all #include Vim Base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23528" y="274637"/>
            <a:ext cx="8568952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Scattered Operating System Concern</a:t>
            </a:r>
          </a:p>
        </p:txBody>
      </p:sp>
      <p:sp>
        <p:nvSpPr>
          <p:cNvPr id="108" name="Shape 108"/>
          <p:cNvSpPr/>
          <p:nvPr/>
        </p:nvSpPr>
        <p:spPr>
          <a:xfrm>
            <a:off x="457200" y="2074792"/>
            <a:ext cx="8018832" cy="270841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Generalization Style in Screen</a:t>
            </a:r>
          </a:p>
        </p:txBody>
      </p:sp>
      <p:sp>
        <p:nvSpPr>
          <p:cNvPr id="114" name="Shape 114"/>
          <p:cNvSpPr/>
          <p:nvPr/>
        </p:nvSpPr>
        <p:spPr>
          <a:xfrm>
            <a:off x="682338" y="1732775"/>
            <a:ext cx="7779322" cy="448889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Quality Attributes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67544" y="1988840"/>
            <a:ext cx="8229600" cy="34849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/>
            <a:r>
              <a:rPr lang="en" dirty="0" smtClean="0"/>
              <a:t>portability</a:t>
            </a:r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extensibility</a:t>
            </a:r>
          </a:p>
          <a:p>
            <a:pPr marL="457200" lvl="0" indent="-4191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understandability/maintainability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tx1"/>
                </a:solidFill>
              </a:rPr>
              <a:t>Folding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Convenient to temporarily hide parts of your file</a:t>
            </a:r>
          </a:p>
          <a:p>
            <a:pPr marL="457200" lvl="0" indent="-4191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Functions as filter between buffer and the screen</a:t>
            </a:r>
          </a:p>
        </p:txBody>
      </p:sp>
      <p:sp>
        <p:nvSpPr>
          <p:cNvPr id="127" name="Shape 127"/>
          <p:cNvSpPr/>
          <p:nvPr/>
        </p:nvSpPr>
        <p:spPr>
          <a:xfrm>
            <a:off x="2847975" y="3596100"/>
            <a:ext cx="5838825" cy="2971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000000"/>
                </a:solidFill>
              </a:rPr>
              <a:t>Conformance Checking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Understand for C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Java program to read exported csv for uses view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Java program to search source for module view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Uses Reflection Model</a:t>
            </a:r>
          </a:p>
        </p:txBody>
      </p:sp>
      <p:sp>
        <p:nvSpPr>
          <p:cNvPr id="139" name="Shape 139"/>
          <p:cNvSpPr/>
          <p:nvPr/>
        </p:nvSpPr>
        <p:spPr>
          <a:xfrm>
            <a:off x="547175" y="1566862"/>
            <a:ext cx="7981895" cy="443624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History of Vim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Vi IMitation, Vi IMprovement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Developed 1988, released 1991 by Bram Moolenaar on Amiga(a family of PCs)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Initially was just an extension of vi. But evolved into a separate entity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Most recent update (7) in 2006</a:t>
            </a:r>
          </a:p>
          <a:p>
            <a:pPr marL="457200" lvl="0" indent="-4191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Minor update 2010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Module Reflection Model</a:t>
            </a:r>
          </a:p>
        </p:txBody>
      </p:sp>
      <p:sp>
        <p:nvSpPr>
          <p:cNvPr id="145" name="Shape 145"/>
          <p:cNvSpPr/>
          <p:nvPr/>
        </p:nvSpPr>
        <p:spPr>
          <a:xfrm>
            <a:off x="658922" y="1417637"/>
            <a:ext cx="7826155" cy="501313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References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	H. Dayani-Fard, Y. Yu, J. Mylopoulos, and P. Andritsos. Improving the build architecture of legacy C/C++ software systems. 8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 International Conference on Fundamental Approaches to Software Engineering (FASE)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04-08, April 2005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http://oro.open.ac.uk/24311/1/dayani-fard05fase.pdf</a:t>
            </a:r>
          </a:p>
          <a:p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	M. W. Godfrey and E. H. S. Lee. Secrets from the Monster: Extracting Mozilla’s Software Architecture.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Second International Symposium on Constructing Software Engineering Tools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15-23, June 2000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http://cpath.csi.muohio.edu/omeka/archive/files/a562e12fab321e2177dc44c5220e9336.pdf#page=15</a:t>
            </a:r>
          </a:p>
          <a:p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	M Godfrey and Q Tu. Growth, Evolution, and Structural Change in Open Source Software.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Proceedings of the 4th International Workshop on Principles of Software Evolution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103-106, 2001.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http://flosshub.org/system/files/tu2001.pdf</a:t>
            </a:r>
          </a:p>
          <a:p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     B. Moolenaar.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Vim Reference Manual.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http://vimdoc.sourceforge.net/htmldoc/develop.html</a:t>
            </a:r>
          </a:p>
          <a:p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     R. Paul.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decades of productivity: Vim's 20th anniversary.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http://arstechnica.com/information-technology/2011/11/two-decades-of-productivity-vims-20th-anniversary/</a:t>
            </a:r>
          </a:p>
          <a:p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[6]	J. B. Tran, M. W. Godfrey, E. H. S. Lee, and R. C. Holt. Architecture Analysis and Repair of Open Source Software. 2000.</a:t>
            </a:r>
          </a:p>
          <a:p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[7]	University of Toronto. Tutorial II Vim Editor.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CSC408H1F/CSC2105H1F Software Engineering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2004-2005.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http://www.cs.toronto.edu/~yijun/csc408h/handouts/tutorial2.pdf</a:t>
            </a:r>
          </a:p>
          <a:p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[8]    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Vim’s web site.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www.vim.org</a:t>
            </a:r>
          </a:p>
          <a:p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[9]     Hayco de Jong and Taeke Kooiker. My Favorite Editor Anywhere. CWI, Department of Software Engineering. </a:t>
            </a:r>
            <a:r>
              <a:rPr lang="en" sz="11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oai.cwi.nl/oai/asset/11023/11023D.pdf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Design Goals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vi compatible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Intentions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portable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maintainable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customizable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extensible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understandable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fast and small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consistent over many platforms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Existing Context: Vim as Repository Architecture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201034" y="1435006"/>
            <a:ext cx="8741930" cy="520566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6" name="Shape 46"/>
          <p:cNvSpPr txBox="1"/>
          <p:nvPr/>
        </p:nvSpPr>
        <p:spPr>
          <a:xfrm>
            <a:off x="8087400" y="6400800"/>
            <a:ext cx="10566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Source [6]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Architectural Decay?</a:t>
            </a:r>
          </a:p>
        </p:txBody>
      </p:sp>
      <p:sp>
        <p:nvSpPr>
          <p:cNvPr id="52" name="Shape 52"/>
          <p:cNvSpPr/>
          <p:nvPr/>
        </p:nvSpPr>
        <p:spPr>
          <a:xfrm>
            <a:off x="457200" y="2409958"/>
            <a:ext cx="8259107" cy="110897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3" name="Shape 53"/>
          <p:cNvSpPr/>
          <p:nvPr/>
        </p:nvSpPr>
        <p:spPr>
          <a:xfrm>
            <a:off x="457200" y="4257650"/>
            <a:ext cx="4637498" cy="99055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Module View</a:t>
            </a:r>
          </a:p>
        </p:txBody>
      </p:sp>
      <p:sp>
        <p:nvSpPr>
          <p:cNvPr id="59" name="Shape 59"/>
          <p:cNvSpPr/>
          <p:nvPr/>
        </p:nvSpPr>
        <p:spPr>
          <a:xfrm>
            <a:off x="1994093" y="1125161"/>
            <a:ext cx="4905583" cy="574924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Uses View</a:t>
            </a:r>
          </a:p>
        </p:txBody>
      </p:sp>
      <p:sp>
        <p:nvSpPr>
          <p:cNvPr id="65" name="Shape 65"/>
          <p:cNvSpPr/>
          <p:nvPr/>
        </p:nvSpPr>
        <p:spPr>
          <a:xfrm>
            <a:off x="2214918" y="1094241"/>
            <a:ext cx="4542723" cy="576375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300150"/>
            <a:ext cx="8229600" cy="586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>
                <a:solidFill>
                  <a:srgbClr val="000000"/>
                </a:solidFill>
              </a:rPr>
              <a:t>Components and Connectors</a:t>
            </a:r>
          </a:p>
        </p:txBody>
      </p:sp>
      <p:sp>
        <p:nvSpPr>
          <p:cNvPr id="71" name="Shape 71"/>
          <p:cNvSpPr/>
          <p:nvPr/>
        </p:nvSpPr>
        <p:spPr>
          <a:xfrm>
            <a:off x="772147" y="886950"/>
            <a:ext cx="7699337" cy="589209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03230" y="188640"/>
            <a:ext cx="8489250" cy="87184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>
                <a:solidFill>
                  <a:srgbClr val="000000"/>
                </a:solidFill>
              </a:rPr>
              <a:t>Concurrent </a:t>
            </a:r>
            <a:r>
              <a:rPr lang="en" dirty="0" smtClean="0">
                <a:solidFill>
                  <a:srgbClr val="000000"/>
                </a:solidFill>
              </a:rPr>
              <a:t>Communication Diagram</a:t>
            </a: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22235" y="1110316"/>
            <a:ext cx="7482189" cy="55886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748</Words>
  <Application>Microsoft Office PowerPoint</Application>
  <PresentationFormat>On-screen Show (4:3)</PresentationFormat>
  <Paragraphs>141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/>
      <vt:lpstr>Vim</vt:lpstr>
      <vt:lpstr>History of Vim</vt:lpstr>
      <vt:lpstr>Design Goals</vt:lpstr>
      <vt:lpstr>Existing Context: Vim as Repository Architecture</vt:lpstr>
      <vt:lpstr>Architectural Decay?</vt:lpstr>
      <vt:lpstr>Module View</vt:lpstr>
      <vt:lpstr>Uses View</vt:lpstr>
      <vt:lpstr>Components and Connectors</vt:lpstr>
      <vt:lpstr>Concurrent Communication Diagram</vt:lpstr>
      <vt:lpstr>Overall Architecture</vt:lpstr>
      <vt:lpstr>Model-View-Controller?</vt:lpstr>
      <vt:lpstr>Pipe and Filters?</vt:lpstr>
      <vt:lpstr>Repository Style?</vt:lpstr>
      <vt:lpstr>Scattered Operating System Concern</vt:lpstr>
      <vt:lpstr>Generalization Style in Screen</vt:lpstr>
      <vt:lpstr>Quality Attributes</vt:lpstr>
      <vt:lpstr>Folding</vt:lpstr>
      <vt:lpstr>Conformance Checking</vt:lpstr>
      <vt:lpstr>Uses Reflection Model</vt:lpstr>
      <vt:lpstr>Module Reflection Model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</dc:title>
  <dc:creator>Cleo</dc:creator>
  <cp:lastModifiedBy>Cleo</cp:lastModifiedBy>
  <cp:revision>2</cp:revision>
  <dcterms:modified xsi:type="dcterms:W3CDTF">2013-04-10T02:56:14Z</dcterms:modified>
</cp:coreProperties>
</file>