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0" r:id="rId3"/>
    <p:sldId id="261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3596-42FF-4C4A-8B0D-6DECB9609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79408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14F2E-11B5-4267-9965-FBF855D6F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479885"/>
            <a:ext cx="10974388" cy="4311316"/>
          </a:xfrm>
        </p:spPr>
        <p:txBody>
          <a:bodyPr/>
          <a:lstStyle/>
          <a:p>
            <a:r>
              <a:rPr lang="en-US" dirty="0"/>
              <a:t>To understand the foundations of dimensional modeling in data warehousing we have designed a Entity Relationship Diagram by exploring present in FIN schema. Moreover, we have designed queries which helps up analyze functions like Rollup and Cube for the upcoming assignment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00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5E35A-9425-4C5C-9A3F-EC44CC8BD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690607" cy="823405"/>
          </a:xfrm>
        </p:spPr>
        <p:txBody>
          <a:bodyPr/>
          <a:lstStyle/>
          <a:p>
            <a:r>
              <a:rPr lang="en-US" dirty="0"/>
              <a:t>Assumptions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48228-1102-4DC9-861D-1274C74A1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713391"/>
            <a:ext cx="10670328" cy="4458810"/>
          </a:xfrm>
        </p:spPr>
        <p:txBody>
          <a:bodyPr/>
          <a:lstStyle/>
          <a:p>
            <a:r>
              <a:rPr lang="en-US" dirty="0"/>
              <a:t>● AIRLINE_STOCKS will derived from the STOCK model. It gives us better insight and analysis of a particular section of the  data</a:t>
            </a:r>
          </a:p>
          <a:p>
            <a:r>
              <a:rPr lang="en-US" dirty="0"/>
              <a:t>● The daily snapshot of the jet fuel prices under ENERGY_PRICES schema can be used to establish a relation between airline stock prices. </a:t>
            </a:r>
          </a:p>
          <a:p>
            <a:r>
              <a:rPr lang="en-US" dirty="0"/>
              <a:t>● There will be a relationship between energy prices and the stocks and vice-versa. This will be explored during further analysis when analytical queries are framed. </a:t>
            </a:r>
          </a:p>
          <a:p>
            <a:r>
              <a:rPr lang="en-US" dirty="0"/>
              <a:t>● The type of ruling parties in the government may be a factor in determining the price of stock. Again, this will be explored during further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221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DFB2A-890B-4D49-A158-E828F515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60" y="172785"/>
            <a:ext cx="8344378" cy="723860"/>
          </a:xfrm>
        </p:spPr>
        <p:txBody>
          <a:bodyPr/>
          <a:lstStyle/>
          <a:p>
            <a:r>
              <a:rPr lang="en-US" dirty="0"/>
              <a:t>Entity Relationship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EA730-EB11-478A-8F92-1AA20CEC5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96" y="1118587"/>
            <a:ext cx="11565727" cy="54597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403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AE77-2D64-40A2-A9E3-E55CE075D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451" y="295181"/>
            <a:ext cx="11185232" cy="1054225"/>
          </a:xfrm>
        </p:spPr>
        <p:txBody>
          <a:bodyPr>
            <a:noAutofit/>
          </a:bodyPr>
          <a:lstStyle/>
          <a:p>
            <a:r>
              <a:rPr lang="en-US" sz="2500" dirty="0"/>
              <a:t>QUERY-1: </a:t>
            </a:r>
            <a:br>
              <a:rPr lang="en-US" sz="2500" dirty="0"/>
            </a:br>
            <a:r>
              <a:rPr lang="en-US" sz="2500" dirty="0"/>
              <a:t>Description: Average of open and close, max high and min of low, total volume during Single or Divided governments.</a:t>
            </a:r>
            <a:endParaRPr lang="en-IN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4C193-3221-4A1B-A54C-A2BDFA4942CE}"/>
              </a:ext>
            </a:extLst>
          </p:cNvPr>
          <p:cNvSpPr txBox="1"/>
          <p:nvPr/>
        </p:nvSpPr>
        <p:spPr>
          <a:xfrm>
            <a:off x="435006" y="1473693"/>
            <a:ext cx="113367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SELECT * FROM (( SELECT ‘SINGLE GOVERNMENT’ as </a:t>
            </a:r>
            <a:r>
              <a:rPr lang="en-IN" sz="1500" dirty="0" err="1"/>
              <a:t>gov_type</a:t>
            </a:r>
            <a:r>
              <a:rPr lang="en-IN" sz="1500" dirty="0"/>
              <a:t>, PPD.WHITEHOUSE_PARTY,PPD.SENATE_MAJOIRTY, PPD.HOUSE_MAJORITY,PPD.CONGREE_YEAR, ROUND(AVG(SEF.OPEN),2) AS OPEN_AVG, MAX(SEF.HIGH) AS MAX_HIGH, MIN(SEF.LOW) </a:t>
            </a:r>
          </a:p>
          <a:p>
            <a:r>
              <a:rPr lang="en-IN" sz="1500" dirty="0"/>
              <a:t>AS MIN_LOW,ROUND(AVG(SEF.CLOSE),2) AS CLOSE_AVG, TO_CHAR(SUM(SEF.VOLUME),'999,999,999,999,999’) </a:t>
            </a:r>
          </a:p>
          <a:p>
            <a:r>
              <a:rPr lang="en-IN" sz="1500" dirty="0"/>
              <a:t>AS TOTAL_VOLUMEFROM POLITICAL_PARTIES_DIMS PPD, SP500_EOD_FACTS SEF</a:t>
            </a:r>
          </a:p>
          <a:p>
            <a:r>
              <a:rPr lang="en-IN" sz="1500" dirty="0"/>
              <a:t>WHERE PPD.CONGRESS_ID = SEF.CONGRESS_ID</a:t>
            </a:r>
          </a:p>
          <a:p>
            <a:r>
              <a:rPr lang="en-IN" sz="1500" dirty="0"/>
              <a:t>GROUP BY (PPD.WHITEHOUSE_PARTY,PPD.SENATE_MAJOIRTY, PPD.HOUSE_MAJORITY, PPD.CONGREE_YEAR)HAVING PPD.WHITEHOUSE_PARTY = PPD.SENATE_MAJOIRTY </a:t>
            </a:r>
          </a:p>
          <a:p>
            <a:r>
              <a:rPr lang="en-IN" sz="1500" dirty="0"/>
              <a:t>AND </a:t>
            </a:r>
          </a:p>
          <a:p>
            <a:r>
              <a:rPr lang="en-IN" sz="1500" dirty="0"/>
              <a:t>PPD.SENATE_MAJOIRTY = PPD.HOUSE_MAJORITY)UNION ALL( SELECT ‘DIVIDED GOVERNMENT' as </a:t>
            </a:r>
            <a:r>
              <a:rPr lang="en-IN" sz="1500" dirty="0" err="1"/>
              <a:t>gov_type</a:t>
            </a:r>
            <a:r>
              <a:rPr lang="en-IN" sz="1500" dirty="0"/>
              <a:t>, PPD.WHITEHOUSE_PARTY,PPD.SENATE_MAJOIRTY, PPD.HOUSE_MAJORITY,PPD.CONGREE_YEAR, ROUND(AVG(SEF.OPEN),2) AS OPEN_AVG, MAX(SEF.HIGH) AS MAX_HIGH, MIN(SEF.LOW) </a:t>
            </a:r>
          </a:p>
          <a:p>
            <a:r>
              <a:rPr lang="en-IN" sz="1500" dirty="0"/>
              <a:t>AS MIN_LOW,ROUND(AVG(SEF.CLOSE),2) </a:t>
            </a:r>
          </a:p>
          <a:p>
            <a:r>
              <a:rPr lang="en-IN" sz="1500" dirty="0"/>
              <a:t>AS CLOSE_AVG, TO_CHAR(SUM(SEF.VOLUME),'999,999,999,999,999') AS TOTAL_VOLUMEFROM POLITICAL_PARTIES_DIMS PPD, SP500_EOD_FACTS SEFWHERE PPD.CONGRESS_ID = SEF.CONGRESS_ID</a:t>
            </a:r>
          </a:p>
          <a:p>
            <a:r>
              <a:rPr lang="en-IN" sz="1500" dirty="0"/>
              <a:t>GROUP BY </a:t>
            </a:r>
          </a:p>
          <a:p>
            <a:r>
              <a:rPr lang="en-IN" sz="1500" dirty="0"/>
              <a:t>(PPD.WHITEHOUSE_PARTY,PPD.SENATE_MAJOIRTY, PPD.HOUSE_MAJORITY, PPD.CONGREE_YEAR)HAVING PPD.WHITEHOUSE_PARTY &lt;&gt; PPD.SENATE_MAJOIRTY OR PPD.SENATE_MAJOIRTY &lt;&gt; PPD.HOUSE_MAJORITY</a:t>
            </a:r>
          </a:p>
          <a:p>
            <a:r>
              <a:rPr lang="en-IN" sz="1500" dirty="0"/>
              <a:t>OR </a:t>
            </a:r>
          </a:p>
          <a:p>
            <a:r>
              <a:rPr lang="en-IN" sz="1500" dirty="0"/>
              <a:t>PPD.WHITEHOUSE_PARTY &lt;&gt; PPD.HOUSE_MAJORITY)) ORDER BY CONGREE_YEAR </a:t>
            </a:r>
            <a:r>
              <a:rPr lang="en-IN" sz="1500" dirty="0" err="1"/>
              <a:t>desc</a:t>
            </a:r>
            <a:r>
              <a:rPr lang="en-IN" sz="15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26672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AE77-2D64-40A2-A9E3-E55CE075D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084" y="898862"/>
            <a:ext cx="11185232" cy="1054225"/>
          </a:xfrm>
        </p:spPr>
        <p:txBody>
          <a:bodyPr>
            <a:noAutofit/>
          </a:bodyPr>
          <a:lstStyle/>
          <a:p>
            <a:r>
              <a:rPr lang="en-US" sz="2500" dirty="0"/>
              <a:t>QUERY-2:  </a:t>
            </a:r>
            <a:br>
              <a:rPr lang="en-US" sz="2500" dirty="0"/>
            </a:br>
            <a:br>
              <a:rPr lang="en-US" sz="2500" dirty="0"/>
            </a:br>
            <a:r>
              <a:rPr lang="en-US" sz="2000" dirty="0"/>
              <a:t>Description:</a:t>
            </a:r>
            <a:br>
              <a:rPr lang="en-US" sz="2000" dirty="0"/>
            </a:br>
            <a:r>
              <a:rPr lang="en-US" sz="1800" dirty="0"/>
              <a:t>Determine the top ten companies which traded maximum volume of stocks till now.</a:t>
            </a:r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4C193-3221-4A1B-A54C-A2BDFA4942CE}"/>
              </a:ext>
            </a:extLst>
          </p:cNvPr>
          <p:cNvSpPr txBox="1"/>
          <p:nvPr/>
        </p:nvSpPr>
        <p:spPr>
          <a:xfrm>
            <a:off x="258084" y="2166151"/>
            <a:ext cx="11336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Query:</a:t>
            </a:r>
            <a:endParaRPr lang="en-IN" dirty="0"/>
          </a:p>
          <a:p>
            <a:r>
              <a:rPr lang="en-IN" dirty="0" err="1"/>
              <a:t>SELECTSS.company,SEF.ticker_symbol,SUM</a:t>
            </a:r>
            <a:r>
              <a:rPr lang="en-IN" dirty="0"/>
              <a:t>(</a:t>
            </a:r>
            <a:r>
              <a:rPr lang="en-IN" dirty="0" err="1"/>
              <a:t>SEF.volume</a:t>
            </a:r>
            <a:r>
              <a:rPr lang="en-IN" dirty="0"/>
              <a:t>) </a:t>
            </a:r>
          </a:p>
          <a:p>
            <a:r>
              <a:rPr lang="en-IN" dirty="0"/>
              <a:t>AS volumeFROMSP500_STOCKS SSINNER </a:t>
            </a:r>
          </a:p>
          <a:p>
            <a:r>
              <a:rPr lang="en-IN" dirty="0"/>
              <a:t>JOIN SP500_EOD_FACTS SEF ON </a:t>
            </a:r>
            <a:r>
              <a:rPr lang="en-IN" dirty="0" err="1"/>
              <a:t>SS.ticker_symbol</a:t>
            </a:r>
            <a:r>
              <a:rPr lang="en-IN" dirty="0"/>
              <a:t> = </a:t>
            </a:r>
            <a:r>
              <a:rPr lang="en-IN" dirty="0" err="1"/>
              <a:t>SEF.ticker_symbol</a:t>
            </a:r>
            <a:endParaRPr lang="en-IN" dirty="0"/>
          </a:p>
          <a:p>
            <a:r>
              <a:rPr lang="en-IN" dirty="0"/>
              <a:t>GROUP BY </a:t>
            </a:r>
          </a:p>
          <a:p>
            <a:r>
              <a:rPr lang="en-IN" dirty="0" err="1"/>
              <a:t>SEF.ticker_symbol,SS.company</a:t>
            </a:r>
            <a:endParaRPr lang="en-IN" dirty="0"/>
          </a:p>
          <a:p>
            <a:r>
              <a:rPr lang="en-IN" dirty="0"/>
              <a:t>ORDER BY SUM(</a:t>
            </a:r>
            <a:r>
              <a:rPr lang="en-IN" dirty="0" err="1"/>
              <a:t>SEF.volume</a:t>
            </a:r>
            <a:r>
              <a:rPr lang="en-IN" dirty="0"/>
              <a:t>) </a:t>
            </a:r>
          </a:p>
          <a:p>
            <a:r>
              <a:rPr lang="en-IN" dirty="0"/>
              <a:t>DESC FETCH FIRST 10 ROWS WITH TIES;</a:t>
            </a:r>
          </a:p>
        </p:txBody>
      </p:sp>
    </p:spTree>
    <p:extLst>
      <p:ext uri="{BB962C8B-B14F-4D97-AF65-F5344CB8AC3E}">
        <p14:creationId xmlns:p14="http://schemas.microsoft.com/office/powerpoint/2010/main" val="426885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AE77-2D64-40A2-A9E3-E55CE075D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696" y="1067538"/>
            <a:ext cx="11185232" cy="1293922"/>
          </a:xfrm>
        </p:spPr>
        <p:txBody>
          <a:bodyPr>
            <a:noAutofit/>
          </a:bodyPr>
          <a:lstStyle/>
          <a:p>
            <a:r>
              <a:rPr lang="en-US" sz="2500" dirty="0"/>
              <a:t>QUERY-3:  </a:t>
            </a:r>
            <a:br>
              <a:rPr lang="en-US" sz="2500" dirty="0"/>
            </a:br>
            <a:br>
              <a:rPr lang="en-US" sz="2500" dirty="0"/>
            </a:br>
            <a:r>
              <a:rPr lang="en-US" sz="2000" dirty="0"/>
              <a:t>Description</a:t>
            </a:r>
            <a:r>
              <a:rPr lang="en-US" sz="2500" dirty="0"/>
              <a:t>: </a:t>
            </a:r>
            <a:br>
              <a:rPr lang="en-US" sz="2500" dirty="0"/>
            </a:br>
            <a:r>
              <a:rPr lang="en-US" sz="1800" dirty="0"/>
              <a:t>Yearly periodic snapshot of average of open and close, max high and min of low, total volume of stocks of companies having total volume greater than 50 Million</a:t>
            </a:r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4C193-3221-4A1B-A54C-A2BDFA4942CE}"/>
              </a:ext>
            </a:extLst>
          </p:cNvPr>
          <p:cNvSpPr txBox="1"/>
          <p:nvPr/>
        </p:nvSpPr>
        <p:spPr>
          <a:xfrm>
            <a:off x="276688" y="2654424"/>
            <a:ext cx="113367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Query:</a:t>
            </a:r>
            <a:endParaRPr lang="en-IN" dirty="0"/>
          </a:p>
          <a:p>
            <a:r>
              <a:rPr lang="en-IN" dirty="0"/>
              <a:t>SELECT </a:t>
            </a:r>
            <a:r>
              <a:rPr lang="en-IN" dirty="0" err="1"/>
              <a:t>JD.year_num</a:t>
            </a:r>
            <a:r>
              <a:rPr lang="en-IN" dirty="0"/>
              <a:t>, </a:t>
            </a:r>
            <a:r>
              <a:rPr lang="en-IN" dirty="0" err="1"/>
              <a:t>SS.company</a:t>
            </a:r>
            <a:r>
              <a:rPr lang="en-IN" dirty="0"/>
              <a:t>, round( AVG(</a:t>
            </a:r>
            <a:r>
              <a:rPr lang="en-IN" dirty="0" err="1"/>
              <a:t>SEF.open</a:t>
            </a:r>
            <a:r>
              <a:rPr lang="en-IN" dirty="0"/>
              <a:t>), 2) </a:t>
            </a:r>
          </a:p>
          <a:p>
            <a:r>
              <a:rPr lang="en-IN" dirty="0"/>
              <a:t>AS </a:t>
            </a:r>
            <a:r>
              <a:rPr lang="en-IN" dirty="0" err="1"/>
              <a:t>open_avg</a:t>
            </a:r>
            <a:r>
              <a:rPr lang="en-IN" dirty="0"/>
              <a:t>, MAX(</a:t>
            </a:r>
            <a:r>
              <a:rPr lang="en-IN" dirty="0" err="1"/>
              <a:t>SEF.high</a:t>
            </a:r>
            <a:r>
              <a:rPr lang="en-IN" dirty="0"/>
              <a:t>) AS </a:t>
            </a:r>
            <a:r>
              <a:rPr lang="en-IN" dirty="0" err="1"/>
              <a:t>max_high</a:t>
            </a:r>
            <a:r>
              <a:rPr lang="en-IN" dirty="0"/>
              <a:t>, MIN(</a:t>
            </a:r>
            <a:r>
              <a:rPr lang="en-IN" dirty="0" err="1"/>
              <a:t>SEF.low</a:t>
            </a:r>
            <a:r>
              <a:rPr lang="en-IN" dirty="0"/>
              <a:t>) </a:t>
            </a:r>
          </a:p>
          <a:p>
            <a:r>
              <a:rPr lang="en-IN" dirty="0"/>
              <a:t>AS </a:t>
            </a:r>
            <a:r>
              <a:rPr lang="en-IN" dirty="0" err="1"/>
              <a:t>min_low,round</a:t>
            </a:r>
            <a:r>
              <a:rPr lang="en-IN" dirty="0"/>
              <a:t>( AVG(</a:t>
            </a:r>
            <a:r>
              <a:rPr lang="en-IN" dirty="0" err="1"/>
              <a:t>SEF.close</a:t>
            </a:r>
            <a:r>
              <a:rPr lang="en-IN" dirty="0"/>
              <a:t>), 2) </a:t>
            </a:r>
          </a:p>
          <a:p>
            <a:r>
              <a:rPr lang="en-IN" dirty="0"/>
              <a:t>AS </a:t>
            </a:r>
            <a:r>
              <a:rPr lang="en-IN" dirty="0" err="1"/>
              <a:t>close_avg,TO_CHAR</a:t>
            </a:r>
            <a:r>
              <a:rPr lang="en-IN" dirty="0"/>
              <a:t>( SUM(</a:t>
            </a:r>
            <a:r>
              <a:rPr lang="en-IN" dirty="0" err="1"/>
              <a:t>SEF.volume</a:t>
            </a:r>
            <a:r>
              <a:rPr lang="en-IN" dirty="0"/>
              <a:t>), '999,999,999,999,999’) </a:t>
            </a:r>
          </a:p>
          <a:p>
            <a:r>
              <a:rPr lang="en-IN" dirty="0"/>
              <a:t>AS </a:t>
            </a:r>
            <a:r>
              <a:rPr lang="en-IN" dirty="0" err="1"/>
              <a:t>total_volume</a:t>
            </a:r>
            <a:endParaRPr lang="en-IN" dirty="0"/>
          </a:p>
          <a:p>
            <a:r>
              <a:rPr lang="en-IN" dirty="0"/>
              <a:t>FROM SP500_EOD_FACTS SEF</a:t>
            </a:r>
          </a:p>
          <a:p>
            <a:r>
              <a:rPr lang="en-IN" dirty="0"/>
              <a:t>JOIN SP500_STOCKS SS ON </a:t>
            </a:r>
            <a:r>
              <a:rPr lang="en-IN" dirty="0" err="1"/>
              <a:t>SEF.ticker_symbol</a:t>
            </a:r>
            <a:r>
              <a:rPr lang="en-IN" dirty="0"/>
              <a:t> = </a:t>
            </a:r>
            <a:r>
              <a:rPr lang="en-IN" dirty="0" err="1"/>
              <a:t>SS.ticker_symbolJOIN</a:t>
            </a:r>
            <a:r>
              <a:rPr lang="en-IN" dirty="0"/>
              <a:t> </a:t>
            </a:r>
            <a:r>
              <a:rPr lang="en-IN" dirty="0" err="1"/>
              <a:t>julian_days</a:t>
            </a:r>
            <a:r>
              <a:rPr lang="en-IN" dirty="0"/>
              <a:t> JD ON </a:t>
            </a:r>
            <a:r>
              <a:rPr lang="en-IN" dirty="0" err="1"/>
              <a:t>JD.julian_day</a:t>
            </a:r>
            <a:r>
              <a:rPr lang="en-IN" dirty="0"/>
              <a:t> = </a:t>
            </a:r>
            <a:r>
              <a:rPr lang="en-IN" dirty="0" err="1"/>
              <a:t>SEF.julian_day</a:t>
            </a:r>
            <a:endParaRPr lang="en-IN" dirty="0"/>
          </a:p>
          <a:p>
            <a:r>
              <a:rPr lang="en-IN" dirty="0"/>
              <a:t>GROUP BY </a:t>
            </a:r>
            <a:r>
              <a:rPr lang="en-IN" dirty="0" err="1"/>
              <a:t>SS.company,JD.year_numHAVINGSUM</a:t>
            </a:r>
            <a:r>
              <a:rPr lang="en-IN" dirty="0"/>
              <a:t>(SEF.VOLUME) &gt; 50000000ORDER </a:t>
            </a:r>
            <a:r>
              <a:rPr lang="en-IN" dirty="0" err="1"/>
              <a:t>BYJD.year_num</a:t>
            </a:r>
            <a:r>
              <a:rPr lang="en-IN" dirty="0"/>
              <a:t> </a:t>
            </a:r>
            <a:r>
              <a:rPr lang="en-IN" dirty="0" err="1"/>
              <a:t>DESC,SS.company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1530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D9A04B-6EB9-4B56-A8F5-4C96C66E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73289"/>
          </a:xfrm>
        </p:spPr>
        <p:txBody>
          <a:bodyPr/>
          <a:lstStyle/>
          <a:p>
            <a:r>
              <a:rPr lang="en-US" dirty="0"/>
              <a:t>Part b:</a:t>
            </a:r>
          </a:p>
        </p:txBody>
      </p:sp>
      <p:pic>
        <p:nvPicPr>
          <p:cNvPr id="8" name="Content Placeholder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4E5A7A3-7613-4FBE-A1F3-1170E5570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216" y="987425"/>
            <a:ext cx="5826144" cy="4873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D70F82-DDAD-4591-B49C-6EDC58D46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30489"/>
            <a:ext cx="3932237" cy="4638499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taken an example of Car Dealership  Sales and Services ERD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ERD has very well defined relationships with elaborate primary and foreign key defined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model can accommodate details of Customer, Salesperson, Mechanic, Services and auto motive's parts.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model can help understand performance of Salesperson, Mechanic and help understand problematic parts, so  that we can better service later.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model </a:t>
            </a:r>
            <a:r>
              <a:rPr lang="en-US"/>
              <a:t>is an example </a:t>
            </a:r>
            <a:r>
              <a:rPr lang="en-US" dirty="0"/>
              <a:t>of Services (Mechanical work) and Product Sales (Parts) systems  working  together to fulfil customer’s requirement.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9296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81</TotalTime>
  <Words>941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Slice</vt:lpstr>
      <vt:lpstr>Introduction</vt:lpstr>
      <vt:lpstr>Assumptions</vt:lpstr>
      <vt:lpstr>Entity Relationship Diagram</vt:lpstr>
      <vt:lpstr>QUERY-1:  Description: Average of open and close, max high and min of low, total volume during Single or Divided governments.</vt:lpstr>
      <vt:lpstr>QUERY-2:    Description: Determine the top ten companies which traded maximum volume of stocks till now.</vt:lpstr>
      <vt:lpstr>QUERY-3:    Description:  Yearly periodic snapshot of average of open and close, max high and min of low, total volume of stocks of companies having total volume greater than 50 Million</vt:lpstr>
      <vt:lpstr>Part b: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– 1 Dimensional modelling</dc:title>
  <dc:creator>swayam joshi</dc:creator>
  <cp:lastModifiedBy>Nivedita Mangal</cp:lastModifiedBy>
  <cp:revision>15</cp:revision>
  <dcterms:created xsi:type="dcterms:W3CDTF">2019-05-20T03:22:11Z</dcterms:created>
  <dcterms:modified xsi:type="dcterms:W3CDTF">2020-05-30T20:53:42Z</dcterms:modified>
</cp:coreProperties>
</file>