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32931e0f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32931e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32931e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32931e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32931e0f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32931e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32931e0f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32931e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32931e0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32931e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 Addressable Network</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Submitted to: Dr. P. Sateesh Kumar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23" name="Google Shape;123;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Aashutosh(15114001)</a:t>
            </a:r>
            <a:endParaRPr sz="1400"/>
          </a:p>
          <a:p>
            <a:pPr indent="0" lvl="0" marL="0" rtl="0" algn="l">
              <a:spcBef>
                <a:spcPts val="0"/>
              </a:spcBef>
              <a:spcAft>
                <a:spcPts val="0"/>
              </a:spcAft>
              <a:buNone/>
            </a:pPr>
            <a:r>
              <a:rPr lang="en" sz="1400"/>
              <a:t>Abhishek Sharma</a:t>
            </a:r>
            <a:r>
              <a:rPr lang="en" sz="1400"/>
              <a:t>(15114003)</a:t>
            </a:r>
            <a:endParaRPr sz="1400"/>
          </a:p>
          <a:p>
            <a:pPr indent="0" lvl="0" marL="0" rtl="0" algn="l">
              <a:spcBef>
                <a:spcPts val="0"/>
              </a:spcBef>
              <a:spcAft>
                <a:spcPts val="0"/>
              </a:spcAft>
              <a:buNone/>
            </a:pPr>
            <a:r>
              <a:rPr lang="en" sz="1400"/>
              <a:t>Akshat Bhardwaj</a:t>
            </a:r>
            <a:r>
              <a:rPr lang="en" sz="1400"/>
              <a:t>(15114005)</a:t>
            </a:r>
            <a:endParaRPr sz="1400"/>
          </a:p>
          <a:p>
            <a:pPr indent="0" lvl="0" marL="0" rtl="0" algn="l">
              <a:spcBef>
                <a:spcPts val="0"/>
              </a:spcBef>
              <a:spcAft>
                <a:spcPts val="0"/>
              </a:spcAft>
              <a:buNone/>
            </a:pPr>
            <a:r>
              <a:rPr lang="en" sz="1400"/>
              <a:t>Sandeep Pal</a:t>
            </a:r>
            <a:r>
              <a:rPr lang="en" sz="1400"/>
              <a:t>(15114063)</a:t>
            </a:r>
            <a:endParaRPr sz="1400"/>
          </a:p>
          <a:p>
            <a:pPr indent="0" lvl="0" marL="0" rtl="0" algn="l">
              <a:spcBef>
                <a:spcPts val="0"/>
              </a:spcBef>
              <a:spcAft>
                <a:spcPts val="0"/>
              </a:spcAft>
              <a:buNone/>
            </a:pPr>
            <a:r>
              <a:rPr lang="en" sz="1400"/>
              <a:t>Utsav Mangal</a:t>
            </a:r>
            <a:r>
              <a:rPr lang="en" sz="1400"/>
              <a:t>(15114075)</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descr="Black and white upward shot of Golden Gate Bridge" id="124" name="Google Shape;124;p22"/>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33467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nvSpPr>
        <p:spPr>
          <a:xfrm>
            <a:off x="914400" y="1347477"/>
            <a:ext cx="7315200" cy="28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200">
                <a:solidFill>
                  <a:srgbClr val="FFFFFF"/>
                </a:solidFill>
              </a:rPr>
              <a:t>The paper introduces the concept of a Content-Addressable Network (CAN) as a distributed</a:t>
            </a:r>
            <a:endParaRPr sz="2200">
              <a:solidFill>
                <a:srgbClr val="FFFFFF"/>
              </a:solidFill>
            </a:endParaRPr>
          </a:p>
          <a:p>
            <a:pPr indent="0" lvl="0" marL="0" rtl="0" algn="l">
              <a:spcBef>
                <a:spcPts val="0"/>
              </a:spcBef>
              <a:spcAft>
                <a:spcPts val="0"/>
              </a:spcAft>
              <a:buClr>
                <a:srgbClr val="000000"/>
              </a:buClr>
              <a:buSzPts val="1100"/>
              <a:buFont typeface="Arial"/>
              <a:buNone/>
            </a:pPr>
            <a:r>
              <a:rPr lang="en" sz="2200">
                <a:solidFill>
                  <a:srgbClr val="FFFFFF"/>
                </a:solidFill>
              </a:rPr>
              <a:t>infrastructure that provides hash table-like functionality on Internet scales. The CAN is scalable, fault-tolerant and completely self-organizing. </a:t>
            </a:r>
            <a:endParaRPr sz="2200">
              <a:solidFill>
                <a:srgbClr val="FFFFFF"/>
              </a:solidFill>
            </a:endParaRPr>
          </a:p>
          <a:p>
            <a:pPr indent="0" lvl="0" marL="0" rtl="0" algn="l">
              <a:spcBef>
                <a:spcPts val="0"/>
              </a:spcBef>
              <a:spcAft>
                <a:spcPts val="0"/>
              </a:spcAft>
              <a:buNone/>
            </a:pPr>
            <a:r>
              <a:t/>
            </a:r>
            <a:endParaRPr sz="2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Need for CAN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systems that could potentially be improved by a CAN are peer-to-peer file sharing systems such as Napster and Gnutella .</a:t>
            </a:r>
            <a:endParaRPr/>
          </a:p>
          <a:p>
            <a:pPr indent="0" lvl="0" marL="0" rtl="0" algn="l">
              <a:spcBef>
                <a:spcPts val="1600"/>
              </a:spcBef>
              <a:spcAft>
                <a:spcPts val="0"/>
              </a:spcAft>
              <a:buNone/>
            </a:pPr>
            <a:r>
              <a:rPr lang="en"/>
              <a:t>Napster uses a peer-to-peer communication model for the actual file transfer, the process of locating a file is still centralized.</a:t>
            </a:r>
            <a:endParaRPr/>
          </a:p>
          <a:p>
            <a:pPr indent="0" lvl="0" marL="0" rtl="0" algn="l">
              <a:spcBef>
                <a:spcPts val="1600"/>
              </a:spcBef>
              <a:spcAft>
                <a:spcPts val="0"/>
              </a:spcAft>
              <a:buClr>
                <a:srgbClr val="000000"/>
              </a:buClr>
              <a:buSzPts val="1100"/>
              <a:buFont typeface="Arial"/>
              <a:buNone/>
            </a:pPr>
            <a:r>
              <a:rPr lang="en"/>
              <a:t>Gnutella 	floods network with request for a file, and flooding needs to be curtailed at some point of time,  so it may fail to find content that is actually in the network.</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86" name="Google Shape;86;p16"/>
          <p:cNvSpPr txBox="1"/>
          <p:nvPr>
            <p:ph idx="1" type="body"/>
          </p:nvPr>
        </p:nvSpPr>
        <p:spPr>
          <a:xfrm>
            <a:off x="471900" y="1919075"/>
            <a:ext cx="8075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CANs resemble a hash table, the basic operations performed on a CAN are the insertion, lookup and deletion of (key,value) pairs. </a:t>
            </a:r>
            <a:endParaRPr/>
          </a:p>
          <a:p>
            <a:pPr indent="0" lvl="0" marL="0" rtl="0" algn="l">
              <a:spcBef>
                <a:spcPts val="1600"/>
              </a:spcBef>
              <a:spcAft>
                <a:spcPts val="0"/>
              </a:spcAft>
              <a:buNone/>
            </a:pPr>
            <a:r>
              <a:rPr lang="en"/>
              <a:t>CAN is composed of many individual nodes. Each CAN node stores a chunk (called a zone) of the entire hash table. In addition, a node holds information about a small number of “adjacent” zones in the table. </a:t>
            </a:r>
            <a:endParaRPr/>
          </a:p>
          <a:p>
            <a:pPr indent="0" lvl="0" marL="0" rtl="0" algn="l">
              <a:spcBef>
                <a:spcPts val="1600"/>
              </a:spcBef>
              <a:spcAft>
                <a:spcPts val="0"/>
              </a:spcAft>
              <a:buNone/>
            </a:pPr>
            <a:r>
              <a:rPr lang="en"/>
              <a:t>Requests (insert,lookup, or delete) for a particular key are routed by intermediate CAN nodes towards the CAN node whose zone contains that key.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92" name="Google Shape;92;p17"/>
          <p:cNvSpPr txBox="1"/>
          <p:nvPr>
            <p:ph idx="1" type="body"/>
          </p:nvPr>
        </p:nvSpPr>
        <p:spPr>
          <a:xfrm>
            <a:off x="471900" y="1919075"/>
            <a:ext cx="8075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esign centers around a virtual d-dimensional Cartesian coordinate space on a d-torus(logical space).</a:t>
            </a:r>
            <a:endParaRPr/>
          </a:p>
          <a:p>
            <a:pPr indent="0" lvl="0" marL="0" rtl="0" algn="l">
              <a:spcBef>
                <a:spcPts val="1600"/>
              </a:spcBef>
              <a:spcAft>
                <a:spcPts val="0"/>
              </a:spcAft>
              <a:buNone/>
            </a:pPr>
            <a:r>
              <a:rPr lang="en"/>
              <a:t>This virtual coordinate space is used to store (key,value) pairs as follows: to store a pair (K1,V1), key K1 is deterministically mapped onto a point P in the coordinate space using a uniform hash function.</a:t>
            </a:r>
            <a:endParaRPr/>
          </a:p>
          <a:p>
            <a:pPr indent="0" lvl="0" marL="0" rtl="0" algn="l">
              <a:spcBef>
                <a:spcPts val="1600"/>
              </a:spcBef>
              <a:spcAft>
                <a:spcPts val="0"/>
              </a:spcAft>
              <a:buNone/>
            </a:pPr>
            <a:r>
              <a:rPr lang="en"/>
              <a:t>The corresponding (key,value) pair is then stored at the node that owns the zone within which the point P lies. </a:t>
            </a:r>
            <a:endParaRPr/>
          </a:p>
          <a:p>
            <a:pPr indent="0" lvl="0" marL="0" rtl="0" algn="l">
              <a:spcBef>
                <a:spcPts val="1600"/>
              </a:spcBef>
              <a:spcAft>
                <a:spcPts val="0"/>
              </a:spcAft>
              <a:buNone/>
            </a:pPr>
            <a:r>
              <a:rPr lang="en"/>
              <a:t>To retrieve the request must be routed through the CAN infrastructure until it reaches the node in whose zone P lies.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of Logical space </a:t>
            </a:r>
            <a:endParaRPr/>
          </a:p>
        </p:txBody>
      </p:sp>
      <p:sp>
        <p:nvSpPr>
          <p:cNvPr id="98" name="Google Shape;98;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8"/>
          <p:cNvPicPr preferRelativeResize="0"/>
          <p:nvPr/>
        </p:nvPicPr>
        <p:blipFill rotWithShape="1">
          <a:blip r:embed="rId3">
            <a:alphaModFix/>
          </a:blip>
          <a:srcRect b="8328" l="8324" r="0" t="33426"/>
          <a:stretch/>
        </p:blipFill>
        <p:spPr>
          <a:xfrm>
            <a:off x="689100" y="1919075"/>
            <a:ext cx="7283099" cy="260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Construction</a:t>
            </a:r>
            <a:endParaRPr/>
          </a:p>
        </p:txBody>
      </p:sp>
      <p:sp>
        <p:nvSpPr>
          <p:cNvPr id="105" name="Google Shape;105;p19"/>
          <p:cNvSpPr txBox="1"/>
          <p:nvPr>
            <p:ph idx="1" type="body"/>
          </p:nvPr>
        </p:nvSpPr>
        <p:spPr>
          <a:xfrm>
            <a:off x="471900" y="1919075"/>
            <a:ext cx="8075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r>
              <a:rPr lang="en"/>
              <a:t>e entire CAN space is divided amongst the nodes currently in the system. A new node that joins the system must be allocated its own portion of the coordinate space.</a:t>
            </a:r>
            <a:endParaRPr/>
          </a:p>
          <a:p>
            <a:pPr indent="0" lvl="0" marL="0" rtl="0" algn="l">
              <a:spcBef>
                <a:spcPts val="1600"/>
              </a:spcBef>
              <a:spcAft>
                <a:spcPts val="0"/>
              </a:spcAft>
              <a:buNone/>
            </a:pPr>
            <a:r>
              <a:rPr lang="en"/>
              <a:t>Having obtained its zone, the new node learns the IP addresses of its coordinate neighbor set from the previous occupant. Finally, both the new and old nodes’ neighbors must be informed of this reallocation of space.</a:t>
            </a:r>
            <a:endParaRPr/>
          </a:p>
          <a:p>
            <a:pPr indent="0" lvl="0" marL="0" rtl="0" algn="l">
              <a:spcBef>
                <a:spcPts val="1600"/>
              </a:spcBef>
              <a:spcAft>
                <a:spcPts val="0"/>
              </a:spcAft>
              <a:buNone/>
            </a:pPr>
            <a:r>
              <a:rPr lang="en"/>
              <a:t>When nodes leave a CAN, we need to ensure that the zones they occupied are taken over by the remaining nodes. It is done explicitly  by handing over its zone and the associated (key,value) database to one of its neighbors.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Routing</a:t>
            </a:r>
            <a:endParaRPr/>
          </a:p>
        </p:txBody>
      </p:sp>
      <p:sp>
        <p:nvSpPr>
          <p:cNvPr id="111" name="Google Shape;111;p20"/>
          <p:cNvSpPr txBox="1"/>
          <p:nvPr>
            <p:ph idx="1" type="body"/>
          </p:nvPr>
        </p:nvSpPr>
        <p:spPr>
          <a:xfrm>
            <a:off x="471900" y="1919075"/>
            <a:ext cx="8075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rPr>
              <a:t>A CAN node maintains a coordinate routing table that holds the IP address and virtual coordinate zone of each of its immediate neighbors in the coordinate space. Two nodes are neighbors if their coordinate spans overlap.</a:t>
            </a:r>
            <a:endParaRPr>
              <a:solidFill>
                <a:srgbClr val="24292E"/>
              </a:solidFill>
              <a:highlight>
                <a:srgbClr val="FFFFFF"/>
              </a:highlight>
            </a:endParaRPr>
          </a:p>
          <a:p>
            <a:pPr indent="0" lvl="0" marL="0" rtl="0" algn="l">
              <a:spcBef>
                <a:spcPts val="1600"/>
              </a:spcBef>
              <a:spcAft>
                <a:spcPts val="0"/>
              </a:spcAft>
              <a:buNone/>
            </a:pPr>
            <a:r>
              <a:rPr lang="en">
                <a:solidFill>
                  <a:srgbClr val="24292E"/>
                </a:solidFill>
                <a:highlight>
                  <a:srgbClr val="FFFFFF"/>
                </a:highlight>
              </a:rPr>
              <a:t> Using its neighbor coordinate set, a node routes a message towards its destination by simple greedy forwarding to the neighbor with coordinates closest to the destination coordinates.</a:t>
            </a:r>
            <a:endParaRPr b="1">
              <a:solidFill>
                <a:srgbClr val="24292E"/>
              </a:solidFill>
              <a:highlight>
                <a:srgbClr val="FFFFFF"/>
              </a:highlight>
            </a:endParaRPr>
          </a:p>
          <a:p>
            <a:pPr indent="0" lvl="0" marL="0" rtl="0" algn="l">
              <a:spcBef>
                <a:spcPts val="1600"/>
              </a:spcBef>
              <a:spcAft>
                <a:spcPts val="0"/>
              </a:spcAft>
              <a:buNone/>
            </a:pPr>
            <a:r>
              <a:rPr lang="en">
                <a:solidFill>
                  <a:srgbClr val="24292E"/>
                </a:solidFill>
                <a:highlight>
                  <a:srgbClr val="FFFFFF"/>
                </a:highlight>
              </a:rPr>
              <a:t>Different paths exist between two points in the space and so, even if one or more of a node’s neighbors were to crash, a node can automatically route along the next best available path. If a node loses all its neighbors in a certain direction then greedy forwarding may temporarily fail.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7" name="Google Shape;117;p21"/>
          <p:cNvSpPr txBox="1"/>
          <p:nvPr>
            <p:ph idx="1" type="body"/>
          </p:nvPr>
        </p:nvSpPr>
        <p:spPr>
          <a:xfrm>
            <a:off x="471900" y="1919075"/>
            <a:ext cx="80757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CAN provide a completely distributed infrastructure for P2P network, where indexing of file is also distributed.</a:t>
            </a:r>
            <a:endParaRPr/>
          </a:p>
          <a:p>
            <a:pPr indent="-317500" lvl="0" marL="457200" rtl="0" algn="l">
              <a:spcBef>
                <a:spcPts val="0"/>
              </a:spcBef>
              <a:spcAft>
                <a:spcPts val="0"/>
              </a:spcAft>
              <a:buSzPts val="1400"/>
              <a:buAutoNum type="arabicPeriod"/>
            </a:pPr>
            <a:r>
              <a:rPr lang="en"/>
              <a:t>CAN are scalable as they only maintain information about neighbouring nodes and each nodes contain information about neighbouring nodes.</a:t>
            </a:r>
            <a:endParaRPr/>
          </a:p>
          <a:p>
            <a:pPr indent="-317500" lvl="0" marL="457200" rtl="0" algn="l">
              <a:spcBef>
                <a:spcPts val="0"/>
              </a:spcBef>
              <a:spcAft>
                <a:spcPts val="0"/>
              </a:spcAft>
              <a:buSzPts val="1400"/>
              <a:buAutoNum type="arabicPeriod"/>
            </a:pPr>
            <a:r>
              <a:rPr lang="en"/>
              <a:t>CAN are fault tolerant as there exist multiple path from one node to destination node, despite one path failure it is able to route through the other path.</a:t>
            </a:r>
            <a:endParaRPr/>
          </a:p>
          <a:p>
            <a:pPr indent="-317500" lvl="0" marL="457200" rtl="0" algn="l">
              <a:spcBef>
                <a:spcPts val="0"/>
              </a:spcBef>
              <a:spcAft>
                <a:spcPts val="0"/>
              </a:spcAft>
              <a:buSzPts val="1400"/>
              <a:buAutoNum type="arabicPeriod"/>
            </a:pPr>
            <a:r>
              <a:rPr lang="en"/>
              <a:t>CAN are self-organising as the network splits in new zones on entry of new pear or merge multiple zones upon leaving of a node.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