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ague Spartan" charset="1" panose="00000800000000000000"/>
      <p:regular r:id="rId15"/>
    </p:embeddedFont>
    <p:embeddedFont>
      <p:font typeface="Poppins" charset="1" panose="00000500000000000000"/>
      <p:regular r:id="rId16"/>
    </p:embeddedFont>
    <p:embeddedFont>
      <p:font typeface="Poppins Medium" charset="1" panose="00000600000000000000"/>
      <p:regular r:id="rId17"/>
    </p:embeddedFont>
    <p:embeddedFont>
      <p:font typeface="Poppins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450758" y="847725"/>
            <a:ext cx="14837242" cy="5005286"/>
          </a:xfrm>
          <a:prstGeom prst="rect">
            <a:avLst/>
          </a:prstGeom>
        </p:spPr>
        <p:txBody>
          <a:bodyPr anchor="t" rtlCol="false" tIns="0" lIns="0" bIns="0" rIns="0">
            <a:spAutoFit/>
          </a:bodyPr>
          <a:lstStyle/>
          <a:p>
            <a:pPr algn="l">
              <a:lnSpc>
                <a:spcPts val="13343"/>
              </a:lnSpc>
              <a:spcBef>
                <a:spcPct val="0"/>
              </a:spcBef>
            </a:pPr>
            <a:r>
              <a:rPr lang="en-US" sz="9530">
                <a:solidFill>
                  <a:srgbClr val="593C8F"/>
                </a:solidFill>
                <a:latin typeface="League Spartan"/>
                <a:ea typeface="League Spartan"/>
                <a:cs typeface="League Spartan"/>
                <a:sym typeface="League Spartan"/>
              </a:rPr>
              <a:t>FOREST FIRE RECOGNITION USING CNN</a:t>
            </a:r>
          </a:p>
        </p:txBody>
      </p:sp>
      <p:sp>
        <p:nvSpPr>
          <p:cNvPr name="AutoShape 7" id="7"/>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86100" y="5716618"/>
            <a:ext cx="9925955" cy="2616679"/>
          </a:xfrm>
          <a:prstGeom prst="rect">
            <a:avLst/>
          </a:prstGeom>
        </p:spPr>
        <p:txBody>
          <a:bodyPr anchor="t" rtlCol="false" tIns="0" lIns="0" bIns="0" rIns="0">
            <a:spAutoFit/>
          </a:bodyPr>
          <a:lstStyle/>
          <a:p>
            <a:pPr algn="l">
              <a:lnSpc>
                <a:spcPts val="5127"/>
              </a:lnSpc>
            </a:pPr>
            <a:r>
              <a:rPr lang="en-US" sz="3662">
                <a:solidFill>
                  <a:srgbClr val="000000"/>
                </a:solidFill>
                <a:latin typeface="Poppins"/>
                <a:ea typeface="Poppins"/>
                <a:cs typeface="Poppins"/>
                <a:sym typeface="Poppins"/>
              </a:rPr>
              <a:t>Presented by- Mangasamudram Sruthi</a:t>
            </a:r>
          </a:p>
          <a:p>
            <a:pPr algn="l">
              <a:lnSpc>
                <a:spcPts val="5127"/>
              </a:lnSpc>
            </a:pPr>
            <a:r>
              <a:rPr lang="en-US" sz="3662">
                <a:solidFill>
                  <a:srgbClr val="000000"/>
                </a:solidFill>
                <a:latin typeface="Poppins"/>
                <a:ea typeface="Poppins"/>
                <a:cs typeface="Poppins"/>
                <a:sym typeface="Poppins"/>
              </a:rPr>
              <a:t>Student ID -   MST03-0065</a:t>
            </a:r>
          </a:p>
          <a:p>
            <a:pPr algn="l">
              <a:lnSpc>
                <a:spcPts val="5127"/>
              </a:lnSpc>
            </a:pPr>
            <a:r>
              <a:rPr lang="en-US" sz="3662">
                <a:solidFill>
                  <a:srgbClr val="000000"/>
                </a:solidFill>
                <a:latin typeface="Poppins"/>
                <a:ea typeface="Poppins"/>
                <a:cs typeface="Poppins"/>
                <a:sym typeface="Poppins"/>
              </a:rPr>
              <a:t>Guided by- Urooj Khan</a:t>
            </a:r>
          </a:p>
          <a:p>
            <a:pPr algn="l">
              <a:lnSpc>
                <a:spcPts val="5127"/>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08552"/>
            <a:ext cx="18288000" cy="11319903"/>
            <a:chOff x="0" y="0"/>
            <a:chExt cx="4816593" cy="2981374"/>
          </a:xfrm>
        </p:grpSpPr>
        <p:sp>
          <p:nvSpPr>
            <p:cNvPr name="Freeform 3" id="3"/>
            <p:cNvSpPr/>
            <p:nvPr/>
          </p:nvSpPr>
          <p:spPr>
            <a:xfrm flipH="false" flipV="false" rot="0">
              <a:off x="0" y="0"/>
              <a:ext cx="4816592" cy="2981374"/>
            </a:xfrm>
            <a:custGeom>
              <a:avLst/>
              <a:gdLst/>
              <a:ahLst/>
              <a:cxnLst/>
              <a:rect r="r" b="b" t="t" l="l"/>
              <a:pathLst>
                <a:path h="2981374" w="4816592">
                  <a:moveTo>
                    <a:pt x="0" y="0"/>
                  </a:moveTo>
                  <a:lnTo>
                    <a:pt x="4816592" y="0"/>
                  </a:lnTo>
                  <a:lnTo>
                    <a:pt x="4816592" y="2981374"/>
                  </a:lnTo>
                  <a:lnTo>
                    <a:pt x="0" y="2981374"/>
                  </a:lnTo>
                  <a:close/>
                </a:path>
              </a:pathLst>
            </a:custGeom>
            <a:solidFill>
              <a:srgbClr val="593C8F"/>
            </a:solidFill>
          </p:spPr>
        </p:sp>
        <p:sp>
          <p:nvSpPr>
            <p:cNvPr name="TextBox 4" id="4"/>
            <p:cNvSpPr txBox="true"/>
            <p:nvPr/>
          </p:nvSpPr>
          <p:spPr>
            <a:xfrm>
              <a:off x="0" y="-47625"/>
              <a:ext cx="4816593" cy="302899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9792" y="506983"/>
            <a:ext cx="12926183" cy="1898650"/>
          </a:xfrm>
          <a:prstGeom prst="rect">
            <a:avLst/>
          </a:prstGeom>
        </p:spPr>
        <p:txBody>
          <a:bodyPr anchor="t" rtlCol="false" tIns="0" lIns="0" bIns="0" rIns="0">
            <a:spAutoFit/>
          </a:bodyPr>
          <a:lstStyle/>
          <a:p>
            <a:pPr algn="l">
              <a:lnSpc>
                <a:spcPts val="7699"/>
              </a:lnSpc>
              <a:spcBef>
                <a:spcPct val="0"/>
              </a:spcBef>
            </a:pPr>
            <a:r>
              <a:rPr lang="en-US" sz="5499">
                <a:solidFill>
                  <a:srgbClr val="FFFFFF"/>
                </a:solidFill>
                <a:latin typeface="League Spartan"/>
                <a:ea typeface="League Spartan"/>
                <a:cs typeface="League Spartan"/>
                <a:sym typeface="League Spartan"/>
              </a:rPr>
              <a:t>WHAT IS FOREST FIRE RECOGNITION?? </a:t>
            </a:r>
          </a:p>
        </p:txBody>
      </p:sp>
      <p:sp>
        <p:nvSpPr>
          <p:cNvPr name="AutoShape 6" id="6"/>
          <p:cNvSpPr/>
          <p:nvPr/>
        </p:nvSpPr>
        <p:spPr>
          <a:xfrm flipV="true">
            <a:off x="1029792" y="2233059"/>
            <a:ext cx="5761990" cy="19050"/>
          </a:xfrm>
          <a:prstGeom prst="line">
            <a:avLst/>
          </a:prstGeom>
          <a:ln cap="flat" w="38100">
            <a:solidFill>
              <a:srgbClr val="FFFFFF"/>
            </a:solidFill>
            <a:prstDash val="solid"/>
            <a:headEnd type="none" len="sm" w="sm"/>
            <a:tailEnd type="none" len="sm" w="sm"/>
          </a:ln>
        </p:spPr>
      </p:sp>
      <p:sp>
        <p:nvSpPr>
          <p:cNvPr name="TextBox 7" id="7"/>
          <p:cNvSpPr txBox="true"/>
          <p:nvPr/>
        </p:nvSpPr>
        <p:spPr>
          <a:xfrm rot="0">
            <a:off x="1368569" y="2913854"/>
            <a:ext cx="12052916" cy="8945237"/>
          </a:xfrm>
          <a:prstGeom prst="rect">
            <a:avLst/>
          </a:prstGeom>
        </p:spPr>
        <p:txBody>
          <a:bodyPr anchor="t" rtlCol="false" tIns="0" lIns="0" bIns="0" rIns="0">
            <a:spAutoFit/>
          </a:bodyPr>
          <a:lstStyle/>
          <a:p>
            <a:pPr algn="l">
              <a:lnSpc>
                <a:spcPts val="5600"/>
              </a:lnSpc>
            </a:pPr>
            <a:r>
              <a:rPr lang="en-US" sz="4000">
                <a:solidFill>
                  <a:srgbClr val="FFFFFF"/>
                </a:solidFill>
                <a:latin typeface="Poppins"/>
                <a:ea typeface="Poppins"/>
                <a:cs typeface="Poppins"/>
                <a:sym typeface="Poppins"/>
              </a:rPr>
              <a:t>Forest fire recognition using convolutional neural networks (CNN) is </a:t>
            </a:r>
            <a:r>
              <a:rPr lang="en-US" sz="4000">
                <a:solidFill>
                  <a:srgbClr val="FFFFFF"/>
                </a:solidFill>
                <a:latin typeface="Poppins Medium"/>
                <a:ea typeface="Poppins Medium"/>
                <a:cs typeface="Poppins Medium"/>
                <a:sym typeface="Poppins Medium"/>
              </a:rPr>
              <a:t>a method that uses CNNs to automatically detect forest fires in images</a:t>
            </a:r>
            <a:r>
              <a:rPr lang="en-US" sz="4000">
                <a:solidFill>
                  <a:srgbClr val="FFFFFF"/>
                </a:solidFill>
                <a:latin typeface="Poppins"/>
                <a:ea typeface="Poppins"/>
                <a:cs typeface="Poppins"/>
                <a:sym typeface="Poppins"/>
              </a:rPr>
              <a:t>. CNNs are primarily used for image classification, and can identify important features to recognize objects in images. The goal of this method is to verify if a forest fire is visible in a picture. </a:t>
            </a:r>
          </a:p>
          <a:p>
            <a:pPr algn="l">
              <a:lnSpc>
                <a:spcPts val="3710"/>
              </a:lnSpc>
            </a:pPr>
          </a:p>
          <a:p>
            <a:pPr algn="l">
              <a:lnSpc>
                <a:spcPts val="3710"/>
              </a:lnSpc>
            </a:pPr>
          </a:p>
          <a:p>
            <a:pPr algn="l">
              <a:lnSpc>
                <a:spcPts val="3710"/>
              </a:lnSpc>
            </a:pPr>
          </a:p>
          <a:p>
            <a:pPr algn="l">
              <a:lnSpc>
                <a:spcPts val="3710"/>
              </a:lnSpc>
            </a:pPr>
          </a:p>
          <a:p>
            <a:pPr algn="l">
              <a:lnSpc>
                <a:spcPts val="3710"/>
              </a:lnSpc>
            </a:pPr>
          </a:p>
          <a:p>
            <a:pPr algn="l">
              <a:lnSpc>
                <a:spcPts val="3710"/>
              </a:lnSpc>
            </a:pPr>
          </a:p>
          <a:p>
            <a:pPr algn="l">
              <a:lnSpc>
                <a:spcPts val="371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65449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 WHAT IS CNN??</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5" id="5"/>
          <p:cNvSpPr/>
          <p:nvPr/>
        </p:nvSpPr>
        <p:spPr>
          <a:xfrm>
            <a:off x="1029792" y="2252109"/>
            <a:ext cx="2618740" cy="0"/>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1027649" y="8507397"/>
            <a:ext cx="2087283" cy="521821"/>
          </a:xfrm>
          <a:custGeom>
            <a:avLst/>
            <a:gdLst/>
            <a:ahLst/>
            <a:cxnLst/>
            <a:rect r="r" b="b" t="t" l="l"/>
            <a:pathLst>
              <a:path h="521821" w="2087283">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9792" y="2147334"/>
            <a:ext cx="13390736" cy="5947242"/>
          </a:xfrm>
          <a:prstGeom prst="rect">
            <a:avLst/>
          </a:prstGeom>
        </p:spPr>
        <p:txBody>
          <a:bodyPr anchor="t" rtlCol="false" tIns="0" lIns="0" bIns="0" rIns="0">
            <a:spAutoFit/>
          </a:bodyPr>
          <a:lstStyle/>
          <a:p>
            <a:pPr algn="l">
              <a:lnSpc>
                <a:spcPts val="5241"/>
              </a:lnSpc>
              <a:spcBef>
                <a:spcPct val="0"/>
              </a:spcBef>
            </a:pPr>
            <a:r>
              <a:rPr lang="en-US" sz="3743">
                <a:solidFill>
                  <a:srgbClr val="000000"/>
                </a:solidFill>
                <a:latin typeface="Poppins"/>
                <a:ea typeface="Poppins"/>
                <a:cs typeface="Poppins"/>
                <a:sym typeface="Poppins"/>
              </a:rPr>
              <a:t>A Convolution Neural Networks</a:t>
            </a:r>
            <a:r>
              <a:rPr lang="en-US" sz="3743">
                <a:solidFill>
                  <a:srgbClr val="000000"/>
                </a:solidFill>
                <a:latin typeface="Poppins"/>
                <a:ea typeface="Poppins"/>
                <a:cs typeface="Poppins"/>
                <a:sym typeface="Poppins"/>
              </a:rPr>
              <a:t>(CNN) is a type of Deep learning algorithm that is particularly well-suited for image recognition and processing tasks. It is made up of multiple layers, including convolutional layers, pooling layers, and fully connected layers. The architecture of CNNs is inspired by the visual processing in the human brain, and they are well-suited for capturing hierarchical patterns and spatial dependencies within images.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4187609" y="2542074"/>
            <a:ext cx="2618740" cy="0"/>
          </a:xfrm>
          <a:prstGeom prst="line">
            <a:avLst/>
          </a:prstGeom>
          <a:ln cap="flat" w="38100">
            <a:solidFill>
              <a:srgbClr val="000000"/>
            </a:solidFill>
            <a:prstDash val="solid"/>
            <a:headEnd type="none" len="sm" w="sm"/>
            <a:tailEnd type="none" len="sm" w="sm"/>
          </a:ln>
        </p:spPr>
      </p:sp>
      <p:grpSp>
        <p:nvGrpSpPr>
          <p:cNvPr name="Group 4" id="4"/>
          <p:cNvGrpSpPr/>
          <p:nvPr/>
        </p:nvGrpSpPr>
        <p:grpSpPr>
          <a:xfrm rot="0">
            <a:off x="0" y="0"/>
            <a:ext cx="3086100" cy="10287000"/>
            <a:chOff x="0" y="0"/>
            <a:chExt cx="812800" cy="2709333"/>
          </a:xfrm>
        </p:grpSpPr>
        <p:sp>
          <p:nvSpPr>
            <p:cNvPr name="Freeform 5" id="5"/>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6" id="6"/>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grpSp>
        <p:nvGrpSpPr>
          <p:cNvPr name="Group 7" id="7"/>
          <p:cNvGrpSpPr>
            <a:grpSpLocks noChangeAspect="true"/>
          </p:cNvGrpSpPr>
          <p:nvPr/>
        </p:nvGrpSpPr>
        <p:grpSpPr>
          <a:xfrm rot="0">
            <a:off x="11037253" y="824933"/>
            <a:ext cx="6275538" cy="8433367"/>
            <a:chOff x="0" y="0"/>
            <a:chExt cx="3663950" cy="4923790"/>
          </a:xfrm>
        </p:grpSpPr>
        <p:sp>
          <p:nvSpPr>
            <p:cNvPr name="Freeform 8" id="8"/>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77731" t="0" r="-77753" b="0"/>
              </a:stretch>
            </a:blipFill>
          </p:spPr>
        </p:sp>
        <p:sp>
          <p:nvSpPr>
            <p:cNvPr name="Freeform 9" id="9"/>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name="Freeform 10" id="10"/>
          <p:cNvSpPr/>
          <p:nvPr/>
        </p:nvSpPr>
        <p:spPr>
          <a:xfrm flipH="false" flipV="false" rot="0">
            <a:off x="4189304" y="8617964"/>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396489" y="449861"/>
            <a:ext cx="7640763" cy="1889616"/>
          </a:xfrm>
          <a:prstGeom prst="rect">
            <a:avLst/>
          </a:prstGeom>
        </p:spPr>
        <p:txBody>
          <a:bodyPr anchor="t" rtlCol="false" tIns="0" lIns="0" bIns="0" rIns="0">
            <a:spAutoFit/>
          </a:bodyPr>
          <a:lstStyle/>
          <a:p>
            <a:pPr algn="l">
              <a:lnSpc>
                <a:spcPts val="7595"/>
              </a:lnSpc>
              <a:spcBef>
                <a:spcPct val="0"/>
              </a:spcBef>
            </a:pPr>
            <a:r>
              <a:rPr lang="en-US" sz="5425">
                <a:solidFill>
                  <a:srgbClr val="593C8F"/>
                </a:solidFill>
                <a:latin typeface="League Spartan"/>
                <a:ea typeface="League Spartan"/>
                <a:cs typeface="League Spartan"/>
                <a:sym typeface="League Spartan"/>
              </a:rPr>
              <a:t>WHAT IS FOREST FIRE DATASET?</a:t>
            </a:r>
          </a:p>
        </p:txBody>
      </p:sp>
      <p:sp>
        <p:nvSpPr>
          <p:cNvPr name="TextBox 12" id="12"/>
          <p:cNvSpPr txBox="true"/>
          <p:nvPr/>
        </p:nvSpPr>
        <p:spPr>
          <a:xfrm rot="0">
            <a:off x="4187609" y="5163755"/>
            <a:ext cx="5744744" cy="119888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000000"/>
                </a:solidFill>
                <a:latin typeface="Poppins"/>
                <a:ea typeface="Poppins"/>
                <a:cs typeface="Poppins"/>
                <a:sym typeface="Poppins"/>
              </a:rPr>
              <a:t> All images in the dataset are 3-channeled with resolution of 250 × 250. </a:t>
            </a:r>
          </a:p>
        </p:txBody>
      </p:sp>
      <p:sp>
        <p:nvSpPr>
          <p:cNvPr name="TextBox 13" id="13"/>
          <p:cNvSpPr txBox="true"/>
          <p:nvPr/>
        </p:nvSpPr>
        <p:spPr>
          <a:xfrm rot="0">
            <a:off x="4189304" y="6862284"/>
            <a:ext cx="5744744" cy="1118075"/>
          </a:xfrm>
          <a:prstGeom prst="rect">
            <a:avLst/>
          </a:prstGeom>
        </p:spPr>
        <p:txBody>
          <a:bodyPr anchor="t" rtlCol="false" tIns="0" lIns="0" bIns="0" rIns="0">
            <a:spAutoFit/>
          </a:bodyPr>
          <a:lstStyle/>
          <a:p>
            <a:pPr algn="l" marL="454752" indent="-227376" lvl="1">
              <a:lnSpc>
                <a:spcPts val="2948"/>
              </a:lnSpc>
              <a:buFont typeface="Arial"/>
              <a:buChar char="•"/>
            </a:pPr>
            <a:r>
              <a:rPr lang="en-US" sz="2106">
                <a:solidFill>
                  <a:srgbClr val="000000"/>
                </a:solidFill>
                <a:latin typeface="Poppins"/>
                <a:ea typeface="Poppins"/>
                <a:cs typeface="Poppins"/>
                <a:sym typeface="Poppins"/>
              </a:rPr>
              <a:t>The images were retrieved by searching various search terms in multiple search engines.</a:t>
            </a:r>
            <a:r>
              <a:rPr lang="en-US" sz="2106">
                <a:solidFill>
                  <a:srgbClr val="000000"/>
                </a:solidFill>
                <a:latin typeface="Poppins"/>
                <a:ea typeface="Poppins"/>
                <a:cs typeface="Poppins"/>
                <a:sym typeface="Poppins"/>
              </a:rPr>
              <a:t> </a:t>
            </a:r>
          </a:p>
        </p:txBody>
      </p:sp>
      <p:sp>
        <p:nvSpPr>
          <p:cNvPr name="TextBox 14" id="14"/>
          <p:cNvSpPr txBox="true"/>
          <p:nvPr/>
        </p:nvSpPr>
        <p:spPr>
          <a:xfrm rot="0">
            <a:off x="4189304" y="3365393"/>
            <a:ext cx="6282231" cy="1217337"/>
          </a:xfrm>
          <a:prstGeom prst="rect">
            <a:avLst/>
          </a:prstGeom>
        </p:spPr>
        <p:txBody>
          <a:bodyPr anchor="t" rtlCol="false" tIns="0" lIns="0" bIns="0" rIns="0">
            <a:spAutoFit/>
          </a:bodyPr>
          <a:lstStyle/>
          <a:p>
            <a:pPr algn="l" marL="497299" indent="-248650" lvl="1">
              <a:lnSpc>
                <a:spcPts val="3224"/>
              </a:lnSpc>
              <a:buFont typeface="Arial"/>
              <a:buChar char="•"/>
            </a:pPr>
            <a:r>
              <a:rPr lang="en-US" sz="2303">
                <a:solidFill>
                  <a:srgbClr val="000000"/>
                </a:solidFill>
                <a:latin typeface="Poppins"/>
                <a:ea typeface="Poppins"/>
                <a:cs typeface="Poppins"/>
                <a:sym typeface="Poppins"/>
              </a:rPr>
              <a:t>The dataset is </a:t>
            </a:r>
            <a:r>
              <a:rPr lang="en-US" sz="2303">
                <a:solidFill>
                  <a:srgbClr val="000000"/>
                </a:solidFill>
                <a:latin typeface="Poppins Bold"/>
                <a:ea typeface="Poppins Bold"/>
                <a:cs typeface="Poppins Bold"/>
                <a:sym typeface="Poppins Bold"/>
              </a:rPr>
              <a:t>designed for binary problem of Fire and No-Fire detection in the forests landscape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1520190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9792" y="686878"/>
            <a:ext cx="11863953" cy="1499939"/>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PREPARATION OF DATA-NORMALIZATION MAGIC :</a:t>
            </a:r>
          </a:p>
        </p:txBody>
      </p:sp>
      <p:sp>
        <p:nvSpPr>
          <p:cNvPr name="AutoShape 7" id="7"/>
          <p:cNvSpPr/>
          <p:nvPr/>
        </p:nvSpPr>
        <p:spPr>
          <a:xfrm flipV="true">
            <a:off x="1028720" y="2186689"/>
            <a:ext cx="1071" cy="128"/>
          </a:xfrm>
          <a:prstGeom prst="line">
            <a:avLst/>
          </a:prstGeom>
          <a:ln cap="flat" w="19050">
            <a:solidFill>
              <a:srgbClr val="000000"/>
            </a:solidFill>
            <a:prstDash val="solid"/>
            <a:headEnd type="none" len="sm" w="sm"/>
            <a:tailEnd type="none" len="sm" w="sm"/>
          </a:ln>
        </p:spPr>
      </p:sp>
      <p:sp>
        <p:nvSpPr>
          <p:cNvPr name="TextBox 8" id="8"/>
          <p:cNvSpPr txBox="true"/>
          <p:nvPr/>
        </p:nvSpPr>
        <p:spPr>
          <a:xfrm rot="0">
            <a:off x="1027649" y="3322999"/>
            <a:ext cx="8513560" cy="7175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Poppins"/>
                <a:ea typeface="Poppins"/>
                <a:cs typeface="Poppins"/>
                <a:sym typeface="Poppins"/>
              </a:rPr>
              <a:t>Understanding the Dataset</a:t>
            </a:r>
          </a:p>
        </p:txBody>
      </p:sp>
      <p:sp>
        <p:nvSpPr>
          <p:cNvPr name="AutoShape 9" id="9"/>
          <p:cNvSpPr/>
          <p:nvPr/>
        </p:nvSpPr>
        <p:spPr>
          <a:xfrm>
            <a:off x="1029792" y="2252109"/>
            <a:ext cx="2618740" cy="0"/>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1027649" y="4351699"/>
            <a:ext cx="6768763" cy="7175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Poppins"/>
                <a:ea typeface="Poppins"/>
                <a:cs typeface="Poppins"/>
                <a:sym typeface="Poppins"/>
              </a:rPr>
              <a:t>Exploring the Data</a:t>
            </a:r>
          </a:p>
        </p:txBody>
      </p:sp>
      <p:sp>
        <p:nvSpPr>
          <p:cNvPr name="TextBox 11" id="11"/>
          <p:cNvSpPr txBox="true"/>
          <p:nvPr/>
        </p:nvSpPr>
        <p:spPr>
          <a:xfrm rot="0">
            <a:off x="1027649" y="5357199"/>
            <a:ext cx="11002002" cy="7175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Poppins"/>
                <a:ea typeface="Poppins"/>
                <a:cs typeface="Poppins"/>
                <a:sym typeface="Poppins"/>
              </a:rPr>
              <a:t>Choosing the Normalization Method</a:t>
            </a:r>
          </a:p>
        </p:txBody>
      </p:sp>
      <p:sp>
        <p:nvSpPr>
          <p:cNvPr name="TextBox 12" id="12"/>
          <p:cNvSpPr txBox="true"/>
          <p:nvPr/>
        </p:nvSpPr>
        <p:spPr>
          <a:xfrm rot="0">
            <a:off x="1029792" y="6389074"/>
            <a:ext cx="7386712" cy="14224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Poppins"/>
                <a:ea typeface="Poppins"/>
                <a:cs typeface="Poppins"/>
                <a:sym typeface="Poppins"/>
              </a:rPr>
              <a:t>Applying and verifying the results.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81673" y="4085868"/>
            <a:ext cx="3648511" cy="1571625"/>
          </a:xfrm>
          <a:prstGeom prst="rect">
            <a:avLst/>
          </a:prstGeom>
        </p:spPr>
        <p:txBody>
          <a:bodyPr anchor="t" rtlCol="false" tIns="0" lIns="0" bIns="0" rIns="0">
            <a:spAutoFit/>
          </a:bodyPr>
          <a:lstStyle/>
          <a:p>
            <a:pPr algn="l">
              <a:lnSpc>
                <a:spcPts val="6299"/>
              </a:lnSpc>
            </a:pPr>
            <a:r>
              <a:rPr lang="en-US" sz="4500">
                <a:solidFill>
                  <a:srgbClr val="593C8F"/>
                </a:solidFill>
                <a:latin typeface="League Spartan"/>
                <a:ea typeface="League Spartan"/>
                <a:cs typeface="League Spartan"/>
                <a:sym typeface="League Spartan"/>
              </a:rPr>
              <a:t>BUILDING </a:t>
            </a:r>
          </a:p>
          <a:p>
            <a:pPr algn="l">
              <a:lnSpc>
                <a:spcPts val="6299"/>
              </a:lnSpc>
              <a:spcBef>
                <a:spcPct val="0"/>
              </a:spcBef>
            </a:pPr>
            <a:r>
              <a:rPr lang="en-US" sz="4500">
                <a:solidFill>
                  <a:srgbClr val="593C8F"/>
                </a:solidFill>
                <a:latin typeface="League Spartan"/>
                <a:ea typeface="League Spartan"/>
                <a:cs typeface="League Spartan"/>
                <a:sym typeface="League Spartan"/>
              </a:rPr>
              <a:t>CNN</a:t>
            </a:r>
          </a:p>
        </p:txBody>
      </p:sp>
      <p:sp>
        <p:nvSpPr>
          <p:cNvPr name="AutoShape 4" id="4"/>
          <p:cNvSpPr/>
          <p:nvPr/>
        </p:nvSpPr>
        <p:spPr>
          <a:xfrm>
            <a:off x="1029771" y="5745679"/>
            <a:ext cx="2618740"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941733" y="0"/>
            <a:ext cx="3086100" cy="10287000"/>
            <a:chOff x="0" y="0"/>
            <a:chExt cx="812800" cy="2709333"/>
          </a:xfrm>
        </p:grpSpPr>
        <p:sp>
          <p:nvSpPr>
            <p:cNvPr name="Freeform 6" id="6"/>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7" id="7"/>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970072" y="904760"/>
            <a:ext cx="247880" cy="24788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970072" y="3155392"/>
            <a:ext cx="247880" cy="2478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970072" y="5403522"/>
            <a:ext cx="247880" cy="2478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7970072" y="6908009"/>
            <a:ext cx="247880" cy="2478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970072" y="9258300"/>
            <a:ext cx="247880" cy="24788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8579672" y="621199"/>
            <a:ext cx="9320797" cy="1815167"/>
          </a:xfrm>
          <a:prstGeom prst="rect">
            <a:avLst/>
          </a:prstGeom>
        </p:spPr>
        <p:txBody>
          <a:bodyPr anchor="t" rtlCol="false" tIns="0" lIns="0" bIns="0" rIns="0">
            <a:spAutoFit/>
          </a:bodyPr>
          <a:lstStyle/>
          <a:p>
            <a:pPr algn="l">
              <a:lnSpc>
                <a:spcPts val="3549"/>
              </a:lnSpc>
              <a:spcBef>
                <a:spcPct val="0"/>
              </a:spcBef>
            </a:pPr>
            <a:r>
              <a:rPr lang="en-US" sz="2535">
                <a:solidFill>
                  <a:srgbClr val="000000"/>
                </a:solidFill>
                <a:latin typeface="Poppins"/>
                <a:ea typeface="Poppins"/>
                <a:cs typeface="Poppins"/>
                <a:sym typeface="Poppins"/>
              </a:rPr>
              <a:t>Prepare and preprocess the data, including resizing images to a uniform size, normalizing pixel values, and applying data augmentation techniques to enhance the dataset.</a:t>
            </a:r>
          </a:p>
        </p:txBody>
      </p:sp>
      <p:sp>
        <p:nvSpPr>
          <p:cNvPr name="TextBox 24" id="24"/>
          <p:cNvSpPr txBox="true"/>
          <p:nvPr/>
        </p:nvSpPr>
        <p:spPr>
          <a:xfrm rot="0">
            <a:off x="8579672" y="3079192"/>
            <a:ext cx="9584389" cy="1781433"/>
          </a:xfrm>
          <a:prstGeom prst="rect">
            <a:avLst/>
          </a:prstGeom>
        </p:spPr>
        <p:txBody>
          <a:bodyPr anchor="t" rtlCol="false" tIns="0" lIns="0" bIns="0" rIns="0">
            <a:spAutoFit/>
          </a:bodyPr>
          <a:lstStyle/>
          <a:p>
            <a:pPr algn="l">
              <a:lnSpc>
                <a:spcPts val="3575"/>
              </a:lnSpc>
              <a:spcBef>
                <a:spcPct val="0"/>
              </a:spcBef>
            </a:pPr>
            <a:r>
              <a:rPr lang="en-US" sz="2554">
                <a:solidFill>
                  <a:srgbClr val="000000"/>
                </a:solidFill>
                <a:latin typeface="Poppins"/>
                <a:ea typeface="Poppins"/>
                <a:cs typeface="Poppins"/>
                <a:sym typeface="Poppins"/>
              </a:rPr>
              <a:t>Design the CNN architecture with convolutional layers to extract features, pooling layers for down-sampling, and activation functions like ReLU. Include fully connected layers at the end for classification.</a:t>
            </a:r>
          </a:p>
        </p:txBody>
      </p:sp>
      <p:sp>
        <p:nvSpPr>
          <p:cNvPr name="TextBox 25" id="25"/>
          <p:cNvSpPr txBox="true"/>
          <p:nvPr/>
        </p:nvSpPr>
        <p:spPr>
          <a:xfrm rot="0">
            <a:off x="8513226" y="5327322"/>
            <a:ext cx="9584389" cy="896379"/>
          </a:xfrm>
          <a:prstGeom prst="rect">
            <a:avLst/>
          </a:prstGeom>
        </p:spPr>
        <p:txBody>
          <a:bodyPr anchor="t" rtlCol="false" tIns="0" lIns="0" bIns="0" rIns="0">
            <a:spAutoFit/>
          </a:bodyPr>
          <a:lstStyle/>
          <a:p>
            <a:pPr algn="l">
              <a:lnSpc>
                <a:spcPts val="3575"/>
              </a:lnSpc>
              <a:spcBef>
                <a:spcPct val="0"/>
              </a:spcBef>
            </a:pPr>
            <a:r>
              <a:rPr lang="en-US" sz="2554">
                <a:solidFill>
                  <a:srgbClr val="000000"/>
                </a:solidFill>
                <a:latin typeface="Poppins"/>
                <a:ea typeface="Poppins"/>
                <a:cs typeface="Poppins"/>
                <a:sym typeface="Poppins"/>
              </a:rPr>
              <a:t>Compile the model by choosing a suitable loss function, an optimizer, and evaluation metrics .</a:t>
            </a:r>
          </a:p>
        </p:txBody>
      </p:sp>
      <p:sp>
        <p:nvSpPr>
          <p:cNvPr name="TextBox 26" id="26"/>
          <p:cNvSpPr txBox="true"/>
          <p:nvPr/>
        </p:nvSpPr>
        <p:spPr>
          <a:xfrm rot="0">
            <a:off x="8455732" y="6861876"/>
            <a:ext cx="9584389" cy="1781433"/>
          </a:xfrm>
          <a:prstGeom prst="rect">
            <a:avLst/>
          </a:prstGeom>
        </p:spPr>
        <p:txBody>
          <a:bodyPr anchor="t" rtlCol="false" tIns="0" lIns="0" bIns="0" rIns="0">
            <a:spAutoFit/>
          </a:bodyPr>
          <a:lstStyle/>
          <a:p>
            <a:pPr algn="l">
              <a:lnSpc>
                <a:spcPts val="3575"/>
              </a:lnSpc>
              <a:spcBef>
                <a:spcPct val="0"/>
              </a:spcBef>
            </a:pPr>
            <a:r>
              <a:rPr lang="en-US" sz="2554">
                <a:solidFill>
                  <a:srgbClr val="000000"/>
                </a:solidFill>
                <a:latin typeface="Poppins"/>
                <a:ea typeface="Poppins"/>
                <a:cs typeface="Poppins"/>
                <a:sym typeface="Poppins"/>
              </a:rPr>
              <a:t>Train the CNN on the training dataset, using a portion of the data for validation. Set parameters like epochs and batch size, and use data augmentation to prevent overfitting.</a:t>
            </a:r>
          </a:p>
        </p:txBody>
      </p:sp>
      <p:sp>
        <p:nvSpPr>
          <p:cNvPr name="TextBox 27" id="27"/>
          <p:cNvSpPr txBox="true"/>
          <p:nvPr/>
        </p:nvSpPr>
        <p:spPr>
          <a:xfrm rot="0">
            <a:off x="8455732" y="9182100"/>
            <a:ext cx="9584389" cy="453852"/>
          </a:xfrm>
          <a:prstGeom prst="rect">
            <a:avLst/>
          </a:prstGeom>
        </p:spPr>
        <p:txBody>
          <a:bodyPr anchor="t" rtlCol="false" tIns="0" lIns="0" bIns="0" rIns="0">
            <a:spAutoFit/>
          </a:bodyPr>
          <a:lstStyle/>
          <a:p>
            <a:pPr algn="l">
              <a:lnSpc>
                <a:spcPts val="3575"/>
              </a:lnSpc>
              <a:spcBef>
                <a:spcPct val="0"/>
              </a:spcBef>
            </a:pPr>
            <a:r>
              <a:rPr lang="en-US" sz="2554">
                <a:solidFill>
                  <a:srgbClr val="000000"/>
                </a:solidFill>
                <a:latin typeface="Poppins"/>
                <a:ea typeface="Poppins"/>
                <a:cs typeface="Poppins"/>
                <a:sym typeface="Poppins"/>
              </a:rPr>
              <a:t>Evaluate the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0" y="752170"/>
            <a:ext cx="15402995" cy="1499939"/>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REFINING THE MODEL-MONITORING PROGRESS AND EVALUATION :</a:t>
            </a:r>
          </a:p>
        </p:txBody>
      </p:sp>
      <p:sp>
        <p:nvSpPr>
          <p:cNvPr name="AutoShape 4" id="4"/>
          <p:cNvSpPr/>
          <p:nvPr/>
        </p:nvSpPr>
        <p:spPr>
          <a:xfrm flipV="true">
            <a:off x="1029771" y="2233059"/>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201900" y="0"/>
            <a:ext cx="3086100" cy="10287000"/>
            <a:chOff x="0" y="0"/>
            <a:chExt cx="812800" cy="2709333"/>
          </a:xfrm>
        </p:grpSpPr>
        <p:sp>
          <p:nvSpPr>
            <p:cNvPr name="Freeform 6" id="6"/>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7" id="7"/>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63708" y="2667000"/>
            <a:ext cx="14675579" cy="53213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0000"/>
                </a:solidFill>
                <a:latin typeface="Poppins Bold"/>
                <a:ea typeface="Poppins Bold"/>
                <a:cs typeface="Poppins Bold"/>
                <a:sym typeface="Poppins Bold"/>
              </a:rPr>
              <a:t>Training and Validation Curves</a:t>
            </a:r>
            <a:r>
              <a:rPr lang="en-US" sz="3999">
                <a:solidFill>
                  <a:srgbClr val="000000"/>
                </a:solidFill>
                <a:latin typeface="Poppins"/>
                <a:ea typeface="Poppins"/>
                <a:cs typeface="Poppins"/>
                <a:sym typeface="Poppins"/>
              </a:rPr>
              <a:t>: We plot the training and validation loss/accuracy curves to track the model's progress.</a:t>
            </a:r>
          </a:p>
          <a:p>
            <a:pPr algn="l">
              <a:lnSpc>
                <a:spcPts val="4200"/>
              </a:lnSpc>
            </a:pPr>
          </a:p>
          <a:p>
            <a:pPr algn="l" marL="863599" indent="-431800" lvl="1">
              <a:lnSpc>
                <a:spcPts val="5599"/>
              </a:lnSpc>
              <a:buFont typeface="Arial"/>
              <a:buChar char="•"/>
            </a:pPr>
            <a:r>
              <a:rPr lang="en-US" sz="3999">
                <a:solidFill>
                  <a:srgbClr val="000000"/>
                </a:solidFill>
                <a:latin typeface="Poppins Bold"/>
                <a:ea typeface="Poppins Bold"/>
                <a:cs typeface="Poppins Bold"/>
                <a:sym typeface="Poppins Bold"/>
              </a:rPr>
              <a:t>Accuracy</a:t>
            </a:r>
            <a:r>
              <a:rPr lang="en-US" sz="3999">
                <a:solidFill>
                  <a:srgbClr val="000000"/>
                </a:solidFill>
                <a:latin typeface="Poppins"/>
                <a:ea typeface="Poppins"/>
                <a:cs typeface="Poppins"/>
                <a:sym typeface="Poppins"/>
              </a:rPr>
              <a:t>: We calculate the accuracy on the test set after training to assess the model's generalization ability on completely new data.</a:t>
            </a:r>
          </a:p>
          <a:p>
            <a:pPr algn="l">
              <a:lnSpc>
                <a:spcPts val="42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00" y="1369459"/>
            <a:ext cx="4957463" cy="863600"/>
          </a:xfrm>
          <a:prstGeom prst="rect">
            <a:avLst/>
          </a:prstGeom>
        </p:spPr>
        <p:txBody>
          <a:bodyPr anchor="t" rtlCol="false" tIns="0" lIns="0" bIns="0" rIns="0">
            <a:spAutoFit/>
          </a:bodyPr>
          <a:lstStyle/>
          <a:p>
            <a:pPr algn="l">
              <a:lnSpc>
                <a:spcPts val="7000"/>
              </a:lnSpc>
              <a:spcBef>
                <a:spcPct val="0"/>
              </a:spcBef>
            </a:pPr>
            <a:r>
              <a:rPr lang="en-US" sz="5000">
                <a:solidFill>
                  <a:srgbClr val="593C8F"/>
                </a:solidFill>
                <a:latin typeface="League Spartan"/>
                <a:ea typeface="League Spartan"/>
                <a:cs typeface="League Spartan"/>
                <a:sym typeface="League Spartan"/>
              </a:rPr>
              <a:t>CONCLUSION</a:t>
            </a:r>
          </a:p>
        </p:txBody>
      </p:sp>
      <p:sp>
        <p:nvSpPr>
          <p:cNvPr name="AutoShape 4" id="4"/>
          <p:cNvSpPr/>
          <p:nvPr/>
        </p:nvSpPr>
        <p:spPr>
          <a:xfrm flipV="true">
            <a:off x="1029771" y="2233059"/>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201900" y="0"/>
            <a:ext cx="3086100" cy="10287000"/>
            <a:chOff x="0" y="0"/>
            <a:chExt cx="812800" cy="2709333"/>
          </a:xfrm>
        </p:grpSpPr>
        <p:sp>
          <p:nvSpPr>
            <p:cNvPr name="Freeform 6" id="6"/>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7" id="7"/>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9771" y="2941012"/>
            <a:ext cx="12899550" cy="6571535"/>
          </a:xfrm>
          <a:prstGeom prst="rect">
            <a:avLst/>
          </a:prstGeom>
        </p:spPr>
        <p:txBody>
          <a:bodyPr anchor="t" rtlCol="false" tIns="0" lIns="0" bIns="0" rIns="0">
            <a:spAutoFit/>
          </a:bodyPr>
          <a:lstStyle/>
          <a:p>
            <a:pPr algn="l">
              <a:lnSpc>
                <a:spcPts val="4480"/>
              </a:lnSpc>
            </a:pPr>
          </a:p>
          <a:p>
            <a:pPr algn="l">
              <a:lnSpc>
                <a:spcPts val="4480"/>
              </a:lnSpc>
            </a:pPr>
            <a:r>
              <a:rPr lang="en-US" sz="3200">
                <a:solidFill>
                  <a:srgbClr val="000000"/>
                </a:solidFill>
                <a:latin typeface="Poppins"/>
                <a:ea typeface="Poppins"/>
                <a:cs typeface="Poppins"/>
                <a:sym typeface="Poppins"/>
              </a:rPr>
              <a:t>The custom CNN model designed for the forest fire classification task achieved high accuracy and performed well in distinguishing between fire and non-fire images. The use of convolutional layers allowed the model to effectively extract features from the images, leading to accurate classifications. Future improvements could include experimenting with different CNN architectures, adding more data augmentation techniques, or incorporating additional training data to further enhance the model's performance and generalization capability.</a:t>
            </a:r>
          </a:p>
          <a:p>
            <a:pPr algn="l">
              <a:lnSpc>
                <a:spcPts val="2948"/>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514350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FFFFFF">
                <a:alpha val="90980"/>
              </a:srgbClr>
            </a:solidFill>
          </p:spPr>
        </p:sp>
        <p:sp>
          <p:nvSpPr>
            <p:cNvPr name="TextBox 4" id="4"/>
            <p:cNvSpPr txBox="true"/>
            <p:nvPr/>
          </p:nvSpPr>
          <p:spPr>
            <a:xfrm>
              <a:off x="0" y="-47625"/>
              <a:ext cx="4816593" cy="140229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500603" y="4379723"/>
            <a:ext cx="10143658" cy="1375155"/>
          </a:xfrm>
          <a:prstGeom prst="rect">
            <a:avLst/>
          </a:prstGeom>
        </p:spPr>
        <p:txBody>
          <a:bodyPr anchor="t" rtlCol="false" tIns="0" lIns="0" bIns="0" rIns="0">
            <a:spAutoFit/>
          </a:bodyPr>
          <a:lstStyle/>
          <a:p>
            <a:pPr algn="ctr">
              <a:lnSpc>
                <a:spcPts val="11272"/>
              </a:lnSpc>
              <a:spcBef>
                <a:spcPct val="0"/>
              </a:spcBef>
            </a:pPr>
            <a:r>
              <a:rPr lang="en-US" sz="8051">
                <a:solidFill>
                  <a:srgbClr val="593C8F"/>
                </a:solidFill>
                <a:latin typeface="League Spartan"/>
                <a:ea typeface="League Spartan"/>
                <a:cs typeface="League Spartan"/>
                <a:sym typeface="League Spartan"/>
              </a:rPr>
              <a:t>THANK YOU</a:t>
            </a:r>
          </a:p>
        </p:txBody>
      </p:sp>
      <p:sp>
        <p:nvSpPr>
          <p:cNvPr name="AutoShape 6" id="6"/>
          <p:cNvSpPr/>
          <p:nvPr/>
        </p:nvSpPr>
        <p:spPr>
          <a:xfrm>
            <a:off x="5326312" y="6177929"/>
            <a:ext cx="6492240"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2205654" y="6966768"/>
            <a:ext cx="13318960" cy="1496964"/>
            <a:chOff x="0" y="0"/>
            <a:chExt cx="3507874" cy="394262"/>
          </a:xfrm>
        </p:grpSpPr>
        <p:sp>
          <p:nvSpPr>
            <p:cNvPr name="Freeform 8" id="8"/>
            <p:cNvSpPr/>
            <p:nvPr/>
          </p:nvSpPr>
          <p:spPr>
            <a:xfrm flipH="false" flipV="false" rot="0">
              <a:off x="0" y="0"/>
              <a:ext cx="3507874" cy="394262"/>
            </a:xfrm>
            <a:custGeom>
              <a:avLst/>
              <a:gdLst/>
              <a:ahLst/>
              <a:cxnLst/>
              <a:rect r="r" b="b" t="t" l="l"/>
              <a:pathLst>
                <a:path h="394262" w="3507874">
                  <a:moveTo>
                    <a:pt x="29645" y="0"/>
                  </a:moveTo>
                  <a:lnTo>
                    <a:pt x="3478230" y="0"/>
                  </a:lnTo>
                  <a:cubicBezTo>
                    <a:pt x="3486092" y="0"/>
                    <a:pt x="3493632" y="3123"/>
                    <a:pt x="3499191" y="8683"/>
                  </a:cubicBezTo>
                  <a:cubicBezTo>
                    <a:pt x="3504751" y="14242"/>
                    <a:pt x="3507874" y="21783"/>
                    <a:pt x="3507874" y="29645"/>
                  </a:cubicBezTo>
                  <a:lnTo>
                    <a:pt x="3507874" y="364617"/>
                  </a:lnTo>
                  <a:cubicBezTo>
                    <a:pt x="3507874" y="372480"/>
                    <a:pt x="3504751" y="380020"/>
                    <a:pt x="3499191" y="385579"/>
                  </a:cubicBezTo>
                  <a:cubicBezTo>
                    <a:pt x="3493632" y="391139"/>
                    <a:pt x="3486092" y="394262"/>
                    <a:pt x="3478230" y="394262"/>
                  </a:cubicBezTo>
                  <a:lnTo>
                    <a:pt x="29645" y="394262"/>
                  </a:lnTo>
                  <a:cubicBezTo>
                    <a:pt x="21783" y="394262"/>
                    <a:pt x="14242" y="391139"/>
                    <a:pt x="8683" y="385579"/>
                  </a:cubicBezTo>
                  <a:cubicBezTo>
                    <a:pt x="3123" y="380020"/>
                    <a:pt x="0" y="372480"/>
                    <a:pt x="0" y="364617"/>
                  </a:cubicBezTo>
                  <a:lnTo>
                    <a:pt x="0" y="29645"/>
                  </a:lnTo>
                  <a:cubicBezTo>
                    <a:pt x="0" y="21783"/>
                    <a:pt x="3123" y="14242"/>
                    <a:pt x="8683" y="8683"/>
                  </a:cubicBezTo>
                  <a:cubicBezTo>
                    <a:pt x="14242" y="3123"/>
                    <a:pt x="21783" y="0"/>
                    <a:pt x="29645" y="0"/>
                  </a:cubicBezTo>
                  <a:close/>
                </a:path>
              </a:pathLst>
            </a:custGeom>
            <a:solidFill>
              <a:srgbClr val="593C8F"/>
            </a:solidFill>
          </p:spPr>
        </p:sp>
        <p:sp>
          <p:nvSpPr>
            <p:cNvPr name="TextBox 9" id="9"/>
            <p:cNvSpPr txBox="true"/>
            <p:nvPr/>
          </p:nvSpPr>
          <p:spPr>
            <a:xfrm>
              <a:off x="0" y="-47625"/>
              <a:ext cx="3507874" cy="441887"/>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484520" y="2008705"/>
            <a:ext cx="13318960" cy="1496964"/>
            <a:chOff x="0" y="0"/>
            <a:chExt cx="3507874" cy="394262"/>
          </a:xfrm>
        </p:grpSpPr>
        <p:sp>
          <p:nvSpPr>
            <p:cNvPr name="Freeform 11" id="11"/>
            <p:cNvSpPr/>
            <p:nvPr/>
          </p:nvSpPr>
          <p:spPr>
            <a:xfrm flipH="false" flipV="false" rot="0">
              <a:off x="0" y="0"/>
              <a:ext cx="3507874" cy="394262"/>
            </a:xfrm>
            <a:custGeom>
              <a:avLst/>
              <a:gdLst/>
              <a:ahLst/>
              <a:cxnLst/>
              <a:rect r="r" b="b" t="t" l="l"/>
              <a:pathLst>
                <a:path h="394262" w="3507874">
                  <a:moveTo>
                    <a:pt x="29645" y="0"/>
                  </a:moveTo>
                  <a:lnTo>
                    <a:pt x="3478230" y="0"/>
                  </a:lnTo>
                  <a:cubicBezTo>
                    <a:pt x="3486092" y="0"/>
                    <a:pt x="3493632" y="3123"/>
                    <a:pt x="3499191" y="8683"/>
                  </a:cubicBezTo>
                  <a:cubicBezTo>
                    <a:pt x="3504751" y="14242"/>
                    <a:pt x="3507874" y="21783"/>
                    <a:pt x="3507874" y="29645"/>
                  </a:cubicBezTo>
                  <a:lnTo>
                    <a:pt x="3507874" y="364617"/>
                  </a:lnTo>
                  <a:cubicBezTo>
                    <a:pt x="3507874" y="372480"/>
                    <a:pt x="3504751" y="380020"/>
                    <a:pt x="3499191" y="385579"/>
                  </a:cubicBezTo>
                  <a:cubicBezTo>
                    <a:pt x="3493632" y="391139"/>
                    <a:pt x="3486092" y="394262"/>
                    <a:pt x="3478230" y="394262"/>
                  </a:cubicBezTo>
                  <a:lnTo>
                    <a:pt x="29645" y="394262"/>
                  </a:lnTo>
                  <a:cubicBezTo>
                    <a:pt x="21783" y="394262"/>
                    <a:pt x="14242" y="391139"/>
                    <a:pt x="8683" y="385579"/>
                  </a:cubicBezTo>
                  <a:cubicBezTo>
                    <a:pt x="3123" y="380020"/>
                    <a:pt x="0" y="372480"/>
                    <a:pt x="0" y="364617"/>
                  </a:cubicBezTo>
                  <a:lnTo>
                    <a:pt x="0" y="29645"/>
                  </a:lnTo>
                  <a:cubicBezTo>
                    <a:pt x="0" y="21783"/>
                    <a:pt x="3123" y="14242"/>
                    <a:pt x="8683" y="8683"/>
                  </a:cubicBezTo>
                  <a:cubicBezTo>
                    <a:pt x="14242" y="3123"/>
                    <a:pt x="21783" y="0"/>
                    <a:pt x="29645" y="0"/>
                  </a:cubicBezTo>
                  <a:close/>
                </a:path>
              </a:pathLst>
            </a:custGeom>
            <a:solidFill>
              <a:srgbClr val="593C8F"/>
            </a:solidFill>
          </p:spPr>
        </p:sp>
        <p:sp>
          <p:nvSpPr>
            <p:cNvPr name="TextBox 12" id="12"/>
            <p:cNvSpPr txBox="true"/>
            <p:nvPr/>
          </p:nvSpPr>
          <p:spPr>
            <a:xfrm>
              <a:off x="0" y="-47625"/>
              <a:ext cx="3507874" cy="44188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DAGMm27LEBw</dc:identifier>
  <dcterms:modified xsi:type="dcterms:W3CDTF">2011-08-01T06:04:30Z</dcterms:modified>
  <cp:revision>1</cp:revision>
  <dc:title>Forest Fire recognition using cnn</dc:title>
</cp:coreProperties>
</file>