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73" r:id="rId4"/>
    <p:sldId id="258" r:id="rId5"/>
    <p:sldId id="268" r:id="rId6"/>
    <p:sldId id="274" r:id="rId7"/>
    <p:sldId id="275" r:id="rId8"/>
    <p:sldId id="259" r:id="rId9"/>
    <p:sldId id="260" r:id="rId10"/>
    <p:sldId id="264" r:id="rId11"/>
    <p:sldId id="265" r:id="rId12"/>
    <p:sldId id="267" r:id="rId13"/>
    <p:sldId id="266" r:id="rId14"/>
    <p:sldId id="269" r:id="rId15"/>
    <p:sldId id="270" r:id="rId16"/>
    <p:sldId id="271" r:id="rId17"/>
    <p:sldId id="261" r:id="rId18"/>
    <p:sldId id="262" r:id="rId19"/>
    <p:sldId id="263"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39" autoAdjust="0"/>
    <p:restoredTop sz="94660"/>
  </p:normalViewPr>
  <p:slideViewPr>
    <p:cSldViewPr snapToGrid="0">
      <p:cViewPr varScale="1">
        <p:scale>
          <a:sx n="105" d="100"/>
          <a:sy n="105" d="100"/>
        </p:scale>
        <p:origin x="110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9bdbd64cbf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39bdbd64cbf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9bdbd64cbf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9bdbd64cbf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9bdbd64cbf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39bdbd64cbf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9bdbd64cbf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9bdbd64cbf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9bdbd64cbf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9bdbd64cbf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9bdbd64cbf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9bdbd64cbf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
        <p:nvSpPr>
          <p:cNvPr id="80" name="Google Shape;80;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6;p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2640" dirty="0"/>
              <a:t>ACAT Monitoring &amp; Evaluation Technical Assessment</a:t>
            </a:r>
            <a:endParaRPr sz="2640" dirty="0"/>
          </a:p>
        </p:txBody>
      </p:sp>
      <p:sp>
        <p:nvSpPr>
          <p:cNvPr id="86" name="Google Shape;86;p13"/>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77500" lnSpcReduction="20000"/>
          </a:bodyPr>
          <a:lstStyle/>
          <a:p>
            <a:pPr marL="0" lvl="0" indent="0" algn="l" rtl="0">
              <a:lnSpc>
                <a:spcPct val="80000"/>
              </a:lnSpc>
              <a:spcBef>
                <a:spcPts val="0"/>
              </a:spcBef>
              <a:spcAft>
                <a:spcPts val="0"/>
              </a:spcAft>
              <a:buSzPts val="1018"/>
              <a:buNone/>
            </a:pPr>
            <a:r>
              <a:rPr lang="en-GB" sz="1200" dirty="0"/>
              <a:t>Presented by: Luyanda Ngcamu</a:t>
            </a:r>
          </a:p>
          <a:p>
            <a:pPr marL="0" lvl="0" indent="0" algn="l" rtl="0">
              <a:lnSpc>
                <a:spcPct val="80000"/>
              </a:lnSpc>
              <a:spcBef>
                <a:spcPts val="0"/>
              </a:spcBef>
              <a:spcAft>
                <a:spcPts val="0"/>
              </a:spcAft>
              <a:buSzPts val="1018"/>
              <a:buNone/>
            </a:pPr>
            <a:endParaRPr lang="en-GB" sz="1200" dirty="0"/>
          </a:p>
          <a:p>
            <a:pPr marL="0" lvl="0" indent="0" algn="l" rtl="0">
              <a:lnSpc>
                <a:spcPct val="80000"/>
              </a:lnSpc>
              <a:spcBef>
                <a:spcPts val="0"/>
              </a:spcBef>
              <a:spcAft>
                <a:spcPts val="0"/>
              </a:spcAft>
              <a:buSzPts val="1018"/>
              <a:buNone/>
            </a:pPr>
            <a:r>
              <a:rPr lang="en-GB" sz="1200" dirty="0"/>
              <a:t>Last updated: 23 October 2025</a:t>
            </a:r>
            <a:endParaRPr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4225-EA5F-C934-EE7E-7AFBFE87D1C1}"/>
              </a:ext>
            </a:extLst>
          </p:cNvPr>
          <p:cNvSpPr>
            <a:spLocks noGrp="1"/>
          </p:cNvSpPr>
          <p:nvPr>
            <p:ph type="title"/>
          </p:nvPr>
        </p:nvSpPr>
        <p:spPr/>
        <p:txBody>
          <a:bodyPr>
            <a:normAutofit fontScale="90000"/>
          </a:bodyPr>
          <a:lstStyle/>
          <a:p>
            <a:r>
              <a:rPr lang="en-ZA" sz="2200" b="1" dirty="0">
                <a:solidFill>
                  <a:srgbClr val="080808"/>
                </a:solidFill>
              </a:rPr>
              <a:t>Are there patterns in who enrols vs. who stay active? </a:t>
            </a:r>
            <a:br>
              <a:rPr lang="en-ZA" sz="3200" b="1" dirty="0">
                <a:solidFill>
                  <a:srgbClr val="080808"/>
                </a:solidFill>
              </a:rPr>
            </a:br>
            <a:endParaRPr lang="en-ZA" dirty="0"/>
          </a:p>
        </p:txBody>
      </p:sp>
      <p:sp>
        <p:nvSpPr>
          <p:cNvPr id="3" name="Text Placeholder 2">
            <a:extLst>
              <a:ext uri="{FF2B5EF4-FFF2-40B4-BE49-F238E27FC236}">
                <a16:creationId xmlns:a16="http://schemas.microsoft.com/office/drawing/2014/main" id="{19CADFF9-021B-50EF-C3D2-1AAB473AD479}"/>
              </a:ext>
            </a:extLst>
          </p:cNvPr>
          <p:cNvSpPr>
            <a:spLocks noGrp="1"/>
          </p:cNvSpPr>
          <p:nvPr>
            <p:ph type="body" idx="1"/>
          </p:nvPr>
        </p:nvSpPr>
        <p:spPr>
          <a:xfrm>
            <a:off x="4499428" y="1229875"/>
            <a:ext cx="4332871" cy="3339000"/>
          </a:xfrm>
        </p:spPr>
        <p:txBody>
          <a:bodyPr>
            <a:normAutofit/>
          </a:bodyPr>
          <a:lstStyle/>
          <a:p>
            <a:r>
              <a:rPr lang="en-ZA" sz="1400" b="1" dirty="0">
                <a:solidFill>
                  <a:srgbClr val="080808"/>
                </a:solidFill>
              </a:rPr>
              <a:t>ORG_C</a:t>
            </a:r>
            <a:r>
              <a:rPr lang="en-ZA" sz="1400" dirty="0">
                <a:solidFill>
                  <a:srgbClr val="080808"/>
                </a:solidFill>
              </a:rPr>
              <a:t> has the highest number of active beneficiaries which is </a:t>
            </a:r>
            <a:r>
              <a:rPr lang="en-ZA" sz="1400" b="1" dirty="0">
                <a:solidFill>
                  <a:srgbClr val="080808"/>
                </a:solidFill>
              </a:rPr>
              <a:t>38</a:t>
            </a:r>
            <a:r>
              <a:rPr lang="en-ZA" sz="1400" dirty="0">
                <a:solidFill>
                  <a:srgbClr val="080808"/>
                </a:solidFill>
              </a:rPr>
              <a:t>, followed by </a:t>
            </a:r>
            <a:r>
              <a:rPr lang="en-ZA" sz="1400" b="1" dirty="0">
                <a:solidFill>
                  <a:srgbClr val="080808"/>
                </a:solidFill>
              </a:rPr>
              <a:t>ORG_B </a:t>
            </a:r>
            <a:r>
              <a:rPr lang="en-ZA" sz="1400" dirty="0">
                <a:solidFill>
                  <a:srgbClr val="080808"/>
                </a:solidFill>
              </a:rPr>
              <a:t>with</a:t>
            </a:r>
            <a:r>
              <a:rPr lang="en-ZA" sz="1400" b="1" dirty="0">
                <a:solidFill>
                  <a:srgbClr val="080808"/>
                </a:solidFill>
              </a:rPr>
              <a:t> 29 </a:t>
            </a:r>
            <a:r>
              <a:rPr lang="en-ZA" sz="1400" dirty="0">
                <a:solidFill>
                  <a:srgbClr val="080808"/>
                </a:solidFill>
              </a:rPr>
              <a:t>active beneficiaries and </a:t>
            </a:r>
            <a:r>
              <a:rPr lang="en-ZA" sz="1400" b="1" dirty="0">
                <a:solidFill>
                  <a:srgbClr val="080808"/>
                </a:solidFill>
              </a:rPr>
              <a:t>ORG_A </a:t>
            </a:r>
            <a:r>
              <a:rPr lang="en-ZA" sz="1400" dirty="0">
                <a:solidFill>
                  <a:srgbClr val="080808"/>
                </a:solidFill>
              </a:rPr>
              <a:t>with</a:t>
            </a:r>
            <a:r>
              <a:rPr lang="en-ZA" sz="1400" b="1" dirty="0">
                <a:solidFill>
                  <a:srgbClr val="080808"/>
                </a:solidFill>
              </a:rPr>
              <a:t> 26 </a:t>
            </a:r>
            <a:r>
              <a:rPr lang="en-ZA" sz="1400" dirty="0">
                <a:solidFill>
                  <a:srgbClr val="080808"/>
                </a:solidFill>
              </a:rPr>
              <a:t>active beneficiaries, which is the lowest.</a:t>
            </a:r>
          </a:p>
          <a:p>
            <a:endParaRPr lang="en-ZA" sz="1400" dirty="0">
              <a:solidFill>
                <a:srgbClr val="080808"/>
              </a:solidFill>
            </a:endParaRPr>
          </a:p>
          <a:p>
            <a:r>
              <a:rPr lang="en-ZA" sz="1400" b="1" dirty="0">
                <a:solidFill>
                  <a:srgbClr val="080808"/>
                </a:solidFill>
              </a:rPr>
              <a:t>ORG_C </a:t>
            </a:r>
            <a:r>
              <a:rPr lang="en-ZA" sz="1400" dirty="0">
                <a:solidFill>
                  <a:srgbClr val="080808"/>
                </a:solidFill>
              </a:rPr>
              <a:t>leads in activity, showing higher engagement levels compared to ORG_B and ORG_A. Understanding the factors driving ORG_C’s stronger participation could help raise activity across all partners.</a:t>
            </a:r>
          </a:p>
          <a:p>
            <a:pPr marL="114300" indent="0">
              <a:buNone/>
            </a:pPr>
            <a:endParaRPr lang="en-ZA" sz="1000" dirty="0">
              <a:solidFill>
                <a:srgbClr val="080808"/>
              </a:solidFill>
            </a:endParaRPr>
          </a:p>
        </p:txBody>
      </p:sp>
      <p:pic>
        <p:nvPicPr>
          <p:cNvPr id="5" name="Picture 4" descr="A graph with blue rectangular bars&#10;&#10;AI-generated content may be incorrect.">
            <a:extLst>
              <a:ext uri="{FF2B5EF4-FFF2-40B4-BE49-F238E27FC236}">
                <a16:creationId xmlns:a16="http://schemas.microsoft.com/office/drawing/2014/main" id="{7AB0D3B0-A7D8-BBBC-4955-353B5F890B10}"/>
              </a:ext>
            </a:extLst>
          </p:cNvPr>
          <p:cNvPicPr>
            <a:picLocks noChangeAspect="1"/>
          </p:cNvPicPr>
          <p:nvPr/>
        </p:nvPicPr>
        <p:blipFill>
          <a:blip r:embed="rId2"/>
          <a:stretch>
            <a:fillRect/>
          </a:stretch>
        </p:blipFill>
        <p:spPr>
          <a:xfrm>
            <a:off x="311700" y="1229875"/>
            <a:ext cx="4078871" cy="3397409"/>
          </a:xfrm>
          <a:prstGeom prst="rect">
            <a:avLst/>
          </a:prstGeom>
        </p:spPr>
      </p:pic>
    </p:spTree>
    <p:extLst>
      <p:ext uri="{BB962C8B-B14F-4D97-AF65-F5344CB8AC3E}">
        <p14:creationId xmlns:p14="http://schemas.microsoft.com/office/powerpoint/2010/main" val="757916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C283F-0AB3-D94B-E522-850CAD15D47C}"/>
              </a:ext>
            </a:extLst>
          </p:cNvPr>
          <p:cNvSpPr>
            <a:spLocks noGrp="1"/>
          </p:cNvSpPr>
          <p:nvPr>
            <p:ph type="title"/>
          </p:nvPr>
        </p:nvSpPr>
        <p:spPr>
          <a:xfrm>
            <a:off x="253643" y="322914"/>
            <a:ext cx="8520600" cy="607800"/>
          </a:xfrm>
        </p:spPr>
        <p:txBody>
          <a:bodyPr>
            <a:noAutofit/>
          </a:bodyPr>
          <a:lstStyle/>
          <a:p>
            <a:pPr marL="114300"/>
            <a:r>
              <a:rPr lang="en-ZA" sz="2000" b="1" dirty="0">
                <a:solidFill>
                  <a:srgbClr val="080808"/>
                </a:solidFill>
              </a:rPr>
              <a:t>Which activity types are most/least attended? </a:t>
            </a:r>
          </a:p>
        </p:txBody>
      </p:sp>
      <p:sp>
        <p:nvSpPr>
          <p:cNvPr id="3" name="Text Placeholder 2">
            <a:extLst>
              <a:ext uri="{FF2B5EF4-FFF2-40B4-BE49-F238E27FC236}">
                <a16:creationId xmlns:a16="http://schemas.microsoft.com/office/drawing/2014/main" id="{29F88A56-E090-4607-8DF3-31AEB0D7257C}"/>
              </a:ext>
            </a:extLst>
          </p:cNvPr>
          <p:cNvSpPr>
            <a:spLocks noGrp="1"/>
          </p:cNvSpPr>
          <p:nvPr>
            <p:ph type="body" idx="1"/>
          </p:nvPr>
        </p:nvSpPr>
        <p:spPr>
          <a:xfrm>
            <a:off x="4444408" y="1017800"/>
            <a:ext cx="4387891" cy="3339000"/>
          </a:xfrm>
        </p:spPr>
        <p:txBody>
          <a:bodyPr>
            <a:normAutofit/>
          </a:bodyPr>
          <a:lstStyle/>
          <a:p>
            <a:pPr marL="114300" indent="0">
              <a:buNone/>
            </a:pPr>
            <a:endParaRPr lang="en-ZA" sz="1200" dirty="0">
              <a:solidFill>
                <a:srgbClr val="080808"/>
              </a:solidFill>
            </a:endParaRPr>
          </a:p>
          <a:p>
            <a:r>
              <a:rPr lang="en-ZA" sz="1400" b="1" dirty="0">
                <a:solidFill>
                  <a:srgbClr val="080808"/>
                </a:solidFill>
              </a:rPr>
              <a:t>Home Visits (227)</a:t>
            </a:r>
            <a:r>
              <a:rPr lang="en-ZA" sz="1400" dirty="0">
                <a:solidFill>
                  <a:srgbClr val="080808"/>
                </a:solidFill>
              </a:rPr>
              <a:t> and </a:t>
            </a:r>
            <a:r>
              <a:rPr lang="en-ZA" sz="1400" b="1" dirty="0">
                <a:solidFill>
                  <a:srgbClr val="080808"/>
                </a:solidFill>
              </a:rPr>
              <a:t>Skills training (219)</a:t>
            </a:r>
            <a:r>
              <a:rPr lang="en-ZA" sz="1400" dirty="0">
                <a:solidFill>
                  <a:srgbClr val="080808"/>
                </a:solidFill>
              </a:rPr>
              <a:t> are the most attended activities, followed by </a:t>
            </a:r>
            <a:r>
              <a:rPr lang="en-ZA" sz="1400" b="1" dirty="0">
                <a:solidFill>
                  <a:srgbClr val="080808"/>
                </a:solidFill>
              </a:rPr>
              <a:t>Counselling (213)</a:t>
            </a:r>
            <a:r>
              <a:rPr lang="en-ZA" sz="1400" dirty="0">
                <a:solidFill>
                  <a:srgbClr val="080808"/>
                </a:solidFill>
              </a:rPr>
              <a:t>. </a:t>
            </a:r>
            <a:r>
              <a:rPr lang="en-ZA" sz="1400" b="1" dirty="0">
                <a:solidFill>
                  <a:srgbClr val="080808"/>
                </a:solidFill>
              </a:rPr>
              <a:t>Food Parcel(196)</a:t>
            </a:r>
            <a:r>
              <a:rPr lang="en-ZA" sz="1400" dirty="0">
                <a:solidFill>
                  <a:srgbClr val="080808"/>
                </a:solidFill>
              </a:rPr>
              <a:t> has the lowest attendance.</a:t>
            </a:r>
          </a:p>
          <a:p>
            <a:pPr marL="114300" indent="0">
              <a:buNone/>
            </a:pPr>
            <a:endParaRPr lang="en-ZA" sz="1400" dirty="0">
              <a:solidFill>
                <a:srgbClr val="080808"/>
              </a:solidFill>
            </a:endParaRPr>
          </a:p>
          <a:p>
            <a:pPr lvl="0"/>
            <a:r>
              <a:rPr lang="en-ZA" sz="1400" dirty="0">
                <a:solidFill>
                  <a:srgbClr val="080808"/>
                </a:solidFill>
              </a:rPr>
              <a:t>Beneficiaries appear more engaged in interactive or developmental activities such as home visits and skills training than in once-off support services like food distribution</a:t>
            </a:r>
          </a:p>
        </p:txBody>
      </p:sp>
      <p:pic>
        <p:nvPicPr>
          <p:cNvPr id="5" name="Picture 4" descr="A graph of blue rectangular objects&#10;&#10;AI-generated content may be incorrect.">
            <a:extLst>
              <a:ext uri="{FF2B5EF4-FFF2-40B4-BE49-F238E27FC236}">
                <a16:creationId xmlns:a16="http://schemas.microsoft.com/office/drawing/2014/main" id="{AFEB4BF2-F540-1DBF-04E3-79F47958EC9C}"/>
              </a:ext>
            </a:extLst>
          </p:cNvPr>
          <p:cNvPicPr>
            <a:picLocks noChangeAspect="1"/>
          </p:cNvPicPr>
          <p:nvPr/>
        </p:nvPicPr>
        <p:blipFill>
          <a:blip r:embed="rId2"/>
          <a:stretch>
            <a:fillRect/>
          </a:stretch>
        </p:blipFill>
        <p:spPr>
          <a:xfrm>
            <a:off x="253643" y="1017800"/>
            <a:ext cx="4011869" cy="3339000"/>
          </a:xfrm>
          <a:prstGeom prst="rect">
            <a:avLst/>
          </a:prstGeom>
        </p:spPr>
      </p:pic>
    </p:spTree>
    <p:extLst>
      <p:ext uri="{BB962C8B-B14F-4D97-AF65-F5344CB8AC3E}">
        <p14:creationId xmlns:p14="http://schemas.microsoft.com/office/powerpoint/2010/main" val="379836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46FBA-0357-AF84-C45A-1DC684B0E6A2}"/>
              </a:ext>
            </a:extLst>
          </p:cNvPr>
          <p:cNvSpPr>
            <a:spLocks noGrp="1"/>
          </p:cNvSpPr>
          <p:nvPr>
            <p:ph type="title"/>
          </p:nvPr>
        </p:nvSpPr>
        <p:spPr/>
        <p:txBody>
          <a:bodyPr>
            <a:normAutofit fontScale="90000"/>
          </a:bodyPr>
          <a:lstStyle/>
          <a:p>
            <a:r>
              <a:rPr lang="en-ZA" sz="2200" b="1" dirty="0">
                <a:solidFill>
                  <a:srgbClr val="080808"/>
                </a:solidFill>
              </a:rPr>
              <a:t>Which partner organization has the highest attendance rates? </a:t>
            </a:r>
            <a:br>
              <a:rPr lang="en-ZA" sz="3200" b="1" dirty="0">
                <a:solidFill>
                  <a:srgbClr val="080808"/>
                </a:solidFill>
              </a:rPr>
            </a:br>
            <a:endParaRPr lang="en-ZA" dirty="0"/>
          </a:p>
        </p:txBody>
      </p:sp>
      <p:sp>
        <p:nvSpPr>
          <p:cNvPr id="3" name="Text Placeholder 2">
            <a:extLst>
              <a:ext uri="{FF2B5EF4-FFF2-40B4-BE49-F238E27FC236}">
                <a16:creationId xmlns:a16="http://schemas.microsoft.com/office/drawing/2014/main" id="{28D3B66B-2784-29E5-9F43-4C08B8D107A6}"/>
              </a:ext>
            </a:extLst>
          </p:cNvPr>
          <p:cNvSpPr>
            <a:spLocks noGrp="1"/>
          </p:cNvSpPr>
          <p:nvPr>
            <p:ph type="body" idx="1"/>
          </p:nvPr>
        </p:nvSpPr>
        <p:spPr>
          <a:xfrm>
            <a:off x="4637314" y="1229875"/>
            <a:ext cx="4194986" cy="3339000"/>
          </a:xfrm>
        </p:spPr>
        <p:txBody>
          <a:bodyPr>
            <a:normAutofit/>
          </a:bodyPr>
          <a:lstStyle/>
          <a:p>
            <a:pPr marL="114300" indent="0">
              <a:buNone/>
            </a:pPr>
            <a:endParaRPr lang="en-ZA" sz="1200" dirty="0">
              <a:solidFill>
                <a:srgbClr val="080808"/>
              </a:solidFill>
            </a:endParaRPr>
          </a:p>
          <a:p>
            <a:pPr lvl="0"/>
            <a:r>
              <a:rPr lang="en-ZA" sz="1400" b="1" dirty="0">
                <a:solidFill>
                  <a:srgbClr val="080808"/>
                </a:solidFill>
              </a:rPr>
              <a:t>ORG_C</a:t>
            </a:r>
            <a:r>
              <a:rPr lang="en-ZA" sz="1400" dirty="0">
                <a:solidFill>
                  <a:srgbClr val="080808"/>
                </a:solidFill>
              </a:rPr>
              <a:t> has the highest attendance rate of </a:t>
            </a:r>
            <a:r>
              <a:rPr lang="en-ZA" sz="1400" b="1" dirty="0">
                <a:solidFill>
                  <a:srgbClr val="080808"/>
                </a:solidFill>
              </a:rPr>
              <a:t>113</a:t>
            </a:r>
            <a:r>
              <a:rPr lang="en-ZA" sz="1400" dirty="0">
                <a:solidFill>
                  <a:srgbClr val="080808"/>
                </a:solidFill>
              </a:rPr>
              <a:t>, followed by </a:t>
            </a:r>
            <a:r>
              <a:rPr lang="en-ZA" sz="1400" b="1" dirty="0">
                <a:solidFill>
                  <a:srgbClr val="080808"/>
                </a:solidFill>
              </a:rPr>
              <a:t>ORG_B </a:t>
            </a:r>
            <a:r>
              <a:rPr lang="en-ZA" sz="1400" dirty="0">
                <a:solidFill>
                  <a:srgbClr val="080808"/>
                </a:solidFill>
              </a:rPr>
              <a:t>with</a:t>
            </a:r>
            <a:r>
              <a:rPr lang="en-ZA" sz="1400" b="1" dirty="0">
                <a:solidFill>
                  <a:srgbClr val="080808"/>
                </a:solidFill>
              </a:rPr>
              <a:t> 112 </a:t>
            </a:r>
            <a:r>
              <a:rPr lang="en-ZA" sz="1400" dirty="0">
                <a:solidFill>
                  <a:srgbClr val="080808"/>
                </a:solidFill>
              </a:rPr>
              <a:t>and </a:t>
            </a:r>
            <a:r>
              <a:rPr lang="en-ZA" sz="1400" b="1" dirty="0">
                <a:solidFill>
                  <a:srgbClr val="080808"/>
                </a:solidFill>
              </a:rPr>
              <a:t>ORG_A </a:t>
            </a:r>
            <a:r>
              <a:rPr lang="en-ZA" sz="1400" dirty="0">
                <a:solidFill>
                  <a:srgbClr val="080808"/>
                </a:solidFill>
              </a:rPr>
              <a:t>with</a:t>
            </a:r>
            <a:r>
              <a:rPr lang="en-ZA" sz="1400" b="1" dirty="0">
                <a:solidFill>
                  <a:srgbClr val="080808"/>
                </a:solidFill>
              </a:rPr>
              <a:t> 96</a:t>
            </a:r>
            <a:r>
              <a:rPr lang="en-ZA" sz="1400" dirty="0">
                <a:solidFill>
                  <a:srgbClr val="080808"/>
                </a:solidFill>
              </a:rPr>
              <a:t>.</a:t>
            </a:r>
            <a:endParaRPr lang="en-ZA" sz="1400" b="1" dirty="0">
              <a:solidFill>
                <a:srgbClr val="080808"/>
              </a:solidFill>
            </a:endParaRPr>
          </a:p>
          <a:p>
            <a:pPr marL="114300" lvl="0" indent="0">
              <a:buNone/>
            </a:pPr>
            <a:endParaRPr lang="en-ZA" sz="1400" dirty="0">
              <a:solidFill>
                <a:srgbClr val="080808"/>
              </a:solidFill>
            </a:endParaRPr>
          </a:p>
          <a:p>
            <a:r>
              <a:rPr lang="en-ZA" sz="1400" b="1" dirty="0">
                <a:solidFill>
                  <a:srgbClr val="080808"/>
                </a:solidFill>
              </a:rPr>
              <a:t>ORG_C </a:t>
            </a:r>
            <a:r>
              <a:rPr lang="en-ZA" sz="1400" dirty="0">
                <a:solidFill>
                  <a:srgbClr val="080808"/>
                </a:solidFill>
              </a:rPr>
              <a:t>and</a:t>
            </a:r>
            <a:r>
              <a:rPr lang="en-ZA" sz="1400" b="1" dirty="0">
                <a:solidFill>
                  <a:srgbClr val="080808"/>
                </a:solidFill>
              </a:rPr>
              <a:t> ORG_B </a:t>
            </a:r>
            <a:r>
              <a:rPr lang="en-ZA" sz="1400" dirty="0">
                <a:solidFill>
                  <a:srgbClr val="080808"/>
                </a:solidFill>
              </a:rPr>
              <a:t>leads in attendance, showing higher engagement levels compared to </a:t>
            </a:r>
            <a:r>
              <a:rPr lang="en-ZA" sz="1400" b="1" dirty="0">
                <a:solidFill>
                  <a:srgbClr val="080808"/>
                </a:solidFill>
              </a:rPr>
              <a:t>ORG_A</a:t>
            </a:r>
            <a:r>
              <a:rPr lang="en-ZA" sz="1400" dirty="0">
                <a:solidFill>
                  <a:srgbClr val="080808"/>
                </a:solidFill>
              </a:rPr>
              <a:t>. Understanding the factors driving </a:t>
            </a:r>
            <a:r>
              <a:rPr lang="en-ZA" sz="1400" b="1" dirty="0">
                <a:solidFill>
                  <a:srgbClr val="080808"/>
                </a:solidFill>
              </a:rPr>
              <a:t>ORG_C</a:t>
            </a:r>
            <a:r>
              <a:rPr lang="en-ZA" sz="1400" dirty="0">
                <a:solidFill>
                  <a:srgbClr val="080808"/>
                </a:solidFill>
              </a:rPr>
              <a:t> and </a:t>
            </a:r>
            <a:r>
              <a:rPr lang="en-ZA" sz="1400" b="1" dirty="0">
                <a:solidFill>
                  <a:srgbClr val="080808"/>
                </a:solidFill>
              </a:rPr>
              <a:t>B</a:t>
            </a:r>
            <a:r>
              <a:rPr lang="en-ZA" sz="1400" dirty="0">
                <a:solidFill>
                  <a:srgbClr val="080808"/>
                </a:solidFill>
              </a:rPr>
              <a:t>’s stronger participation could help raise attendance across all partners. </a:t>
            </a:r>
          </a:p>
        </p:txBody>
      </p:sp>
      <p:pic>
        <p:nvPicPr>
          <p:cNvPr id="5" name="Picture 4" descr="A graph with blue rectangular bars&#10;&#10;AI-generated content may be incorrect.">
            <a:extLst>
              <a:ext uri="{FF2B5EF4-FFF2-40B4-BE49-F238E27FC236}">
                <a16:creationId xmlns:a16="http://schemas.microsoft.com/office/drawing/2014/main" id="{EA598C72-A65C-D109-6249-C6EBFCE4F19B}"/>
              </a:ext>
            </a:extLst>
          </p:cNvPr>
          <p:cNvPicPr>
            <a:picLocks noChangeAspect="1"/>
          </p:cNvPicPr>
          <p:nvPr/>
        </p:nvPicPr>
        <p:blipFill>
          <a:blip r:embed="rId2"/>
          <a:stretch>
            <a:fillRect/>
          </a:stretch>
        </p:blipFill>
        <p:spPr>
          <a:xfrm>
            <a:off x="311700" y="1229875"/>
            <a:ext cx="4260300" cy="3427021"/>
          </a:xfrm>
          <a:prstGeom prst="rect">
            <a:avLst/>
          </a:prstGeom>
        </p:spPr>
      </p:pic>
    </p:spTree>
    <p:extLst>
      <p:ext uri="{BB962C8B-B14F-4D97-AF65-F5344CB8AC3E}">
        <p14:creationId xmlns:p14="http://schemas.microsoft.com/office/powerpoint/2010/main" val="2137356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100ED-4E99-5936-9A58-2207CBA47942}"/>
              </a:ext>
            </a:extLst>
          </p:cNvPr>
          <p:cNvSpPr>
            <a:spLocks noGrp="1"/>
          </p:cNvSpPr>
          <p:nvPr>
            <p:ph type="title"/>
          </p:nvPr>
        </p:nvSpPr>
        <p:spPr/>
        <p:txBody>
          <a:bodyPr>
            <a:noAutofit/>
          </a:bodyPr>
          <a:lstStyle/>
          <a:p>
            <a:r>
              <a:rPr lang="en-ZA" sz="2000" b="1" dirty="0">
                <a:solidFill>
                  <a:srgbClr val="080808"/>
                </a:solidFill>
              </a:rPr>
              <a:t>Are there any concerning patterns?</a:t>
            </a:r>
            <a:endParaRPr lang="en-ZA" sz="2000" dirty="0">
              <a:solidFill>
                <a:srgbClr val="080808"/>
              </a:solidFill>
            </a:endParaRPr>
          </a:p>
        </p:txBody>
      </p:sp>
      <p:sp>
        <p:nvSpPr>
          <p:cNvPr id="3" name="Text Placeholder 2">
            <a:extLst>
              <a:ext uri="{FF2B5EF4-FFF2-40B4-BE49-F238E27FC236}">
                <a16:creationId xmlns:a16="http://schemas.microsoft.com/office/drawing/2014/main" id="{A08D5B59-9E0C-3263-3889-A128CAB7E8CE}"/>
              </a:ext>
            </a:extLst>
          </p:cNvPr>
          <p:cNvSpPr>
            <a:spLocks noGrp="1"/>
          </p:cNvSpPr>
          <p:nvPr>
            <p:ph type="body" idx="1"/>
          </p:nvPr>
        </p:nvSpPr>
        <p:spPr>
          <a:xfrm>
            <a:off x="4477657" y="1280856"/>
            <a:ext cx="4180114" cy="3288018"/>
          </a:xfrm>
        </p:spPr>
        <p:txBody>
          <a:bodyPr>
            <a:normAutofit/>
          </a:bodyPr>
          <a:lstStyle/>
          <a:p>
            <a:pPr lvl="0"/>
            <a:r>
              <a:rPr lang="en-ZA" sz="1400" b="1" dirty="0">
                <a:solidFill>
                  <a:srgbClr val="080808"/>
                </a:solidFill>
              </a:rPr>
              <a:t>Skills Training </a:t>
            </a:r>
            <a:r>
              <a:rPr lang="en-ZA" sz="1400" dirty="0">
                <a:solidFill>
                  <a:srgbClr val="080808"/>
                </a:solidFill>
              </a:rPr>
              <a:t>has the highest number of cancellations (</a:t>
            </a:r>
            <a:r>
              <a:rPr lang="en-ZA" sz="1400" b="1" dirty="0">
                <a:solidFill>
                  <a:srgbClr val="080808"/>
                </a:solidFill>
              </a:rPr>
              <a:t>36</a:t>
            </a:r>
            <a:r>
              <a:rPr lang="en-ZA" sz="1400" dirty="0">
                <a:solidFill>
                  <a:srgbClr val="080808"/>
                </a:solidFill>
              </a:rPr>
              <a:t>), while </a:t>
            </a:r>
            <a:r>
              <a:rPr lang="en-ZA" sz="1400" b="1" dirty="0">
                <a:solidFill>
                  <a:srgbClr val="080808"/>
                </a:solidFill>
              </a:rPr>
              <a:t>Counselling</a:t>
            </a:r>
            <a:r>
              <a:rPr lang="en-ZA" sz="1400" dirty="0">
                <a:solidFill>
                  <a:srgbClr val="080808"/>
                </a:solidFill>
              </a:rPr>
              <a:t> has the lowest (</a:t>
            </a:r>
            <a:r>
              <a:rPr lang="en-ZA" sz="1400" b="1" dirty="0">
                <a:solidFill>
                  <a:srgbClr val="080808"/>
                </a:solidFill>
              </a:rPr>
              <a:t>11</a:t>
            </a:r>
            <a:r>
              <a:rPr lang="en-ZA" sz="1400" dirty="0">
                <a:solidFill>
                  <a:srgbClr val="080808"/>
                </a:solidFill>
              </a:rPr>
              <a:t>). </a:t>
            </a:r>
            <a:r>
              <a:rPr lang="en-ZA" sz="1400" b="1" dirty="0">
                <a:solidFill>
                  <a:srgbClr val="080808"/>
                </a:solidFill>
              </a:rPr>
              <a:t>Home Visits </a:t>
            </a:r>
            <a:r>
              <a:rPr lang="en-ZA" sz="1400" dirty="0">
                <a:solidFill>
                  <a:srgbClr val="080808"/>
                </a:solidFill>
              </a:rPr>
              <a:t>(</a:t>
            </a:r>
            <a:r>
              <a:rPr lang="en-ZA" sz="1400" b="1" dirty="0">
                <a:solidFill>
                  <a:srgbClr val="080808"/>
                </a:solidFill>
              </a:rPr>
              <a:t>19</a:t>
            </a:r>
            <a:r>
              <a:rPr lang="en-ZA" sz="1400" dirty="0">
                <a:solidFill>
                  <a:srgbClr val="080808"/>
                </a:solidFill>
              </a:rPr>
              <a:t>) and </a:t>
            </a:r>
            <a:r>
              <a:rPr lang="en-ZA" sz="1400" b="1" dirty="0">
                <a:solidFill>
                  <a:srgbClr val="080808"/>
                </a:solidFill>
              </a:rPr>
              <a:t>Food Parcels </a:t>
            </a:r>
            <a:r>
              <a:rPr lang="en-ZA" sz="1400" dirty="0">
                <a:solidFill>
                  <a:srgbClr val="080808"/>
                </a:solidFill>
              </a:rPr>
              <a:t>(</a:t>
            </a:r>
            <a:r>
              <a:rPr lang="en-ZA" sz="1400" b="1" dirty="0">
                <a:solidFill>
                  <a:srgbClr val="080808"/>
                </a:solidFill>
              </a:rPr>
              <a:t>18</a:t>
            </a:r>
            <a:r>
              <a:rPr lang="en-ZA" sz="1400" dirty="0">
                <a:solidFill>
                  <a:srgbClr val="080808"/>
                </a:solidFill>
              </a:rPr>
              <a:t>) fall in the mid-range.</a:t>
            </a:r>
          </a:p>
          <a:p>
            <a:pPr marL="114300" lvl="0" indent="0">
              <a:buNone/>
            </a:pPr>
            <a:endParaRPr lang="en-ZA" sz="1400" dirty="0">
              <a:solidFill>
                <a:srgbClr val="080808"/>
              </a:solidFill>
            </a:endParaRPr>
          </a:p>
          <a:p>
            <a:pPr lvl="0"/>
            <a:r>
              <a:rPr lang="en-ZA" sz="1400" dirty="0">
                <a:solidFill>
                  <a:srgbClr val="080808"/>
                </a:solidFill>
              </a:rPr>
              <a:t>This pattern implies that longer or more resource-intensive activities like Skills Training are more likely to be postponed or cancelled, possibly due to financial challenges, etc.</a:t>
            </a:r>
          </a:p>
          <a:p>
            <a:endParaRPr lang="en-ZA" sz="1600" dirty="0"/>
          </a:p>
        </p:txBody>
      </p:sp>
      <p:pic>
        <p:nvPicPr>
          <p:cNvPr id="5" name="Picture 4" descr="A graph of blue rectangular bars&#10;&#10;AI-generated content may be incorrect.">
            <a:extLst>
              <a:ext uri="{FF2B5EF4-FFF2-40B4-BE49-F238E27FC236}">
                <a16:creationId xmlns:a16="http://schemas.microsoft.com/office/drawing/2014/main" id="{39C6BE8C-43D0-EA8E-2D21-81873F3FCF6D}"/>
              </a:ext>
            </a:extLst>
          </p:cNvPr>
          <p:cNvPicPr>
            <a:picLocks noChangeAspect="1"/>
          </p:cNvPicPr>
          <p:nvPr/>
        </p:nvPicPr>
        <p:blipFill>
          <a:blip r:embed="rId2"/>
          <a:stretch>
            <a:fillRect/>
          </a:stretch>
        </p:blipFill>
        <p:spPr>
          <a:xfrm>
            <a:off x="188328" y="1280856"/>
            <a:ext cx="4180114" cy="3211314"/>
          </a:xfrm>
          <a:prstGeom prst="rect">
            <a:avLst/>
          </a:prstGeom>
        </p:spPr>
      </p:pic>
    </p:spTree>
    <p:extLst>
      <p:ext uri="{BB962C8B-B14F-4D97-AF65-F5344CB8AC3E}">
        <p14:creationId xmlns:p14="http://schemas.microsoft.com/office/powerpoint/2010/main" val="1473607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70806-34F3-EB13-5A00-5682FEDC6743}"/>
              </a:ext>
            </a:extLst>
          </p:cNvPr>
          <p:cNvSpPr>
            <a:spLocks noGrp="1"/>
          </p:cNvSpPr>
          <p:nvPr>
            <p:ph type="title"/>
          </p:nvPr>
        </p:nvSpPr>
        <p:spPr/>
        <p:txBody>
          <a:bodyPr>
            <a:noAutofit/>
          </a:bodyPr>
          <a:lstStyle/>
          <a:p>
            <a:r>
              <a:rPr lang="en-ZA" sz="2000" b="1" dirty="0">
                <a:solidFill>
                  <a:schemeClr val="bg1"/>
                </a:solidFill>
              </a:rPr>
              <a:t>Are there any concerning patterns?</a:t>
            </a:r>
            <a:endParaRPr lang="en-ZA" sz="1800" dirty="0">
              <a:solidFill>
                <a:schemeClr val="bg1"/>
              </a:solidFill>
            </a:endParaRPr>
          </a:p>
        </p:txBody>
      </p:sp>
      <p:sp>
        <p:nvSpPr>
          <p:cNvPr id="3" name="Text Placeholder 2">
            <a:extLst>
              <a:ext uri="{FF2B5EF4-FFF2-40B4-BE49-F238E27FC236}">
                <a16:creationId xmlns:a16="http://schemas.microsoft.com/office/drawing/2014/main" id="{FEA40B64-CEEF-4DFD-7F0C-64CAAB64887E}"/>
              </a:ext>
            </a:extLst>
          </p:cNvPr>
          <p:cNvSpPr>
            <a:spLocks noGrp="1"/>
          </p:cNvSpPr>
          <p:nvPr>
            <p:ph type="body" idx="1"/>
          </p:nvPr>
        </p:nvSpPr>
        <p:spPr>
          <a:xfrm>
            <a:off x="4571999" y="961361"/>
            <a:ext cx="4260299" cy="3339000"/>
          </a:xfrm>
        </p:spPr>
        <p:txBody>
          <a:bodyPr>
            <a:normAutofit/>
          </a:bodyPr>
          <a:lstStyle/>
          <a:p>
            <a:pPr lvl="0"/>
            <a:r>
              <a:rPr lang="en-ZA" sz="1400" b="1" dirty="0">
                <a:solidFill>
                  <a:srgbClr val="080808"/>
                </a:solidFill>
              </a:rPr>
              <a:t>ORG_B (36)</a:t>
            </a:r>
            <a:r>
              <a:rPr lang="en-ZA" sz="1400" dirty="0">
                <a:solidFill>
                  <a:srgbClr val="080808"/>
                </a:solidFill>
              </a:rPr>
              <a:t> has the highest cancellation rate cancelled activities, followed by </a:t>
            </a:r>
            <a:r>
              <a:rPr lang="en-ZA" sz="1400" b="1" dirty="0">
                <a:solidFill>
                  <a:srgbClr val="080808"/>
                </a:solidFill>
              </a:rPr>
              <a:t>ORG_A (20) </a:t>
            </a:r>
            <a:r>
              <a:rPr lang="en-ZA" sz="1400" dirty="0">
                <a:solidFill>
                  <a:srgbClr val="080808"/>
                </a:solidFill>
              </a:rPr>
              <a:t>and </a:t>
            </a:r>
            <a:r>
              <a:rPr lang="en-ZA" sz="1400" b="1" dirty="0">
                <a:solidFill>
                  <a:srgbClr val="080808"/>
                </a:solidFill>
              </a:rPr>
              <a:t>ORG_C (18).</a:t>
            </a:r>
          </a:p>
          <a:p>
            <a:pPr marL="114300" lvl="0" indent="0">
              <a:buNone/>
            </a:pPr>
            <a:endParaRPr lang="en-ZA" sz="1500" dirty="0">
              <a:solidFill>
                <a:srgbClr val="080808"/>
              </a:solidFill>
            </a:endParaRPr>
          </a:p>
          <a:p>
            <a:pPr lvl="0"/>
            <a:r>
              <a:rPr lang="en-ZA" sz="1400" dirty="0">
                <a:solidFill>
                  <a:srgbClr val="080808"/>
                </a:solidFill>
              </a:rPr>
              <a:t>This suggests that </a:t>
            </a:r>
            <a:r>
              <a:rPr lang="en-ZA" sz="1400" b="1" dirty="0">
                <a:solidFill>
                  <a:srgbClr val="080808"/>
                </a:solidFill>
              </a:rPr>
              <a:t>ORG_B</a:t>
            </a:r>
            <a:r>
              <a:rPr lang="en-ZA" sz="1400" dirty="0">
                <a:solidFill>
                  <a:srgbClr val="080808"/>
                </a:solidFill>
              </a:rPr>
              <a:t> is facing scheduling, communication, and attendance challenges like financial challenges that are affecting program delivery.</a:t>
            </a:r>
          </a:p>
        </p:txBody>
      </p:sp>
      <p:pic>
        <p:nvPicPr>
          <p:cNvPr id="5" name="Picture 4" descr="A graph of a number of blue rectangular objects&#10;&#10;AI-generated content may be incorrect.">
            <a:extLst>
              <a:ext uri="{FF2B5EF4-FFF2-40B4-BE49-F238E27FC236}">
                <a16:creationId xmlns:a16="http://schemas.microsoft.com/office/drawing/2014/main" id="{12E1508D-1A94-054D-4A8A-095C15DF06EC}"/>
              </a:ext>
            </a:extLst>
          </p:cNvPr>
          <p:cNvPicPr>
            <a:picLocks noChangeAspect="1"/>
          </p:cNvPicPr>
          <p:nvPr/>
        </p:nvPicPr>
        <p:blipFill>
          <a:blip r:embed="rId2"/>
          <a:stretch>
            <a:fillRect/>
          </a:stretch>
        </p:blipFill>
        <p:spPr>
          <a:xfrm>
            <a:off x="311700" y="1017800"/>
            <a:ext cx="4260299" cy="3339000"/>
          </a:xfrm>
          <a:prstGeom prst="rect">
            <a:avLst/>
          </a:prstGeom>
        </p:spPr>
      </p:pic>
    </p:spTree>
    <p:extLst>
      <p:ext uri="{BB962C8B-B14F-4D97-AF65-F5344CB8AC3E}">
        <p14:creationId xmlns:p14="http://schemas.microsoft.com/office/powerpoint/2010/main" val="467686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DD486-EB77-1CC7-A1F6-07A8A8EA2DD3}"/>
              </a:ext>
            </a:extLst>
          </p:cNvPr>
          <p:cNvSpPr>
            <a:spLocks noGrp="1"/>
          </p:cNvSpPr>
          <p:nvPr>
            <p:ph type="title"/>
          </p:nvPr>
        </p:nvSpPr>
        <p:spPr/>
        <p:txBody>
          <a:bodyPr>
            <a:normAutofit fontScale="90000"/>
          </a:bodyPr>
          <a:lstStyle/>
          <a:p>
            <a:r>
              <a:rPr lang="en-ZA" sz="2000" b="1" dirty="0">
                <a:solidFill>
                  <a:srgbClr val="080808"/>
                </a:solidFill>
              </a:rPr>
              <a:t>Are there certain months with higher/lower activity? </a:t>
            </a:r>
            <a:br>
              <a:rPr lang="en-ZA" sz="2000" b="1" dirty="0"/>
            </a:br>
            <a:endParaRPr lang="en-ZA" sz="2000" b="1" dirty="0"/>
          </a:p>
        </p:txBody>
      </p:sp>
      <p:sp>
        <p:nvSpPr>
          <p:cNvPr id="3" name="Text Placeholder 2">
            <a:extLst>
              <a:ext uri="{FF2B5EF4-FFF2-40B4-BE49-F238E27FC236}">
                <a16:creationId xmlns:a16="http://schemas.microsoft.com/office/drawing/2014/main" id="{A7D34D7B-0374-3C0D-D09C-518B6A841C48}"/>
              </a:ext>
            </a:extLst>
          </p:cNvPr>
          <p:cNvSpPr>
            <a:spLocks noGrp="1"/>
          </p:cNvSpPr>
          <p:nvPr>
            <p:ph type="body" idx="1"/>
          </p:nvPr>
        </p:nvSpPr>
        <p:spPr>
          <a:xfrm>
            <a:off x="4441371" y="1099246"/>
            <a:ext cx="4390929" cy="3339000"/>
          </a:xfrm>
        </p:spPr>
        <p:txBody>
          <a:bodyPr>
            <a:normAutofit/>
          </a:bodyPr>
          <a:lstStyle/>
          <a:p>
            <a:r>
              <a:rPr lang="en-ZA" sz="1400" b="1" dirty="0">
                <a:solidFill>
                  <a:srgbClr val="080808"/>
                </a:solidFill>
              </a:rPr>
              <a:t>February(49)</a:t>
            </a:r>
            <a:r>
              <a:rPr lang="en-ZA" sz="1400" dirty="0">
                <a:solidFill>
                  <a:srgbClr val="080808"/>
                </a:solidFill>
              </a:rPr>
              <a:t>, suggests that there’s minimal engagement or participation early in the year. As time progressed, there was a gradual and consistent increase : </a:t>
            </a:r>
            <a:r>
              <a:rPr lang="en-ZA" sz="1400" b="1" dirty="0">
                <a:solidFill>
                  <a:srgbClr val="080808"/>
                </a:solidFill>
              </a:rPr>
              <a:t>March (64) </a:t>
            </a:r>
            <a:r>
              <a:rPr lang="en-ZA" sz="1400" dirty="0">
                <a:solidFill>
                  <a:srgbClr val="080808"/>
                </a:solidFill>
              </a:rPr>
              <a:t>,  </a:t>
            </a:r>
            <a:r>
              <a:rPr lang="en-ZA" sz="1400" b="1" dirty="0">
                <a:solidFill>
                  <a:srgbClr val="080808"/>
                </a:solidFill>
              </a:rPr>
              <a:t>April (105)</a:t>
            </a:r>
            <a:r>
              <a:rPr lang="en-ZA" sz="1400" dirty="0">
                <a:solidFill>
                  <a:srgbClr val="080808"/>
                </a:solidFill>
              </a:rPr>
              <a:t>, </a:t>
            </a:r>
            <a:r>
              <a:rPr lang="en-ZA" sz="1400" b="1" dirty="0">
                <a:solidFill>
                  <a:srgbClr val="080808"/>
                </a:solidFill>
              </a:rPr>
              <a:t>May (189)</a:t>
            </a:r>
            <a:r>
              <a:rPr lang="en-ZA" sz="1400" dirty="0">
                <a:solidFill>
                  <a:srgbClr val="080808"/>
                </a:solidFill>
              </a:rPr>
              <a:t>, reflecting stronger engagement or program momentum. </a:t>
            </a:r>
            <a:r>
              <a:rPr lang="en-ZA" sz="1400" b="1" dirty="0">
                <a:solidFill>
                  <a:srgbClr val="080808"/>
                </a:solidFill>
              </a:rPr>
              <a:t>June (294) </a:t>
            </a:r>
            <a:r>
              <a:rPr lang="en-ZA" sz="1400" dirty="0">
                <a:solidFill>
                  <a:srgbClr val="080808"/>
                </a:solidFill>
              </a:rPr>
              <a:t>and</a:t>
            </a:r>
            <a:r>
              <a:rPr lang="en-ZA" sz="1400" b="1" dirty="0">
                <a:solidFill>
                  <a:srgbClr val="080808"/>
                </a:solidFill>
              </a:rPr>
              <a:t> July(586) </a:t>
            </a:r>
            <a:r>
              <a:rPr lang="en-ZA" sz="1400" dirty="0">
                <a:solidFill>
                  <a:srgbClr val="080808"/>
                </a:solidFill>
              </a:rPr>
              <a:t>which is the highest peak.</a:t>
            </a:r>
          </a:p>
          <a:p>
            <a:pPr marL="114300" indent="0">
              <a:buNone/>
            </a:pPr>
            <a:endParaRPr lang="en-ZA" sz="1400" dirty="0">
              <a:solidFill>
                <a:srgbClr val="080808"/>
              </a:solidFill>
            </a:endParaRPr>
          </a:p>
          <a:p>
            <a:r>
              <a:rPr lang="en-ZA" sz="1400" dirty="0">
                <a:solidFill>
                  <a:srgbClr val="080808"/>
                </a:solidFill>
              </a:rPr>
              <a:t>Pattern tells a story of growth and momentum which could indicate that awareness or outreach efforts became more effective over time.</a:t>
            </a:r>
          </a:p>
        </p:txBody>
      </p:sp>
      <p:pic>
        <p:nvPicPr>
          <p:cNvPr id="5" name="Picture 4" descr="A graph with a line&#10;&#10;AI-generated content may be incorrect.">
            <a:extLst>
              <a:ext uri="{FF2B5EF4-FFF2-40B4-BE49-F238E27FC236}">
                <a16:creationId xmlns:a16="http://schemas.microsoft.com/office/drawing/2014/main" id="{8126C846-27B9-A9AB-483D-0D98C75366F7}"/>
              </a:ext>
            </a:extLst>
          </p:cNvPr>
          <p:cNvPicPr>
            <a:picLocks noChangeAspect="1"/>
          </p:cNvPicPr>
          <p:nvPr/>
        </p:nvPicPr>
        <p:blipFill>
          <a:blip r:embed="rId2"/>
          <a:stretch>
            <a:fillRect/>
          </a:stretch>
        </p:blipFill>
        <p:spPr>
          <a:xfrm>
            <a:off x="311699" y="1229874"/>
            <a:ext cx="4129672" cy="3339000"/>
          </a:xfrm>
          <a:prstGeom prst="rect">
            <a:avLst/>
          </a:prstGeom>
        </p:spPr>
      </p:pic>
    </p:spTree>
    <p:extLst>
      <p:ext uri="{BB962C8B-B14F-4D97-AF65-F5344CB8AC3E}">
        <p14:creationId xmlns:p14="http://schemas.microsoft.com/office/powerpoint/2010/main" val="2177591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5BED9-6A7E-45E5-2453-52871FF79156}"/>
              </a:ext>
            </a:extLst>
          </p:cNvPr>
          <p:cNvSpPr>
            <a:spLocks noGrp="1"/>
          </p:cNvSpPr>
          <p:nvPr>
            <p:ph type="title"/>
          </p:nvPr>
        </p:nvSpPr>
        <p:spPr>
          <a:xfrm>
            <a:off x="311700" y="379582"/>
            <a:ext cx="8520600" cy="607800"/>
          </a:xfrm>
        </p:spPr>
        <p:txBody>
          <a:bodyPr>
            <a:normAutofit fontScale="90000"/>
          </a:bodyPr>
          <a:lstStyle/>
          <a:p>
            <a:r>
              <a:rPr lang="en-ZA" sz="2200" b="1" dirty="0">
                <a:solidFill>
                  <a:srgbClr val="080808"/>
                </a:solidFill>
              </a:rPr>
              <a:t>How long do beneficiaries typically stay in the program? </a:t>
            </a:r>
            <a:br>
              <a:rPr lang="en-ZA" dirty="0"/>
            </a:br>
            <a:endParaRPr lang="en-ZA" dirty="0"/>
          </a:p>
        </p:txBody>
      </p:sp>
      <p:sp>
        <p:nvSpPr>
          <p:cNvPr id="3" name="Text Placeholder 2">
            <a:extLst>
              <a:ext uri="{FF2B5EF4-FFF2-40B4-BE49-F238E27FC236}">
                <a16:creationId xmlns:a16="http://schemas.microsoft.com/office/drawing/2014/main" id="{3E73ED20-15C3-28F0-C659-2ECA4C8635A7}"/>
              </a:ext>
            </a:extLst>
          </p:cNvPr>
          <p:cNvSpPr>
            <a:spLocks noGrp="1"/>
          </p:cNvSpPr>
          <p:nvPr>
            <p:ph type="body" idx="1"/>
          </p:nvPr>
        </p:nvSpPr>
        <p:spPr/>
        <p:txBody>
          <a:bodyPr/>
          <a:lstStyle/>
          <a:p>
            <a:pPr marL="114300" indent="0">
              <a:buNone/>
            </a:pPr>
            <a:r>
              <a:rPr lang="en-ZA" sz="1400" dirty="0">
                <a:solidFill>
                  <a:srgbClr val="080808"/>
                </a:solidFill>
              </a:rPr>
              <a:t>Ideally, the duration could be calculated by subtracting the enrolment date from a recorded completion or exit date. The dataset does not include a completion or exit date for beneficiaries, so it was not possible to calculate the exact duration that beneficiaries stay in the program. Therefore, the duration of participation cannot be determined from the current dataset.</a:t>
            </a:r>
          </a:p>
          <a:p>
            <a:pPr marL="114300" indent="0">
              <a:buNone/>
            </a:pPr>
            <a:endParaRPr lang="en-ZA" dirty="0"/>
          </a:p>
        </p:txBody>
      </p:sp>
    </p:spTree>
    <p:extLst>
      <p:ext uri="{BB962C8B-B14F-4D97-AF65-F5344CB8AC3E}">
        <p14:creationId xmlns:p14="http://schemas.microsoft.com/office/powerpoint/2010/main" val="929201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a:spLocks noGrp="1"/>
          </p:cNvSpPr>
          <p:nvPr>
            <p:ph type="title"/>
          </p:nvPr>
        </p:nvSpPr>
        <p:spPr>
          <a:xfrm>
            <a:off x="311700" y="337428"/>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Recommendations</a:t>
            </a:r>
            <a:endParaRPr/>
          </a:p>
        </p:txBody>
      </p:sp>
      <p:sp>
        <p:nvSpPr>
          <p:cNvPr id="118" name="Google Shape;118;p18"/>
          <p:cNvSpPr txBox="1">
            <a:spLocks noGrp="1"/>
          </p:cNvSpPr>
          <p:nvPr>
            <p:ph type="body" idx="1"/>
          </p:nvPr>
        </p:nvSpPr>
        <p:spPr>
          <a:xfrm>
            <a:off x="311700" y="902250"/>
            <a:ext cx="8520600" cy="3720550"/>
          </a:xfrm>
          <a:prstGeom prst="rect">
            <a:avLst/>
          </a:prstGeom>
        </p:spPr>
        <p:txBody>
          <a:bodyPr spcFirstLastPara="1" wrap="square" lIns="91425" tIns="91425" rIns="91425" bIns="91425" anchor="t" anchorCtr="0">
            <a:noAutofit/>
          </a:bodyPr>
          <a:lstStyle/>
          <a:p>
            <a:pPr marL="457200" lvl="0" indent="-311308" algn="l" rtl="0">
              <a:lnSpc>
                <a:spcPct val="100000"/>
              </a:lnSpc>
              <a:spcBef>
                <a:spcPts val="1200"/>
              </a:spcBef>
              <a:spcAft>
                <a:spcPts val="0"/>
              </a:spcAft>
              <a:buSzPts val="1303"/>
              <a:buChar char="●"/>
            </a:pPr>
            <a:r>
              <a:rPr lang="en-GB" sz="1210" b="1" dirty="0">
                <a:solidFill>
                  <a:srgbClr val="000000"/>
                </a:solidFill>
                <a:latin typeface="Arial"/>
                <a:ea typeface="Arial"/>
                <a:cs typeface="Arial"/>
                <a:sym typeface="Arial"/>
              </a:rPr>
              <a:t>Data Quality Issues: </a:t>
            </a:r>
            <a:r>
              <a:rPr lang="en-GB" sz="1210" dirty="0">
                <a:solidFill>
                  <a:srgbClr val="000000"/>
                </a:solidFill>
                <a:latin typeface="Arial"/>
                <a:ea typeface="Arial"/>
                <a:cs typeface="Arial"/>
                <a:sym typeface="Arial"/>
              </a:rPr>
              <a:t>Inconsistent or incomplete ID numbers and contact details, Duplicate or mismatched beneficiary records across datasets and Inconsistent data entry for categorical fields (e.g., gender, activity type, attended)</a:t>
            </a:r>
            <a:endParaRPr sz="1210" dirty="0">
              <a:solidFill>
                <a:srgbClr val="000000"/>
              </a:solidFill>
              <a:latin typeface="Arial"/>
              <a:ea typeface="Arial"/>
              <a:cs typeface="Arial"/>
              <a:sym typeface="Arial"/>
            </a:endParaRPr>
          </a:p>
          <a:p>
            <a:pPr marL="457200" lvl="0" indent="-305435" algn="l" rtl="0">
              <a:lnSpc>
                <a:spcPct val="100000"/>
              </a:lnSpc>
              <a:spcBef>
                <a:spcPts val="1200"/>
              </a:spcBef>
              <a:spcAft>
                <a:spcPts val="0"/>
              </a:spcAft>
              <a:buClr>
                <a:srgbClr val="000000"/>
              </a:buClr>
              <a:buSzPts val="1210"/>
              <a:buFont typeface="Arial"/>
              <a:buChar char="●"/>
            </a:pPr>
            <a:r>
              <a:rPr lang="en-GB" sz="1210" b="1" dirty="0">
                <a:solidFill>
                  <a:srgbClr val="000000"/>
                </a:solidFill>
                <a:latin typeface="Arial"/>
                <a:ea typeface="Arial"/>
                <a:cs typeface="Arial"/>
                <a:sym typeface="Arial"/>
              </a:rPr>
              <a:t>Data Collection Improvements: </a:t>
            </a:r>
            <a:r>
              <a:rPr lang="en-GB" sz="1210" dirty="0">
                <a:solidFill>
                  <a:srgbClr val="000000"/>
                </a:solidFill>
                <a:latin typeface="Arial"/>
                <a:ea typeface="Arial"/>
                <a:cs typeface="Arial"/>
                <a:sym typeface="Arial"/>
              </a:rPr>
              <a:t>Missing fields for monitoring, Simplify data entry and Validation rules.</a:t>
            </a:r>
          </a:p>
          <a:p>
            <a:pPr marL="151765" lvl="0" indent="0" algn="l" rtl="0">
              <a:lnSpc>
                <a:spcPct val="100000"/>
              </a:lnSpc>
              <a:spcBef>
                <a:spcPts val="1200"/>
              </a:spcBef>
              <a:spcAft>
                <a:spcPts val="0"/>
              </a:spcAft>
              <a:buClr>
                <a:srgbClr val="000000"/>
              </a:buClr>
              <a:buSzPts val="1210"/>
              <a:buNone/>
            </a:pPr>
            <a:endParaRPr sz="1210" dirty="0">
              <a:solidFill>
                <a:srgbClr val="000000"/>
              </a:solidFill>
              <a:latin typeface="Arial"/>
              <a:ea typeface="Arial"/>
              <a:cs typeface="Arial"/>
              <a:sym typeface="Arial"/>
            </a:endParaRPr>
          </a:p>
          <a:p>
            <a:pPr marL="457200" lvl="0" indent="-305435" algn="l" rtl="0">
              <a:lnSpc>
                <a:spcPct val="100000"/>
              </a:lnSpc>
              <a:spcBef>
                <a:spcPts val="1200"/>
              </a:spcBef>
              <a:spcAft>
                <a:spcPts val="0"/>
              </a:spcAft>
              <a:buClr>
                <a:srgbClr val="000000"/>
              </a:buClr>
              <a:buSzPts val="1210"/>
              <a:buFont typeface="Arial"/>
              <a:buChar char="●"/>
            </a:pPr>
            <a:r>
              <a:rPr lang="en-GB" sz="1210" b="1" dirty="0">
                <a:solidFill>
                  <a:srgbClr val="000000"/>
                </a:solidFill>
                <a:latin typeface="Arial"/>
                <a:ea typeface="Arial"/>
                <a:cs typeface="Arial"/>
                <a:sym typeface="Arial"/>
              </a:rPr>
              <a:t>Monitoring Dashboard Ideas: </a:t>
            </a:r>
            <a:r>
              <a:rPr lang="en-GB" sz="1210" dirty="0">
                <a:solidFill>
                  <a:srgbClr val="000000"/>
                </a:solidFill>
                <a:latin typeface="Arial"/>
                <a:ea typeface="Arial"/>
                <a:cs typeface="Arial"/>
                <a:sym typeface="Arial"/>
              </a:rPr>
              <a:t>Enrolment vs Active Beneficiaries (Clustered Column Chart)Activity Attendance Rate by Type (Bar or Pie Chart) and Vulnerability Breakdown (Stacked Column or Donut Chart).</a:t>
            </a:r>
          </a:p>
          <a:p>
            <a:pPr marL="151765" lvl="0" indent="0" algn="l" rtl="0">
              <a:lnSpc>
                <a:spcPct val="100000"/>
              </a:lnSpc>
              <a:spcBef>
                <a:spcPts val="1200"/>
              </a:spcBef>
              <a:spcAft>
                <a:spcPts val="0"/>
              </a:spcAft>
              <a:buClr>
                <a:srgbClr val="000000"/>
              </a:buClr>
              <a:buSzPts val="1210"/>
              <a:buNone/>
            </a:pPr>
            <a:endParaRPr sz="1210" dirty="0">
              <a:solidFill>
                <a:srgbClr val="000000"/>
              </a:solidFill>
              <a:latin typeface="Arial"/>
              <a:ea typeface="Arial"/>
              <a:cs typeface="Arial"/>
              <a:sym typeface="Arial"/>
            </a:endParaRPr>
          </a:p>
          <a:p>
            <a:pPr marL="914400" lvl="1" indent="-305435" algn="l" rtl="0">
              <a:lnSpc>
                <a:spcPct val="100000"/>
              </a:lnSpc>
              <a:spcBef>
                <a:spcPts val="0"/>
              </a:spcBef>
              <a:spcAft>
                <a:spcPts val="0"/>
              </a:spcAft>
              <a:buClr>
                <a:srgbClr val="000000"/>
              </a:buClr>
              <a:buSzPts val="1210"/>
              <a:buFont typeface="Arial"/>
              <a:buChar char="○"/>
            </a:pPr>
            <a:r>
              <a:rPr lang="en-GB" sz="1210" b="1" dirty="0">
                <a:solidFill>
                  <a:srgbClr val="000000"/>
                </a:solidFill>
                <a:latin typeface="Arial"/>
                <a:ea typeface="Arial"/>
                <a:cs typeface="Arial"/>
                <a:sym typeface="Arial"/>
              </a:rPr>
              <a:t>Key Monthly Metrics to Track:</a:t>
            </a:r>
            <a:endParaRPr sz="1210" b="1" dirty="0">
              <a:solidFill>
                <a:srgbClr val="000000"/>
              </a:solidFill>
              <a:latin typeface="Arial"/>
              <a:ea typeface="Arial"/>
              <a:cs typeface="Arial"/>
              <a:sym typeface="Arial"/>
            </a:endParaRPr>
          </a:p>
          <a:p>
            <a:pPr marL="1371600" lvl="0" indent="-299561" algn="l" rtl="0">
              <a:lnSpc>
                <a:spcPct val="100000"/>
              </a:lnSpc>
              <a:spcBef>
                <a:spcPts val="0"/>
              </a:spcBef>
              <a:spcAft>
                <a:spcPts val="0"/>
              </a:spcAft>
              <a:buClr>
                <a:srgbClr val="000000"/>
              </a:buClr>
              <a:buSzPts val="1118"/>
              <a:buFont typeface="Arial"/>
              <a:buChar char="●"/>
            </a:pPr>
            <a:r>
              <a:rPr lang="en-GB" sz="1210" dirty="0">
                <a:solidFill>
                  <a:srgbClr val="000000"/>
                </a:solidFill>
                <a:latin typeface="Arial"/>
                <a:ea typeface="Arial"/>
                <a:cs typeface="Arial"/>
                <a:sym typeface="Arial"/>
              </a:rPr>
              <a:t>Total beneficiaries enrolled and active.</a:t>
            </a:r>
            <a:endParaRPr sz="1210" dirty="0">
              <a:solidFill>
                <a:srgbClr val="000000"/>
              </a:solidFill>
              <a:latin typeface="Arial"/>
              <a:ea typeface="Arial"/>
              <a:cs typeface="Arial"/>
              <a:sym typeface="Arial"/>
            </a:endParaRPr>
          </a:p>
          <a:p>
            <a:pPr marL="1371600" lvl="0" indent="-299561" algn="l" rtl="0">
              <a:lnSpc>
                <a:spcPct val="100000"/>
              </a:lnSpc>
              <a:spcBef>
                <a:spcPts val="0"/>
              </a:spcBef>
              <a:spcAft>
                <a:spcPts val="0"/>
              </a:spcAft>
              <a:buClr>
                <a:srgbClr val="000000"/>
              </a:buClr>
              <a:buSzPts val="1118"/>
              <a:buFont typeface="Arial"/>
              <a:buChar char="●"/>
            </a:pPr>
            <a:r>
              <a:rPr lang="en-GB" sz="1210" dirty="0">
                <a:solidFill>
                  <a:srgbClr val="000000"/>
                </a:solidFill>
                <a:latin typeface="Arial"/>
                <a:ea typeface="Arial"/>
                <a:cs typeface="Arial"/>
                <a:sym typeface="Arial"/>
              </a:rPr>
              <a:t>Attendance rate (%) across all activities.</a:t>
            </a:r>
            <a:endParaRPr sz="1210" dirty="0">
              <a:solidFill>
                <a:srgbClr val="000000"/>
              </a:solidFill>
              <a:latin typeface="Arial"/>
              <a:ea typeface="Arial"/>
              <a:cs typeface="Arial"/>
              <a:sym typeface="Arial"/>
            </a:endParaRPr>
          </a:p>
          <a:p>
            <a:pPr marL="1371600" lvl="0" indent="-299561" algn="l" rtl="0">
              <a:lnSpc>
                <a:spcPct val="100000"/>
              </a:lnSpc>
              <a:spcBef>
                <a:spcPts val="0"/>
              </a:spcBef>
              <a:spcAft>
                <a:spcPts val="0"/>
              </a:spcAft>
              <a:buClr>
                <a:srgbClr val="000000"/>
              </a:buClr>
              <a:buSzPts val="1118"/>
              <a:buFont typeface="Arial"/>
              <a:buChar char="●"/>
            </a:pPr>
            <a:r>
              <a:rPr lang="en-GB" sz="1210" dirty="0">
                <a:solidFill>
                  <a:srgbClr val="000000"/>
                </a:solidFill>
                <a:latin typeface="Arial"/>
                <a:ea typeface="Arial"/>
                <a:cs typeface="Arial"/>
                <a:sym typeface="Arial"/>
              </a:rPr>
              <a:t>Number of new enrolments vs exits per month.</a:t>
            </a:r>
            <a:endParaRPr sz="1210" dirty="0">
              <a:solidFill>
                <a:srgbClr val="000000"/>
              </a:solidFill>
              <a:latin typeface="Arial"/>
              <a:ea typeface="Arial"/>
              <a:cs typeface="Arial"/>
              <a:sym typeface="Arial"/>
            </a:endParaRPr>
          </a:p>
          <a:p>
            <a:pPr marL="1371600" lvl="0" indent="-299561" algn="l" rtl="0">
              <a:lnSpc>
                <a:spcPct val="100000"/>
              </a:lnSpc>
              <a:spcBef>
                <a:spcPts val="0"/>
              </a:spcBef>
              <a:spcAft>
                <a:spcPts val="0"/>
              </a:spcAft>
              <a:buClr>
                <a:srgbClr val="000000"/>
              </a:buClr>
              <a:buSzPts val="1118"/>
              <a:buFont typeface="Arial"/>
              <a:buChar char="●"/>
            </a:pPr>
            <a:r>
              <a:rPr lang="en-GB" sz="1210" dirty="0">
                <a:solidFill>
                  <a:srgbClr val="000000"/>
                </a:solidFill>
                <a:latin typeface="Arial"/>
                <a:ea typeface="Arial"/>
                <a:cs typeface="Arial"/>
                <a:sym typeface="Arial"/>
              </a:rPr>
              <a:t>Activities delivered by partner organization.</a:t>
            </a:r>
            <a:endParaRPr sz="1210" dirty="0">
              <a:solidFill>
                <a:srgbClr val="000000"/>
              </a:solidFill>
              <a:latin typeface="Arial"/>
              <a:ea typeface="Arial"/>
              <a:cs typeface="Arial"/>
              <a:sym typeface="Arial"/>
            </a:endParaRPr>
          </a:p>
          <a:p>
            <a:pPr marL="1371600" lvl="0" indent="-299561" algn="l" rtl="0">
              <a:lnSpc>
                <a:spcPct val="100000"/>
              </a:lnSpc>
              <a:spcBef>
                <a:spcPts val="0"/>
              </a:spcBef>
              <a:spcAft>
                <a:spcPts val="0"/>
              </a:spcAft>
              <a:buClr>
                <a:srgbClr val="000000"/>
              </a:buClr>
              <a:buSzPts val="1118"/>
              <a:buFont typeface="Arial"/>
              <a:buChar char="●"/>
            </a:pPr>
            <a:r>
              <a:rPr lang="en-GB" sz="1210" dirty="0">
                <a:solidFill>
                  <a:srgbClr val="000000"/>
                </a:solidFill>
                <a:latin typeface="Arial"/>
                <a:ea typeface="Arial"/>
                <a:cs typeface="Arial"/>
                <a:sym typeface="Arial"/>
              </a:rPr>
              <a:t>Percentage of incomplete or missing data fields (data quality indicator).</a:t>
            </a:r>
            <a:endParaRPr sz="1210"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Conclusion</a:t>
            </a:r>
            <a:endParaRPr/>
          </a:p>
        </p:txBody>
      </p:sp>
      <p:sp>
        <p:nvSpPr>
          <p:cNvPr id="124" name="Google Shape;124;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114300" indent="0">
              <a:buNone/>
            </a:pPr>
            <a:r>
              <a:rPr lang="en-ZA" sz="1400" dirty="0">
                <a:solidFill>
                  <a:srgbClr val="080808"/>
                </a:solidFill>
              </a:rPr>
              <a:t>The analysis highlighted both data quality gaps and key program insights. Despite initial issues such as missing values, inconsistent formats, and invalid IDs, data cleaning improved overall accuracy and usability. Program analysis showed that </a:t>
            </a:r>
            <a:r>
              <a:rPr lang="en-ZA" sz="1400" b="1" dirty="0">
                <a:solidFill>
                  <a:srgbClr val="080808"/>
                </a:solidFill>
              </a:rPr>
              <a:t>ORG_C</a:t>
            </a:r>
            <a:r>
              <a:rPr lang="en-ZA" sz="1400" dirty="0">
                <a:solidFill>
                  <a:srgbClr val="080808"/>
                </a:solidFill>
              </a:rPr>
              <a:t> leads in both enrolment and activity participation, while </a:t>
            </a:r>
            <a:r>
              <a:rPr lang="en-ZA" sz="1400" b="1" dirty="0">
                <a:solidFill>
                  <a:srgbClr val="080808"/>
                </a:solidFill>
              </a:rPr>
              <a:t>Disabled and Elderly</a:t>
            </a:r>
            <a:r>
              <a:rPr lang="en-ZA" sz="1400" dirty="0">
                <a:solidFill>
                  <a:srgbClr val="080808"/>
                </a:solidFill>
              </a:rPr>
              <a:t> beneficiaries form the largest groups served. </a:t>
            </a:r>
            <a:r>
              <a:rPr lang="en-ZA" sz="1400" b="1" dirty="0">
                <a:solidFill>
                  <a:srgbClr val="080808"/>
                </a:solidFill>
              </a:rPr>
              <a:t>Home Visits</a:t>
            </a:r>
            <a:r>
              <a:rPr lang="en-ZA" sz="1400" dirty="0">
                <a:solidFill>
                  <a:srgbClr val="080808"/>
                </a:solidFill>
              </a:rPr>
              <a:t> and </a:t>
            </a:r>
            <a:r>
              <a:rPr lang="en-ZA" sz="1400" b="1" dirty="0">
                <a:solidFill>
                  <a:srgbClr val="080808"/>
                </a:solidFill>
              </a:rPr>
              <a:t>Skills Training</a:t>
            </a:r>
            <a:r>
              <a:rPr lang="en-ZA" sz="1400" dirty="0">
                <a:solidFill>
                  <a:srgbClr val="080808"/>
                </a:solidFill>
              </a:rPr>
              <a:t> were the most attended activities, and participation increased steadily from </a:t>
            </a:r>
            <a:r>
              <a:rPr lang="en-ZA" sz="1400" b="1" dirty="0">
                <a:solidFill>
                  <a:srgbClr val="080808"/>
                </a:solidFill>
              </a:rPr>
              <a:t>February to July</a:t>
            </a:r>
            <a:r>
              <a:rPr lang="en-ZA" sz="1400" dirty="0">
                <a:solidFill>
                  <a:srgbClr val="080808"/>
                </a:solidFill>
              </a:rPr>
              <a:t>, indicating growing engagement. To sustain data reliability, continuous validation, standardized entry formats, and improved monitoring processes are essential for accurate tracking and effective program evaluation.</a:t>
            </a:r>
          </a:p>
          <a:p>
            <a:pPr marL="0" lvl="0" indent="0" algn="l" rtl="0">
              <a:spcBef>
                <a:spcPts val="0"/>
              </a:spcBef>
              <a:spcAft>
                <a:spcPts val="1200"/>
              </a:spcAft>
              <a:buNone/>
            </a:pPr>
            <a:endParaRPr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A53DB-3585-ED3D-2702-31283BABD7A8}"/>
              </a:ext>
            </a:extLst>
          </p:cNvPr>
          <p:cNvSpPr>
            <a:spLocks noGrp="1"/>
          </p:cNvSpPr>
          <p:nvPr>
            <p:ph type="title"/>
          </p:nvPr>
        </p:nvSpPr>
        <p:spPr/>
        <p:txBody>
          <a:bodyPr>
            <a:normAutofit fontScale="90000"/>
          </a:bodyPr>
          <a:lstStyle/>
          <a:p>
            <a:endParaRPr lang="en-ZA" dirty="0"/>
          </a:p>
        </p:txBody>
      </p:sp>
      <p:sp>
        <p:nvSpPr>
          <p:cNvPr id="3" name="Text Placeholder 2">
            <a:extLst>
              <a:ext uri="{FF2B5EF4-FFF2-40B4-BE49-F238E27FC236}">
                <a16:creationId xmlns:a16="http://schemas.microsoft.com/office/drawing/2014/main" id="{5B4D8C0A-4F12-9E47-BCD6-36735A8A56AD}"/>
              </a:ext>
            </a:extLst>
          </p:cNvPr>
          <p:cNvSpPr>
            <a:spLocks noGrp="1"/>
          </p:cNvSpPr>
          <p:nvPr>
            <p:ph type="body" idx="1"/>
          </p:nvPr>
        </p:nvSpPr>
        <p:spPr/>
        <p:txBody>
          <a:bodyPr/>
          <a:lstStyle/>
          <a:p>
            <a:pPr marL="114300" indent="0">
              <a:buNone/>
            </a:pPr>
            <a:endParaRPr lang="en-ZA" dirty="0"/>
          </a:p>
          <a:p>
            <a:pPr marL="114300" indent="0">
              <a:buNone/>
            </a:pPr>
            <a:endParaRPr lang="en-ZA" dirty="0"/>
          </a:p>
          <a:p>
            <a:pPr marL="114300" indent="0">
              <a:buNone/>
            </a:pPr>
            <a:endParaRPr lang="en-ZA" dirty="0"/>
          </a:p>
          <a:p>
            <a:pPr marL="114300" indent="0">
              <a:buNone/>
            </a:pPr>
            <a:endParaRPr lang="en-ZA" dirty="0"/>
          </a:p>
          <a:p>
            <a:pPr marL="114300" indent="0">
              <a:buNone/>
            </a:pPr>
            <a:endParaRPr lang="en-ZA" dirty="0"/>
          </a:p>
          <a:p>
            <a:pPr marL="114300" indent="0">
              <a:buNone/>
            </a:pPr>
            <a:endParaRPr lang="en-ZA" dirty="0"/>
          </a:p>
          <a:p>
            <a:pPr marL="114300" indent="0">
              <a:buNone/>
            </a:pPr>
            <a:endParaRPr lang="en-ZA" dirty="0"/>
          </a:p>
          <a:p>
            <a:pPr marL="114300" indent="0">
              <a:buNone/>
            </a:pPr>
            <a:endParaRPr lang="en-ZA" dirty="0"/>
          </a:p>
          <a:p>
            <a:pPr marL="114300" indent="0">
              <a:buNone/>
            </a:pPr>
            <a:endParaRPr lang="en-ZA" dirty="0"/>
          </a:p>
          <a:p>
            <a:pPr marL="114300" indent="0" algn="ctr">
              <a:buNone/>
            </a:pPr>
            <a:endParaRPr lang="en-ZA" dirty="0"/>
          </a:p>
        </p:txBody>
      </p:sp>
      <p:sp>
        <p:nvSpPr>
          <p:cNvPr id="7" name="TextBox 6">
            <a:extLst>
              <a:ext uri="{FF2B5EF4-FFF2-40B4-BE49-F238E27FC236}">
                <a16:creationId xmlns:a16="http://schemas.microsoft.com/office/drawing/2014/main" id="{48333EAF-BC97-766E-1298-3CFAEC464AC9}"/>
              </a:ext>
            </a:extLst>
          </p:cNvPr>
          <p:cNvSpPr txBox="1"/>
          <p:nvPr/>
        </p:nvSpPr>
        <p:spPr>
          <a:xfrm>
            <a:off x="3149599" y="4179712"/>
            <a:ext cx="2126343" cy="461665"/>
          </a:xfrm>
          <a:prstGeom prst="rect">
            <a:avLst/>
          </a:prstGeom>
          <a:noFill/>
        </p:spPr>
        <p:txBody>
          <a:bodyPr wrap="square" rtlCol="0">
            <a:spAutoFit/>
          </a:bodyPr>
          <a:lstStyle/>
          <a:p>
            <a:r>
              <a:rPr lang="en-ZA" sz="2400" b="1" dirty="0"/>
              <a:t>Thank you!!!</a:t>
            </a:r>
          </a:p>
        </p:txBody>
      </p:sp>
      <p:pic>
        <p:nvPicPr>
          <p:cNvPr id="9" name="Picture 8" descr="Close-up of a handshake&#10;&#10;AI-generated content may be incorrect.">
            <a:extLst>
              <a:ext uri="{FF2B5EF4-FFF2-40B4-BE49-F238E27FC236}">
                <a16:creationId xmlns:a16="http://schemas.microsoft.com/office/drawing/2014/main" id="{1EE7D2B5-360B-26CD-0007-912A25818305}"/>
              </a:ext>
            </a:extLst>
          </p:cNvPr>
          <p:cNvPicPr>
            <a:picLocks noChangeAspect="1"/>
          </p:cNvPicPr>
          <p:nvPr/>
        </p:nvPicPr>
        <p:blipFill>
          <a:blip r:embed="rId2"/>
          <a:stretch>
            <a:fillRect/>
          </a:stretch>
        </p:blipFill>
        <p:spPr>
          <a:xfrm>
            <a:off x="0" y="0"/>
            <a:ext cx="9144000" cy="3913625"/>
          </a:xfrm>
          <a:prstGeom prst="rect">
            <a:avLst/>
          </a:prstGeom>
        </p:spPr>
      </p:pic>
    </p:spTree>
    <p:extLst>
      <p:ext uri="{BB962C8B-B14F-4D97-AF65-F5344CB8AC3E}">
        <p14:creationId xmlns:p14="http://schemas.microsoft.com/office/powerpoint/2010/main" val="161558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Introduction</a:t>
            </a:r>
            <a:endParaRPr dirty="0"/>
          </a:p>
        </p:txBody>
      </p:sp>
      <p:sp>
        <p:nvSpPr>
          <p:cNvPr id="92" name="Google Shape;92;p1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146050" lvl="0" indent="0" algn="l" rtl="0">
              <a:lnSpc>
                <a:spcPct val="100000"/>
              </a:lnSpc>
              <a:spcBef>
                <a:spcPts val="0"/>
              </a:spcBef>
              <a:spcAft>
                <a:spcPts val="0"/>
              </a:spcAft>
              <a:buClr>
                <a:srgbClr val="000000"/>
              </a:buClr>
              <a:buSzPts val="1300"/>
              <a:buNone/>
            </a:pPr>
            <a:r>
              <a:rPr lang="en-GB" dirty="0">
                <a:solidFill>
                  <a:srgbClr val="000000"/>
                </a:solidFill>
              </a:rPr>
              <a:t>This presentation summarizes the analysis of beneficiary and program activity data from ACAT’s partner organizations. The focus is on understanding data quality, identifying participation trends, and suggesting practical improvements for better monitoring and evaluation.</a:t>
            </a:r>
            <a:endParaRPr dirty="0">
              <a:solidFill>
                <a:srgbClr val="000000"/>
              </a:solidFill>
            </a:endParaRPr>
          </a:p>
          <a:p>
            <a:pPr marL="146050" lvl="0" indent="0" algn="l" rtl="0">
              <a:lnSpc>
                <a:spcPct val="100000"/>
              </a:lnSpc>
              <a:spcBef>
                <a:spcPts val="1200"/>
              </a:spcBef>
              <a:spcAft>
                <a:spcPts val="0"/>
              </a:spcAft>
              <a:buClr>
                <a:srgbClr val="000000"/>
              </a:buClr>
              <a:buSzPts val="1300"/>
              <a:buNone/>
            </a:pPr>
            <a:r>
              <a:rPr lang="en-GB" dirty="0">
                <a:solidFill>
                  <a:srgbClr val="000000"/>
                </a:solidFill>
              </a:rPr>
              <a:t>ACAT’s current data is stored in multiple Excel spreadsheets with inconsistencies, missing values, and duplicates. These data quality issues make it difficult to track program performance and beneficiary engagement effectively.</a:t>
            </a:r>
            <a:endParaRPr dirty="0">
              <a:solidFill>
                <a:srgbClr val="000000"/>
              </a:solidFill>
            </a:endParaRPr>
          </a:p>
          <a:p>
            <a:pPr marL="457200" lvl="0" indent="0" algn="l" rtl="0">
              <a:lnSpc>
                <a:spcPct val="100000"/>
              </a:lnSpc>
              <a:spcBef>
                <a:spcPts val="1200"/>
              </a:spcBef>
              <a:spcAft>
                <a:spcPts val="0"/>
              </a:spcAft>
              <a:buNone/>
            </a:pPr>
            <a:endParaRPr sz="13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E4667-18C9-4920-3DD8-F30A04ED04B7}"/>
              </a:ext>
            </a:extLst>
          </p:cNvPr>
          <p:cNvSpPr>
            <a:spLocks noGrp="1"/>
          </p:cNvSpPr>
          <p:nvPr>
            <p:ph type="title"/>
          </p:nvPr>
        </p:nvSpPr>
        <p:spPr/>
        <p:txBody>
          <a:bodyPr>
            <a:normAutofit fontScale="90000"/>
          </a:bodyPr>
          <a:lstStyle/>
          <a:p>
            <a:r>
              <a:rPr lang="en-ZA" dirty="0"/>
              <a:t>Objective</a:t>
            </a:r>
          </a:p>
        </p:txBody>
      </p:sp>
      <p:sp>
        <p:nvSpPr>
          <p:cNvPr id="3" name="Text Placeholder 2">
            <a:extLst>
              <a:ext uri="{FF2B5EF4-FFF2-40B4-BE49-F238E27FC236}">
                <a16:creationId xmlns:a16="http://schemas.microsoft.com/office/drawing/2014/main" id="{BD1778DA-0541-CBE5-6A8A-AFC7737C7678}"/>
              </a:ext>
            </a:extLst>
          </p:cNvPr>
          <p:cNvSpPr>
            <a:spLocks noGrp="1"/>
          </p:cNvSpPr>
          <p:nvPr>
            <p:ph type="body" idx="1"/>
          </p:nvPr>
        </p:nvSpPr>
        <p:spPr/>
        <p:txBody>
          <a:bodyPr/>
          <a:lstStyle/>
          <a:p>
            <a:pPr marL="114300" indent="0">
              <a:buNone/>
            </a:pPr>
            <a:r>
              <a:rPr lang="en-ZA" dirty="0">
                <a:solidFill>
                  <a:srgbClr val="000000"/>
                </a:solidFill>
              </a:rPr>
              <a:t>To assess data quality, analyse participation patterns, and provide actionable recommendations that will strengthen ACAT’s data management and support accurate, efficient program monitoring.</a:t>
            </a:r>
          </a:p>
          <a:p>
            <a:pPr marL="114300" indent="0">
              <a:buNone/>
            </a:pPr>
            <a:endParaRPr lang="en-ZA" dirty="0">
              <a:solidFill>
                <a:srgbClr val="000000"/>
              </a:solidFill>
            </a:endParaRPr>
          </a:p>
          <a:p>
            <a:pPr marL="114300" indent="0">
              <a:buNone/>
            </a:pPr>
            <a:r>
              <a:rPr lang="en-ZA" dirty="0">
                <a:solidFill>
                  <a:srgbClr val="000000"/>
                </a:solidFill>
              </a:rPr>
              <a:t>Tools: Microsoft Excel and Power BI</a:t>
            </a:r>
          </a:p>
          <a:p>
            <a:pPr marL="114300" indent="0">
              <a:buNone/>
            </a:pPr>
            <a:endParaRPr lang="en-ZA" dirty="0"/>
          </a:p>
        </p:txBody>
      </p:sp>
    </p:spTree>
    <p:extLst>
      <p:ext uri="{BB962C8B-B14F-4D97-AF65-F5344CB8AC3E}">
        <p14:creationId xmlns:p14="http://schemas.microsoft.com/office/powerpoint/2010/main" val="376713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ZA" dirty="0"/>
              <a:t>Data Quality Findings</a:t>
            </a:r>
            <a:endParaRPr dirty="0"/>
          </a:p>
        </p:txBody>
      </p:sp>
      <p:sp>
        <p:nvSpPr>
          <p:cNvPr id="98" name="Google Shape;98;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19100" indent="-285750">
              <a:buClr>
                <a:srgbClr val="000000"/>
              </a:buClr>
              <a:buSzPts val="1500"/>
            </a:pPr>
            <a:r>
              <a:rPr lang="en-GB" sz="1500" dirty="0">
                <a:solidFill>
                  <a:srgbClr val="000000"/>
                </a:solidFill>
                <a:latin typeface="Arial"/>
                <a:ea typeface="Arial"/>
                <a:cs typeface="Arial"/>
                <a:sym typeface="Arial"/>
              </a:rPr>
              <a:t>Combined fields</a:t>
            </a:r>
          </a:p>
          <a:p>
            <a:pPr marL="457200" lvl="0" indent="-323850" algn="l" rtl="0">
              <a:spcBef>
                <a:spcPts val="0"/>
              </a:spcBef>
              <a:spcAft>
                <a:spcPts val="0"/>
              </a:spcAft>
              <a:buClr>
                <a:srgbClr val="000000"/>
              </a:buClr>
              <a:buSzPts val="1500"/>
              <a:buFont typeface="Arial"/>
              <a:buChar char="●"/>
            </a:pPr>
            <a:r>
              <a:rPr lang="en-GB" sz="1500" dirty="0">
                <a:solidFill>
                  <a:srgbClr val="000000"/>
                </a:solidFill>
                <a:latin typeface="Arial"/>
                <a:ea typeface="Arial"/>
                <a:cs typeface="Arial"/>
                <a:sym typeface="Arial"/>
              </a:rPr>
              <a:t>Missing data (e.g. id’s, contact numbers, missing responses, etc)</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GB" sz="1500" dirty="0">
                <a:solidFill>
                  <a:srgbClr val="000000"/>
                </a:solidFill>
                <a:latin typeface="Arial"/>
                <a:ea typeface="Arial"/>
                <a:cs typeface="Arial"/>
                <a:sym typeface="Arial"/>
              </a:rPr>
              <a:t>Inconsistent formats (e.g. gender, partner organization category)</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GB" sz="1500" dirty="0">
                <a:solidFill>
                  <a:srgbClr val="000000"/>
                </a:solidFill>
                <a:latin typeface="Arial"/>
                <a:ea typeface="Arial"/>
                <a:cs typeface="Arial"/>
                <a:sym typeface="Arial"/>
              </a:rPr>
              <a:t>Invalid IDs (length is greater or less than 13)</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GB" sz="1500" dirty="0">
                <a:solidFill>
                  <a:srgbClr val="000000"/>
                </a:solidFill>
                <a:latin typeface="Arial"/>
                <a:ea typeface="Arial"/>
                <a:cs typeface="Arial"/>
                <a:sym typeface="Arial"/>
              </a:rPr>
              <a:t>Duplicates (e.g. </a:t>
            </a:r>
            <a:r>
              <a:rPr lang="en-GB" sz="1500" dirty="0" err="1">
                <a:solidFill>
                  <a:srgbClr val="000000"/>
                </a:solidFill>
                <a:latin typeface="Arial"/>
                <a:ea typeface="Arial"/>
                <a:cs typeface="Arial"/>
                <a:sym typeface="Arial"/>
              </a:rPr>
              <a:t>beneficiary_id’s</a:t>
            </a:r>
            <a:r>
              <a:rPr lang="en-GB" sz="1500" dirty="0">
                <a:solidFill>
                  <a:srgbClr val="000000"/>
                </a:solidFill>
                <a:latin typeface="Arial"/>
                <a:ea typeface="Arial"/>
                <a:cs typeface="Arial"/>
                <a:sym typeface="Arial"/>
              </a:rPr>
              <a:t>)</a:t>
            </a:r>
            <a:endParaRPr sz="1500" dirty="0">
              <a:solidFill>
                <a:srgbClr val="000000"/>
              </a:solidFill>
              <a:latin typeface="Arial"/>
              <a:ea typeface="Arial"/>
              <a:cs typeface="Arial"/>
              <a:sym typeface="Arial"/>
            </a:endParaRPr>
          </a:p>
          <a:p>
            <a:pPr marL="457200" lvl="0" indent="-323850" algn="l" rtl="0">
              <a:spcBef>
                <a:spcPts val="0"/>
              </a:spcBef>
              <a:spcAft>
                <a:spcPts val="0"/>
              </a:spcAft>
              <a:buClr>
                <a:srgbClr val="000000"/>
              </a:buClr>
              <a:buSzPts val="1500"/>
              <a:buFont typeface="Arial"/>
              <a:buChar char="●"/>
            </a:pPr>
            <a:r>
              <a:rPr lang="en-GB" sz="1500" dirty="0">
                <a:solidFill>
                  <a:srgbClr val="000000"/>
                </a:solidFill>
                <a:latin typeface="Arial"/>
                <a:ea typeface="Arial"/>
                <a:cs typeface="Arial"/>
                <a:sym typeface="Arial"/>
              </a:rPr>
              <a:t>Standardization applied (e.g. converting to uppercase and making entries consistent)</a:t>
            </a:r>
          </a:p>
          <a:p>
            <a:pPr marL="457200" lvl="0" indent="-323850" algn="l" rtl="0">
              <a:spcBef>
                <a:spcPts val="0"/>
              </a:spcBef>
              <a:spcAft>
                <a:spcPts val="0"/>
              </a:spcAft>
              <a:buClr>
                <a:srgbClr val="000000"/>
              </a:buClr>
              <a:buSzPts val="1500"/>
              <a:buFont typeface="Arial"/>
              <a:buChar char="●"/>
            </a:pPr>
            <a:r>
              <a:rPr lang="en-GB" sz="1500" dirty="0">
                <a:solidFill>
                  <a:srgbClr val="000000"/>
                </a:solidFill>
                <a:latin typeface="Arial"/>
                <a:ea typeface="Arial"/>
                <a:cs typeface="Arial"/>
                <a:sym typeface="Arial"/>
              </a:rPr>
              <a:t>Missing categories (e.g. </a:t>
            </a:r>
            <a:r>
              <a:rPr lang="en-GB" sz="1500" dirty="0" err="1">
                <a:solidFill>
                  <a:srgbClr val="000000"/>
                </a:solidFill>
                <a:latin typeface="Arial"/>
                <a:ea typeface="Arial"/>
                <a:cs typeface="Arial"/>
                <a:sym typeface="Arial"/>
              </a:rPr>
              <a:t>enrollment_month</a:t>
            </a:r>
            <a:r>
              <a:rPr lang="en-GB" sz="1500" dirty="0">
                <a:solidFill>
                  <a:srgbClr val="000000"/>
                </a:solidFill>
                <a:latin typeface="Arial"/>
                <a:ea typeface="Arial"/>
                <a:cs typeface="Arial"/>
                <a:sym typeface="Arial"/>
              </a:rPr>
              <a:t> and </a:t>
            </a:r>
            <a:r>
              <a:rPr lang="en-GB" sz="1500" dirty="0" err="1">
                <a:solidFill>
                  <a:srgbClr val="000000"/>
                </a:solidFill>
                <a:latin typeface="Arial"/>
                <a:ea typeface="Arial"/>
                <a:cs typeface="Arial"/>
                <a:sym typeface="Arial"/>
              </a:rPr>
              <a:t>date_of_exit</a:t>
            </a:r>
            <a:r>
              <a:rPr lang="en-GB" sz="1500" dirty="0">
                <a:solidFill>
                  <a:srgbClr val="000000"/>
                </a:solidFill>
                <a:latin typeface="Arial"/>
                <a:ea typeface="Arial"/>
                <a:cs typeface="Arial"/>
                <a:sym typeface="Arial"/>
              </a:rPr>
              <a:t>)</a:t>
            </a:r>
            <a:endParaRPr sz="1500" dirty="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DFF78-CFA5-AEF2-03F2-8D11170267CF}"/>
              </a:ext>
            </a:extLst>
          </p:cNvPr>
          <p:cNvSpPr>
            <a:spLocks noGrp="1"/>
          </p:cNvSpPr>
          <p:nvPr>
            <p:ph type="title"/>
          </p:nvPr>
        </p:nvSpPr>
        <p:spPr/>
        <p:txBody>
          <a:bodyPr/>
          <a:lstStyle/>
          <a:p>
            <a:r>
              <a:rPr lang="en-ZA" dirty="0"/>
              <a:t>Data Analysis</a:t>
            </a:r>
          </a:p>
        </p:txBody>
      </p:sp>
    </p:spTree>
    <p:extLst>
      <p:ext uri="{BB962C8B-B14F-4D97-AF65-F5344CB8AC3E}">
        <p14:creationId xmlns:p14="http://schemas.microsoft.com/office/powerpoint/2010/main" val="237881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AI-generated content may be incorrect.">
            <a:extLst>
              <a:ext uri="{FF2B5EF4-FFF2-40B4-BE49-F238E27FC236}">
                <a16:creationId xmlns:a16="http://schemas.microsoft.com/office/drawing/2014/main" id="{A26C6C04-CDCC-7DB1-5ED9-97A95DB018EE}"/>
              </a:ext>
            </a:extLst>
          </p:cNvPr>
          <p:cNvPicPr>
            <a:picLocks noChangeAspect="1"/>
          </p:cNvPicPr>
          <p:nvPr/>
        </p:nvPicPr>
        <p:blipFill>
          <a:blip r:embed="rId2"/>
          <a:stretch>
            <a:fillRect/>
          </a:stretch>
        </p:blipFill>
        <p:spPr>
          <a:xfrm>
            <a:off x="0" y="0"/>
            <a:ext cx="9144000" cy="5297714"/>
          </a:xfrm>
          <a:prstGeom prst="rect">
            <a:avLst/>
          </a:prstGeom>
        </p:spPr>
      </p:pic>
    </p:spTree>
    <p:extLst>
      <p:ext uri="{BB962C8B-B14F-4D97-AF65-F5344CB8AC3E}">
        <p14:creationId xmlns:p14="http://schemas.microsoft.com/office/powerpoint/2010/main" val="3643609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A74CD1-D149-7999-6341-A2D2DDBA52D2}"/>
              </a:ext>
            </a:extLst>
          </p:cNvPr>
          <p:cNvSpPr>
            <a:spLocks noGrp="1"/>
          </p:cNvSpPr>
          <p:nvPr>
            <p:ph type="body" idx="1"/>
          </p:nvPr>
        </p:nvSpPr>
        <p:spPr/>
        <p:txBody>
          <a:bodyPr/>
          <a:lstStyle/>
          <a:p>
            <a:endParaRPr lang="en-ZA"/>
          </a:p>
        </p:txBody>
      </p:sp>
      <p:pic>
        <p:nvPicPr>
          <p:cNvPr id="4" name="Picture 3" descr="A screenshot of a computer&#10;&#10;AI-generated content may be incorrect.">
            <a:extLst>
              <a:ext uri="{FF2B5EF4-FFF2-40B4-BE49-F238E27FC236}">
                <a16:creationId xmlns:a16="http://schemas.microsoft.com/office/drawing/2014/main" id="{2FF3B0E2-5CC8-DE99-6D1C-8F938AC7A4E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6032715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r>
              <a:rPr lang="en-ZA" sz="2200" b="1" dirty="0">
                <a:solidFill>
                  <a:srgbClr val="080808"/>
                </a:solidFill>
              </a:rPr>
              <a:t>How many beneficiaries are enrolled per partner organisation?</a:t>
            </a:r>
            <a:br>
              <a:rPr lang="en-ZA" sz="2200" b="1" dirty="0">
                <a:solidFill>
                  <a:srgbClr val="080808"/>
                </a:solidFill>
              </a:rPr>
            </a:br>
            <a:endParaRPr dirty="0"/>
          </a:p>
        </p:txBody>
      </p:sp>
      <p:sp>
        <p:nvSpPr>
          <p:cNvPr id="104" name="Google Shape;104;p16"/>
          <p:cNvSpPr txBox="1">
            <a:spLocks noGrp="1"/>
          </p:cNvSpPr>
          <p:nvPr>
            <p:ph type="body" idx="1"/>
          </p:nvPr>
        </p:nvSpPr>
        <p:spPr>
          <a:xfrm>
            <a:off x="4572000" y="1229875"/>
            <a:ext cx="4260300" cy="2629744"/>
          </a:xfrm>
          <a:prstGeom prst="rect">
            <a:avLst/>
          </a:prstGeom>
        </p:spPr>
        <p:txBody>
          <a:bodyPr spcFirstLastPara="1" wrap="square" lIns="91425" tIns="91425" rIns="91425" bIns="91425" anchor="t" anchorCtr="0">
            <a:noAutofit/>
          </a:bodyPr>
          <a:lstStyle/>
          <a:p>
            <a:pPr marL="171450" indent="-171450">
              <a:spcAft>
                <a:spcPts val="1200"/>
              </a:spcAft>
            </a:pPr>
            <a:r>
              <a:rPr lang="en-ZA" sz="1600" b="1" dirty="0">
                <a:solidFill>
                  <a:srgbClr val="080808"/>
                </a:solidFill>
              </a:rPr>
              <a:t>ORG_C</a:t>
            </a:r>
            <a:r>
              <a:rPr lang="en-ZA" sz="1600" dirty="0">
                <a:solidFill>
                  <a:srgbClr val="080808"/>
                </a:solidFill>
              </a:rPr>
              <a:t> enrolled the highest number of beneficiaries which is</a:t>
            </a:r>
            <a:r>
              <a:rPr lang="en-ZA" sz="1600" b="1" dirty="0">
                <a:solidFill>
                  <a:srgbClr val="080808"/>
                </a:solidFill>
              </a:rPr>
              <a:t>108, </a:t>
            </a:r>
            <a:r>
              <a:rPr lang="en-ZA" sz="1600" dirty="0">
                <a:solidFill>
                  <a:srgbClr val="080808"/>
                </a:solidFill>
              </a:rPr>
              <a:t>followed closely by </a:t>
            </a:r>
            <a:r>
              <a:rPr lang="en-ZA" sz="1600" b="1" dirty="0">
                <a:solidFill>
                  <a:srgbClr val="080808"/>
                </a:solidFill>
              </a:rPr>
              <a:t>ORG_B </a:t>
            </a:r>
            <a:r>
              <a:rPr lang="en-ZA" sz="1600" dirty="0">
                <a:solidFill>
                  <a:srgbClr val="080808"/>
                </a:solidFill>
              </a:rPr>
              <a:t>with</a:t>
            </a:r>
            <a:r>
              <a:rPr lang="en-ZA" sz="1600" b="1" dirty="0">
                <a:solidFill>
                  <a:srgbClr val="080808"/>
                </a:solidFill>
              </a:rPr>
              <a:t> 104 </a:t>
            </a:r>
            <a:r>
              <a:rPr lang="en-ZA" sz="1600" dirty="0">
                <a:solidFill>
                  <a:srgbClr val="080808"/>
                </a:solidFill>
              </a:rPr>
              <a:t>and </a:t>
            </a:r>
            <a:r>
              <a:rPr lang="en-ZA" sz="1600" b="1" dirty="0">
                <a:solidFill>
                  <a:srgbClr val="080808"/>
                </a:solidFill>
              </a:rPr>
              <a:t>ORG_A</a:t>
            </a:r>
            <a:r>
              <a:rPr lang="en-ZA" sz="1600" dirty="0">
                <a:solidFill>
                  <a:srgbClr val="080808"/>
                </a:solidFill>
              </a:rPr>
              <a:t> with </a:t>
            </a:r>
            <a:r>
              <a:rPr lang="en-ZA" sz="1600" b="1" dirty="0">
                <a:solidFill>
                  <a:srgbClr val="080808"/>
                </a:solidFill>
              </a:rPr>
              <a:t>87</a:t>
            </a:r>
            <a:r>
              <a:rPr lang="en-ZA" sz="1600" dirty="0">
                <a:solidFill>
                  <a:srgbClr val="080808"/>
                </a:solidFill>
              </a:rPr>
              <a:t> beneficiaries.</a:t>
            </a:r>
            <a:endParaRPr lang="en-ZA" sz="1600" b="1" dirty="0">
              <a:solidFill>
                <a:srgbClr val="080808"/>
              </a:solidFill>
            </a:endParaRPr>
          </a:p>
          <a:p>
            <a:pPr marL="171450" indent="-171450">
              <a:spcAft>
                <a:spcPts val="1200"/>
              </a:spcAft>
            </a:pPr>
            <a:r>
              <a:rPr lang="en-ZA" sz="1600" dirty="0">
                <a:solidFill>
                  <a:srgbClr val="080808"/>
                </a:solidFill>
              </a:rPr>
              <a:t>The distribution of enrolment is relatively balanced, showing that all three partners are actively contributing to beneficiary intake.</a:t>
            </a:r>
          </a:p>
        </p:txBody>
      </p:sp>
      <p:pic>
        <p:nvPicPr>
          <p:cNvPr id="8" name="Picture 7" descr="A graph with blue rectangular bars&#10;&#10;AI-generated content may be incorrect.">
            <a:extLst>
              <a:ext uri="{FF2B5EF4-FFF2-40B4-BE49-F238E27FC236}">
                <a16:creationId xmlns:a16="http://schemas.microsoft.com/office/drawing/2014/main" id="{41442CEA-D11E-2608-3BA9-C0EFD0B8CBB6}"/>
              </a:ext>
            </a:extLst>
          </p:cNvPr>
          <p:cNvPicPr>
            <a:picLocks noChangeAspect="1"/>
          </p:cNvPicPr>
          <p:nvPr/>
        </p:nvPicPr>
        <p:blipFill>
          <a:blip r:embed="rId3"/>
          <a:stretch>
            <a:fillRect/>
          </a:stretch>
        </p:blipFill>
        <p:spPr>
          <a:xfrm>
            <a:off x="436142" y="1229874"/>
            <a:ext cx="3932658" cy="33752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lvl="0"/>
            <a:r>
              <a:rPr lang="en-ZA" dirty="0">
                <a:solidFill>
                  <a:schemeClr val="bg1"/>
                </a:solidFill>
              </a:rPr>
              <a:t>LL</a:t>
            </a:r>
            <a:r>
              <a:rPr lang="en-ZA" sz="3200" b="1" dirty="0">
                <a:solidFill>
                  <a:srgbClr val="080808"/>
                </a:solidFill>
              </a:rPr>
              <a:t> </a:t>
            </a:r>
            <a:r>
              <a:rPr lang="en-ZA" sz="2000" b="1" dirty="0">
                <a:solidFill>
                  <a:srgbClr val="080808"/>
                </a:solidFill>
              </a:rPr>
              <a:t>What is the breakdown by vulnerability category? </a:t>
            </a:r>
            <a:endParaRPr dirty="0">
              <a:solidFill>
                <a:schemeClr val="bg1"/>
              </a:solidFill>
            </a:endParaRPr>
          </a:p>
        </p:txBody>
      </p:sp>
      <p:sp>
        <p:nvSpPr>
          <p:cNvPr id="111" name="Google Shape;111;p17"/>
          <p:cNvSpPr txBox="1">
            <a:spLocks noGrp="1"/>
          </p:cNvSpPr>
          <p:nvPr>
            <p:ph type="body" idx="1"/>
          </p:nvPr>
        </p:nvSpPr>
        <p:spPr>
          <a:xfrm>
            <a:off x="4521199" y="1229875"/>
            <a:ext cx="4325257" cy="3339000"/>
          </a:xfrm>
          <a:prstGeom prst="rect">
            <a:avLst/>
          </a:prstGeom>
        </p:spPr>
        <p:txBody>
          <a:bodyPr spcFirstLastPara="1" wrap="square" lIns="91425" tIns="91425" rIns="91425" bIns="91425" anchor="t" anchorCtr="0">
            <a:normAutofit/>
          </a:bodyPr>
          <a:lstStyle/>
          <a:p>
            <a:pPr lvl="0"/>
            <a:r>
              <a:rPr lang="en-ZA" sz="1400" dirty="0">
                <a:solidFill>
                  <a:srgbClr val="080808"/>
                </a:solidFill>
              </a:rPr>
              <a:t>The largest group of beneficiaries is </a:t>
            </a:r>
            <a:r>
              <a:rPr lang="en-ZA" sz="1400" b="1" dirty="0">
                <a:solidFill>
                  <a:srgbClr val="080808"/>
                </a:solidFill>
              </a:rPr>
              <a:t>Disabled (85)</a:t>
            </a:r>
            <a:r>
              <a:rPr lang="en-ZA" sz="1400" dirty="0">
                <a:solidFill>
                  <a:srgbClr val="080808"/>
                </a:solidFill>
              </a:rPr>
              <a:t>, followed by </a:t>
            </a:r>
            <a:r>
              <a:rPr lang="en-ZA" sz="1400" b="1" dirty="0">
                <a:solidFill>
                  <a:srgbClr val="080808"/>
                </a:solidFill>
              </a:rPr>
              <a:t>Elderly (79)</a:t>
            </a:r>
            <a:r>
              <a:rPr lang="en-ZA" sz="1400" dirty="0">
                <a:solidFill>
                  <a:srgbClr val="080808"/>
                </a:solidFill>
              </a:rPr>
              <a:t>, </a:t>
            </a:r>
            <a:r>
              <a:rPr lang="en-ZA" sz="1400" b="1" dirty="0">
                <a:solidFill>
                  <a:srgbClr val="080808"/>
                </a:solidFill>
              </a:rPr>
              <a:t>Other (68)</a:t>
            </a:r>
            <a:r>
              <a:rPr lang="en-ZA" sz="1400" dirty="0">
                <a:solidFill>
                  <a:srgbClr val="080808"/>
                </a:solidFill>
              </a:rPr>
              <a:t>, and </a:t>
            </a:r>
            <a:r>
              <a:rPr lang="en-ZA" sz="1400" b="1" dirty="0">
                <a:solidFill>
                  <a:srgbClr val="080808"/>
                </a:solidFill>
              </a:rPr>
              <a:t>Child-headed households (67)</a:t>
            </a:r>
            <a:r>
              <a:rPr lang="en-ZA" sz="1400" dirty="0">
                <a:solidFill>
                  <a:srgbClr val="080808"/>
                </a:solidFill>
              </a:rPr>
              <a:t>.</a:t>
            </a:r>
          </a:p>
          <a:p>
            <a:pPr marL="114300" lvl="0" indent="0">
              <a:buNone/>
            </a:pPr>
            <a:endParaRPr lang="en-ZA" sz="1400" dirty="0">
              <a:solidFill>
                <a:srgbClr val="080808"/>
              </a:solidFill>
            </a:endParaRPr>
          </a:p>
          <a:p>
            <a:pPr lvl="0"/>
            <a:r>
              <a:rPr lang="en-ZA" sz="1600" dirty="0">
                <a:solidFill>
                  <a:srgbClr val="080808"/>
                </a:solidFill>
              </a:rPr>
              <a:t>This suggests that people with disabilities represent the most supported group, indicating a strong focus on inclusivity and accessibility within the program.</a:t>
            </a:r>
            <a:endParaRPr sz="1100" dirty="0">
              <a:solidFill>
                <a:srgbClr val="080808"/>
              </a:solidFill>
            </a:endParaRPr>
          </a:p>
        </p:txBody>
      </p:sp>
      <p:pic>
        <p:nvPicPr>
          <p:cNvPr id="6" name="Picture 5" descr="A graph of blue rectangular objects&#10;&#10;AI-generated content may be incorrect.">
            <a:extLst>
              <a:ext uri="{FF2B5EF4-FFF2-40B4-BE49-F238E27FC236}">
                <a16:creationId xmlns:a16="http://schemas.microsoft.com/office/drawing/2014/main" id="{5E76ECCD-111D-D682-A322-3C44E115FF38}"/>
              </a:ext>
            </a:extLst>
          </p:cNvPr>
          <p:cNvPicPr>
            <a:picLocks noChangeAspect="1"/>
          </p:cNvPicPr>
          <p:nvPr/>
        </p:nvPicPr>
        <p:blipFill>
          <a:blip r:embed="rId3"/>
          <a:stretch>
            <a:fillRect/>
          </a:stretch>
        </p:blipFill>
        <p:spPr>
          <a:xfrm>
            <a:off x="311700" y="1229875"/>
            <a:ext cx="3881012" cy="3339000"/>
          </a:xfrm>
          <a:prstGeom prst="rect">
            <a:avLst/>
          </a:prstGeom>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1043</TotalTime>
  <Words>1112</Words>
  <Application>Microsoft Office PowerPoint</Application>
  <PresentationFormat>On-screen Show (16:9)</PresentationFormat>
  <Paragraphs>78</Paragraphs>
  <Slides>19</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Roboto</vt:lpstr>
      <vt:lpstr>Arial</vt:lpstr>
      <vt:lpstr>Geometric</vt:lpstr>
      <vt:lpstr>ACAT Monitoring &amp; Evaluation Technical Assessment</vt:lpstr>
      <vt:lpstr>Introduction</vt:lpstr>
      <vt:lpstr>Objective</vt:lpstr>
      <vt:lpstr>Data Quality Findings</vt:lpstr>
      <vt:lpstr>Data Analysis</vt:lpstr>
      <vt:lpstr>PowerPoint Presentation</vt:lpstr>
      <vt:lpstr>PowerPoint Presentation</vt:lpstr>
      <vt:lpstr>How many beneficiaries are enrolled per partner organisation? </vt:lpstr>
      <vt:lpstr>LL What is the breakdown by vulnerability category? </vt:lpstr>
      <vt:lpstr>Are there patterns in who enrols vs. who stay active?  </vt:lpstr>
      <vt:lpstr>Which activity types are most/least attended? </vt:lpstr>
      <vt:lpstr>Which partner organization has the highest attendance rates?  </vt:lpstr>
      <vt:lpstr>Are there any concerning patterns?</vt:lpstr>
      <vt:lpstr>Are there any concerning patterns?</vt:lpstr>
      <vt:lpstr>Are there certain months with higher/lower activity?  </vt:lpstr>
      <vt:lpstr>How long do beneficiaries typically stay in the program?  </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Luyanda Ngcamu (221023769)</cp:lastModifiedBy>
  <cp:revision>11</cp:revision>
  <dcterms:modified xsi:type="dcterms:W3CDTF">2025-10-23T12:32:43Z</dcterms:modified>
</cp:coreProperties>
</file>