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my capstone presentation which is about Pneumonia Detection by Chest X-ray Images.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909e7a55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909e7a55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been training my network for the last 3 days. This is a snapshot after second iteration of 100 epochs when it gradually reached 90% validation accuracy. The graphs shows a time series where there are sharp </a:t>
            </a:r>
            <a:r>
              <a:rPr lang="en"/>
              <a:t>fluctuations</a:t>
            </a:r>
            <a:r>
              <a:rPr lang="en"/>
              <a:t> through epochs due to high dropout rate. However, overall trend is upward with no overfitting. The last validation accuracy rate I got was 96% and I am planning to continue training to see if it can improve even more. And here is the confusion matrix that shows very low misclassification rate on test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a6c8778e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a6c8778e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environment was AWS P3 instance with these specs….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a909e7a55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a909e7a55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 switched to google cloud because it’s free.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a909e7a5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a909e7a5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created a Flask app to demonstrate my network’s performance… I will play it now.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a6f073f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a6f073f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a909e7a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a909e7a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a6c8778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a6c8778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pneumonia? It’s an </a:t>
            </a:r>
            <a:r>
              <a:rPr lang="en">
                <a:solidFill>
                  <a:schemeClr val="dk1"/>
                </a:solidFill>
              </a:rPr>
              <a:t>inflammatory condition of the lung affecting primarily the small air sacs known as alveoli caused by infection with viruses or bacteria. Often diagnosed by symptoms, physical examination, chest X-ray, blood tests. Severity is variable especially in developing countries where people can’t have access to immediate medicare even though early stage diagnoses is very crucial. Especially for children and elderly people.  My goal is to construct a robust convolutional neural network that will be trained with thousands of labeled chest X-ray images to provide fast and accurate diagnosis for the benefit of both patients and health professionals.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a909e7a5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a909e7a5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collected the data from Mendeley public datasets repository that consists of X-ray images of pediatric patients of one to five years old. There are 5863 images annotated as 3 classes: Bacterial Pneumonia, Viral Pneumonia, and Normal. Here is the class distribution chart which is slightly imbalanced. It’s a good thing that bacterial pneumonia has the largest sample size because it is the more catastrophic version of the disease.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a909e7a5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909e7a5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side by side image plot from all three classes. First one is bacterial, second is viral, and third is normal. I found them indifferentiable as a non-expert.  However, overall pneumonia positive images seem to be slightly fainter due to soft tissue around the lungs.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a909e7a5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909e7a5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checked the overall image sizes with distribution chart and most images are at least 256x256 pixels and RGB color channels. Smaller and grayscale images are later removed from analysis. During training process, all images were downsized to 256x256 and color channels were divided by 225 to combat extremely high output values.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a909e7a5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a909e7a5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looked at the data and noticed there is a lot of variations for such a small dataset in angle, opaqueness, body position, zooming and so on. So I used ImageDataGenerator method from Keras library to artificially increase the sample size. Generator passes a slightly different version of same image to every epoch based on parameter values provided. Here is a plot of different versions of same image.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a98ef7aa0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98ef7aa0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comes the deep learning…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909e7a55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909e7a55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constructing a model most suitable for my data, I experimented transfer learning with VGG16 pre-trained model from ImageNet competition. This is rated as the best performing model that predicts 1000 classes from large dataset. I used the pre-trained weights only in first 2 convolutional layers since first few layers capture the general details like </a:t>
            </a:r>
            <a:r>
              <a:rPr lang="en">
                <a:solidFill>
                  <a:schemeClr val="dk1"/>
                </a:solidFill>
                <a:highlight>
                  <a:srgbClr val="FFFFFF"/>
                </a:highlight>
              </a:rPr>
              <a:t>color blobs, patches and edges. Used it as a binary classification model with 25 epochs and reached to 91% validation accuracy.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909e7a55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909e7a55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numerous optimizations, I came up with a custom convolutional neural network. Convolutional layers shrink the image size using a filter while maintaining the features. For example, in a picture of cat, it detects the eyes or ears as features and transfers to the next layer. I used 4 convolutional layers have 256x256x3 image size which was down-sampled to 16x16x3 pixels (neurons) so I could get away with small number of neurons in dense layers. Next is a flattening layer which is required by following 2 dense layers. I added high dropout rate after every dense layer to prevent overfitting and finally batch normalization to scale the activation so that no activation goes very high or very low. A simple example what normalization helps with.. If our model was trained with only black cats, it would still perform well predicting colored cats. And finally output layer with 3 classes with softmax activation.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rcibctFHy1j8RYwIFPnd9bP_jHQTKnjN/view" TargetMode="Externa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sibeltan/Capst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D2E9"/>
            </a:gs>
            <a:gs pos="100000">
              <a:srgbClr val="045962"/>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268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060D40"/>
                </a:solidFill>
              </a:rPr>
              <a:t>Pneumonia Detection by Chest X-Ray Images</a:t>
            </a:r>
            <a:endParaRPr b="1" sz="4800">
              <a:solidFill>
                <a:srgbClr val="060D40"/>
              </a:solidFill>
            </a:endParaRPr>
          </a:p>
        </p:txBody>
      </p:sp>
      <p:sp>
        <p:nvSpPr>
          <p:cNvPr id="55" name="Google Shape;55;p13"/>
          <p:cNvSpPr txBox="1"/>
          <p:nvPr>
            <p:ph idx="1" type="subTitle"/>
          </p:nvPr>
        </p:nvSpPr>
        <p:spPr>
          <a:xfrm>
            <a:off x="311700" y="4321175"/>
            <a:ext cx="85206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urier New"/>
                <a:ea typeface="Courier New"/>
                <a:cs typeface="Courier New"/>
                <a:sym typeface="Courier New"/>
              </a:rPr>
              <a:t>Sibel Tanoglu</a:t>
            </a:r>
            <a:br>
              <a:rPr b="1" lang="en">
                <a:solidFill>
                  <a:srgbClr val="000000"/>
                </a:solidFill>
                <a:latin typeface="Courier New"/>
                <a:ea typeface="Courier New"/>
                <a:cs typeface="Courier New"/>
                <a:sym typeface="Courier New"/>
              </a:rPr>
            </a:br>
            <a:endParaRPr b="1">
              <a:solidFill>
                <a:srgbClr val="000000"/>
              </a:solidFill>
              <a:latin typeface="Courier New"/>
              <a:ea typeface="Courier New"/>
              <a:cs typeface="Courier New"/>
              <a:sym typeface="Courier New"/>
            </a:endParaRPr>
          </a:p>
        </p:txBody>
      </p:sp>
      <p:pic>
        <p:nvPicPr>
          <p:cNvPr id="56" name="Google Shape;56;p13"/>
          <p:cNvPicPr preferRelativeResize="0"/>
          <p:nvPr/>
        </p:nvPicPr>
        <p:blipFill rotWithShape="1">
          <a:blip r:embed="rId3">
            <a:alphaModFix/>
          </a:blip>
          <a:srcRect b="11182" l="0" r="0" t="0"/>
          <a:stretch/>
        </p:blipFill>
        <p:spPr>
          <a:xfrm>
            <a:off x="3765725" y="455575"/>
            <a:ext cx="1818300" cy="17441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 Evaluation</a:t>
            </a:r>
            <a:endParaRPr b="1"/>
          </a:p>
        </p:txBody>
      </p:sp>
      <p:pic>
        <p:nvPicPr>
          <p:cNvPr id="158" name="Google Shape;158;p22"/>
          <p:cNvPicPr preferRelativeResize="0"/>
          <p:nvPr/>
        </p:nvPicPr>
        <p:blipFill>
          <a:blip r:embed="rId3">
            <a:alphaModFix/>
          </a:blip>
          <a:stretch>
            <a:fillRect/>
          </a:stretch>
        </p:blipFill>
        <p:spPr>
          <a:xfrm>
            <a:off x="498525" y="1219999"/>
            <a:ext cx="4868099" cy="3416400"/>
          </a:xfrm>
          <a:prstGeom prst="rect">
            <a:avLst/>
          </a:prstGeom>
          <a:noFill/>
          <a:ln>
            <a:noFill/>
          </a:ln>
        </p:spPr>
      </p:pic>
      <p:pic>
        <p:nvPicPr>
          <p:cNvPr id="159" name="Google Shape;159;p22"/>
          <p:cNvPicPr preferRelativeResize="0"/>
          <p:nvPr/>
        </p:nvPicPr>
        <p:blipFill>
          <a:blip r:embed="rId4">
            <a:alphaModFix/>
          </a:blip>
          <a:stretch>
            <a:fillRect/>
          </a:stretch>
        </p:blipFill>
        <p:spPr>
          <a:xfrm>
            <a:off x="6545347" y="2230497"/>
            <a:ext cx="2286950" cy="2316175"/>
          </a:xfrm>
          <a:prstGeom prst="rect">
            <a:avLst/>
          </a:prstGeom>
          <a:noFill/>
          <a:ln>
            <a:noFill/>
          </a:ln>
        </p:spPr>
      </p:pic>
      <p:sp>
        <p:nvSpPr>
          <p:cNvPr id="160" name="Google Shape;160;p22"/>
          <p:cNvSpPr txBox="1"/>
          <p:nvPr/>
        </p:nvSpPr>
        <p:spPr>
          <a:xfrm>
            <a:off x="6779175" y="1017725"/>
            <a:ext cx="2053200" cy="8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Accuracy = 92.4 %</a:t>
            </a:r>
            <a:endParaRPr b="1"/>
          </a:p>
          <a:p>
            <a:pPr indent="0" lvl="0" marL="0" rtl="0" algn="l">
              <a:spcBef>
                <a:spcPts val="0"/>
              </a:spcBef>
              <a:spcAft>
                <a:spcPts val="0"/>
              </a:spcAft>
              <a:buNone/>
            </a:pPr>
            <a:r>
              <a:rPr b="1" lang="en"/>
              <a:t>Val Accuracy = 90.1 %</a:t>
            </a:r>
            <a:endParaRPr b="1"/>
          </a:p>
        </p:txBody>
      </p:sp>
      <p:sp>
        <p:nvSpPr>
          <p:cNvPr id="161" name="Google Shape;161;p22"/>
          <p:cNvSpPr txBox="1"/>
          <p:nvPr/>
        </p:nvSpPr>
        <p:spPr>
          <a:xfrm>
            <a:off x="6990150" y="1889650"/>
            <a:ext cx="16365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Confusion Matrix</a:t>
            </a:r>
            <a:endParaRPr b="1"/>
          </a:p>
        </p:txBody>
      </p:sp>
      <p:sp>
        <p:nvSpPr>
          <p:cNvPr id="162" name="Google Shape;162;p22"/>
          <p:cNvSpPr txBox="1"/>
          <p:nvPr/>
        </p:nvSpPr>
        <p:spPr>
          <a:xfrm>
            <a:off x="5496650" y="3933775"/>
            <a:ext cx="2108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 Bacteria</a:t>
            </a:r>
            <a:br>
              <a:rPr lang="en"/>
            </a:br>
            <a:r>
              <a:rPr lang="en"/>
              <a:t>1 = Normal</a:t>
            </a:r>
            <a:endParaRPr/>
          </a:p>
          <a:p>
            <a:pPr indent="0" lvl="0" marL="0" rtl="0" algn="l">
              <a:spcBef>
                <a:spcPts val="0"/>
              </a:spcBef>
              <a:spcAft>
                <a:spcPts val="0"/>
              </a:spcAft>
              <a:buNone/>
            </a:pPr>
            <a:r>
              <a:rPr lang="en"/>
              <a:t>2 = Virus</a:t>
            </a:r>
            <a:endParaRPr/>
          </a:p>
        </p:txBody>
      </p:sp>
      <p:cxnSp>
        <p:nvCxnSpPr>
          <p:cNvPr id="163" name="Google Shape;163;p22"/>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64" name="Google Shape;164;p22"/>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65" name="Google Shape;165;p22"/>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66" name="Google Shape;166;p22"/>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Workspace</a:t>
            </a:r>
            <a:r>
              <a:rPr b="1" lang="en"/>
              <a:t> 1</a:t>
            </a:r>
            <a:endParaRPr b="1"/>
          </a:p>
        </p:txBody>
      </p:sp>
      <p:sp>
        <p:nvSpPr>
          <p:cNvPr id="172" name="Google Shape;172;p23"/>
          <p:cNvSpPr txBox="1"/>
          <p:nvPr>
            <p:ph idx="1" type="body"/>
          </p:nvPr>
        </p:nvSpPr>
        <p:spPr>
          <a:xfrm>
            <a:off x="311700" y="1017725"/>
            <a:ext cx="8520600" cy="388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AWS EC2 P3 Instance pre-configured with ML packages</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Windows Server 2016</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NVIDIA Tesla V100GPU / CUDA Runtime</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64 GB RAM</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100 GB HDD</a:t>
            </a:r>
            <a:endParaRPr b="1">
              <a:solidFill>
                <a:srgbClr val="000000"/>
              </a:solidFill>
            </a:endParaRPr>
          </a:p>
          <a:p>
            <a:pPr indent="0" lvl="0" marL="457200" rtl="0" algn="l">
              <a:spcBef>
                <a:spcPts val="1600"/>
              </a:spcBef>
              <a:spcAft>
                <a:spcPts val="1600"/>
              </a:spcAft>
              <a:buNone/>
            </a:pPr>
            <a:r>
              <a:t/>
            </a:r>
            <a:endParaRPr/>
          </a:p>
        </p:txBody>
      </p:sp>
      <p:pic>
        <p:nvPicPr>
          <p:cNvPr id="173" name="Google Shape;173;p23"/>
          <p:cNvPicPr preferRelativeResize="0"/>
          <p:nvPr/>
        </p:nvPicPr>
        <p:blipFill>
          <a:blip r:embed="rId3">
            <a:alphaModFix/>
          </a:blip>
          <a:stretch>
            <a:fillRect/>
          </a:stretch>
        </p:blipFill>
        <p:spPr>
          <a:xfrm>
            <a:off x="421225" y="2797175"/>
            <a:ext cx="3619500" cy="1771650"/>
          </a:xfrm>
          <a:prstGeom prst="rect">
            <a:avLst/>
          </a:prstGeom>
          <a:noFill/>
          <a:ln>
            <a:noFill/>
          </a:ln>
        </p:spPr>
      </p:pic>
      <p:pic>
        <p:nvPicPr>
          <p:cNvPr id="174" name="Google Shape;174;p23"/>
          <p:cNvPicPr preferRelativeResize="0"/>
          <p:nvPr/>
        </p:nvPicPr>
        <p:blipFill>
          <a:blip r:embed="rId4">
            <a:alphaModFix/>
          </a:blip>
          <a:stretch>
            <a:fillRect/>
          </a:stretch>
        </p:blipFill>
        <p:spPr>
          <a:xfrm>
            <a:off x="4040722" y="2156850"/>
            <a:ext cx="4440924" cy="2571751"/>
          </a:xfrm>
          <a:prstGeom prst="rect">
            <a:avLst/>
          </a:prstGeom>
          <a:noFill/>
          <a:ln>
            <a:noFill/>
          </a:ln>
        </p:spPr>
      </p:pic>
      <p:cxnSp>
        <p:nvCxnSpPr>
          <p:cNvPr id="175" name="Google Shape;175;p23"/>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76" name="Google Shape;176;p23"/>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77" name="Google Shape;177;p23"/>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78" name="Google Shape;178;p23"/>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Workspace 2</a:t>
            </a:r>
            <a:endParaRPr b="1"/>
          </a:p>
        </p:txBody>
      </p:sp>
      <p:pic>
        <p:nvPicPr>
          <p:cNvPr id="184" name="Google Shape;184;p24"/>
          <p:cNvPicPr preferRelativeResize="0"/>
          <p:nvPr/>
        </p:nvPicPr>
        <p:blipFill>
          <a:blip r:embed="rId3">
            <a:alphaModFix/>
          </a:blip>
          <a:stretch>
            <a:fillRect/>
          </a:stretch>
        </p:blipFill>
        <p:spPr>
          <a:xfrm>
            <a:off x="1811175" y="1170125"/>
            <a:ext cx="5176751" cy="3733675"/>
          </a:xfrm>
          <a:prstGeom prst="rect">
            <a:avLst/>
          </a:prstGeom>
          <a:noFill/>
          <a:ln>
            <a:noFill/>
          </a:ln>
        </p:spPr>
      </p:pic>
      <p:pic>
        <p:nvPicPr>
          <p:cNvPr id="185" name="Google Shape;185;p24"/>
          <p:cNvPicPr preferRelativeResize="0"/>
          <p:nvPr/>
        </p:nvPicPr>
        <p:blipFill>
          <a:blip r:embed="rId4">
            <a:alphaModFix/>
          </a:blip>
          <a:stretch>
            <a:fillRect/>
          </a:stretch>
        </p:blipFill>
        <p:spPr>
          <a:xfrm>
            <a:off x="7289251" y="240725"/>
            <a:ext cx="1702350" cy="1702350"/>
          </a:xfrm>
          <a:prstGeom prst="rect">
            <a:avLst/>
          </a:prstGeom>
          <a:noFill/>
          <a:ln>
            <a:noFill/>
          </a:ln>
        </p:spPr>
      </p:pic>
      <p:cxnSp>
        <p:nvCxnSpPr>
          <p:cNvPr id="186" name="Google Shape;186;p24"/>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87" name="Google Shape;187;p24"/>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88" name="Google Shape;188;p24"/>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89" name="Google Shape;189;p24"/>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X-ray App Demo</a:t>
            </a:r>
            <a:endParaRPr b="1"/>
          </a:p>
        </p:txBody>
      </p:sp>
      <p:cxnSp>
        <p:nvCxnSpPr>
          <p:cNvPr id="195" name="Google Shape;195;p25"/>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96" name="Google Shape;196;p25"/>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97" name="Google Shape;197;p25"/>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98" name="Google Shape;198;p25"/>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pic>
        <p:nvPicPr>
          <p:cNvPr id="199" name="Google Shape;199;p25" title="X-ray_App.mkv">
            <a:hlinkClick r:id="rId3"/>
          </p:cNvPr>
          <p:cNvPicPr preferRelativeResize="0"/>
          <p:nvPr/>
        </p:nvPicPr>
        <p:blipFill>
          <a:blip r:embed="rId4">
            <a:alphaModFix/>
          </a:blip>
          <a:stretch>
            <a:fillRect/>
          </a:stretch>
        </p:blipFill>
        <p:spPr>
          <a:xfrm>
            <a:off x="1372924" y="941525"/>
            <a:ext cx="6876926" cy="3826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Next Steps</a:t>
            </a:r>
            <a:endParaRPr b="1"/>
          </a:p>
        </p:txBody>
      </p:sp>
      <p:sp>
        <p:nvSpPr>
          <p:cNvPr id="205" name="Google Shape;205;p26"/>
          <p:cNvSpPr txBox="1"/>
          <p:nvPr>
            <p:ph idx="1" type="body"/>
          </p:nvPr>
        </p:nvSpPr>
        <p:spPr>
          <a:xfrm>
            <a:off x="311700" y="1152475"/>
            <a:ext cx="8520600" cy="355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Collecting more data.</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Adding more complexity in model and using Keras gridsearch functionality.</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Creating additional model with PyTorch library and compare the results.</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Researching on how to detect most informative pixels on X-ray (highest weights) and emphasize (highlight) them on image.</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Partnering with radiologists to classify same X-rays and compare model’s performance with professional interpretation.</a:t>
            </a:r>
            <a:endParaRPr>
              <a:solidFill>
                <a:srgbClr val="000000"/>
              </a:solidFill>
            </a:endParaRPr>
          </a:p>
          <a:p>
            <a:pPr indent="0" lvl="0" marL="457200" rtl="0" algn="l">
              <a:spcBef>
                <a:spcPts val="1600"/>
              </a:spcBef>
              <a:spcAft>
                <a:spcPts val="1600"/>
              </a:spcAft>
              <a:buNone/>
            </a:pPr>
            <a:r>
              <a:t/>
            </a:r>
            <a:endParaRPr/>
          </a:p>
        </p:txBody>
      </p:sp>
      <p:cxnSp>
        <p:nvCxnSpPr>
          <p:cNvPr id="206" name="Google Shape;206;p26"/>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207" name="Google Shape;207;p26"/>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208" name="Google Shape;208;p26"/>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209" name="Google Shape;209;p26"/>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D2E9"/>
            </a:gs>
            <a:gs pos="100000">
              <a:srgbClr val="045962"/>
            </a:gs>
          </a:gsLst>
          <a:path path="circle">
            <a:fillToRect b="50%" l="50%" r="50%" t="50%"/>
          </a:path>
          <a:tileRect/>
        </a:gradFill>
      </p:bgPr>
    </p:bg>
    <p:spTree>
      <p:nvGrpSpPr>
        <p:cNvPr id="213" name="Shape 213"/>
        <p:cNvGrpSpPr/>
        <p:nvPr/>
      </p:nvGrpSpPr>
      <p:grpSpPr>
        <a:xfrm>
          <a:off x="0" y="0"/>
          <a:ext cx="0" cy="0"/>
          <a:chOff x="0" y="0"/>
          <a:chExt cx="0" cy="0"/>
        </a:xfrm>
      </p:grpSpPr>
      <p:sp>
        <p:nvSpPr>
          <p:cNvPr id="214" name="Google Shape;214;p27"/>
          <p:cNvSpPr txBox="1"/>
          <p:nvPr>
            <p:ph idx="1" type="body"/>
          </p:nvPr>
        </p:nvSpPr>
        <p:spPr>
          <a:xfrm>
            <a:off x="311700" y="1182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rPr>
              <a:t>Thank you...</a:t>
            </a:r>
            <a:endParaRPr b="1" sz="3000">
              <a:solidFill>
                <a:srgbClr val="FFFFFF"/>
              </a:solidFill>
            </a:endParaRPr>
          </a:p>
          <a:p>
            <a:pPr indent="0" lvl="0" marL="0" rtl="0" algn="l">
              <a:spcBef>
                <a:spcPts val="1600"/>
              </a:spcBef>
              <a:spcAft>
                <a:spcPts val="0"/>
              </a:spcAft>
              <a:buNone/>
            </a:pPr>
            <a:r>
              <a:rPr b="1" i="1" lang="en" sz="3000">
                <a:solidFill>
                  <a:srgbClr val="FFFFFF"/>
                </a:solidFill>
              </a:rPr>
              <a:t>Deep learning is shallow next to the depths of your greatness.</a:t>
            </a:r>
            <a:endParaRPr b="1" i="1" sz="3000">
              <a:solidFill>
                <a:srgbClr val="FFFFFF"/>
              </a:solidFill>
            </a:endParaRPr>
          </a:p>
          <a:p>
            <a:pPr indent="0" lvl="0" marL="0" rtl="0" algn="l">
              <a:spcBef>
                <a:spcPts val="1600"/>
              </a:spcBef>
              <a:spcAft>
                <a:spcPts val="0"/>
              </a:spcAft>
              <a:buNone/>
            </a:pPr>
            <a:r>
              <a:t/>
            </a:r>
            <a:endParaRPr b="1" sz="3000">
              <a:solidFill>
                <a:srgbClr val="FFFFFF"/>
              </a:solidFill>
            </a:endParaRPr>
          </a:p>
          <a:p>
            <a:pPr indent="0" lvl="0" marL="0" rtl="0" algn="l">
              <a:spcBef>
                <a:spcPts val="1600"/>
              </a:spcBef>
              <a:spcAft>
                <a:spcPts val="1600"/>
              </a:spcAft>
              <a:buNone/>
            </a:pPr>
            <a:r>
              <a:rPr b="1" lang="en">
                <a:solidFill>
                  <a:srgbClr val="FFFFFF"/>
                </a:solidFill>
              </a:rPr>
              <a:t>Repo: </a:t>
            </a:r>
            <a:r>
              <a:rPr lang="en" u="sng">
                <a:solidFill>
                  <a:srgbClr val="FFFFFF"/>
                </a:solidFill>
                <a:hlinkClick r:id="rId3"/>
              </a:rPr>
              <a:t>https://github.com/sibeltan/Capstone/</a:t>
            </a:r>
            <a:endParaRPr b="1">
              <a:solidFill>
                <a:srgbClr val="FFFFFF"/>
              </a:solidFill>
            </a:endParaRPr>
          </a:p>
        </p:txBody>
      </p:sp>
      <p:cxnSp>
        <p:nvCxnSpPr>
          <p:cNvPr id="215" name="Google Shape;215;p27"/>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216" name="Google Shape;216;p27"/>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217" name="Google Shape;217;p27"/>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218" name="Google Shape;218;p27"/>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62" name="Google Shape;62;p14"/>
          <p:cNvSpPr txBox="1"/>
          <p:nvPr>
            <p:ph idx="1" type="body"/>
          </p:nvPr>
        </p:nvSpPr>
        <p:spPr>
          <a:xfrm>
            <a:off x="311700" y="1152475"/>
            <a:ext cx="8520600" cy="187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Pneumonia is an inflammatory condition of the lung affecting primarily the small air sacs known as alveoli caused by infection with viruses or bacteria.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Diagnosed by symptoms, physical examination, chest X-ray, blood tests.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Severity is variable especially in developing countries.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Early stage diagnosis is very crucial.</a:t>
            </a:r>
            <a:br>
              <a:rPr lang="en">
                <a:solidFill>
                  <a:srgbClr val="000000"/>
                </a:solidFill>
              </a:rPr>
            </a:br>
            <a:endParaRPr>
              <a:solidFill>
                <a:srgbClr val="000000"/>
              </a:solidFill>
            </a:endParaRPr>
          </a:p>
          <a:p>
            <a:pPr indent="0" lvl="0" marL="0" rtl="0" algn="l">
              <a:spcBef>
                <a:spcPts val="1600"/>
              </a:spcBef>
              <a:spcAft>
                <a:spcPts val="0"/>
              </a:spcAft>
              <a:buNone/>
            </a:pPr>
            <a:r>
              <a:rPr lang="en">
                <a:solidFill>
                  <a:srgbClr val="000000"/>
                </a:solidFill>
              </a:rPr>
              <a:t> </a:t>
            </a:r>
            <a:endParaRPr>
              <a:solidFill>
                <a:srgbClr val="000000"/>
              </a:solidFill>
            </a:endParaRPr>
          </a:p>
          <a:p>
            <a:pPr indent="0" lvl="0" marL="0" rtl="0" algn="l">
              <a:spcBef>
                <a:spcPts val="1600"/>
              </a:spcBef>
              <a:spcAft>
                <a:spcPts val="1600"/>
              </a:spcAft>
              <a:buNone/>
            </a:pPr>
            <a:r>
              <a:t/>
            </a:r>
            <a:endParaRPr/>
          </a:p>
        </p:txBody>
      </p:sp>
      <p:cxnSp>
        <p:nvCxnSpPr>
          <p:cNvPr id="63" name="Google Shape;63;p14"/>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64" name="Google Shape;64;p14"/>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sp>
        <p:nvSpPr>
          <p:cNvPr id="65" name="Google Shape;65;p14"/>
          <p:cNvSpPr txBox="1"/>
          <p:nvPr>
            <p:ph type="title"/>
          </p:nvPr>
        </p:nvSpPr>
        <p:spPr>
          <a:xfrm>
            <a:off x="310950" y="2955325"/>
            <a:ext cx="8520600" cy="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endParaRPr b="1"/>
          </a:p>
        </p:txBody>
      </p:sp>
      <p:cxnSp>
        <p:nvCxnSpPr>
          <p:cNvPr id="66" name="Google Shape;66;p14"/>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67" name="Google Shape;67;p14"/>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
        <p:nvSpPr>
          <p:cNvPr id="68" name="Google Shape;68;p14"/>
          <p:cNvSpPr txBox="1"/>
          <p:nvPr/>
        </p:nvSpPr>
        <p:spPr>
          <a:xfrm>
            <a:off x="373150" y="3473700"/>
            <a:ext cx="8458500" cy="9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A robust convolutional neural network that will be trained with thousands of labeled chest X-ray images to provide fast and accurate diagnosis for the benefit of both patients and health professionals.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a:t>
            </a:r>
            <a:endParaRPr b="1"/>
          </a:p>
        </p:txBody>
      </p:sp>
      <p:sp>
        <p:nvSpPr>
          <p:cNvPr id="74" name="Google Shape;74;p15"/>
          <p:cNvSpPr txBox="1"/>
          <p:nvPr>
            <p:ph idx="1" type="body"/>
          </p:nvPr>
        </p:nvSpPr>
        <p:spPr>
          <a:xfrm>
            <a:off x="311700" y="1076275"/>
            <a:ext cx="8520600" cy="165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Collected from </a:t>
            </a:r>
            <a:r>
              <a:rPr b="1" lang="en" u="sng">
                <a:solidFill>
                  <a:schemeClr val="dk1"/>
                </a:solidFill>
                <a:highlight>
                  <a:srgbClr val="FFFFFF"/>
                </a:highlight>
              </a:rPr>
              <a:t>Mendeley</a:t>
            </a:r>
            <a:r>
              <a:rPr lang="en">
                <a:solidFill>
                  <a:schemeClr val="dk1"/>
                </a:solidFill>
                <a:highlight>
                  <a:srgbClr val="FFFFFF"/>
                </a:highlight>
              </a:rPr>
              <a:t> public datasets repository</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Labeled Optical Coherence Tomography (OCT) and Chest X-Ray Images for Classification</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Pediatric patients of one to five years old from Women and Children’s Medical Center, Guangzhou.</a:t>
            </a:r>
            <a:endParaRPr>
              <a:solidFill>
                <a:schemeClr val="dk1"/>
              </a:solidFill>
              <a:highlight>
                <a:srgbClr val="FFFFFF"/>
              </a:highlight>
            </a:endParaRPr>
          </a:p>
          <a:p>
            <a:pPr indent="0" lvl="0" marL="457200" rtl="0" algn="l">
              <a:spcBef>
                <a:spcPts val="1600"/>
              </a:spcBef>
              <a:spcAft>
                <a:spcPts val="0"/>
              </a:spcAft>
              <a:buNone/>
            </a:pPr>
            <a:r>
              <a:t/>
            </a:r>
            <a:endParaRPr>
              <a:solidFill>
                <a:schemeClr val="dk1"/>
              </a:solidFill>
              <a:highlight>
                <a:srgbClr val="FFFFFF"/>
              </a:highlight>
            </a:endParaRPr>
          </a:p>
          <a:p>
            <a:pPr indent="0" lvl="0" marL="0" rtl="0" algn="l">
              <a:spcBef>
                <a:spcPts val="1600"/>
              </a:spcBef>
              <a:spcAft>
                <a:spcPts val="1600"/>
              </a:spcAft>
              <a:buNone/>
            </a:pPr>
            <a:r>
              <a:t/>
            </a:r>
            <a:endParaRPr>
              <a:solidFill>
                <a:schemeClr val="dk1"/>
              </a:solidFill>
              <a:highlight>
                <a:srgbClr val="FFFFFF"/>
              </a:highlight>
            </a:endParaRPr>
          </a:p>
        </p:txBody>
      </p:sp>
      <p:pic>
        <p:nvPicPr>
          <p:cNvPr id="75" name="Google Shape;75;p15"/>
          <p:cNvPicPr preferRelativeResize="0"/>
          <p:nvPr/>
        </p:nvPicPr>
        <p:blipFill>
          <a:blip r:embed="rId3">
            <a:alphaModFix/>
          </a:blip>
          <a:stretch>
            <a:fillRect/>
          </a:stretch>
        </p:blipFill>
        <p:spPr>
          <a:xfrm>
            <a:off x="215075" y="3097113"/>
            <a:ext cx="5638800" cy="1590675"/>
          </a:xfrm>
          <a:prstGeom prst="rect">
            <a:avLst/>
          </a:prstGeom>
          <a:noFill/>
          <a:ln>
            <a:noFill/>
          </a:ln>
        </p:spPr>
      </p:pic>
      <p:pic>
        <p:nvPicPr>
          <p:cNvPr id="76" name="Google Shape;76;p15"/>
          <p:cNvPicPr preferRelativeResize="0"/>
          <p:nvPr/>
        </p:nvPicPr>
        <p:blipFill>
          <a:blip r:embed="rId4">
            <a:alphaModFix/>
          </a:blip>
          <a:stretch>
            <a:fillRect/>
          </a:stretch>
        </p:blipFill>
        <p:spPr>
          <a:xfrm>
            <a:off x="5648096" y="2379171"/>
            <a:ext cx="3250800" cy="2459525"/>
          </a:xfrm>
          <a:prstGeom prst="rect">
            <a:avLst/>
          </a:prstGeom>
          <a:noFill/>
          <a:ln>
            <a:noFill/>
          </a:ln>
        </p:spPr>
      </p:pic>
      <p:cxnSp>
        <p:nvCxnSpPr>
          <p:cNvPr id="77" name="Google Shape;77;p15"/>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78" name="Google Shape;78;p15"/>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79" name="Google Shape;79;p15"/>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80" name="Google Shape;80;p15"/>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X-rays </a:t>
            </a:r>
            <a:r>
              <a:rPr b="1" lang="en"/>
              <a:t>Visualization</a:t>
            </a:r>
            <a:endParaRPr b="1"/>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Images are almost indifferentiable for non-experts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Pneumonia positive images seem to be slightly more faint due to soft tissue (water) around the lungs</a:t>
            </a:r>
            <a:endParaRPr/>
          </a:p>
        </p:txBody>
      </p:sp>
      <p:pic>
        <p:nvPicPr>
          <p:cNvPr id="87" name="Google Shape;87;p16"/>
          <p:cNvPicPr preferRelativeResize="0"/>
          <p:nvPr/>
        </p:nvPicPr>
        <p:blipFill>
          <a:blip r:embed="rId3">
            <a:alphaModFix/>
          </a:blip>
          <a:stretch>
            <a:fillRect/>
          </a:stretch>
        </p:blipFill>
        <p:spPr>
          <a:xfrm>
            <a:off x="242000" y="2213463"/>
            <a:ext cx="6838950" cy="2619375"/>
          </a:xfrm>
          <a:prstGeom prst="rect">
            <a:avLst/>
          </a:prstGeom>
          <a:noFill/>
          <a:ln>
            <a:noFill/>
          </a:ln>
        </p:spPr>
      </p:pic>
      <p:sp>
        <p:nvSpPr>
          <p:cNvPr id="88" name="Google Shape;88;p16"/>
          <p:cNvSpPr txBox="1"/>
          <p:nvPr/>
        </p:nvSpPr>
        <p:spPr>
          <a:xfrm>
            <a:off x="7004050" y="2318350"/>
            <a:ext cx="2021700" cy="23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Black: Air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rPr b="1" lang="en"/>
              <a:t>Dark Grey: Fat</a:t>
            </a:r>
            <a:endParaRPr b="1"/>
          </a:p>
          <a:p>
            <a:pPr indent="0" lvl="0" marL="0" rtl="0" algn="l">
              <a:spcBef>
                <a:spcPts val="0"/>
              </a:spcBef>
              <a:spcAft>
                <a:spcPts val="0"/>
              </a:spcAft>
              <a:buClr>
                <a:schemeClr val="dk1"/>
              </a:buClr>
              <a:buSzPts val="1100"/>
              <a:buFont typeface="Arial"/>
              <a:buNone/>
            </a:pPr>
            <a:r>
              <a:rPr b="1" lang="en"/>
              <a:t> </a:t>
            </a:r>
            <a:endParaRPr b="1"/>
          </a:p>
          <a:p>
            <a:pPr indent="0" lvl="0" marL="0" rtl="0" algn="l">
              <a:spcBef>
                <a:spcPts val="0"/>
              </a:spcBef>
              <a:spcAft>
                <a:spcPts val="0"/>
              </a:spcAft>
              <a:buNone/>
            </a:pPr>
            <a:r>
              <a:rPr b="1" lang="en"/>
              <a:t>Light Grey: Soft tissue</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rPr b="1" lang="en"/>
              <a:t>Off white: Bone</a:t>
            </a:r>
            <a:endParaRPr b="1"/>
          </a:p>
          <a:p>
            <a:pPr indent="0" lvl="0" marL="0" rtl="0" algn="l">
              <a:spcBef>
                <a:spcPts val="0"/>
              </a:spcBef>
              <a:spcAft>
                <a:spcPts val="0"/>
              </a:spcAft>
              <a:buClr>
                <a:schemeClr val="dk1"/>
              </a:buClr>
              <a:buSzPts val="1100"/>
              <a:buFont typeface="Arial"/>
              <a:buNone/>
            </a:pPr>
            <a:r>
              <a:rPr b="1" lang="en"/>
              <a:t>  </a:t>
            </a:r>
            <a:endParaRPr b="1"/>
          </a:p>
          <a:p>
            <a:pPr indent="0" lvl="0" marL="0" rtl="0" algn="l">
              <a:spcBef>
                <a:spcPts val="0"/>
              </a:spcBef>
              <a:spcAft>
                <a:spcPts val="0"/>
              </a:spcAft>
              <a:buClr>
                <a:schemeClr val="dk1"/>
              </a:buClr>
              <a:buSzPts val="1100"/>
              <a:buFont typeface="Arial"/>
              <a:buNone/>
            </a:pPr>
            <a:r>
              <a:rPr b="1" lang="en"/>
              <a:t>Bright white: Metal</a:t>
            </a:r>
            <a:r>
              <a:rPr lang="en"/>
              <a:t>  </a:t>
            </a:r>
            <a:endParaRPr/>
          </a:p>
          <a:p>
            <a:pPr indent="0" lvl="0" marL="0" rtl="0" algn="l">
              <a:spcBef>
                <a:spcPts val="0"/>
              </a:spcBef>
              <a:spcAft>
                <a:spcPts val="0"/>
              </a:spcAft>
              <a:buNone/>
            </a:pPr>
            <a:r>
              <a:t/>
            </a:r>
            <a:endParaRPr/>
          </a:p>
        </p:txBody>
      </p:sp>
      <p:cxnSp>
        <p:nvCxnSpPr>
          <p:cNvPr id="89" name="Google Shape;89;p16"/>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90" name="Google Shape;90;p16"/>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91" name="Google Shape;91;p16"/>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92" name="Google Shape;92;p16"/>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Image Size Distribution (px)</a:t>
            </a:r>
            <a:endParaRPr b="1"/>
          </a:p>
        </p:txBody>
      </p:sp>
      <p:sp>
        <p:nvSpPr>
          <p:cNvPr id="98" name="Google Shape;98;p17"/>
          <p:cNvSpPr txBox="1"/>
          <p:nvPr>
            <p:ph idx="1" type="body"/>
          </p:nvPr>
        </p:nvSpPr>
        <p:spPr>
          <a:xfrm>
            <a:off x="5559875" y="1374425"/>
            <a:ext cx="3389400" cy="319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Most images are at least 256 × 256 pixels and RGB color channels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Smaller and grayscale images are removed from analysis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Downsized all images to 256x256x3 tensor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Multiplied channels by 1./255</a:t>
            </a:r>
            <a:endParaRPr>
              <a:solidFill>
                <a:srgbClr val="000000"/>
              </a:solidFill>
            </a:endParaRPr>
          </a:p>
        </p:txBody>
      </p:sp>
      <p:cxnSp>
        <p:nvCxnSpPr>
          <p:cNvPr id="99" name="Google Shape;99;p17"/>
          <p:cNvCxnSpPr/>
          <p:nvPr/>
        </p:nvCxnSpPr>
        <p:spPr>
          <a:xfrm>
            <a:off x="15000" y="1025"/>
            <a:ext cx="9112500" cy="11100"/>
          </a:xfrm>
          <a:prstGeom prst="straightConnector1">
            <a:avLst/>
          </a:prstGeom>
          <a:noFill/>
          <a:ln cap="flat" cmpd="sng" w="76200">
            <a:solidFill>
              <a:srgbClr val="000000"/>
            </a:solidFill>
            <a:prstDash val="solid"/>
            <a:round/>
            <a:headEnd len="med" w="med" type="none"/>
            <a:tailEnd len="med" w="med" type="none"/>
          </a:ln>
        </p:spPr>
      </p:cxnSp>
      <p:cxnSp>
        <p:nvCxnSpPr>
          <p:cNvPr id="100" name="Google Shape;100;p17"/>
          <p:cNvCxnSpPr/>
          <p:nvPr/>
        </p:nvCxnSpPr>
        <p:spPr>
          <a:xfrm>
            <a:off x="15000" y="77225"/>
            <a:ext cx="9112500" cy="11100"/>
          </a:xfrm>
          <a:prstGeom prst="straightConnector1">
            <a:avLst/>
          </a:prstGeom>
          <a:noFill/>
          <a:ln cap="flat" cmpd="sng" w="76200">
            <a:solidFill>
              <a:srgbClr val="45818E"/>
            </a:solidFill>
            <a:prstDash val="solid"/>
            <a:round/>
            <a:headEnd len="med" w="med" type="none"/>
            <a:tailEnd len="med" w="med" type="none"/>
          </a:ln>
        </p:spPr>
      </p:cxnSp>
      <p:pic>
        <p:nvPicPr>
          <p:cNvPr id="101" name="Google Shape;101;p17"/>
          <p:cNvPicPr preferRelativeResize="0"/>
          <p:nvPr/>
        </p:nvPicPr>
        <p:blipFill>
          <a:blip r:embed="rId3">
            <a:alphaModFix/>
          </a:blip>
          <a:stretch>
            <a:fillRect/>
          </a:stretch>
        </p:blipFill>
        <p:spPr>
          <a:xfrm>
            <a:off x="6900" y="1246175"/>
            <a:ext cx="5370201" cy="3309350"/>
          </a:xfrm>
          <a:prstGeom prst="rect">
            <a:avLst/>
          </a:prstGeom>
          <a:noFill/>
          <a:ln>
            <a:noFill/>
          </a:ln>
        </p:spPr>
      </p:pic>
      <p:cxnSp>
        <p:nvCxnSpPr>
          <p:cNvPr id="102" name="Google Shape;102;p17"/>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03" name="Google Shape;103;p17"/>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04" name="Google Shape;104;p17"/>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05" name="Google Shape;105;p17"/>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Augmentation</a:t>
            </a:r>
            <a:endParaRPr b="1"/>
          </a:p>
        </p:txBody>
      </p:sp>
      <p:sp>
        <p:nvSpPr>
          <p:cNvPr id="111" name="Google Shape;111;p18"/>
          <p:cNvSpPr txBox="1"/>
          <p:nvPr>
            <p:ph idx="1" type="body"/>
          </p:nvPr>
        </p:nvSpPr>
        <p:spPr>
          <a:xfrm>
            <a:off x="311700" y="1024825"/>
            <a:ext cx="8520600" cy="19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1"/>
                </a:solidFill>
                <a:highlight>
                  <a:srgbClr val="FFFFFF"/>
                </a:highlight>
              </a:rPr>
              <a:t>Problem:</a:t>
            </a:r>
            <a:r>
              <a:rPr lang="en">
                <a:solidFill>
                  <a:schemeClr val="dk1"/>
                </a:solidFill>
                <a:highlight>
                  <a:srgbClr val="FFFFFF"/>
                </a:highlight>
              </a:rPr>
              <a:t> A lot of variations for such a small dataset (angle, opaqueness, body position, zooming etc)</a:t>
            </a:r>
            <a:br>
              <a:rPr lang="en">
                <a:solidFill>
                  <a:schemeClr val="dk1"/>
                </a:solidFill>
                <a:highlight>
                  <a:srgbClr val="FFFFFF"/>
                </a:highlight>
              </a:rPr>
            </a:br>
            <a:r>
              <a:rPr lang="en" u="sng">
                <a:solidFill>
                  <a:schemeClr val="dk1"/>
                </a:solidFill>
                <a:highlight>
                  <a:srgbClr val="FFFFFF"/>
                </a:highlight>
              </a:rPr>
              <a:t>Solution:</a:t>
            </a:r>
            <a:r>
              <a:rPr lang="en">
                <a:solidFill>
                  <a:schemeClr val="dk1"/>
                </a:solidFill>
                <a:highlight>
                  <a:srgbClr val="FFFFFF"/>
                </a:highlight>
              </a:rPr>
              <a:t> Image Data generator</a:t>
            </a:r>
            <a:br>
              <a:rPr lang="en">
                <a:solidFill>
                  <a:schemeClr val="dk1"/>
                </a:solidFill>
                <a:highlight>
                  <a:srgbClr val="FFFFFF"/>
                </a:highlight>
              </a:rPr>
            </a:br>
            <a:r>
              <a:rPr b="1" i="1" lang="en">
                <a:solidFill>
                  <a:schemeClr val="dk1"/>
                </a:solidFill>
                <a:highlight>
                  <a:srgbClr val="FFFFFF"/>
                </a:highlight>
              </a:rPr>
              <a:t>rotation_range=20, width_shift_range=0.1, height_shift_range=0.1,</a:t>
            </a:r>
            <a:br>
              <a:rPr b="1" i="1" lang="en">
                <a:solidFill>
                  <a:schemeClr val="dk1"/>
                </a:solidFill>
                <a:highlight>
                  <a:srgbClr val="FFFFFF"/>
                </a:highlight>
              </a:rPr>
            </a:br>
            <a:r>
              <a:rPr b="1" i="1" lang="en">
                <a:solidFill>
                  <a:schemeClr val="dk1"/>
                </a:solidFill>
                <a:highlight>
                  <a:srgbClr val="FFFFFF"/>
                </a:highlight>
              </a:rPr>
              <a:t>shear_range=0.1, zoom_range=0.2, horizontal_flip=True, fill_mode='nearest’</a:t>
            </a:r>
            <a:br>
              <a:rPr b="1" i="1" lang="en">
                <a:solidFill>
                  <a:schemeClr val="dk1"/>
                </a:solidFill>
                <a:highlight>
                  <a:srgbClr val="FFFFFF"/>
                </a:highlight>
              </a:rPr>
            </a:br>
            <a:r>
              <a:rPr lang="en">
                <a:solidFill>
                  <a:schemeClr val="dk1"/>
                </a:solidFill>
                <a:highlight>
                  <a:srgbClr val="FFFFFF"/>
                </a:highlight>
              </a:rPr>
              <a:t>Different versions of same image:</a:t>
            </a:r>
            <a:endParaRPr>
              <a:solidFill>
                <a:schemeClr val="dk1"/>
              </a:solidFill>
              <a:highlight>
                <a:srgbClr val="FFFFFF"/>
              </a:highlight>
            </a:endParaRPr>
          </a:p>
          <a:p>
            <a:pPr indent="0" lvl="0" marL="0" rtl="0" algn="l">
              <a:spcBef>
                <a:spcPts val="1600"/>
              </a:spcBef>
              <a:spcAft>
                <a:spcPts val="1600"/>
              </a:spcAft>
              <a:buNone/>
            </a:pPr>
            <a:r>
              <a:rPr lang="en">
                <a:solidFill>
                  <a:schemeClr val="dk1"/>
                </a:solidFill>
                <a:highlight>
                  <a:srgbClr val="FFFFFF"/>
                </a:highlight>
              </a:rPr>
              <a:t>  </a:t>
            </a:r>
            <a:endParaRPr>
              <a:solidFill>
                <a:schemeClr val="dk1"/>
              </a:solidFill>
              <a:highlight>
                <a:srgbClr val="FFFFFF"/>
              </a:highlight>
            </a:endParaRPr>
          </a:p>
        </p:txBody>
      </p:sp>
      <p:cxnSp>
        <p:nvCxnSpPr>
          <p:cNvPr id="112" name="Google Shape;112;p18"/>
          <p:cNvCxnSpPr/>
          <p:nvPr/>
        </p:nvCxnSpPr>
        <p:spPr>
          <a:xfrm>
            <a:off x="15000" y="1025"/>
            <a:ext cx="9112500" cy="11100"/>
          </a:xfrm>
          <a:prstGeom prst="straightConnector1">
            <a:avLst/>
          </a:prstGeom>
          <a:noFill/>
          <a:ln cap="flat" cmpd="sng" w="76200">
            <a:solidFill>
              <a:srgbClr val="000000"/>
            </a:solidFill>
            <a:prstDash val="solid"/>
            <a:round/>
            <a:headEnd len="med" w="med" type="none"/>
            <a:tailEnd len="med" w="med" type="none"/>
          </a:ln>
        </p:spPr>
      </p:cxnSp>
      <p:cxnSp>
        <p:nvCxnSpPr>
          <p:cNvPr id="113" name="Google Shape;113;p18"/>
          <p:cNvCxnSpPr/>
          <p:nvPr/>
        </p:nvCxnSpPr>
        <p:spPr>
          <a:xfrm>
            <a:off x="15000" y="77225"/>
            <a:ext cx="9112500" cy="11100"/>
          </a:xfrm>
          <a:prstGeom prst="straightConnector1">
            <a:avLst/>
          </a:prstGeom>
          <a:noFill/>
          <a:ln cap="flat" cmpd="sng" w="76200">
            <a:solidFill>
              <a:srgbClr val="45818E"/>
            </a:solidFill>
            <a:prstDash val="solid"/>
            <a:round/>
            <a:headEnd len="med" w="med" type="none"/>
            <a:tailEnd len="med" w="med" type="none"/>
          </a:ln>
        </p:spPr>
      </p:cxnSp>
      <p:pic>
        <p:nvPicPr>
          <p:cNvPr id="114" name="Google Shape;114;p18"/>
          <p:cNvPicPr preferRelativeResize="0"/>
          <p:nvPr/>
        </p:nvPicPr>
        <p:blipFill>
          <a:blip r:embed="rId3">
            <a:alphaModFix/>
          </a:blip>
          <a:stretch>
            <a:fillRect/>
          </a:stretch>
        </p:blipFill>
        <p:spPr>
          <a:xfrm>
            <a:off x="15750" y="3006504"/>
            <a:ext cx="9144002" cy="1832193"/>
          </a:xfrm>
          <a:prstGeom prst="rect">
            <a:avLst/>
          </a:prstGeom>
          <a:noFill/>
          <a:ln>
            <a:noFill/>
          </a:ln>
        </p:spPr>
      </p:pic>
      <p:cxnSp>
        <p:nvCxnSpPr>
          <p:cNvPr id="115" name="Google Shape;115;p18"/>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16" name="Google Shape;116;p18"/>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17" name="Google Shape;117;p18"/>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18" name="Google Shape;118;p18"/>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Modeling</a:t>
            </a:r>
            <a:endParaRPr b="1"/>
          </a:p>
        </p:txBody>
      </p:sp>
      <p:cxnSp>
        <p:nvCxnSpPr>
          <p:cNvPr id="124" name="Google Shape;124;p19"/>
          <p:cNvCxnSpPr/>
          <p:nvPr/>
        </p:nvCxnSpPr>
        <p:spPr>
          <a:xfrm>
            <a:off x="15000" y="1025"/>
            <a:ext cx="9112500" cy="11100"/>
          </a:xfrm>
          <a:prstGeom prst="straightConnector1">
            <a:avLst/>
          </a:prstGeom>
          <a:noFill/>
          <a:ln cap="flat" cmpd="sng" w="76200">
            <a:solidFill>
              <a:srgbClr val="000000"/>
            </a:solidFill>
            <a:prstDash val="solid"/>
            <a:round/>
            <a:headEnd len="med" w="med" type="none"/>
            <a:tailEnd len="med" w="med" type="none"/>
          </a:ln>
        </p:spPr>
      </p:cxnSp>
      <p:cxnSp>
        <p:nvCxnSpPr>
          <p:cNvPr id="125" name="Google Shape;125;p19"/>
          <p:cNvCxnSpPr/>
          <p:nvPr/>
        </p:nvCxnSpPr>
        <p:spPr>
          <a:xfrm>
            <a:off x="15000" y="77225"/>
            <a:ext cx="9112500" cy="11100"/>
          </a:xfrm>
          <a:prstGeom prst="straightConnector1">
            <a:avLst/>
          </a:prstGeom>
          <a:noFill/>
          <a:ln cap="flat" cmpd="sng" w="76200">
            <a:solidFill>
              <a:srgbClr val="45818E"/>
            </a:solidFill>
            <a:prstDash val="solid"/>
            <a:round/>
            <a:headEnd len="med" w="med" type="none"/>
            <a:tailEnd len="med" w="med" type="none"/>
          </a:ln>
        </p:spPr>
      </p:cxnSp>
      <p:cxnSp>
        <p:nvCxnSpPr>
          <p:cNvPr id="126" name="Google Shape;126;p19"/>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27" name="Google Shape;127;p19"/>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28" name="Google Shape;128;p19"/>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29" name="Google Shape;129;p19"/>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pic>
        <p:nvPicPr>
          <p:cNvPr id="130" name="Google Shape;130;p19"/>
          <p:cNvPicPr preferRelativeResize="0"/>
          <p:nvPr/>
        </p:nvPicPr>
        <p:blipFill>
          <a:blip r:embed="rId3">
            <a:alphaModFix/>
          </a:blip>
          <a:stretch>
            <a:fillRect/>
          </a:stretch>
        </p:blipFill>
        <p:spPr>
          <a:xfrm>
            <a:off x="1502575" y="1081475"/>
            <a:ext cx="5829300" cy="344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VGG16 (Transfer Learning)</a:t>
            </a:r>
            <a:endParaRPr b="1"/>
          </a:p>
        </p:txBody>
      </p:sp>
      <p:sp>
        <p:nvSpPr>
          <p:cNvPr id="136" name="Google Shape;136;p20"/>
          <p:cNvSpPr txBox="1"/>
          <p:nvPr>
            <p:ph idx="1" type="body"/>
          </p:nvPr>
        </p:nvSpPr>
        <p:spPr>
          <a:xfrm>
            <a:off x="6570725" y="1017725"/>
            <a:ext cx="2392200" cy="376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ImageNet weights used only in first 2 layers (first few layers capture general details)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Binary classification (P/N)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Acc = 90.4%</a:t>
            </a:r>
            <a:endParaRPr>
              <a:solidFill>
                <a:srgbClr val="000000"/>
              </a:solidFill>
            </a:endParaRPr>
          </a:p>
          <a:p>
            <a:pPr indent="-342900" lvl="0" marL="457200" rtl="0" algn="l">
              <a:spcBef>
                <a:spcPts val="0"/>
              </a:spcBef>
              <a:spcAft>
                <a:spcPts val="0"/>
              </a:spcAft>
              <a:buSzPts val="1800"/>
              <a:buChar char="●"/>
            </a:pPr>
            <a:r>
              <a:rPr lang="en">
                <a:solidFill>
                  <a:srgbClr val="000000"/>
                </a:solidFill>
              </a:rPr>
              <a:t>Val Acc = 88.5%</a:t>
            </a:r>
            <a:br>
              <a:rPr lang="en"/>
            </a:br>
            <a:endParaRPr/>
          </a:p>
        </p:txBody>
      </p:sp>
      <p:pic>
        <p:nvPicPr>
          <p:cNvPr id="137" name="Google Shape;137;p20"/>
          <p:cNvPicPr preferRelativeResize="0"/>
          <p:nvPr/>
        </p:nvPicPr>
        <p:blipFill>
          <a:blip r:embed="rId3">
            <a:alphaModFix/>
          </a:blip>
          <a:stretch>
            <a:fillRect/>
          </a:stretch>
        </p:blipFill>
        <p:spPr>
          <a:xfrm>
            <a:off x="311700" y="1093925"/>
            <a:ext cx="6452300" cy="3634776"/>
          </a:xfrm>
          <a:prstGeom prst="rect">
            <a:avLst/>
          </a:prstGeom>
          <a:noFill/>
          <a:ln>
            <a:noFill/>
          </a:ln>
        </p:spPr>
      </p:pic>
      <p:cxnSp>
        <p:nvCxnSpPr>
          <p:cNvPr id="138" name="Google Shape;138;p20"/>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39" name="Google Shape;139;p20"/>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40" name="Google Shape;140;p20"/>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41" name="Google Shape;141;p20"/>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2012400" cy="15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CNN</a:t>
            </a:r>
            <a:endParaRPr b="1"/>
          </a:p>
        </p:txBody>
      </p:sp>
      <p:pic>
        <p:nvPicPr>
          <p:cNvPr id="147" name="Google Shape;147;p21"/>
          <p:cNvPicPr preferRelativeResize="0"/>
          <p:nvPr/>
        </p:nvPicPr>
        <p:blipFill>
          <a:blip r:embed="rId3">
            <a:alphaModFix/>
          </a:blip>
          <a:stretch>
            <a:fillRect/>
          </a:stretch>
        </p:blipFill>
        <p:spPr>
          <a:xfrm>
            <a:off x="2324100" y="240725"/>
            <a:ext cx="4812675" cy="4622199"/>
          </a:xfrm>
          <a:prstGeom prst="rect">
            <a:avLst/>
          </a:prstGeom>
          <a:noFill/>
          <a:ln>
            <a:noFill/>
          </a:ln>
        </p:spPr>
      </p:pic>
      <p:pic>
        <p:nvPicPr>
          <p:cNvPr id="148" name="Google Shape;148;p21"/>
          <p:cNvPicPr preferRelativeResize="0"/>
          <p:nvPr/>
        </p:nvPicPr>
        <p:blipFill>
          <a:blip r:embed="rId4">
            <a:alphaModFix/>
          </a:blip>
          <a:stretch>
            <a:fillRect/>
          </a:stretch>
        </p:blipFill>
        <p:spPr>
          <a:xfrm>
            <a:off x="7289251" y="240725"/>
            <a:ext cx="1702350" cy="1702350"/>
          </a:xfrm>
          <a:prstGeom prst="rect">
            <a:avLst/>
          </a:prstGeom>
          <a:noFill/>
          <a:ln>
            <a:noFill/>
          </a:ln>
        </p:spPr>
      </p:pic>
      <p:cxnSp>
        <p:nvCxnSpPr>
          <p:cNvPr id="149" name="Google Shape;149;p21"/>
          <p:cNvCxnSpPr/>
          <p:nvPr/>
        </p:nvCxnSpPr>
        <p:spPr>
          <a:xfrm>
            <a:off x="15000" y="1025"/>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50" name="Google Shape;150;p21"/>
          <p:cNvCxnSpPr/>
          <p:nvPr/>
        </p:nvCxnSpPr>
        <p:spPr>
          <a:xfrm>
            <a:off x="15000" y="153425"/>
            <a:ext cx="9112500" cy="11100"/>
          </a:xfrm>
          <a:prstGeom prst="straightConnector1">
            <a:avLst/>
          </a:prstGeom>
          <a:noFill/>
          <a:ln cap="flat" cmpd="sng" w="152400">
            <a:solidFill>
              <a:srgbClr val="45818E"/>
            </a:solidFill>
            <a:prstDash val="solid"/>
            <a:round/>
            <a:headEnd len="med" w="med" type="none"/>
            <a:tailEnd len="med" w="med" type="none"/>
          </a:ln>
        </p:spPr>
      </p:cxnSp>
      <p:cxnSp>
        <p:nvCxnSpPr>
          <p:cNvPr id="151" name="Google Shape;151;p21"/>
          <p:cNvCxnSpPr/>
          <p:nvPr/>
        </p:nvCxnSpPr>
        <p:spPr>
          <a:xfrm>
            <a:off x="0" y="5056200"/>
            <a:ext cx="9112500" cy="11100"/>
          </a:xfrm>
          <a:prstGeom prst="straightConnector1">
            <a:avLst/>
          </a:prstGeom>
          <a:noFill/>
          <a:ln cap="flat" cmpd="sng" w="152400">
            <a:solidFill>
              <a:srgbClr val="000000"/>
            </a:solidFill>
            <a:prstDash val="solid"/>
            <a:round/>
            <a:headEnd len="med" w="med" type="none"/>
            <a:tailEnd len="med" w="med" type="none"/>
          </a:ln>
        </p:spPr>
      </p:cxnSp>
      <p:cxnSp>
        <p:nvCxnSpPr>
          <p:cNvPr id="152" name="Google Shape;152;p21"/>
          <p:cNvCxnSpPr/>
          <p:nvPr/>
        </p:nvCxnSpPr>
        <p:spPr>
          <a:xfrm>
            <a:off x="0" y="4903800"/>
            <a:ext cx="9112500" cy="11100"/>
          </a:xfrm>
          <a:prstGeom prst="straightConnector1">
            <a:avLst/>
          </a:prstGeom>
          <a:noFill/>
          <a:ln cap="flat" cmpd="sng" w="152400">
            <a:solidFill>
              <a:srgbClr val="45818E"/>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