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7"/>
    <p:restoredTop sz="76596"/>
  </p:normalViewPr>
  <p:slideViewPr>
    <p:cSldViewPr snapToGrid="0" snapToObjects="1">
      <p:cViewPr varScale="1">
        <p:scale>
          <a:sx n="69" d="100"/>
          <a:sy n="69" d="100"/>
        </p:scale>
        <p:origin x="-160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FAA63-5D7E-9C42-8AB4-73C3E76427EB}" type="doc">
      <dgm:prSet loTypeId="urn:microsoft.com/office/officeart/2005/8/layout/vProcess5" loCatId="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l-GR"/>
        </a:p>
      </dgm:t>
    </dgm:pt>
    <dgm:pt modelId="{47E4C4A4-5518-4246-AAD7-07D1FFF9B781}">
      <dgm:prSet phldrT="[Κείμενο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Object detection in every picture</a:t>
          </a:r>
          <a:endParaRPr lang="el-GR" dirty="0"/>
        </a:p>
      </dgm:t>
    </dgm:pt>
    <dgm:pt modelId="{B6FAB16B-7370-DC48-8F5F-D3199701CBCF}" type="parTrans" cxnId="{72965590-7B5D-9648-8333-C7E35A8FA37F}">
      <dgm:prSet/>
      <dgm:spPr/>
      <dgm:t>
        <a:bodyPr/>
        <a:lstStyle/>
        <a:p>
          <a:endParaRPr lang="el-GR"/>
        </a:p>
      </dgm:t>
    </dgm:pt>
    <dgm:pt modelId="{CF3B6437-E5FC-F443-A373-201AEB7E7418}" type="sibTrans" cxnId="{72965590-7B5D-9648-8333-C7E35A8FA37F}">
      <dgm:prSet/>
      <dgm:spPr/>
      <dgm:t>
        <a:bodyPr/>
        <a:lstStyle/>
        <a:p>
          <a:endParaRPr lang="el-GR"/>
        </a:p>
      </dgm:t>
    </dgm:pt>
    <dgm:pt modelId="{2004A0F9-6820-BC4D-9227-DDDF0E74A841}">
      <dgm:prSet phldrT="[Κείμενο]"/>
      <dgm:spPr>
        <a:solidFill>
          <a:srgbClr val="FF0000"/>
        </a:solidFill>
      </dgm:spPr>
      <dgm:t>
        <a:bodyPr/>
        <a:lstStyle/>
        <a:p>
          <a:r>
            <a:rPr lang="en-US" dirty="0" smtClean="0"/>
            <a:t>Sorting the images in the correct folder</a:t>
          </a:r>
          <a:endParaRPr lang="el-GR" dirty="0"/>
        </a:p>
      </dgm:t>
    </dgm:pt>
    <dgm:pt modelId="{35888496-B219-8547-8221-CCADA034A2A2}" type="parTrans" cxnId="{6A0FEBC2-6F43-E74E-A437-8F676CD1D2F6}">
      <dgm:prSet/>
      <dgm:spPr/>
      <dgm:t>
        <a:bodyPr/>
        <a:lstStyle/>
        <a:p>
          <a:endParaRPr lang="el-GR"/>
        </a:p>
      </dgm:t>
    </dgm:pt>
    <dgm:pt modelId="{CA77376D-323C-D647-AEA8-80E09CA87F76}" type="sibTrans" cxnId="{6A0FEBC2-6F43-E74E-A437-8F676CD1D2F6}">
      <dgm:prSet/>
      <dgm:spPr/>
      <dgm:t>
        <a:bodyPr/>
        <a:lstStyle/>
        <a:p>
          <a:endParaRPr lang="el-GR"/>
        </a:p>
      </dgm:t>
    </dgm:pt>
    <dgm:pt modelId="{E25BBB15-C9A9-A04D-8D5C-1D6E6D556340}">
      <dgm:prSet phldrT="[Κείμενο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Creation of a neural network</a:t>
          </a:r>
          <a:endParaRPr lang="el-GR" dirty="0"/>
        </a:p>
      </dgm:t>
    </dgm:pt>
    <dgm:pt modelId="{C9B4421F-D15D-3547-98E2-92E59626F894}" type="parTrans" cxnId="{1EE58062-4F3C-5E4D-AA0D-8A1A49577A9D}">
      <dgm:prSet/>
      <dgm:spPr/>
      <dgm:t>
        <a:bodyPr/>
        <a:lstStyle/>
        <a:p>
          <a:endParaRPr lang="el-GR"/>
        </a:p>
      </dgm:t>
    </dgm:pt>
    <dgm:pt modelId="{ED920603-B944-2546-B096-849C249E4819}" type="sibTrans" cxnId="{1EE58062-4F3C-5E4D-AA0D-8A1A49577A9D}">
      <dgm:prSet/>
      <dgm:spPr/>
      <dgm:t>
        <a:bodyPr/>
        <a:lstStyle/>
        <a:p>
          <a:endParaRPr lang="el-GR"/>
        </a:p>
      </dgm:t>
    </dgm:pt>
    <dgm:pt modelId="{076C5355-7981-3E49-9F86-C0FDDB994AE3}">
      <dgm:prSet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Image processing and scaling</a:t>
          </a:r>
          <a:endParaRPr lang="el-GR" dirty="0"/>
        </a:p>
      </dgm:t>
    </dgm:pt>
    <dgm:pt modelId="{3E0D5D19-F279-3948-8725-C46B7F8296B3}" type="parTrans" cxnId="{589D7885-4E40-B246-B822-09B1CAC10365}">
      <dgm:prSet/>
      <dgm:spPr/>
      <dgm:t>
        <a:bodyPr/>
        <a:lstStyle/>
        <a:p>
          <a:endParaRPr lang="el-GR"/>
        </a:p>
      </dgm:t>
    </dgm:pt>
    <dgm:pt modelId="{C864B30F-B263-9040-8483-6D358BC2E2D9}" type="sibTrans" cxnId="{589D7885-4E40-B246-B822-09B1CAC10365}">
      <dgm:prSet/>
      <dgm:spPr/>
      <dgm:t>
        <a:bodyPr/>
        <a:lstStyle/>
        <a:p>
          <a:endParaRPr lang="el-GR"/>
        </a:p>
      </dgm:t>
    </dgm:pt>
    <dgm:pt modelId="{E6D46986-EC61-6F43-8A23-94FCA878D344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/>
            <a:t>Classification</a:t>
          </a:r>
          <a:endParaRPr lang="el-GR" dirty="0"/>
        </a:p>
      </dgm:t>
    </dgm:pt>
    <dgm:pt modelId="{50951282-2A29-664B-8ABE-4948D20BAA31}" type="parTrans" cxnId="{71B6E0B1-3995-FA43-9317-9A3166E799D3}">
      <dgm:prSet/>
      <dgm:spPr/>
      <dgm:t>
        <a:bodyPr/>
        <a:lstStyle/>
        <a:p>
          <a:endParaRPr lang="el-GR"/>
        </a:p>
      </dgm:t>
    </dgm:pt>
    <dgm:pt modelId="{FAD5DA87-C945-6942-B427-2913DD77C1CA}" type="sibTrans" cxnId="{71B6E0B1-3995-FA43-9317-9A3166E799D3}">
      <dgm:prSet/>
      <dgm:spPr/>
      <dgm:t>
        <a:bodyPr/>
        <a:lstStyle/>
        <a:p>
          <a:endParaRPr lang="el-GR"/>
        </a:p>
      </dgm:t>
    </dgm:pt>
    <dgm:pt modelId="{A4C15EF4-5AD3-E441-974A-5B6B71EC45D1}" type="pres">
      <dgm:prSet presAssocID="{6DEFAA63-5D7E-9C42-8AB4-73C3E76427E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3FB8930F-BA1B-5848-8A58-C4CC4368DF99}" type="pres">
      <dgm:prSet presAssocID="{6DEFAA63-5D7E-9C42-8AB4-73C3E76427EB}" presName="dummyMaxCanvas" presStyleCnt="0">
        <dgm:presLayoutVars/>
      </dgm:prSet>
      <dgm:spPr/>
    </dgm:pt>
    <dgm:pt modelId="{FBB56185-6A95-3E4A-BAA1-E95C7C7E4D60}" type="pres">
      <dgm:prSet presAssocID="{6DEFAA63-5D7E-9C42-8AB4-73C3E76427E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E343EB5-41FA-0545-86B2-9AEA49A85EB1}" type="pres">
      <dgm:prSet presAssocID="{6DEFAA63-5D7E-9C42-8AB4-73C3E76427E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5B30C-4D02-B54C-BA49-60819B234076}" type="pres">
      <dgm:prSet presAssocID="{6DEFAA63-5D7E-9C42-8AB4-73C3E76427E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853D348-653D-1D49-8E62-F41709C0EF79}" type="pres">
      <dgm:prSet presAssocID="{6DEFAA63-5D7E-9C42-8AB4-73C3E76427EB}" presName="FiveNodes_4" presStyleLbl="node1" presStyleIdx="3" presStyleCnt="5" custLinFactNeighborX="191" custLinFactNeighborY="353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BDEA85-0DF5-8649-BC8F-05D28BC74BF3}" type="pres">
      <dgm:prSet presAssocID="{6DEFAA63-5D7E-9C42-8AB4-73C3E76427E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64E23C-BD1C-C540-B188-11E8A622E173}" type="pres">
      <dgm:prSet presAssocID="{6DEFAA63-5D7E-9C42-8AB4-73C3E76427E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4455EF-EBC3-B045-A378-DD56F4BB5940}" type="pres">
      <dgm:prSet presAssocID="{6DEFAA63-5D7E-9C42-8AB4-73C3E76427E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407497-4794-5242-9E20-DFBC9E2D4E82}" type="pres">
      <dgm:prSet presAssocID="{6DEFAA63-5D7E-9C42-8AB4-73C3E76427E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CF30B5-4DFE-B048-9D38-DFB0290E002B}" type="pres">
      <dgm:prSet presAssocID="{6DEFAA63-5D7E-9C42-8AB4-73C3E76427E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802BF0-BE49-2B45-B7C2-0B3F4EAB8F64}" type="pres">
      <dgm:prSet presAssocID="{6DEFAA63-5D7E-9C42-8AB4-73C3E76427E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8060BE-BB09-EC40-890C-67E1DF56D9EC}" type="pres">
      <dgm:prSet presAssocID="{6DEFAA63-5D7E-9C42-8AB4-73C3E76427E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614E93D-CBD1-6B41-96FE-4227A2D8A23E}" type="pres">
      <dgm:prSet presAssocID="{6DEFAA63-5D7E-9C42-8AB4-73C3E76427E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86C2C0-6984-1242-A877-D213739F47B0}" type="pres">
      <dgm:prSet presAssocID="{6DEFAA63-5D7E-9C42-8AB4-73C3E76427E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59F84B-E91D-6243-A733-54333AE768B0}" type="pres">
      <dgm:prSet presAssocID="{6DEFAA63-5D7E-9C42-8AB4-73C3E76427E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A0FEBC2-6F43-E74E-A437-8F676CD1D2F6}" srcId="{6DEFAA63-5D7E-9C42-8AB4-73C3E76427EB}" destId="{2004A0F9-6820-BC4D-9227-DDDF0E74A841}" srcOrd="2" destOrd="0" parTransId="{35888496-B219-8547-8221-CCADA034A2A2}" sibTransId="{CA77376D-323C-D647-AEA8-80E09CA87F76}"/>
    <dgm:cxn modelId="{E1A9515C-5AEB-2B4F-9265-D617C7C0EF17}" type="presOf" srcId="{47E4C4A4-5518-4246-AAD7-07D1FFF9B781}" destId="{FBB56185-6A95-3E4A-BAA1-E95C7C7E4D60}" srcOrd="0" destOrd="0" presId="urn:microsoft.com/office/officeart/2005/8/layout/vProcess5"/>
    <dgm:cxn modelId="{BF5DE21A-0B16-214F-9044-0DB2753DE6FD}" type="presOf" srcId="{E6D46986-EC61-6F43-8A23-94FCA878D344}" destId="{5959F84B-E91D-6243-A733-54333AE768B0}" srcOrd="1" destOrd="0" presId="urn:microsoft.com/office/officeart/2005/8/layout/vProcess5"/>
    <dgm:cxn modelId="{905F29B3-7400-D54F-B3AC-A83C257802AA}" type="presOf" srcId="{E25BBB15-C9A9-A04D-8D5C-1D6E6D556340}" destId="{6853D348-653D-1D49-8E62-F41709C0EF79}" srcOrd="0" destOrd="0" presId="urn:microsoft.com/office/officeart/2005/8/layout/vProcess5"/>
    <dgm:cxn modelId="{BDBCCE9B-8EFB-F943-9691-DB4D86C943CF}" type="presOf" srcId="{2004A0F9-6820-BC4D-9227-DDDF0E74A841}" destId="{1614E93D-CBD1-6B41-96FE-4227A2D8A23E}" srcOrd="1" destOrd="0" presId="urn:microsoft.com/office/officeart/2005/8/layout/vProcess5"/>
    <dgm:cxn modelId="{5F4D2139-E12A-7646-8083-8E24FCD8632B}" type="presOf" srcId="{2004A0F9-6820-BC4D-9227-DDDF0E74A841}" destId="{24D5B30C-4D02-B54C-BA49-60819B234076}" srcOrd="0" destOrd="0" presId="urn:microsoft.com/office/officeart/2005/8/layout/vProcess5"/>
    <dgm:cxn modelId="{FC22CE4D-EB12-E446-A661-08A9C7668029}" type="presOf" srcId="{E25BBB15-C9A9-A04D-8D5C-1D6E6D556340}" destId="{7886C2C0-6984-1242-A877-D213739F47B0}" srcOrd="1" destOrd="0" presId="urn:microsoft.com/office/officeart/2005/8/layout/vProcess5"/>
    <dgm:cxn modelId="{3717354F-487F-844B-8EFD-A73C30BDA6B9}" type="presOf" srcId="{6DEFAA63-5D7E-9C42-8AB4-73C3E76427EB}" destId="{A4C15EF4-5AD3-E441-974A-5B6B71EC45D1}" srcOrd="0" destOrd="0" presId="urn:microsoft.com/office/officeart/2005/8/layout/vProcess5"/>
    <dgm:cxn modelId="{72965590-7B5D-9648-8333-C7E35A8FA37F}" srcId="{6DEFAA63-5D7E-9C42-8AB4-73C3E76427EB}" destId="{47E4C4A4-5518-4246-AAD7-07D1FFF9B781}" srcOrd="0" destOrd="0" parTransId="{B6FAB16B-7370-DC48-8F5F-D3199701CBCF}" sibTransId="{CF3B6437-E5FC-F443-A373-201AEB7E7418}"/>
    <dgm:cxn modelId="{73AE980E-1DF8-E541-8F84-22E4DF7F1D9A}" type="presOf" srcId="{CF3B6437-E5FC-F443-A373-201AEB7E7418}" destId="{5964E23C-BD1C-C540-B188-11E8A622E173}" srcOrd="0" destOrd="0" presId="urn:microsoft.com/office/officeart/2005/8/layout/vProcess5"/>
    <dgm:cxn modelId="{289E946B-2E5D-A44A-9E2C-573AF67A8DC7}" type="presOf" srcId="{E6D46986-EC61-6F43-8A23-94FCA878D344}" destId="{78BDEA85-0DF5-8649-BC8F-05D28BC74BF3}" srcOrd="0" destOrd="0" presId="urn:microsoft.com/office/officeart/2005/8/layout/vProcess5"/>
    <dgm:cxn modelId="{4189D55B-949A-DA47-A256-4A11ACF88775}" type="presOf" srcId="{C864B30F-B263-9040-8483-6D358BC2E2D9}" destId="{EA4455EF-EBC3-B045-A378-DD56F4BB5940}" srcOrd="0" destOrd="0" presId="urn:microsoft.com/office/officeart/2005/8/layout/vProcess5"/>
    <dgm:cxn modelId="{C6F1B0C1-C335-F442-BC64-05152EFA4B0B}" type="presOf" srcId="{ED920603-B944-2546-B096-849C249E4819}" destId="{B8CF30B5-4DFE-B048-9D38-DFB0290E002B}" srcOrd="0" destOrd="0" presId="urn:microsoft.com/office/officeart/2005/8/layout/vProcess5"/>
    <dgm:cxn modelId="{9C1B8236-5F99-5B44-8F51-3517D92CE1A9}" type="presOf" srcId="{CA77376D-323C-D647-AEA8-80E09CA87F76}" destId="{AC407497-4794-5242-9E20-DFBC9E2D4E82}" srcOrd="0" destOrd="0" presId="urn:microsoft.com/office/officeart/2005/8/layout/vProcess5"/>
    <dgm:cxn modelId="{589D7885-4E40-B246-B822-09B1CAC10365}" srcId="{6DEFAA63-5D7E-9C42-8AB4-73C3E76427EB}" destId="{076C5355-7981-3E49-9F86-C0FDDB994AE3}" srcOrd="1" destOrd="0" parTransId="{3E0D5D19-F279-3948-8725-C46B7F8296B3}" sibTransId="{C864B30F-B263-9040-8483-6D358BC2E2D9}"/>
    <dgm:cxn modelId="{1A41E935-E071-DF46-AAAB-CFEC1187E604}" type="presOf" srcId="{47E4C4A4-5518-4246-AAD7-07D1FFF9B781}" destId="{37802BF0-BE49-2B45-B7C2-0B3F4EAB8F64}" srcOrd="1" destOrd="0" presId="urn:microsoft.com/office/officeart/2005/8/layout/vProcess5"/>
    <dgm:cxn modelId="{DA0F9E6D-8295-EE4F-83FB-51E2CDBE0D0F}" type="presOf" srcId="{076C5355-7981-3E49-9F86-C0FDDB994AE3}" destId="{CE343EB5-41FA-0545-86B2-9AEA49A85EB1}" srcOrd="0" destOrd="0" presId="urn:microsoft.com/office/officeart/2005/8/layout/vProcess5"/>
    <dgm:cxn modelId="{1EE58062-4F3C-5E4D-AA0D-8A1A49577A9D}" srcId="{6DEFAA63-5D7E-9C42-8AB4-73C3E76427EB}" destId="{E25BBB15-C9A9-A04D-8D5C-1D6E6D556340}" srcOrd="3" destOrd="0" parTransId="{C9B4421F-D15D-3547-98E2-92E59626F894}" sibTransId="{ED920603-B944-2546-B096-849C249E4819}"/>
    <dgm:cxn modelId="{731085E6-D4C8-8740-BD5D-23241F8F1E63}" type="presOf" srcId="{076C5355-7981-3E49-9F86-C0FDDB994AE3}" destId="{CF8060BE-BB09-EC40-890C-67E1DF56D9EC}" srcOrd="1" destOrd="0" presId="urn:microsoft.com/office/officeart/2005/8/layout/vProcess5"/>
    <dgm:cxn modelId="{71B6E0B1-3995-FA43-9317-9A3166E799D3}" srcId="{6DEFAA63-5D7E-9C42-8AB4-73C3E76427EB}" destId="{E6D46986-EC61-6F43-8A23-94FCA878D344}" srcOrd="4" destOrd="0" parTransId="{50951282-2A29-664B-8ABE-4948D20BAA31}" sibTransId="{FAD5DA87-C945-6942-B427-2913DD77C1CA}"/>
    <dgm:cxn modelId="{C4BCC45B-FF24-014F-BD3B-5684747F7B52}" type="presParOf" srcId="{A4C15EF4-5AD3-E441-974A-5B6B71EC45D1}" destId="{3FB8930F-BA1B-5848-8A58-C4CC4368DF99}" srcOrd="0" destOrd="0" presId="urn:microsoft.com/office/officeart/2005/8/layout/vProcess5"/>
    <dgm:cxn modelId="{24454B51-A6DC-BB47-A931-6E8B78D83505}" type="presParOf" srcId="{A4C15EF4-5AD3-E441-974A-5B6B71EC45D1}" destId="{FBB56185-6A95-3E4A-BAA1-E95C7C7E4D60}" srcOrd="1" destOrd="0" presId="urn:microsoft.com/office/officeart/2005/8/layout/vProcess5"/>
    <dgm:cxn modelId="{66D2B8EB-7A8D-8C4C-97D9-96D1677A448D}" type="presParOf" srcId="{A4C15EF4-5AD3-E441-974A-5B6B71EC45D1}" destId="{CE343EB5-41FA-0545-86B2-9AEA49A85EB1}" srcOrd="2" destOrd="0" presId="urn:microsoft.com/office/officeart/2005/8/layout/vProcess5"/>
    <dgm:cxn modelId="{F4304DCE-DF69-EE4C-8CDF-48659E4B4BD2}" type="presParOf" srcId="{A4C15EF4-5AD3-E441-974A-5B6B71EC45D1}" destId="{24D5B30C-4D02-B54C-BA49-60819B234076}" srcOrd="3" destOrd="0" presId="urn:microsoft.com/office/officeart/2005/8/layout/vProcess5"/>
    <dgm:cxn modelId="{50C65A38-94CA-1F44-B1B4-1712A9B053E6}" type="presParOf" srcId="{A4C15EF4-5AD3-E441-974A-5B6B71EC45D1}" destId="{6853D348-653D-1D49-8E62-F41709C0EF79}" srcOrd="4" destOrd="0" presId="urn:microsoft.com/office/officeart/2005/8/layout/vProcess5"/>
    <dgm:cxn modelId="{6D8DE6C8-6FCC-9041-B36B-99077E32C9FC}" type="presParOf" srcId="{A4C15EF4-5AD3-E441-974A-5B6B71EC45D1}" destId="{78BDEA85-0DF5-8649-BC8F-05D28BC74BF3}" srcOrd="5" destOrd="0" presId="urn:microsoft.com/office/officeart/2005/8/layout/vProcess5"/>
    <dgm:cxn modelId="{BB00B775-49A0-6B46-A934-C666B1777798}" type="presParOf" srcId="{A4C15EF4-5AD3-E441-974A-5B6B71EC45D1}" destId="{5964E23C-BD1C-C540-B188-11E8A622E173}" srcOrd="6" destOrd="0" presId="urn:microsoft.com/office/officeart/2005/8/layout/vProcess5"/>
    <dgm:cxn modelId="{97EFA2FF-1280-404C-8F4A-87AA86B062C2}" type="presParOf" srcId="{A4C15EF4-5AD3-E441-974A-5B6B71EC45D1}" destId="{EA4455EF-EBC3-B045-A378-DD56F4BB5940}" srcOrd="7" destOrd="0" presId="urn:microsoft.com/office/officeart/2005/8/layout/vProcess5"/>
    <dgm:cxn modelId="{ABED2E3E-2BE2-034C-9BF5-43ECE47F03A5}" type="presParOf" srcId="{A4C15EF4-5AD3-E441-974A-5B6B71EC45D1}" destId="{AC407497-4794-5242-9E20-DFBC9E2D4E82}" srcOrd="8" destOrd="0" presId="urn:microsoft.com/office/officeart/2005/8/layout/vProcess5"/>
    <dgm:cxn modelId="{A524E86A-C153-C34C-B3C4-BA1D1D10CA4F}" type="presParOf" srcId="{A4C15EF4-5AD3-E441-974A-5B6B71EC45D1}" destId="{B8CF30B5-4DFE-B048-9D38-DFB0290E002B}" srcOrd="9" destOrd="0" presId="urn:microsoft.com/office/officeart/2005/8/layout/vProcess5"/>
    <dgm:cxn modelId="{07452F65-9BE4-8845-A270-7978FB784C05}" type="presParOf" srcId="{A4C15EF4-5AD3-E441-974A-5B6B71EC45D1}" destId="{37802BF0-BE49-2B45-B7C2-0B3F4EAB8F64}" srcOrd="10" destOrd="0" presId="urn:microsoft.com/office/officeart/2005/8/layout/vProcess5"/>
    <dgm:cxn modelId="{6F9FB5A4-B799-7844-B0EF-E0079D35AA06}" type="presParOf" srcId="{A4C15EF4-5AD3-E441-974A-5B6B71EC45D1}" destId="{CF8060BE-BB09-EC40-890C-67E1DF56D9EC}" srcOrd="11" destOrd="0" presId="urn:microsoft.com/office/officeart/2005/8/layout/vProcess5"/>
    <dgm:cxn modelId="{9523B0B5-8AA8-734E-8F13-1394FF80B55B}" type="presParOf" srcId="{A4C15EF4-5AD3-E441-974A-5B6B71EC45D1}" destId="{1614E93D-CBD1-6B41-96FE-4227A2D8A23E}" srcOrd="12" destOrd="0" presId="urn:microsoft.com/office/officeart/2005/8/layout/vProcess5"/>
    <dgm:cxn modelId="{28C45CD8-441B-2D4C-B215-1C0E0AC64F72}" type="presParOf" srcId="{A4C15EF4-5AD3-E441-974A-5B6B71EC45D1}" destId="{7886C2C0-6984-1242-A877-D213739F47B0}" srcOrd="13" destOrd="0" presId="urn:microsoft.com/office/officeart/2005/8/layout/vProcess5"/>
    <dgm:cxn modelId="{D6984F5B-ED7A-7845-9DEE-4BBF725919CA}" type="presParOf" srcId="{A4C15EF4-5AD3-E441-974A-5B6B71EC45D1}" destId="{5959F84B-E91D-6243-A733-54333AE768B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B56185-6A95-3E4A-BAA1-E95C7C7E4D60}">
      <dsp:nvSpPr>
        <dsp:cNvPr id="0" name=""/>
        <dsp:cNvSpPr/>
      </dsp:nvSpPr>
      <dsp:spPr>
        <a:xfrm>
          <a:off x="0" y="0"/>
          <a:ext cx="7249606" cy="78324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Object detection in every picture</a:t>
          </a:r>
          <a:endParaRPr lang="el-GR" sz="2900" kern="1200" dirty="0"/>
        </a:p>
      </dsp:txBody>
      <dsp:txXfrm>
        <a:off x="0" y="0"/>
        <a:ext cx="6358669" cy="783240"/>
      </dsp:txXfrm>
    </dsp:sp>
    <dsp:sp modelId="{CE343EB5-41FA-0545-86B2-9AEA49A85EB1}">
      <dsp:nvSpPr>
        <dsp:cNvPr id="0" name=""/>
        <dsp:cNvSpPr/>
      </dsp:nvSpPr>
      <dsp:spPr>
        <a:xfrm>
          <a:off x="541366" y="892024"/>
          <a:ext cx="7249606" cy="783240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Image processing and scaling</a:t>
          </a:r>
          <a:endParaRPr lang="el-GR" sz="2900" kern="1200" dirty="0"/>
        </a:p>
      </dsp:txBody>
      <dsp:txXfrm>
        <a:off x="541366" y="892024"/>
        <a:ext cx="6199132" cy="783240"/>
      </dsp:txXfrm>
    </dsp:sp>
    <dsp:sp modelId="{24D5B30C-4D02-B54C-BA49-60819B234076}">
      <dsp:nvSpPr>
        <dsp:cNvPr id="0" name=""/>
        <dsp:cNvSpPr/>
      </dsp:nvSpPr>
      <dsp:spPr>
        <a:xfrm>
          <a:off x="1082733" y="1784048"/>
          <a:ext cx="7249606" cy="783240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Sorting the images in the correct folder</a:t>
          </a:r>
          <a:endParaRPr lang="el-GR" sz="2900" kern="1200" dirty="0"/>
        </a:p>
      </dsp:txBody>
      <dsp:txXfrm>
        <a:off x="1082733" y="1784048"/>
        <a:ext cx="6199132" cy="783240"/>
      </dsp:txXfrm>
    </dsp:sp>
    <dsp:sp modelId="{6853D348-653D-1D49-8E62-F41709C0EF79}">
      <dsp:nvSpPr>
        <dsp:cNvPr id="0" name=""/>
        <dsp:cNvSpPr/>
      </dsp:nvSpPr>
      <dsp:spPr>
        <a:xfrm>
          <a:off x="1637946" y="2703783"/>
          <a:ext cx="7249606" cy="78324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Creation of a neural network</a:t>
          </a:r>
          <a:endParaRPr lang="el-GR" sz="2900" kern="1200" dirty="0"/>
        </a:p>
      </dsp:txBody>
      <dsp:txXfrm>
        <a:off x="1637946" y="2703783"/>
        <a:ext cx="6199132" cy="783240"/>
      </dsp:txXfrm>
    </dsp:sp>
    <dsp:sp modelId="{78BDEA85-0DF5-8649-BC8F-05D28BC74BF3}">
      <dsp:nvSpPr>
        <dsp:cNvPr id="0" name=""/>
        <dsp:cNvSpPr/>
      </dsp:nvSpPr>
      <dsp:spPr>
        <a:xfrm>
          <a:off x="2165466" y="3568097"/>
          <a:ext cx="7249606" cy="78324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Classification</a:t>
          </a:r>
          <a:endParaRPr lang="el-GR" sz="2900" kern="1200" dirty="0"/>
        </a:p>
      </dsp:txBody>
      <dsp:txXfrm>
        <a:off x="2165466" y="3568097"/>
        <a:ext cx="6199132" cy="783240"/>
      </dsp:txXfrm>
    </dsp:sp>
    <dsp:sp modelId="{5964E23C-BD1C-C540-B188-11E8A622E173}">
      <dsp:nvSpPr>
        <dsp:cNvPr id="0" name=""/>
        <dsp:cNvSpPr/>
      </dsp:nvSpPr>
      <dsp:spPr>
        <a:xfrm>
          <a:off x="6740499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300" kern="1200"/>
        </a:p>
      </dsp:txBody>
      <dsp:txXfrm>
        <a:off x="6740499" y="572200"/>
        <a:ext cx="509106" cy="509106"/>
      </dsp:txXfrm>
    </dsp:sp>
    <dsp:sp modelId="{EA4455EF-EBC3-B045-A378-DD56F4BB5940}">
      <dsp:nvSpPr>
        <dsp:cNvPr id="0" name=""/>
        <dsp:cNvSpPr/>
      </dsp:nvSpPr>
      <dsp:spPr>
        <a:xfrm>
          <a:off x="7281866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300" kern="1200"/>
        </a:p>
      </dsp:txBody>
      <dsp:txXfrm>
        <a:off x="7281866" y="1464225"/>
        <a:ext cx="509106" cy="509106"/>
      </dsp:txXfrm>
    </dsp:sp>
    <dsp:sp modelId="{AC407497-4794-5242-9E20-DFBC9E2D4E82}">
      <dsp:nvSpPr>
        <dsp:cNvPr id="0" name=""/>
        <dsp:cNvSpPr/>
      </dsp:nvSpPr>
      <dsp:spPr>
        <a:xfrm>
          <a:off x="7823233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300" kern="1200"/>
        </a:p>
      </dsp:txBody>
      <dsp:txXfrm>
        <a:off x="7823233" y="2343195"/>
        <a:ext cx="509106" cy="509106"/>
      </dsp:txXfrm>
    </dsp:sp>
    <dsp:sp modelId="{B8CF30B5-4DFE-B048-9D38-DFB0290E002B}">
      <dsp:nvSpPr>
        <dsp:cNvPr id="0" name=""/>
        <dsp:cNvSpPr/>
      </dsp:nvSpPr>
      <dsp:spPr>
        <a:xfrm>
          <a:off x="8364599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300" kern="1200"/>
        </a:p>
      </dsp:txBody>
      <dsp:txXfrm>
        <a:off x="8364599" y="3243922"/>
        <a:ext cx="509106" cy="509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4203A-109D-4444-BCD6-8B469DA29516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33534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bestimmten</a:t>
            </a:r>
            <a:r>
              <a:rPr lang="en-US" dirty="0"/>
              <a:t> </a:t>
            </a:r>
            <a:r>
              <a:rPr lang="en-US" dirty="0" err="1"/>
              <a:t>Größe</a:t>
            </a:r>
            <a:r>
              <a:rPr lang="en-US" dirty="0"/>
              <a:t>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143664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894EFBC1-59F5-CD4F-BE73-4C37F8233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DED7F7C1-5F2E-F24C-B219-C7BA1789D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CE294362-8766-4747-BFAF-9AFA761A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90FCD636-7794-7D49-A155-719B5E0C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4577" y="4689032"/>
            <a:ext cx="4759224" cy="488250"/>
          </a:xfr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5F76E3C2-7956-0D42-AD71-DD447F53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  <p:sp>
        <p:nvSpPr>
          <p:cNvPr id="7" name="Θέση υποσέλιδου 4">
            <a:extLst>
              <a:ext uri="{FF2B5EF4-FFF2-40B4-BE49-F238E27FC236}">
                <a16:creationId xmlns:a16="http://schemas.microsoft.com/office/drawing/2014/main" xmlns="" id="{5AA05505-B6E3-5E4E-9F34-F1DED54A81CC}"/>
              </a:ext>
            </a:extLst>
          </p:cNvPr>
          <p:cNvSpPr txBox="1">
            <a:spLocks/>
          </p:cNvSpPr>
          <p:nvPr userDrawn="1"/>
        </p:nvSpPr>
        <p:spPr>
          <a:xfrm>
            <a:off x="2546248" y="6477350"/>
            <a:ext cx="4759224" cy="488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ngsana New" panose="02020603050405020304" pitchFamily="18" charset="-34"/>
              </a:rPr>
              <a:t>Maria </a:t>
            </a:r>
            <a:r>
              <a:rPr lang="en-US" dirty="0" err="1">
                <a:latin typeface="Angsana New" panose="02020603050405020304" pitchFamily="18" charset="-34"/>
              </a:rPr>
              <a:t>Angelidou</a:t>
            </a:r>
            <a:r>
              <a:rPr lang="en-US" dirty="0">
                <a:latin typeface="Angsana New" panose="02020603050405020304" pitchFamily="18" charset="-34"/>
              </a:rPr>
              <a:t>, Lukas Fischer, Laura </a:t>
            </a:r>
            <a:r>
              <a:rPr lang="en-US" dirty="0" err="1">
                <a:latin typeface="Angsana New" panose="02020603050405020304" pitchFamily="18" charset="-34"/>
              </a:rPr>
              <a:t>Hoßdorf</a:t>
            </a:r>
            <a:r>
              <a:rPr lang="en-US" dirty="0">
                <a:latin typeface="Angsana New" panose="02020603050405020304" pitchFamily="18" charset="-34"/>
              </a:rPr>
              <a:t>, Leoni </a:t>
            </a:r>
            <a:r>
              <a:rPr lang="en-US" dirty="0" err="1">
                <a:latin typeface="Angsana New" panose="02020603050405020304" pitchFamily="18" charset="-34"/>
              </a:rPr>
              <a:t>Salbert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137524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B2B60AC4-D9ED-4743-A3D8-2649AAAB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xmlns="" id="{ADAE2AEE-B3C6-A64A-816D-F817ABF11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DC08222C-D319-BB40-BCD6-C912A3D1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3C667B9C-5787-A843-82D2-2158029E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182C1CEE-7EF3-1942-A177-1F92D526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16928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xmlns="" id="{D625190F-AFE1-DE40-8FB9-2C057F24D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xmlns="" id="{53FC66CB-597A-CD46-BDD4-6B7D71EB6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F81D6430-66EA-0543-941F-9533E790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8FE52BE5-AEDA-FE4D-AF0F-55DEB417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350B624F-6189-2445-93A0-3FD6E78F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5103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53445CC-E6E8-F248-A454-C8D9F389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C81D5251-7615-2C4B-BC3F-740F11C6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BB7A4367-0CDE-2546-A4C4-6ED1840A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74662082-A3F2-2B46-B636-91E22976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1376" y="4759176"/>
            <a:ext cx="4759224" cy="488250"/>
          </a:xfr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9FB7F004-A6BD-2C46-8BDF-9A838909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  <p:sp>
        <p:nvSpPr>
          <p:cNvPr id="7" name="Θέση υποσέλιδου 4">
            <a:extLst>
              <a:ext uri="{FF2B5EF4-FFF2-40B4-BE49-F238E27FC236}">
                <a16:creationId xmlns:a16="http://schemas.microsoft.com/office/drawing/2014/main" xmlns="" id="{FEE13DFB-38B6-A041-B27B-1A47348D5013}"/>
              </a:ext>
            </a:extLst>
          </p:cNvPr>
          <p:cNvSpPr txBox="1">
            <a:spLocks/>
          </p:cNvSpPr>
          <p:nvPr userDrawn="1"/>
        </p:nvSpPr>
        <p:spPr>
          <a:xfrm>
            <a:off x="2521196" y="6477350"/>
            <a:ext cx="4759224" cy="488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ngsana New" panose="02020603050405020304" pitchFamily="18" charset="-34"/>
              </a:rPr>
              <a:t>Maria </a:t>
            </a:r>
            <a:r>
              <a:rPr lang="en-US" dirty="0" err="1">
                <a:latin typeface="Angsana New" panose="02020603050405020304" pitchFamily="18" charset="-34"/>
              </a:rPr>
              <a:t>Angelidou</a:t>
            </a:r>
            <a:r>
              <a:rPr lang="en-US" dirty="0">
                <a:latin typeface="Angsana New" panose="02020603050405020304" pitchFamily="18" charset="-34"/>
              </a:rPr>
              <a:t>, Lukas Fischer, Laura </a:t>
            </a:r>
            <a:r>
              <a:rPr lang="en-US" dirty="0" err="1">
                <a:latin typeface="Angsana New" panose="02020603050405020304" pitchFamily="18" charset="-34"/>
              </a:rPr>
              <a:t>Hoßdorf</a:t>
            </a:r>
            <a:r>
              <a:rPr lang="en-US" dirty="0">
                <a:latin typeface="Angsana New" panose="02020603050405020304" pitchFamily="18" charset="-34"/>
              </a:rPr>
              <a:t>, Leoni </a:t>
            </a:r>
            <a:r>
              <a:rPr lang="en-US" dirty="0" err="1">
                <a:latin typeface="Angsana New" panose="02020603050405020304" pitchFamily="18" charset="-34"/>
              </a:rPr>
              <a:t>Salbert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71314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D18A2C4E-1167-5B4E-8A76-0EAE0DF1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5370CFB2-C524-8847-BE21-97DB558A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2564EE00-597C-3642-AFE2-65A09966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E6E377F0-AD16-0E42-BDC1-506F014D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9585" y="4345744"/>
            <a:ext cx="4759224" cy="488250"/>
          </a:xfrm>
        </p:spPr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9E84471F-F451-9142-BBF5-84B3C193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  <p:sp>
        <p:nvSpPr>
          <p:cNvPr id="7" name="Θέση υποσέλιδου 4">
            <a:extLst>
              <a:ext uri="{FF2B5EF4-FFF2-40B4-BE49-F238E27FC236}">
                <a16:creationId xmlns:a16="http://schemas.microsoft.com/office/drawing/2014/main" xmlns="" id="{10640A2F-3517-B34B-9DF7-0676CD842FDA}"/>
              </a:ext>
            </a:extLst>
          </p:cNvPr>
          <p:cNvSpPr txBox="1">
            <a:spLocks/>
          </p:cNvSpPr>
          <p:nvPr userDrawn="1"/>
        </p:nvSpPr>
        <p:spPr>
          <a:xfrm>
            <a:off x="2859399" y="6475199"/>
            <a:ext cx="4759224" cy="488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ngsana New" panose="02020603050405020304" pitchFamily="18" charset="-34"/>
              </a:rPr>
              <a:t>Maria </a:t>
            </a:r>
            <a:r>
              <a:rPr lang="en-US" dirty="0" err="1">
                <a:latin typeface="Angsana New" panose="02020603050405020304" pitchFamily="18" charset="-34"/>
              </a:rPr>
              <a:t>Angelidou</a:t>
            </a:r>
            <a:r>
              <a:rPr lang="en-US" dirty="0">
                <a:latin typeface="Angsana New" panose="02020603050405020304" pitchFamily="18" charset="-34"/>
              </a:rPr>
              <a:t>, Lukas Fischer, Laura </a:t>
            </a:r>
            <a:r>
              <a:rPr lang="en-US" dirty="0" err="1">
                <a:latin typeface="Angsana New" panose="02020603050405020304" pitchFamily="18" charset="-34"/>
              </a:rPr>
              <a:t>Hoßdorf</a:t>
            </a:r>
            <a:r>
              <a:rPr lang="en-US" dirty="0">
                <a:latin typeface="Angsana New" panose="02020603050405020304" pitchFamily="18" charset="-34"/>
              </a:rPr>
              <a:t>,, Leoni </a:t>
            </a:r>
            <a:r>
              <a:rPr lang="en-US" dirty="0" err="1">
                <a:latin typeface="Angsana New" panose="02020603050405020304" pitchFamily="18" charset="-34"/>
              </a:rPr>
              <a:t>Salbert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57339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9A161457-316D-B248-A1EF-B65483A9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1841B9FE-0540-CD41-BAFE-99AC8E1A6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xmlns="" id="{172FD040-B8F4-9E47-BFE8-E4A7616B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6F869DFC-902D-7342-9122-2776EDF4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8368B78E-3997-6F4A-96CF-8228B1D0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EE43B63D-9F9A-F74C-A1AA-F163C2AB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  <p:sp>
        <p:nvSpPr>
          <p:cNvPr id="8" name="Θέση υποσέλιδου 4">
            <a:extLst>
              <a:ext uri="{FF2B5EF4-FFF2-40B4-BE49-F238E27FC236}">
                <a16:creationId xmlns:a16="http://schemas.microsoft.com/office/drawing/2014/main" xmlns="" id="{34C5A937-E7F5-4540-AD8A-BB9E4DEA307B}"/>
              </a:ext>
            </a:extLst>
          </p:cNvPr>
          <p:cNvSpPr txBox="1">
            <a:spLocks/>
          </p:cNvSpPr>
          <p:nvPr userDrawn="1"/>
        </p:nvSpPr>
        <p:spPr>
          <a:xfrm>
            <a:off x="2420988" y="6565012"/>
            <a:ext cx="4759224" cy="488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ngsana New" panose="02020603050405020304" pitchFamily="18" charset="-34"/>
              </a:rPr>
              <a:t>Maria Angelidou, Lukas Fischer, Laura Hoßdorf,, Leoni Salbert</a:t>
            </a:r>
            <a:endParaRPr lang="el-GR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400683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DB2B537A-4127-ED48-BBB3-D755726E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A2D70796-3AA1-D241-8825-E9DCCD370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xmlns="" id="{BB32263B-7D08-704C-9528-759187656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xmlns="" id="{C6152046-8F29-7E4A-9326-F4CD0AC01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xmlns="" id="{2477AD5C-2C99-DE4E-9DCC-F66531B39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xmlns="" id="{1DC8F050-E777-B841-82AC-71AD946A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xmlns="" id="{E300DE6E-F870-934D-A07A-8C87A472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xmlns="" id="{ADB0E4E2-AB35-734F-B7E6-A16C6DBE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  <p:sp>
        <p:nvSpPr>
          <p:cNvPr id="10" name="Θέση υποσέλιδου 4">
            <a:extLst>
              <a:ext uri="{FF2B5EF4-FFF2-40B4-BE49-F238E27FC236}">
                <a16:creationId xmlns:a16="http://schemas.microsoft.com/office/drawing/2014/main" xmlns="" id="{95262233-7F4C-3142-BD97-06126F6D5A8F}"/>
              </a:ext>
            </a:extLst>
          </p:cNvPr>
          <p:cNvSpPr txBox="1">
            <a:spLocks/>
          </p:cNvSpPr>
          <p:nvPr userDrawn="1"/>
        </p:nvSpPr>
        <p:spPr>
          <a:xfrm>
            <a:off x="2420988" y="6565012"/>
            <a:ext cx="4759224" cy="488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ngsana New" panose="02020603050405020304" pitchFamily="18" charset="-34"/>
              </a:rPr>
              <a:t>Maria Angelidou, Lukas Fischer, Laura Hoßdorf,, Leoni Salbert</a:t>
            </a:r>
            <a:endParaRPr lang="el-GR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145729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AD7D2747-AA33-DA49-9473-A2C74E9B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xmlns="" id="{CB8DEB99-D44B-ED43-95FC-BCE37127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xmlns="" id="{8FB234C1-46AE-724D-87C3-C0F29355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xmlns="" id="{1639A25D-538A-F542-B492-77F92F4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  <p:sp>
        <p:nvSpPr>
          <p:cNvPr id="6" name="Θέση υποσέλιδου 4">
            <a:extLst>
              <a:ext uri="{FF2B5EF4-FFF2-40B4-BE49-F238E27FC236}">
                <a16:creationId xmlns:a16="http://schemas.microsoft.com/office/drawing/2014/main" xmlns="" id="{3D87E515-0AD3-5949-950F-C3D7AA8D649D}"/>
              </a:ext>
            </a:extLst>
          </p:cNvPr>
          <p:cNvSpPr txBox="1">
            <a:spLocks/>
          </p:cNvSpPr>
          <p:nvPr userDrawn="1"/>
        </p:nvSpPr>
        <p:spPr>
          <a:xfrm>
            <a:off x="2420988" y="6565012"/>
            <a:ext cx="4759224" cy="488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ngsana New" panose="02020603050405020304" pitchFamily="18" charset="-34"/>
              </a:rPr>
              <a:t>Maria Angelidou, Lukas Fischer, Laura Hoßdorf,, Leoni Salbert</a:t>
            </a:r>
            <a:endParaRPr lang="el-GR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265512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xmlns="" id="{E2F5B2D8-0049-2341-9D5D-9D0C993D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xmlns="" id="{B12A88D8-EFBF-FD4A-95AE-9B84AB4F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xmlns="" id="{A927A362-FAC8-AD4F-938D-64D44BCB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E683C805-2460-E145-ADFD-86E2DF835B37}"/>
              </a:ext>
            </a:extLst>
          </p:cNvPr>
          <p:cNvSpPr txBox="1">
            <a:spLocks/>
          </p:cNvSpPr>
          <p:nvPr userDrawn="1"/>
        </p:nvSpPr>
        <p:spPr>
          <a:xfrm>
            <a:off x="2420988" y="6565012"/>
            <a:ext cx="4759224" cy="488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l-GR"/>
            </a:defPPr>
            <a:lvl1pPr marL="0" algn="ct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ngsana New" panose="02020603050405020304" pitchFamily="18" charset="-34"/>
              </a:rPr>
              <a:t>Maria Angelidou, Lukas Fischer, Laura Hoßdorf,, Leoni Salbert</a:t>
            </a:r>
            <a:endParaRPr lang="el-GR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364967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EC98C4E9-5E07-EC47-820E-D997AF89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788CDF56-09AA-094A-894E-078CACE6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91845F7F-F93F-BE4B-928A-97C28B242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748641B5-AB76-8B44-A39C-57D5709A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9E483C22-5564-B14F-A59A-3E769629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987F88F1-F5F4-5D40-AF1A-BEA038AC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80638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CA52AD91-2E6E-BE4C-9279-E337A843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xmlns="" id="{52A1DB9D-4A7B-F542-93EE-B59AE7FF7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xmlns="" id="{8E98637B-4DA0-5044-9D46-7DCB9572C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FCD22DCF-8506-F34D-92F0-A33DF697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xmlns="" id="{AED625CC-14BD-314C-8E2A-A7835BEF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xmlns="" id="{DB970C03-CE09-0A48-A1AB-3E29C899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77828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xmlns="" id="{6B45B623-A080-E94F-B66C-189E2EE3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xmlns="" id="{42E3C03E-547B-8B43-BA4A-04AEC275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l-GR"/>
              <a:t>Επεξεργασία στυλ υποδείγματος κειμένου
Δεύτερου επιπέδου
Τρίτου επιπέδου
Τέταρτου επιπέδου
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3C404D18-72CE-BF40-8D54-9F4F0ECEB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l-GR"/>
              <a:t>20.06.2018</a:t>
            </a:r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xmlns="" id="{4B6BEBA0-9ABE-554B-A3E7-93806CCE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588" y="6412612"/>
            <a:ext cx="4759224" cy="488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/>
                </a:solidFill>
                <a:cs typeface="Angsana New" panose="02020603050405020304" pitchFamily="18" charset="-34"/>
              </a:defRPr>
            </a:lvl1pPr>
          </a:lstStyle>
          <a:p>
            <a:r>
              <a:rPr lang="en-US" dirty="0">
                <a:latin typeface="Angsana New" panose="02020603050405020304" pitchFamily="18" charset="-34"/>
              </a:rPr>
              <a:t>Maria </a:t>
            </a:r>
            <a:r>
              <a:rPr lang="en-US" dirty="0" err="1">
                <a:latin typeface="Angsana New" panose="02020603050405020304" pitchFamily="18" charset="-34"/>
              </a:rPr>
              <a:t>Angelidou</a:t>
            </a:r>
            <a:r>
              <a:rPr lang="en-US" dirty="0">
                <a:latin typeface="Angsana New" panose="02020603050405020304" pitchFamily="18" charset="-34"/>
              </a:rPr>
              <a:t>, Lukas Fischer, Laura </a:t>
            </a:r>
            <a:r>
              <a:rPr lang="en-US" dirty="0" err="1">
                <a:latin typeface="Angsana New" panose="02020603050405020304" pitchFamily="18" charset="-34"/>
              </a:rPr>
              <a:t>Hoßdorf</a:t>
            </a:r>
            <a:r>
              <a:rPr lang="en-US" dirty="0">
                <a:latin typeface="Angsana New" panose="02020603050405020304" pitchFamily="18" charset="-34"/>
              </a:rPr>
              <a:t>,, Leoni </a:t>
            </a:r>
            <a:r>
              <a:rPr lang="en-US" dirty="0" err="1">
                <a:latin typeface="Angsana New" panose="02020603050405020304" pitchFamily="18" charset="-34"/>
              </a:rPr>
              <a:t>Salbert</a:t>
            </a:r>
            <a:endParaRPr lang="el-GR" dirty="0"/>
          </a:p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xmlns="" id="{263181C3-6B57-EE48-A8E8-FE79B333E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74A1F-9F8E-B345-9C02-B1D89432FA3F}" type="slidenum">
              <a:rPr lang="el-GR" smtClean="0"/>
              <a:pPr/>
              <a:t>‹Nr.›</a:t>
            </a:fld>
            <a:endParaRPr lang="el-GR"/>
          </a:p>
        </p:txBody>
      </p:sp>
      <p:pic>
        <p:nvPicPr>
          <p:cNvPr id="7" name="Picture 2" descr="Untitled 1">
            <a:extLst>
              <a:ext uri="{FF2B5EF4-FFF2-40B4-BE49-F238E27FC236}">
                <a16:creationId xmlns:a16="http://schemas.microsoft.com/office/drawing/2014/main" xmlns="" id="{7A97EAA9-CDC1-D543-AE01-8E47E6C6A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5562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ppt_UzK_Logo-blau-kleine-Datei">
            <a:extLst>
              <a:ext uri="{FF2B5EF4-FFF2-40B4-BE49-F238E27FC236}">
                <a16:creationId xmlns:a16="http://schemas.microsoft.com/office/drawing/2014/main" xmlns="" id="{323F96D7-0261-3B4C-B30D-A4A224D220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62441" y="5880866"/>
            <a:ext cx="796159" cy="79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6">
            <a:extLst>
              <a:ext uri="{FF2B5EF4-FFF2-40B4-BE49-F238E27FC236}">
                <a16:creationId xmlns:a16="http://schemas.microsoft.com/office/drawing/2014/main" xmlns="" id="{66B14C22-84D8-E04B-B3F4-58ECF7CA4D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14692" y="6380846"/>
            <a:ext cx="1676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l-GR"/>
            </a:defPPr>
            <a:lvl1pPr marL="0" algn="l" defTabSz="914400" rtl="0" eaLnBrk="0" latinLnBrk="0" hangingPunct="0">
              <a:defRPr sz="1200" b="1" kern="1200">
                <a:solidFill>
                  <a:srgbClr val="4A657D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600" dirty="0"/>
              <a:t>Universit</a:t>
            </a:r>
            <a:r>
              <a:rPr lang="de-DE" sz="1600" dirty="0">
                <a:latin typeface="+mn-lt"/>
              </a:rPr>
              <a:t>ä</a:t>
            </a:r>
            <a:r>
              <a:rPr lang="de-DE" sz="1600" dirty="0"/>
              <a:t>t zu K</a:t>
            </a:r>
            <a:r>
              <a:rPr lang="de-DE" sz="1600" dirty="0">
                <a:latin typeface="+mn-lt"/>
              </a:rPr>
              <a:t>ö</a:t>
            </a:r>
            <a:r>
              <a:rPr lang="de-DE" sz="1600" dirty="0"/>
              <a:t>ln</a:t>
            </a: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xmlns="" id="{141F4EAF-E61B-FA44-97FE-00B7B0F113E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38200" y="6157721"/>
            <a:ext cx="9414641" cy="112986"/>
            <a:chOff x="9" y="3792"/>
            <a:chExt cx="5147" cy="0"/>
          </a:xfrm>
        </p:grpSpPr>
        <p:sp>
          <p:nvSpPr>
            <p:cNvPr id="12" name="Line 8">
              <a:extLst>
                <a:ext uri="{FF2B5EF4-FFF2-40B4-BE49-F238E27FC236}">
                  <a16:creationId xmlns:a16="http://schemas.microsoft.com/office/drawing/2014/main" xmlns="" id="{58F362B5-3000-6C4C-B2DC-7B57B5014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" y="3792"/>
              <a:ext cx="748" cy="0"/>
            </a:xfrm>
            <a:prstGeom prst="line">
              <a:avLst/>
            </a:prstGeom>
            <a:noFill/>
            <a:ln w="69850">
              <a:solidFill>
                <a:srgbClr val="83AF2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Arial" charset="0"/>
                <a:ea typeface="+mn-ea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xmlns="" id="{8157602B-4302-A64A-98CD-57192F200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" y="3792"/>
              <a:ext cx="748" cy="0"/>
            </a:xfrm>
            <a:prstGeom prst="line">
              <a:avLst/>
            </a:prstGeom>
            <a:noFill/>
            <a:ln w="69850">
              <a:solidFill>
                <a:srgbClr val="7D321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Arial" charset="0"/>
                <a:ea typeface="+mn-ea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xmlns="" id="{1FBBED2A-4BBC-D045-9C05-7F56CC5EF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792"/>
              <a:ext cx="748" cy="0"/>
            </a:xfrm>
            <a:prstGeom prst="line">
              <a:avLst/>
            </a:prstGeom>
            <a:noFill/>
            <a:ln w="69850">
              <a:solidFill>
                <a:srgbClr val="AF111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Arial" charset="0"/>
                <a:ea typeface="+mn-ea"/>
              </a:endParaRPr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xmlns="" id="{F2431BF2-8C72-EC45-9AA7-D0CAACE0D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6" y="3792"/>
              <a:ext cx="748" cy="0"/>
            </a:xfrm>
            <a:prstGeom prst="line">
              <a:avLst/>
            </a:prstGeom>
            <a:noFill/>
            <a:ln w="69850">
              <a:solidFill>
                <a:srgbClr val="590F6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Arial" charset="0"/>
                <a:ea typeface="+mn-ea"/>
              </a:endParaRP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xmlns="" id="{D34D605D-3FA4-AA49-BB55-228B52FBF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6" y="3792"/>
              <a:ext cx="748" cy="0"/>
            </a:xfrm>
            <a:prstGeom prst="line">
              <a:avLst/>
            </a:prstGeom>
            <a:noFill/>
            <a:ln w="69850">
              <a:solidFill>
                <a:srgbClr val="0082C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Arial" charset="0"/>
                <a:ea typeface="+mn-ea"/>
              </a:endParaRP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xmlns="" id="{042DA5AD-7F75-2643-8C74-016429676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3792"/>
              <a:ext cx="748" cy="0"/>
            </a:xfrm>
            <a:prstGeom prst="line">
              <a:avLst/>
            </a:prstGeom>
            <a:noFill/>
            <a:ln w="69850">
              <a:solidFill>
                <a:srgbClr val="DBA61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Arial" charset="0"/>
                <a:ea typeface="+mn-ea"/>
              </a:endParaRPr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xmlns="" id="{9CDC05D9-C2BE-8343-BBF3-7EB264B2F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8" y="3792"/>
              <a:ext cx="748" cy="0"/>
            </a:xfrm>
            <a:prstGeom prst="line">
              <a:avLst/>
            </a:prstGeom>
            <a:noFill/>
            <a:ln w="69850">
              <a:solidFill>
                <a:srgbClr val="91C4EA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Arial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1254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uraHossdorf/kuenstliche-Intelligenz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3D313E0A-1EB0-1F45-80B3-47A5C0F1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8951"/>
            <a:ext cx="10515600" cy="14894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err="1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Künstliche</a:t>
            </a:r>
            <a:r>
              <a:rPr lang="en-US" sz="4000" b="1" dirty="0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Intelligenz</a:t>
            </a:r>
            <a:r>
              <a:rPr lang="en-US" sz="4000" b="1" dirty="0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 und Cultural Heritage: Upper </a:t>
            </a:r>
            <a:r>
              <a:rPr lang="en-US" sz="4000" b="1" dirty="0" err="1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Brandberg</a:t>
            </a:r>
            <a:r>
              <a:rPr lang="en-US" sz="4000" b="1" dirty="0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 – </a:t>
            </a:r>
            <a:r>
              <a:rPr lang="en-US" sz="4000" b="1" dirty="0" err="1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Im</a:t>
            </a:r>
            <a:r>
              <a:rPr lang="en-US" sz="4000" b="1" dirty="0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 Louvre der </a:t>
            </a:r>
            <a:r>
              <a:rPr lang="en-US" sz="4000" b="1" dirty="0" err="1">
                <a:solidFill>
                  <a:srgbClr val="C00000"/>
                </a:solidFill>
                <a:latin typeface="Charter Roman" panose="02040503050506020203" pitchFamily="18" charset="0"/>
                <a:ea typeface="Apple Color Emoji" pitchFamily="2" charset="0"/>
              </a:rPr>
              <a:t>Felsmalerei</a:t>
            </a:r>
            <a:r>
              <a:rPr lang="en-US" dirty="0"/>
              <a:t/>
            </a:r>
            <a:br>
              <a:rPr lang="en-US" dirty="0"/>
            </a:br>
            <a:endParaRPr lang="el-GR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BA9FCC9A-EBDA-1F44-B371-D775AE9D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1F63BE5-275C-D64D-840F-AD66545836CF}"/>
              </a:ext>
            </a:extLst>
          </p:cNvPr>
          <p:cNvSpPr txBox="1"/>
          <p:nvPr/>
        </p:nvSpPr>
        <p:spPr>
          <a:xfrm>
            <a:off x="4402428" y="5070239"/>
            <a:ext cx="338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Dr. Jan Gerrit Wieners</a:t>
            </a:r>
          </a:p>
          <a:p>
            <a:r>
              <a:rPr lang="en-US" sz="2400" b="1" i="1" dirty="0"/>
              <a:t>Prof. Dr. </a:t>
            </a:r>
            <a:r>
              <a:rPr lang="en-US" sz="2400" b="1" i="1" dirty="0" err="1"/>
              <a:t>Øyvind</a:t>
            </a:r>
            <a:r>
              <a:rPr lang="en-US" sz="2400" b="1" i="1" dirty="0"/>
              <a:t> Eide</a:t>
            </a:r>
          </a:p>
        </p:txBody>
      </p:sp>
    </p:spTree>
    <p:extLst>
      <p:ext uri="{BB962C8B-B14F-4D97-AF65-F5344CB8AC3E}">
        <p14:creationId xmlns:p14="http://schemas.microsoft.com/office/powerpoint/2010/main" xmlns="" val="300369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5F0E3144-8F36-B14E-9310-6B8CABBC9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052" y="1433301"/>
            <a:ext cx="9144000" cy="1560876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The use of Computer </a:t>
            </a:r>
            <a:r>
              <a:rPr lang="en-US" sz="4000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V</a:t>
            </a:r>
            <a:r>
              <a:rPr lang="en-US" sz="4000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isio</a:t>
            </a:r>
            <a:r>
              <a:rPr lang="en-US" sz="4000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n for the binary classification of humans and animals</a:t>
            </a:r>
            <a:endParaRPr lang="el-GR" sz="4000" b="1" dirty="0">
              <a:solidFill>
                <a:srgbClr val="C00000"/>
              </a:solidFill>
              <a:latin typeface="Charter Roman" panose="02040503050506020203" pitchFamily="18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xmlns="" id="{73494771-D382-3A43-B18F-293DA75A2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9052" y="3910709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Group 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Code: </a:t>
            </a:r>
            <a:r>
              <a:rPr lang="en-US" u="sng" dirty="0" smtClean="0">
                <a:hlinkClick r:id="rId2"/>
              </a:rPr>
              <a:t>https://github.com/LauraHossdorf/kuenstliche-Intelligenz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482CAD17-6EAA-314A-805B-3B5D921D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</p:spTree>
    <p:extLst>
      <p:ext uri="{BB962C8B-B14F-4D97-AF65-F5344CB8AC3E}">
        <p14:creationId xmlns:p14="http://schemas.microsoft.com/office/powerpoint/2010/main" xmlns="" val="8302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D51FA664-690D-4B48-B6A2-2778CEDC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Why </a:t>
            </a:r>
            <a:r>
              <a:rPr lang="en-US" b="1" dirty="0" err="1" smtClean="0">
                <a:solidFill>
                  <a:srgbClr val="C00000"/>
                </a:solidFill>
                <a:latin typeface="Charter Roman" panose="02040503050506020203" pitchFamily="18" charset="0"/>
              </a:rPr>
              <a:t>Matlab</a:t>
            </a:r>
            <a:r>
              <a:rPr lang="en-US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harter Roman" panose="02040503050506020203" pitchFamily="18" charset="0"/>
              </a:rPr>
              <a:t>?</a:t>
            </a:r>
            <a:endParaRPr lang="el-GR" b="1" dirty="0">
              <a:solidFill>
                <a:srgbClr val="C00000"/>
              </a:solidFill>
              <a:latin typeface="Charter Roman" panose="020405030505060202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AA5710F3-CDE5-8241-AC4C-CEC811A6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4520"/>
            <a:ext cx="10515600" cy="200293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600" dirty="0"/>
              <a:t> </a:t>
            </a:r>
            <a:r>
              <a:rPr lang="en-US" sz="3600" dirty="0" smtClean="0"/>
              <a:t>Simple programming language</a:t>
            </a:r>
            <a:endParaRPr lang="en-US" sz="3600" dirty="0"/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 </a:t>
            </a:r>
            <a:r>
              <a:rPr lang="en-US" sz="3600" dirty="0" smtClean="0"/>
              <a:t>GUI </a:t>
            </a:r>
            <a:r>
              <a:rPr lang="en-US" sz="3600" dirty="0" smtClean="0"/>
              <a:t>(Visualization of the results)</a:t>
            </a:r>
            <a:endParaRPr lang="en-US" sz="3600" dirty="0"/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 </a:t>
            </a:r>
            <a:r>
              <a:rPr lang="en-US" sz="3600" dirty="0" smtClean="0"/>
              <a:t>Documentation (offers help and you can find many tutorials on the Internet)</a:t>
            </a:r>
            <a:endParaRPr lang="en-US" sz="3600" dirty="0" smtClean="0"/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 </a:t>
            </a:r>
            <a:r>
              <a:rPr lang="en-US" sz="3600" dirty="0" smtClean="0"/>
              <a:t>has integrated Computer </a:t>
            </a:r>
            <a:r>
              <a:rPr lang="en-US" sz="3600" dirty="0" smtClean="0"/>
              <a:t>V</a:t>
            </a:r>
            <a:r>
              <a:rPr lang="en-US" sz="3600" dirty="0" smtClean="0"/>
              <a:t>ision and Neural Network tool</a:t>
            </a:r>
            <a:endParaRPr lang="en-US" sz="3600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l-GR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B5856992-2904-CE49-AE54-ECB9D01F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</p:spTree>
    <p:extLst>
      <p:ext uri="{BB962C8B-B14F-4D97-AF65-F5344CB8AC3E}">
        <p14:creationId xmlns:p14="http://schemas.microsoft.com/office/powerpoint/2010/main" xmlns="" val="4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C4775F5D-C278-2A43-8370-2ECC68DB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Workflow</a:t>
            </a:r>
            <a:endParaRPr lang="el-GR" b="1" dirty="0">
              <a:solidFill>
                <a:srgbClr val="C00000"/>
              </a:solidFill>
              <a:latin typeface="Charter Roman" panose="02040503050506020203" pitchFamily="18" charset="0"/>
            </a:endParaRPr>
          </a:p>
        </p:txBody>
      </p: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xmlns="" id="{54C40A9C-5F29-5E46-8335-5B6B09104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93907085"/>
              </p:ext>
            </p:extLst>
          </p:nvPr>
        </p:nvGraphicFramePr>
        <p:xfrm>
          <a:off x="1388463" y="1488243"/>
          <a:ext cx="94150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xmlns="" id="{8F6BB327-602A-FD46-874B-13F60491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</p:spTree>
    <p:extLst>
      <p:ext uri="{BB962C8B-B14F-4D97-AF65-F5344CB8AC3E}">
        <p14:creationId xmlns:p14="http://schemas.microsoft.com/office/powerpoint/2010/main" xmlns="" val="29099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AEE19862-6BF1-9740-BEE9-DA16A0C3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8262"/>
            <a:ext cx="10515600" cy="202373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Convert colored image to black and white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Object detection in the image 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Image scaling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Save the scaled image</a:t>
            </a: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l-GR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CCEA7682-C422-7D48-B074-54E3F422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xmlns="" id="{48740763-F942-8042-93D9-A89AF7DE3C7A}"/>
              </a:ext>
            </a:extLst>
          </p:cNvPr>
          <p:cNvSpPr txBox="1">
            <a:spLocks/>
          </p:cNvSpPr>
          <p:nvPr/>
        </p:nvSpPr>
        <p:spPr>
          <a:xfrm>
            <a:off x="1172135" y="667544"/>
            <a:ext cx="97255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Object detection, image processing &amp; image scaling</a:t>
            </a:r>
            <a:r>
              <a:rPr lang="el-GR" dirty="0"/>
              <a:t/>
            </a:r>
            <a:br>
              <a:rPr lang="el-GR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xmlns="" val="14441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6CC8CA4C-0F88-CC43-99A7-665A4D19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35" y="667544"/>
            <a:ext cx="9847729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Image </a:t>
            </a:r>
            <a:r>
              <a:rPr lang="de-DE" sz="4000" b="1" dirty="0" err="1" smtClean="0">
                <a:solidFill>
                  <a:srgbClr val="C00000"/>
                </a:solidFill>
                <a:latin typeface="Charter Roman" panose="02040503050506020203" pitchFamily="18" charset="0"/>
              </a:rPr>
              <a:t>scaling</a:t>
            </a:r>
            <a:r>
              <a:rPr lang="de-DE" sz="4000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 </a:t>
            </a:r>
            <a:r>
              <a:rPr lang="de-DE" sz="4000" b="1" dirty="0" err="1" smtClean="0">
                <a:solidFill>
                  <a:srgbClr val="C00000"/>
                </a:solidFill>
                <a:latin typeface="Charter Roman" panose="02040503050506020203" pitchFamily="18" charset="0"/>
              </a:rPr>
              <a:t>results</a:t>
            </a:r>
            <a:endParaRPr lang="el-GR" dirty="0"/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xmlns="" id="{B811D512-F0A7-CA42-B0A8-73E5E6E55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810" y="2159000"/>
            <a:ext cx="2540000" cy="2540000"/>
          </a:xfrm>
        </p:spPr>
      </p:pic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97317E5D-DA4E-5F49-B576-4DE542EF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xmlns="" id="{1660C817-85A2-EE46-A28C-F8DE2B80F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115" y="2159000"/>
            <a:ext cx="2540000" cy="2540000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xmlns="" id="{54ECDF23-BF7D-FD40-9C91-7559A82DB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59000"/>
            <a:ext cx="2540000" cy="2540000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xmlns="" id="{9902211D-7B4D-E943-869F-A2C57C085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505" y="21590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10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2BA9F402-AE65-9B42-8A74-A1DC9B35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Classification results</a:t>
            </a:r>
            <a:endParaRPr lang="el-GR" sz="4000" b="1" dirty="0">
              <a:solidFill>
                <a:srgbClr val="C00000"/>
              </a:solidFill>
              <a:latin typeface="Charter Roman" panose="020405030505060202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8F79F7FD-F17A-4E42-B967-C240BB547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9940"/>
            <a:ext cx="10515600" cy="18790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 project is successful</a:t>
            </a:r>
            <a:endParaRPr lang="en-US" sz="3600" dirty="0"/>
          </a:p>
          <a:p>
            <a:pPr>
              <a:buFont typeface="Wingdings" pitchFamily="2" charset="2"/>
              <a:buChar char="v"/>
            </a:pPr>
            <a:r>
              <a:rPr lang="en-US" sz="3600" dirty="0" smtClean="0"/>
              <a:t>fast</a:t>
            </a:r>
            <a:endParaRPr lang="en-US" sz="3600" dirty="0"/>
          </a:p>
          <a:p>
            <a:pPr>
              <a:buFont typeface="Wingdings" pitchFamily="2" charset="2"/>
              <a:buChar char="v"/>
            </a:pPr>
            <a:r>
              <a:rPr lang="en-US" sz="3600" dirty="0"/>
              <a:t> 90% </a:t>
            </a:r>
            <a:r>
              <a:rPr lang="en-US" sz="3600" dirty="0" smtClean="0"/>
              <a:t>accordance</a:t>
            </a:r>
            <a:endParaRPr lang="el-GR" sz="3600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34A43225-1AB3-0E4E-A906-6881208E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xmlns="" id="{B43E4496-A412-C64F-9FE3-4F7753AE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4377"/>
            <a:ext cx="2014071" cy="2014071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xmlns="" id="{3316166E-E473-9643-AFAA-77F2DD64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08730"/>
            <a:ext cx="2000625" cy="2000625"/>
          </a:xfrm>
          <a:prstGeom prst="rect">
            <a:avLst/>
          </a:prstGeom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xmlns="" id="{DA03291D-E782-9240-A4A9-F26109C76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101" y="4019625"/>
            <a:ext cx="2885814" cy="1578833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xmlns="" id="{E1B2EE08-FA21-A842-98E8-D443E15EE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101" y="1621995"/>
            <a:ext cx="2835668" cy="15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42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xmlns="" id="{153CBCE6-7231-AF4E-9B5A-8EDD1291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Charter Roman" panose="02040503050506020203" pitchFamily="18" charset="0"/>
              </a:rPr>
              <a:t>Improving the success rate </a:t>
            </a:r>
            <a:endParaRPr lang="el-GR" sz="4000" b="1" dirty="0">
              <a:solidFill>
                <a:srgbClr val="C00000"/>
              </a:solidFill>
              <a:latin typeface="Charter Roman" panose="02040503050506020203" pitchFamily="18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xmlns="" id="{5DD4F793-DEE9-A249-BDAA-59423833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324"/>
            <a:ext cx="10515600" cy="28494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600" dirty="0" smtClean="0"/>
              <a:t>Better image processing.</a:t>
            </a:r>
            <a:endParaRPr lang="en-US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Improving our neural network or using an existing one.</a:t>
            </a:r>
            <a:endParaRPr lang="en-US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Provide more images for the training of the neural </a:t>
            </a:r>
            <a:r>
              <a:rPr lang="en-US" sz="3600" dirty="0" smtClean="0"/>
              <a:t>network.</a:t>
            </a:r>
            <a:endParaRPr lang="el-GR" sz="3600" dirty="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xmlns="" id="{C9315C63-4E4D-7B4A-864D-DF6BC5BA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/>
              <a:t>20.06.2018</a:t>
            </a:r>
          </a:p>
        </p:txBody>
      </p:sp>
    </p:spTree>
    <p:extLst>
      <p:ext uri="{BB962C8B-B14F-4D97-AF65-F5344CB8AC3E}">
        <p14:creationId xmlns:p14="http://schemas.microsoft.com/office/powerpoint/2010/main" xmlns="" val="209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Benutzerdefiniert</PresentationFormat>
  <Paragraphs>42</Paragraphs>
  <Slides>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Θέμα του Office</vt:lpstr>
      <vt:lpstr>Künstliche Intelligenz und Cultural Heritage: Upper Brandberg – Im Louvre der Felsmalerei </vt:lpstr>
      <vt:lpstr>The use of Computer Vision for the binary classification of humans and animals</vt:lpstr>
      <vt:lpstr>Why Matlab ?</vt:lpstr>
      <vt:lpstr>Workflow</vt:lpstr>
      <vt:lpstr>Folie 4</vt:lpstr>
      <vt:lpstr>Image scaling results</vt:lpstr>
      <vt:lpstr>Classification results</vt:lpstr>
      <vt:lpstr>Improving the success rate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Künstliche Intelligenz und Cultural Heritage: Upper Brandberg – Im Louvre der Felsmalerei</dc:title>
  <dc:creator>Microsoft Office User</dc:creator>
  <cp:lastModifiedBy>Maria Angelidou</cp:lastModifiedBy>
  <cp:revision>19</cp:revision>
  <dcterms:created xsi:type="dcterms:W3CDTF">2018-06-19T20:53:11Z</dcterms:created>
  <dcterms:modified xsi:type="dcterms:W3CDTF">2018-07-03T17:16:05Z</dcterms:modified>
</cp:coreProperties>
</file>