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8" r:id="rId22"/>
    <p:sldId id="277" r:id="rId23"/>
    <p:sldId id="279" r:id="rId24"/>
    <p:sldId id="281" r:id="rId25"/>
    <p:sldId id="280" r:id="rId26"/>
    <p:sldId id="276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7" r:id="rId39"/>
    <p:sldId id="298" r:id="rId40"/>
    <p:sldId id="299" r:id="rId41"/>
    <p:sldId id="300" r:id="rId42"/>
    <p:sldId id="293" r:id="rId43"/>
    <p:sldId id="294" r:id="rId44"/>
    <p:sldId id="295" r:id="rId45"/>
    <p:sldId id="296" r:id="rId46"/>
    <p:sldId id="301" r:id="rId47"/>
    <p:sldId id="302" r:id="rId4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7D632-614E-43FD-BB94-23D8FCE7EAD8}" type="datetimeFigureOut">
              <a:rPr lang="es-ES" smtClean="0"/>
              <a:t>04/06/2012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9587C-4F80-4DC2-9314-C08B5DFB6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28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934F4FF-C900-4D75-AE52-3DE25A977586}" type="datetime1">
              <a:rPr lang="es-ES" smtClean="0"/>
              <a:t>04/06/2012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AC75194-44C9-4EF2-804B-638A41862F89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0C4D-8CA1-4993-BD6D-0984DF43D5C5}" type="datetime1">
              <a:rPr lang="es-ES" smtClean="0"/>
              <a:t>04/06/2012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F853-8483-4D5C-B626-743DBE3CF30C}" type="datetime1">
              <a:rPr lang="es-ES" smtClean="0"/>
              <a:t>04/06/2012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7885-68AF-410F-B2FA-A9E8A335DD16}" type="datetime1">
              <a:rPr lang="es-ES" smtClean="0"/>
              <a:t>04/06/2012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1399-7B30-4A40-A41E-841310A43F7F}" type="datetime1">
              <a:rPr lang="es-ES" smtClean="0"/>
              <a:t>04/06/2012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35A8-9CD3-4AEF-984E-1A2F1AB1C4E1}" type="datetime1">
              <a:rPr lang="es-ES" smtClean="0"/>
              <a:t>04/06/2012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77E2-2FF9-4507-9E30-2D93C3A0895D}" type="datetime1">
              <a:rPr lang="es-ES" smtClean="0"/>
              <a:t>04/06/2012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94A2-911A-42A0-BBDC-8FFF6648A34E}" type="datetime1">
              <a:rPr lang="es-ES" smtClean="0"/>
              <a:t>04/06/2012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A34D-CE46-4755-987F-EF578F40A286}" type="datetime1">
              <a:rPr lang="es-ES" smtClean="0"/>
              <a:t>04/06/2012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DFFD-C198-41A7-A732-493291DF4F84}" type="datetime1">
              <a:rPr lang="es-ES" smtClean="0"/>
              <a:t>04/06/2012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A60-B037-46CA-A3C7-61D5909623C0}" type="datetime1">
              <a:rPr lang="es-ES" smtClean="0"/>
              <a:t>04/06/2012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9EFA566-2274-4145-A2EC-A73AB99C0B12}" type="datetime1">
              <a:rPr lang="es-ES" smtClean="0"/>
              <a:t>04/06/2012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AC75194-44C9-4EF2-804B-638A41862F8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mpusisi.es/jooml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contactar@isiconsulting.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 smtClean="0"/>
              <a:t>Joomla</a:t>
            </a:r>
            <a:r>
              <a:rPr lang="es-ES" b="1" dirty="0" smtClean="0"/>
              <a:t>! &amp;PHP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s-ES" dirty="0" smtClean="0"/>
          </a:p>
          <a:p>
            <a:pPr algn="r"/>
            <a:r>
              <a:rPr lang="es-ES" dirty="0" smtClean="0"/>
              <a:t>Miguel Ángel Peris Iborra</a:t>
            </a:r>
          </a:p>
          <a:p>
            <a:pPr algn="r"/>
            <a:r>
              <a:rPr lang="es-ES" dirty="0" smtClean="0"/>
              <a:t>2 ASIR</a:t>
            </a:r>
            <a:endParaRPr lang="es-ES" dirty="0"/>
          </a:p>
        </p:txBody>
      </p:sp>
      <p:pic>
        <p:nvPicPr>
          <p:cNvPr id="4" name="3 Imagen" descr="http://2.bp.blogspot.com/-ay3RBP44TNY/ThKvZmG7M-I/AAAAAAAAAIU/0jA9egy1aes/s1600/Joomla_Logo_Horz_Color_Sloga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6632"/>
            <a:ext cx="3384376" cy="12961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4 Imagen" descr="http://www.mancera.org/wp-content/uploads/2011/03/php_y_mysql-500x27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02" y="1484784"/>
            <a:ext cx="139319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4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Web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Joomla</a:t>
            </a:r>
            <a:r>
              <a:rPr lang="es-ES" dirty="0" smtClean="0"/>
              <a:t>! (v.2.5.4)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10</a:t>
            </a:fld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09120"/>
            <a:ext cx="2590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5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Web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Joomla</a:t>
            </a:r>
            <a:r>
              <a:rPr lang="es-ES" dirty="0" smtClean="0"/>
              <a:t>! (v.2.5.4) </a:t>
            </a:r>
          </a:p>
          <a:p>
            <a:pPr lvl="2"/>
            <a:r>
              <a:rPr lang="es-ES" dirty="0" smtClean="0"/>
              <a:t>Gratuito</a:t>
            </a:r>
          </a:p>
          <a:p>
            <a:pPr lvl="2"/>
            <a:r>
              <a:rPr lang="es-ES" dirty="0" smtClean="0"/>
              <a:t>Cada vez más utilizado</a:t>
            </a:r>
          </a:p>
          <a:p>
            <a:pPr lvl="2"/>
            <a:r>
              <a:rPr lang="es-ES" dirty="0" smtClean="0"/>
              <a:t>Fácil y simple</a:t>
            </a:r>
          </a:p>
          <a:p>
            <a:pPr lvl="2"/>
            <a:r>
              <a:rPr lang="es-ES" dirty="0" smtClean="0"/>
              <a:t>Mantenimiento sencillo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11</a:t>
            </a:fld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09120"/>
            <a:ext cx="2590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7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del Catálogo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Página web embebida en </a:t>
            </a:r>
            <a:r>
              <a:rPr lang="es-ES" dirty="0" err="1" smtClean="0"/>
              <a:t>Joomla</a:t>
            </a:r>
            <a:r>
              <a:rPr lang="es-ES" dirty="0" smtClean="0"/>
              <a:t>!</a:t>
            </a:r>
          </a:p>
          <a:p>
            <a:pPr marL="6858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2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del Catálogo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Página web embebida en </a:t>
            </a:r>
            <a:r>
              <a:rPr lang="es-ES" dirty="0" err="1" smtClean="0"/>
              <a:t>Joomla</a:t>
            </a:r>
            <a:r>
              <a:rPr lang="es-ES" dirty="0" smtClean="0"/>
              <a:t>!</a:t>
            </a:r>
          </a:p>
          <a:p>
            <a:pPr lvl="1"/>
            <a:r>
              <a:rPr lang="es-ES" dirty="0" smtClean="0"/>
              <a:t>PHP externo</a:t>
            </a:r>
          </a:p>
          <a:p>
            <a:pPr marL="6858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13</a:t>
            </a:fld>
            <a:endParaRPr 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16070"/>
            <a:ext cx="2151137" cy="113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1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del Catálogo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Página web embebida en </a:t>
            </a:r>
            <a:r>
              <a:rPr lang="es-ES" dirty="0" err="1" smtClean="0"/>
              <a:t>Joomla</a:t>
            </a:r>
            <a:r>
              <a:rPr lang="es-ES" dirty="0" smtClean="0"/>
              <a:t>!</a:t>
            </a:r>
          </a:p>
          <a:p>
            <a:pPr lvl="1"/>
            <a:r>
              <a:rPr lang="es-ES" dirty="0" smtClean="0"/>
              <a:t>PHP externo</a:t>
            </a:r>
          </a:p>
          <a:p>
            <a:pPr lvl="1"/>
            <a:r>
              <a:rPr lang="es-ES" dirty="0" smtClean="0"/>
              <a:t>Migración a </a:t>
            </a:r>
            <a:r>
              <a:rPr lang="es-ES" dirty="0" err="1" smtClean="0"/>
              <a:t>MySQL</a:t>
            </a:r>
            <a:endParaRPr lang="es-ES" dirty="0" smtClean="0"/>
          </a:p>
          <a:p>
            <a:pPr marL="6858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14</a:t>
            </a:fld>
            <a:endParaRPr lang="es-E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887" y="4221088"/>
            <a:ext cx="25050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3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del Catálogo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Página web embebida en </a:t>
            </a:r>
            <a:r>
              <a:rPr lang="es-ES" dirty="0" err="1" smtClean="0"/>
              <a:t>Joomla</a:t>
            </a:r>
            <a:r>
              <a:rPr lang="es-ES" dirty="0" smtClean="0"/>
              <a:t>!</a:t>
            </a:r>
          </a:p>
          <a:p>
            <a:pPr lvl="1"/>
            <a:r>
              <a:rPr lang="es-ES" dirty="0" smtClean="0"/>
              <a:t>PHP externo</a:t>
            </a:r>
          </a:p>
          <a:p>
            <a:pPr lvl="1"/>
            <a:r>
              <a:rPr lang="es-ES" dirty="0" smtClean="0"/>
              <a:t>Migración a </a:t>
            </a:r>
            <a:r>
              <a:rPr lang="es-ES" dirty="0" err="1" smtClean="0"/>
              <a:t>MySQL</a:t>
            </a:r>
            <a:endParaRPr lang="es-ES" dirty="0" smtClean="0"/>
          </a:p>
          <a:p>
            <a:pPr lvl="1"/>
            <a:endParaRPr lang="es-ES" dirty="0"/>
          </a:p>
          <a:p>
            <a:pPr lvl="5"/>
            <a:r>
              <a:rPr lang="es-ES" sz="2000" dirty="0" smtClean="0"/>
              <a:t>Conectar mediante PHP </a:t>
            </a:r>
            <a:r>
              <a:rPr lang="es-ES" sz="2000" dirty="0" smtClean="0">
                <a:sym typeface="Wingdings" pitchFamily="2" charset="2"/>
              </a:rPr>
              <a:t> </a:t>
            </a:r>
            <a:r>
              <a:rPr lang="es-ES" sz="2000" dirty="0" err="1" smtClean="0">
                <a:sym typeface="Wingdings" pitchFamily="2" charset="2"/>
              </a:rPr>
              <a:t>MySQL</a:t>
            </a:r>
            <a:endParaRPr lang="es-ES" sz="2000" dirty="0" smtClean="0">
              <a:sym typeface="Wingdings" pitchFamily="2" charset="2"/>
            </a:endParaRPr>
          </a:p>
          <a:p>
            <a:pPr marL="6858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15</a:t>
            </a:fld>
            <a:endParaRPr lang="es-E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746" y="4869160"/>
            <a:ext cx="29146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del Catálogo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Página web embebida en </a:t>
            </a:r>
            <a:r>
              <a:rPr lang="es-ES" dirty="0" err="1" smtClean="0"/>
              <a:t>Joomla</a:t>
            </a:r>
            <a:r>
              <a:rPr lang="es-ES" dirty="0" smtClean="0"/>
              <a:t>!</a:t>
            </a:r>
          </a:p>
          <a:p>
            <a:pPr lvl="1"/>
            <a:r>
              <a:rPr lang="es-ES" dirty="0" smtClean="0"/>
              <a:t>PHP externo</a:t>
            </a:r>
          </a:p>
          <a:p>
            <a:pPr lvl="1"/>
            <a:r>
              <a:rPr lang="es-ES" dirty="0" smtClean="0"/>
              <a:t>Migración a </a:t>
            </a:r>
            <a:r>
              <a:rPr lang="es-ES" dirty="0" err="1" smtClean="0"/>
              <a:t>MySQL</a:t>
            </a:r>
            <a:endParaRPr lang="es-ES" dirty="0" smtClean="0"/>
          </a:p>
          <a:p>
            <a:pPr lvl="1"/>
            <a:endParaRPr lang="es-ES" dirty="0"/>
          </a:p>
          <a:p>
            <a:pPr lvl="5"/>
            <a:r>
              <a:rPr lang="es-ES" sz="2000" dirty="0" smtClean="0"/>
              <a:t>Conectar mediante PHP </a:t>
            </a:r>
            <a:r>
              <a:rPr lang="es-ES" sz="2000" dirty="0" smtClean="0">
                <a:sym typeface="Wingdings" pitchFamily="2" charset="2"/>
              </a:rPr>
              <a:t> </a:t>
            </a:r>
            <a:r>
              <a:rPr lang="es-ES" sz="2000" dirty="0" err="1" smtClean="0">
                <a:sym typeface="Wingdings" pitchFamily="2" charset="2"/>
              </a:rPr>
              <a:t>MySQL</a:t>
            </a:r>
            <a:endParaRPr lang="es-ES" sz="2000" dirty="0" smtClean="0">
              <a:sym typeface="Wingdings" pitchFamily="2" charset="2"/>
            </a:endParaRPr>
          </a:p>
          <a:p>
            <a:pPr lvl="6"/>
            <a:r>
              <a:rPr lang="es-ES" sz="2000" dirty="0" smtClean="0">
                <a:sym typeface="Wingdings" pitchFamily="2" charset="2"/>
              </a:rPr>
              <a:t>Consultas SQL  Mostrar contenidos</a:t>
            </a:r>
            <a:endParaRPr lang="es-ES" sz="2000" dirty="0" smtClean="0"/>
          </a:p>
          <a:p>
            <a:pPr marL="6858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16</a:t>
            </a:fld>
            <a:endParaRPr lang="es-E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746" y="4869160"/>
            <a:ext cx="29146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1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Esquema general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17</a:t>
            </a:fld>
            <a:endParaRPr lang="es-E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01065"/>
            <a:ext cx="6036282" cy="400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2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5517232"/>
            <a:ext cx="6777201" cy="315397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s-ES" dirty="0" smtClean="0"/>
              <a:t>Falta de contenidos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18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86327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5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Documentación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www.campusisi.es/joomla</a:t>
            </a:r>
            <a:r>
              <a:rPr lang="es-ES" dirty="0" smtClean="0"/>
              <a:t>  (temporal)</a:t>
            </a:r>
          </a:p>
          <a:p>
            <a:r>
              <a:rPr lang="es-ES" dirty="0" smtClean="0"/>
              <a:t>Documentación de contenidos en papel</a:t>
            </a:r>
          </a:p>
          <a:p>
            <a:r>
              <a:rPr lang="es-ES" dirty="0" smtClean="0"/>
              <a:t>DVD </a:t>
            </a:r>
          </a:p>
          <a:p>
            <a:pPr lvl="2"/>
            <a:r>
              <a:rPr lang="es-ES" dirty="0" smtClean="0"/>
              <a:t>Archivos de la instalación</a:t>
            </a:r>
          </a:p>
          <a:p>
            <a:pPr lvl="2"/>
            <a:r>
              <a:rPr lang="es-ES" b="1" dirty="0" smtClean="0"/>
              <a:t>Código PHP</a:t>
            </a:r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1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 Qué es </a:t>
            </a:r>
            <a:r>
              <a:rPr lang="es-ES" dirty="0" err="1" smtClean="0"/>
              <a:t>Joomla</a:t>
            </a:r>
            <a:r>
              <a:rPr lang="es-ES" dirty="0" smtClean="0"/>
              <a:t>! 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Joomla</a:t>
            </a:r>
            <a:r>
              <a:rPr lang="es-ES" dirty="0"/>
              <a:t>! es un gestor de contenidos CMS que permite integrar, añadir o editar el contenido de un sitio web de manera sencilla, sin necesidad de conocimientos de programación web.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9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5017132"/>
            <a:ext cx="7272808" cy="136419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s-ES" dirty="0" smtClean="0"/>
              <a:t>Portada/Inicio</a:t>
            </a:r>
          </a:p>
          <a:p>
            <a:pPr lvl="2"/>
            <a:r>
              <a:rPr lang="es-ES" dirty="0" err="1" smtClean="0"/>
              <a:t>Slideshow</a:t>
            </a:r>
            <a:r>
              <a:rPr lang="es-ES" dirty="0" smtClean="0"/>
              <a:t> de artículos</a:t>
            </a:r>
          </a:p>
          <a:p>
            <a:pPr lvl="2"/>
            <a:r>
              <a:rPr lang="es-ES" dirty="0" err="1" smtClean="0"/>
              <a:t>Header</a:t>
            </a:r>
            <a:r>
              <a:rPr lang="es-ES" dirty="0" smtClean="0"/>
              <a:t> dinámico</a:t>
            </a:r>
          </a:p>
          <a:p>
            <a:pPr lvl="2"/>
            <a:r>
              <a:rPr lang="es-ES" dirty="0" smtClean="0"/>
              <a:t>Redes sociales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20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999176" cy="288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5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del sitio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Estructura web</a:t>
            </a:r>
          </a:p>
          <a:p>
            <a:pPr lvl="2"/>
            <a:r>
              <a:rPr lang="es-ES" dirty="0" err="1" smtClean="0"/>
              <a:t>Xmap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21</a:t>
            </a:fld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7416824" cy="78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9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ERP &gt; Dynamics NAV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22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864507" cy="405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ERP &gt; Ahora Soluciones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URL embebida en </a:t>
            </a:r>
            <a:r>
              <a:rPr lang="es-ES" dirty="0" err="1" smtClean="0"/>
              <a:t>Joomla</a:t>
            </a:r>
            <a:r>
              <a:rPr lang="es-ES" dirty="0" smtClean="0"/>
              <a:t>!</a:t>
            </a:r>
          </a:p>
          <a:p>
            <a:pPr lvl="2"/>
            <a:r>
              <a:rPr lang="es-ES" dirty="0" err="1" smtClean="0"/>
              <a:t>Jumi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HTML  </a:t>
            </a:r>
            <a:r>
              <a:rPr lang="es-ES" dirty="0" err="1" smtClean="0">
                <a:sym typeface="Wingdings" pitchFamily="2" charset="2"/>
              </a:rPr>
              <a:t>iframe</a:t>
            </a:r>
            <a:r>
              <a:rPr lang="es-ES" dirty="0" smtClean="0">
                <a:sym typeface="Wingdings" pitchFamily="2" charset="2"/>
              </a:rPr>
              <a:t> (marcos)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2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Contacta con nosotros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Formulario de contacto FOX</a:t>
            </a:r>
          </a:p>
          <a:p>
            <a:pPr lvl="2"/>
            <a:r>
              <a:rPr lang="es-ES" dirty="0" smtClean="0"/>
              <a:t>Envía un email : </a:t>
            </a:r>
            <a:r>
              <a:rPr lang="es-ES" dirty="0" smtClean="0">
                <a:hlinkClick r:id="rId2"/>
              </a:rPr>
              <a:t>contactar@isiconsulting.es</a:t>
            </a:r>
            <a:endParaRPr lang="es-ES" dirty="0" smtClean="0"/>
          </a:p>
          <a:p>
            <a:pPr marL="685800" lvl="2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24</a:t>
            </a:fld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56992"/>
            <a:ext cx="2289622" cy="296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4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Dónde estamos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Plugin</a:t>
            </a:r>
            <a:r>
              <a:rPr lang="es-ES" dirty="0" smtClean="0"/>
              <a:t> Google </a:t>
            </a:r>
            <a:r>
              <a:rPr lang="es-ES" dirty="0" err="1" smtClean="0"/>
              <a:t>Maps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25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6435055" cy="3334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5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catálogo de cursos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Archivos PHP</a:t>
            </a:r>
          </a:p>
          <a:p>
            <a:pPr lvl="1"/>
            <a:r>
              <a:rPr lang="es-ES" dirty="0" smtClean="0"/>
              <a:t>Consultas SQL a </a:t>
            </a:r>
            <a:r>
              <a:rPr lang="es-ES" dirty="0" err="1" smtClean="0"/>
              <a:t>MySQL</a:t>
            </a:r>
            <a:r>
              <a:rPr lang="es-ES" dirty="0" smtClean="0"/>
              <a:t> (BDD de formación)</a:t>
            </a:r>
          </a:p>
          <a:p>
            <a:pPr lvl="1"/>
            <a:endParaRPr lang="es-ES" dirty="0"/>
          </a:p>
          <a:p>
            <a:pPr marL="365760" lvl="1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26</a:t>
            </a:fld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20075"/>
            <a:ext cx="5652691" cy="295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2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Extensión de </a:t>
            </a:r>
            <a:r>
              <a:rPr lang="es-ES" dirty="0" err="1" smtClean="0"/>
              <a:t>Joomla</a:t>
            </a:r>
            <a:r>
              <a:rPr lang="es-ES" dirty="0" smtClean="0"/>
              <a:t>!</a:t>
            </a:r>
          </a:p>
          <a:p>
            <a:pPr lvl="1"/>
            <a:r>
              <a:rPr lang="es-ES" dirty="0" err="1" smtClean="0"/>
              <a:t>Jumi</a:t>
            </a:r>
            <a:r>
              <a:rPr lang="es-ES" dirty="0" smtClean="0"/>
              <a:t> </a:t>
            </a:r>
          </a:p>
          <a:p>
            <a:pPr lvl="2"/>
            <a:r>
              <a:rPr lang="es-ES" dirty="0" smtClean="0"/>
              <a:t>Llamada a documentos </a:t>
            </a:r>
            <a:r>
              <a:rPr lang="es-ES" dirty="0" err="1" smtClean="0"/>
              <a:t>php</a:t>
            </a:r>
            <a:r>
              <a:rPr lang="es-ES" dirty="0" smtClean="0"/>
              <a:t> externos</a:t>
            </a:r>
          </a:p>
          <a:p>
            <a:pPr lvl="3"/>
            <a:r>
              <a:rPr lang="es-ES" dirty="0" smtClean="0"/>
              <a:t>PHP = Funcionalidad casi infinita en la web</a:t>
            </a:r>
          </a:p>
          <a:p>
            <a:pPr lvl="1"/>
            <a:endParaRPr lang="es-ES" dirty="0"/>
          </a:p>
          <a:p>
            <a:pPr marL="365760" lvl="1" indent="0">
              <a:buNone/>
            </a:pPr>
            <a:r>
              <a:rPr lang="es-ES" dirty="0" smtClean="0"/>
              <a:t>Gestor de «aplicaciones» </a:t>
            </a:r>
          </a:p>
          <a:p>
            <a:pPr marL="365760" lvl="1" indent="0">
              <a:buNone/>
            </a:pPr>
            <a:r>
              <a:rPr lang="es-ES" dirty="0"/>
              <a:t>	</a:t>
            </a:r>
            <a:r>
              <a:rPr lang="es-ES" dirty="0" smtClean="0"/>
              <a:t>- </a:t>
            </a:r>
            <a:r>
              <a:rPr lang="es-ES" sz="2000" dirty="0" smtClean="0"/>
              <a:t>Cada aplicación apunta a un documento</a:t>
            </a:r>
          </a:p>
          <a:p>
            <a:pPr marL="365760" lvl="1" indent="0">
              <a:buNone/>
            </a:pPr>
            <a:r>
              <a:rPr lang="es-ES" sz="2000" dirty="0" smtClean="0"/>
              <a:t>	- Contenido embebido a la web de </a:t>
            </a:r>
            <a:r>
              <a:rPr lang="es-ES" sz="2000" dirty="0" err="1" smtClean="0"/>
              <a:t>Joomla</a:t>
            </a:r>
            <a:r>
              <a:rPr lang="es-ES" sz="2000" dirty="0" smtClean="0"/>
              <a:t>!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27</a:t>
            </a:fld>
            <a:endParaRPr 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76872"/>
            <a:ext cx="10477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funciona? - DEMO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.- </a:t>
            </a:r>
            <a:r>
              <a:rPr lang="es-ES" dirty="0" smtClean="0"/>
              <a:t>Cuando </a:t>
            </a:r>
            <a:r>
              <a:rPr lang="es-ES" dirty="0"/>
              <a:t>se selecciona el enlace “Informática”  el navegador está direccionando hacia la aplicación </a:t>
            </a:r>
            <a:r>
              <a:rPr lang="es-ES" dirty="0" err="1"/>
              <a:t>Jumi</a:t>
            </a:r>
            <a:r>
              <a:rPr lang="es-ES" dirty="0"/>
              <a:t> con el ID nº 5 y además envía el valor de “Informática” por la ruta de direcciones como id=Informática.  </a:t>
            </a:r>
          </a:p>
          <a:p>
            <a:pPr marL="822960" lvl="1" indent="-457200">
              <a:buFont typeface="+mj-lt"/>
              <a:buAutoNum type="arabicPeriod"/>
            </a:pPr>
            <a:endParaRPr lang="es-ES" dirty="0"/>
          </a:p>
          <a:p>
            <a:pPr marL="365760" lvl="1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1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funciona? - DEMO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2.- </a:t>
            </a:r>
            <a:r>
              <a:rPr lang="es-ES" dirty="0" smtClean="0"/>
              <a:t>Se </a:t>
            </a:r>
            <a:r>
              <a:rPr lang="es-ES" dirty="0"/>
              <a:t>procede a la apertura del correspondiente archivo </a:t>
            </a:r>
            <a:r>
              <a:rPr lang="es-ES" dirty="0" err="1"/>
              <a:t>php</a:t>
            </a:r>
            <a:r>
              <a:rPr lang="es-ES" dirty="0"/>
              <a:t>  correspondiente al ID </a:t>
            </a:r>
            <a:r>
              <a:rPr lang="es-ES" dirty="0" err="1"/>
              <a:t>Jumi</a:t>
            </a:r>
            <a:r>
              <a:rPr lang="es-ES" dirty="0"/>
              <a:t> nº5, en el cual una matriz $_REQUEST almacena a la variable </a:t>
            </a:r>
            <a:r>
              <a:rPr lang="es-ES" b="1" dirty="0"/>
              <a:t>$id</a:t>
            </a:r>
            <a:r>
              <a:rPr lang="es-ES" dirty="0"/>
              <a:t> el valor “Informática” que será el valor por la que se filtrará la </a:t>
            </a:r>
            <a:r>
              <a:rPr lang="es-ES" b="1" dirty="0"/>
              <a:t>consulta SQL </a:t>
            </a:r>
            <a:r>
              <a:rPr lang="es-ES" dirty="0"/>
              <a:t>…</a:t>
            </a:r>
            <a:r>
              <a:rPr lang="es-ES" dirty="0"/>
              <a:t> </a:t>
            </a:r>
            <a:r>
              <a:rPr lang="es-ES" dirty="0" smtClean="0"/>
              <a:t> </a:t>
            </a:r>
          </a:p>
          <a:p>
            <a:pPr marL="365760" lvl="1" indent="0">
              <a:buNone/>
            </a:pPr>
            <a:endParaRPr lang="es-ES" dirty="0"/>
          </a:p>
          <a:p>
            <a:pPr marL="365760" lvl="1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9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 Qué es PHP 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PHP </a:t>
            </a:r>
            <a:r>
              <a:rPr lang="es-ES" dirty="0" smtClean="0"/>
              <a:t>es </a:t>
            </a:r>
            <a:r>
              <a:rPr lang="es-ES" dirty="0"/>
              <a:t>un lenguaje de código abierto muy popular especialmente adecuado para desarrollo web y que puede ser incrustado en HTML. 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6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funciona? - DEMO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2.1- </a:t>
            </a:r>
          </a:p>
          <a:p>
            <a:pPr marL="68580" indent="0">
              <a:buNone/>
            </a:pPr>
            <a:r>
              <a:rPr lang="en-US" dirty="0" smtClean="0"/>
              <a:t>SELECT </a:t>
            </a:r>
            <a:r>
              <a:rPr lang="en-US" dirty="0"/>
              <a:t>Distinct(</a:t>
            </a:r>
            <a:r>
              <a:rPr lang="en-US" dirty="0" err="1"/>
              <a:t>NombreAF</a:t>
            </a:r>
            <a:r>
              <a:rPr lang="en-US" dirty="0"/>
              <a:t>) from $</a:t>
            </a:r>
            <a:r>
              <a:rPr lang="en-US" dirty="0" err="1"/>
              <a:t>dBtabla</a:t>
            </a:r>
            <a:r>
              <a:rPr lang="en-US" dirty="0"/>
              <a:t> where </a:t>
            </a:r>
            <a:r>
              <a:rPr lang="en-US" b="1" dirty="0" err="1"/>
              <a:t>Especialidad</a:t>
            </a:r>
            <a:r>
              <a:rPr lang="en-US" b="1" dirty="0"/>
              <a:t>='$id'</a:t>
            </a:r>
            <a:r>
              <a:rPr lang="en-US" dirty="0"/>
              <a:t> order by </a:t>
            </a:r>
            <a:r>
              <a:rPr lang="en-US" dirty="0" err="1"/>
              <a:t>NombreAF</a:t>
            </a:r>
            <a:r>
              <a:rPr lang="en-US" dirty="0"/>
              <a:t> </a:t>
            </a:r>
            <a:r>
              <a:rPr lang="en-US" dirty="0" err="1"/>
              <a:t>Asc</a:t>
            </a:r>
            <a:endParaRPr lang="es-ES" dirty="0"/>
          </a:p>
          <a:p>
            <a:pPr marL="365760" lvl="1" indent="0">
              <a:buNone/>
            </a:pPr>
            <a:endParaRPr lang="es-ES" dirty="0" smtClean="0"/>
          </a:p>
          <a:p>
            <a:pPr marL="365760" lvl="1" indent="0">
              <a:buNone/>
            </a:pPr>
            <a:r>
              <a:rPr lang="es-ES" dirty="0"/>
              <a:t>	</a:t>
            </a:r>
            <a:r>
              <a:rPr lang="es-ES" u="sng" dirty="0" smtClean="0"/>
              <a:t>Especialidad=‘Informática’</a:t>
            </a:r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0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funciona? - DEMO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2.1- </a:t>
            </a:r>
          </a:p>
          <a:p>
            <a:pPr marL="68580" indent="0">
              <a:buNone/>
            </a:pPr>
            <a:r>
              <a:rPr lang="en-US" dirty="0" smtClean="0"/>
              <a:t>SELECT </a:t>
            </a:r>
            <a:r>
              <a:rPr lang="en-US" dirty="0"/>
              <a:t>Distinct(</a:t>
            </a:r>
            <a:r>
              <a:rPr lang="en-US" dirty="0" err="1"/>
              <a:t>NombreAF</a:t>
            </a:r>
            <a:r>
              <a:rPr lang="en-US" dirty="0"/>
              <a:t>) from $</a:t>
            </a:r>
            <a:r>
              <a:rPr lang="en-US" dirty="0" err="1"/>
              <a:t>dBtabla</a:t>
            </a:r>
            <a:r>
              <a:rPr lang="en-US" dirty="0"/>
              <a:t> where </a:t>
            </a:r>
            <a:r>
              <a:rPr lang="en-US" b="1" dirty="0" err="1"/>
              <a:t>Especialidad</a:t>
            </a:r>
            <a:r>
              <a:rPr lang="en-US" b="1" dirty="0"/>
              <a:t>='$id'</a:t>
            </a:r>
            <a:r>
              <a:rPr lang="en-US" dirty="0"/>
              <a:t> order by </a:t>
            </a:r>
            <a:r>
              <a:rPr lang="en-US" dirty="0" err="1"/>
              <a:t>NombreAF</a:t>
            </a:r>
            <a:r>
              <a:rPr lang="en-US" dirty="0"/>
              <a:t> </a:t>
            </a:r>
            <a:r>
              <a:rPr lang="en-US" dirty="0" err="1"/>
              <a:t>Asc</a:t>
            </a:r>
            <a:endParaRPr lang="es-ES" dirty="0"/>
          </a:p>
          <a:p>
            <a:pPr marL="365760" lvl="1" indent="0">
              <a:buNone/>
            </a:pPr>
            <a:r>
              <a:rPr lang="es-ES" sz="2000" dirty="0" smtClean="0"/>
              <a:t>… </a:t>
            </a:r>
            <a:r>
              <a:rPr lang="es-ES" sz="2000" dirty="0"/>
              <a:t>y con los resultados de la consulta se muestran los enlaces de los nombres de Áreas Formativas, </a:t>
            </a:r>
            <a:r>
              <a:rPr lang="es-ES" sz="2000" b="1" dirty="0"/>
              <a:t>que a su vez van enlazados</a:t>
            </a:r>
            <a:r>
              <a:rPr lang="es-ES" sz="2000" dirty="0"/>
              <a:t> hacia otra aplicación </a:t>
            </a:r>
            <a:r>
              <a:rPr lang="es-ES" sz="2000" dirty="0" err="1"/>
              <a:t>Jumi</a:t>
            </a:r>
            <a:r>
              <a:rPr lang="es-ES" sz="2000" dirty="0"/>
              <a:t>  pasando su nombre como id, en el caso del ejemplo: “Bases de datos”</a:t>
            </a:r>
          </a:p>
          <a:p>
            <a:pPr marL="365760" lvl="1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8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funciona? - DEMO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3.- </a:t>
            </a:r>
          </a:p>
          <a:p>
            <a:pPr marL="365760" lvl="1" indent="0">
              <a:buNone/>
            </a:pPr>
            <a:r>
              <a:rPr lang="es-ES" sz="2000" dirty="0"/>
              <a:t>En la siguiente aplicación </a:t>
            </a:r>
            <a:r>
              <a:rPr lang="es-ES" sz="2000" dirty="0" err="1"/>
              <a:t>Jumi</a:t>
            </a:r>
            <a:r>
              <a:rPr lang="es-ES" sz="2000" dirty="0"/>
              <a:t> ( o archivo .</a:t>
            </a:r>
            <a:r>
              <a:rPr lang="es-ES" sz="2000" dirty="0" err="1"/>
              <a:t>php</a:t>
            </a:r>
            <a:r>
              <a:rPr lang="es-ES" sz="2000" dirty="0"/>
              <a:t>) otra matriz $_REQUEST almacena a </a:t>
            </a:r>
            <a:r>
              <a:rPr lang="es-ES" sz="2000" b="1" dirty="0"/>
              <a:t>$id </a:t>
            </a:r>
            <a:r>
              <a:rPr lang="es-ES" sz="2000" dirty="0"/>
              <a:t>el valor “Bases de datos” y realiza la siguiente consulta SQL …</a:t>
            </a:r>
          </a:p>
          <a:p>
            <a:pPr marL="365760" lvl="1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4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funciona? - DEMO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3.1- </a:t>
            </a:r>
          </a:p>
          <a:p>
            <a:pPr marL="68580" indent="0">
              <a:buNone/>
            </a:pPr>
            <a:r>
              <a:rPr lang="en-US" dirty="0"/>
              <a:t>SELECT </a:t>
            </a:r>
            <a:r>
              <a:rPr lang="en-US" dirty="0" err="1"/>
              <a:t>Titulo,IdCurso</a:t>
            </a:r>
            <a:r>
              <a:rPr lang="en-US" dirty="0"/>
              <a:t> from $</a:t>
            </a:r>
            <a:r>
              <a:rPr lang="en-US" dirty="0" err="1"/>
              <a:t>dBtabla</a:t>
            </a:r>
            <a:r>
              <a:rPr lang="en-US" dirty="0"/>
              <a:t> where </a:t>
            </a:r>
            <a:r>
              <a:rPr lang="en-US" b="1" dirty="0" err="1"/>
              <a:t>NombreAF</a:t>
            </a:r>
            <a:r>
              <a:rPr lang="en-US" b="1" dirty="0"/>
              <a:t>='$id'</a:t>
            </a:r>
            <a:r>
              <a:rPr lang="en-US" dirty="0"/>
              <a:t> AND </a:t>
            </a:r>
            <a:r>
              <a:rPr lang="en-US" dirty="0" err="1"/>
              <a:t>Obsoleto</a:t>
            </a:r>
            <a:r>
              <a:rPr lang="en-US" dirty="0"/>
              <a:t>='0' AND </a:t>
            </a:r>
            <a:r>
              <a:rPr lang="en-US" dirty="0" err="1"/>
              <a:t>Publicado</a:t>
            </a:r>
            <a:r>
              <a:rPr lang="en-US" dirty="0"/>
              <a:t>='-1' ORDER BY </a:t>
            </a:r>
            <a:r>
              <a:rPr lang="en-US" dirty="0" err="1"/>
              <a:t>Titulo</a:t>
            </a:r>
            <a:r>
              <a:rPr lang="en-US" dirty="0"/>
              <a:t> ASC</a:t>
            </a:r>
            <a:endParaRPr lang="es-ES" dirty="0"/>
          </a:p>
          <a:p>
            <a:pPr marL="365760" lvl="1" indent="0">
              <a:buNone/>
            </a:pPr>
            <a:endParaRPr lang="es-ES" dirty="0" smtClean="0"/>
          </a:p>
          <a:p>
            <a:pPr marL="365760" lvl="1" indent="0">
              <a:buNone/>
            </a:pPr>
            <a:r>
              <a:rPr lang="es-ES" dirty="0"/>
              <a:t>	</a:t>
            </a:r>
            <a:r>
              <a:rPr lang="es-ES" u="sng" dirty="0" err="1" smtClean="0"/>
              <a:t>NombreAF</a:t>
            </a:r>
            <a:r>
              <a:rPr lang="es-ES" u="sng" dirty="0" smtClean="0"/>
              <a:t>=‘Bases de datos’</a:t>
            </a:r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1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funciona? - DEMO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3.1- </a:t>
            </a:r>
            <a:r>
              <a:rPr lang="es-ES" dirty="0"/>
              <a:t>…. y muestra* como resultado de la consulta enlaces a los nombres (títulos) de cursos enlazados a su vez hacia otro </a:t>
            </a:r>
            <a:r>
              <a:rPr lang="es-ES" dirty="0" err="1"/>
              <a:t>Jumi</a:t>
            </a:r>
            <a:r>
              <a:rPr lang="es-ES" dirty="0"/>
              <a:t> ID enviando por id el valor del campo </a:t>
            </a:r>
            <a:r>
              <a:rPr lang="es-ES" b="1" dirty="0" err="1"/>
              <a:t>IdCurso</a:t>
            </a:r>
            <a:r>
              <a:rPr lang="es-ES" dirty="0"/>
              <a:t> del curso, en el caso del ejemplo: “271”.</a:t>
            </a:r>
          </a:p>
          <a:p>
            <a:pPr marL="68580" indent="0">
              <a:buNone/>
            </a:pPr>
            <a:endParaRPr lang="es-E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s-ES" b="1" u="sng" dirty="0">
                <a:solidFill>
                  <a:schemeClr val="bg2">
                    <a:lumMod val="50000"/>
                  </a:schemeClr>
                </a:solidFill>
              </a:rPr>
              <a:t>*NOTA: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/>
              <a:t>Sólo se muestran los cursos que pasan por el filtro de estar activos por los campos obsoleto y publicado.</a:t>
            </a:r>
          </a:p>
          <a:p>
            <a:pPr marL="68580" indent="0">
              <a:buNone/>
            </a:pPr>
            <a:endParaRPr lang="es-E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0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funciona? - DEMO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.- </a:t>
            </a:r>
            <a:r>
              <a:rPr lang="es-ES" dirty="0" smtClean="0"/>
              <a:t>En </a:t>
            </a:r>
            <a:r>
              <a:rPr lang="es-ES" dirty="0"/>
              <a:t>la siguiente aplicación </a:t>
            </a:r>
            <a:r>
              <a:rPr lang="es-ES" dirty="0" err="1"/>
              <a:t>Jumi</a:t>
            </a:r>
            <a:r>
              <a:rPr lang="es-ES" dirty="0"/>
              <a:t> (o archivo .</a:t>
            </a:r>
            <a:r>
              <a:rPr lang="es-ES" dirty="0" err="1"/>
              <a:t>php</a:t>
            </a:r>
            <a:r>
              <a:rPr lang="es-ES" dirty="0"/>
              <a:t>) otra matriz $_REQUEST almacena a </a:t>
            </a:r>
            <a:r>
              <a:rPr lang="es-ES" b="1" dirty="0"/>
              <a:t>$id</a:t>
            </a:r>
            <a:r>
              <a:rPr lang="es-ES" dirty="0"/>
              <a:t> el valor “271” y filtra por esta consulta….</a:t>
            </a:r>
            <a:r>
              <a:rPr lang="es-ES" dirty="0"/>
              <a:t> </a:t>
            </a:r>
            <a:endParaRPr lang="es-E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6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funciona? - DEMO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4.1-</a:t>
            </a:r>
          </a:p>
          <a:p>
            <a:pPr marL="68580" indent="0">
              <a:buNone/>
            </a:pPr>
            <a:r>
              <a:rPr lang="en-US" dirty="0"/>
              <a:t>SELECT * from $</a:t>
            </a:r>
            <a:r>
              <a:rPr lang="en-US" dirty="0" err="1"/>
              <a:t>dBtabla</a:t>
            </a:r>
            <a:r>
              <a:rPr lang="en-US" dirty="0"/>
              <a:t> where </a:t>
            </a:r>
            <a:r>
              <a:rPr lang="en-US" b="1" dirty="0" err="1"/>
              <a:t>IdCurso</a:t>
            </a:r>
            <a:r>
              <a:rPr lang="en-US" b="1" dirty="0"/>
              <a:t>='$id'</a:t>
            </a:r>
            <a:endParaRPr lang="es-ES" dirty="0"/>
          </a:p>
          <a:p>
            <a:pPr marL="68580" lvl="0" indent="0">
              <a:buNone/>
            </a:pPr>
            <a:endParaRPr lang="es-E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65760" lvl="1" indent="0"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u="sng" dirty="0" err="1" smtClean="0"/>
              <a:t>IdCurso</a:t>
            </a:r>
            <a:r>
              <a:rPr lang="es-ES" u="sng" dirty="0" smtClean="0"/>
              <a:t>=‘271’</a:t>
            </a:r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3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funciona? - DEMO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2323653"/>
            <a:ext cx="6777201" cy="1321371"/>
          </a:xfrm>
        </p:spPr>
        <p:txBody>
          <a:bodyPr>
            <a:normAutofit/>
          </a:bodyPr>
          <a:lstStyle/>
          <a:p>
            <a:pPr marL="68580" lvl="0" indent="0">
              <a:buNone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4.1-</a:t>
            </a:r>
            <a:r>
              <a:rPr lang="es-ES" dirty="0" smtClean="0"/>
              <a:t>y </a:t>
            </a:r>
            <a:r>
              <a:rPr lang="es-ES" dirty="0"/>
              <a:t>muestra </a:t>
            </a:r>
            <a:r>
              <a:rPr lang="es-ES" b="1" dirty="0" smtClean="0"/>
              <a:t>TODOS* </a:t>
            </a:r>
            <a:r>
              <a:rPr lang="es-ES" dirty="0"/>
              <a:t>los contenidos de ese curso en un </a:t>
            </a:r>
            <a:r>
              <a:rPr lang="es-ES" dirty="0" smtClean="0"/>
              <a:t>formato </a:t>
            </a:r>
            <a:r>
              <a:rPr lang="es-ES" dirty="0"/>
              <a:t>visualmente atractivo</a:t>
            </a:r>
            <a:r>
              <a:rPr lang="es-ES" dirty="0" smtClean="0"/>
              <a:t>.</a:t>
            </a:r>
          </a:p>
          <a:p>
            <a:pPr marL="68580" lvl="0" indent="0">
              <a:buNone/>
            </a:pPr>
            <a:endParaRPr lang="es-ES" dirty="0" smtClean="0"/>
          </a:p>
          <a:p>
            <a:pPr marL="68580" lv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37</a:t>
            </a:fld>
            <a:endParaRPr lang="es-E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140968"/>
            <a:ext cx="3203540" cy="33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115616" y="4005064"/>
            <a:ext cx="1296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*No va a haber cursos con campos vacíos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7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Curiosidad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Uso de ‘</a:t>
            </a:r>
            <a:r>
              <a:rPr lang="es-ES" dirty="0" err="1" smtClean="0"/>
              <a:t>copy&amp;paste</a:t>
            </a:r>
            <a:r>
              <a:rPr lang="es-ES" dirty="0" smtClean="0"/>
              <a:t>’ para  los contenidos</a:t>
            </a:r>
          </a:p>
          <a:p>
            <a:pPr marL="365760" lvl="1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2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Curiosidad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Uso de ‘</a:t>
            </a:r>
            <a:r>
              <a:rPr lang="es-ES" dirty="0" err="1" smtClean="0"/>
              <a:t>copy&amp;paste</a:t>
            </a:r>
            <a:r>
              <a:rPr lang="es-ES" dirty="0" smtClean="0"/>
              <a:t>’ para  los contenidos</a:t>
            </a:r>
          </a:p>
          <a:p>
            <a:pPr lvl="1"/>
            <a:r>
              <a:rPr lang="es-ES" dirty="0" smtClean="0"/>
              <a:t>Caracteres extraños:</a:t>
            </a:r>
          </a:p>
          <a:p>
            <a:pPr lvl="2"/>
            <a:r>
              <a:rPr lang="es-ES" dirty="0" smtClean="0"/>
              <a:t>Codificación extraña</a:t>
            </a:r>
          </a:p>
          <a:p>
            <a:pPr lvl="2"/>
            <a:r>
              <a:rPr lang="es-ES" dirty="0" smtClean="0"/>
              <a:t>Viñetas de </a:t>
            </a:r>
            <a:r>
              <a:rPr lang="es-ES" dirty="0" err="1" smtClean="0"/>
              <a:t>word</a:t>
            </a:r>
            <a:r>
              <a:rPr lang="es-ES" dirty="0" smtClean="0"/>
              <a:t>	</a:t>
            </a:r>
          </a:p>
          <a:p>
            <a:pPr marL="365760" lvl="1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8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Situación inicial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Proyecto Web de empresa </a:t>
            </a:r>
          </a:p>
          <a:p>
            <a:pPr marL="6858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4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92696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9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¿Solución?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Dejar la BDD intacta </a:t>
            </a:r>
          </a:p>
          <a:p>
            <a:pPr lvl="2"/>
            <a:r>
              <a:rPr lang="es-ES" dirty="0" smtClean="0"/>
              <a:t>No modificamos el origen de contenidos</a:t>
            </a:r>
          </a:p>
          <a:p>
            <a:pPr lvl="2"/>
            <a:endParaRPr lang="es-ES" dirty="0"/>
          </a:p>
          <a:p>
            <a:pPr marL="685800" lvl="2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3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¿Solución?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Dejar la BDD intacta </a:t>
            </a:r>
          </a:p>
          <a:p>
            <a:pPr lvl="2"/>
            <a:r>
              <a:rPr lang="es-ES" dirty="0" smtClean="0"/>
              <a:t>No modificamos el origen de contenidos</a:t>
            </a:r>
          </a:p>
          <a:p>
            <a:pPr marL="685800" lvl="2" indent="0">
              <a:buNone/>
            </a:pPr>
            <a:endParaRPr lang="es-ES" dirty="0" smtClean="0"/>
          </a:p>
          <a:p>
            <a:pPr lvl="1"/>
            <a:r>
              <a:rPr lang="es-ES" dirty="0" smtClean="0"/>
              <a:t>Uso de funciones PHP para modificar cómo mostrar los contenidos</a:t>
            </a:r>
          </a:p>
          <a:p>
            <a:pPr lvl="3"/>
            <a:r>
              <a:rPr lang="es-ES" dirty="0" smtClean="0"/>
              <a:t>Ejemplo :: </a:t>
            </a:r>
            <a:r>
              <a:rPr lang="es-ES" dirty="0" err="1" smtClean="0"/>
              <a:t>str_replace</a:t>
            </a:r>
            <a:r>
              <a:rPr lang="es-ES" dirty="0" smtClean="0"/>
              <a:t>(‘_</a:t>
            </a:r>
            <a:r>
              <a:rPr lang="es-ES" dirty="0"/>
              <a:t>x000D</a:t>
            </a:r>
            <a:r>
              <a:rPr lang="es-ES" dirty="0" smtClean="0"/>
              <a:t>_’,’&lt;</a:t>
            </a:r>
            <a:r>
              <a:rPr lang="es-ES" dirty="0" err="1" smtClean="0"/>
              <a:t>br</a:t>
            </a:r>
            <a:r>
              <a:rPr lang="es-ES" dirty="0" smtClean="0"/>
              <a:t>&gt; ‘)</a:t>
            </a:r>
          </a:p>
          <a:p>
            <a:pPr marL="1289304" lvl="5" indent="0">
              <a:buNone/>
            </a:pPr>
            <a:r>
              <a:rPr lang="es-ES" sz="1600" dirty="0" smtClean="0"/>
              <a:t> (Saltos de línea)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8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Recordatorio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Consultar …</a:t>
            </a:r>
          </a:p>
          <a:p>
            <a:pPr lvl="1"/>
            <a:r>
              <a:rPr lang="es-ES" dirty="0" smtClean="0"/>
              <a:t>Todo el código disponible en el DVD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8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Catálogos en PDF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Librería ‘FPDF’</a:t>
            </a:r>
          </a:p>
          <a:p>
            <a:pPr lvl="1"/>
            <a:r>
              <a:rPr lang="es-ES" dirty="0" smtClean="0"/>
              <a:t>Siempre generamos el contenido</a:t>
            </a:r>
          </a:p>
          <a:p>
            <a:pPr marL="365760" lvl="1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47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Catálogos en PDF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Librería ‘FPDF’</a:t>
            </a:r>
          </a:p>
          <a:p>
            <a:pPr lvl="1"/>
            <a:r>
              <a:rPr lang="es-ES" dirty="0" smtClean="0"/>
              <a:t>Siempre generamos el contenido</a:t>
            </a:r>
          </a:p>
          <a:p>
            <a:pPr lvl="1"/>
            <a:r>
              <a:rPr lang="es-ES" dirty="0" smtClean="0"/>
              <a:t>Estructura similar </a:t>
            </a:r>
            <a:r>
              <a:rPr lang="es-ES" dirty="0" err="1" smtClean="0"/>
              <a:t>php</a:t>
            </a:r>
            <a:r>
              <a:rPr lang="es-ES" dirty="0" smtClean="0"/>
              <a:t>/consultas a lo anterior</a:t>
            </a:r>
          </a:p>
          <a:p>
            <a:pPr lvl="2"/>
            <a:r>
              <a:rPr lang="es-ES" dirty="0" smtClean="0"/>
              <a:t>Bucles dentro de bucles</a:t>
            </a:r>
          </a:p>
          <a:p>
            <a:pPr lvl="1"/>
            <a:r>
              <a:rPr lang="es-ES" dirty="0" smtClean="0"/>
              <a:t>Sintaxis propia para generar contenido</a:t>
            </a:r>
          </a:p>
          <a:p>
            <a:pPr marL="365760" lvl="1" indent="0">
              <a:buNone/>
            </a:pPr>
            <a:endParaRPr lang="es-ES" dirty="0"/>
          </a:p>
          <a:p>
            <a:pPr lvl="1"/>
            <a:r>
              <a:rPr lang="es-ES" b="1" dirty="0" smtClean="0"/>
              <a:t>Ventaja: </a:t>
            </a:r>
            <a:r>
              <a:rPr lang="es-ES" dirty="0" smtClean="0"/>
              <a:t>Contenido siempre actualizado acorde a la base de datos</a:t>
            </a:r>
          </a:p>
          <a:p>
            <a:pPr marL="365760" lvl="1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Inscripción al programa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45</a:t>
            </a:fld>
            <a:endParaRPr lang="es-ES"/>
          </a:p>
        </p:txBody>
      </p:sp>
      <p:pic>
        <p:nvPicPr>
          <p:cNvPr id="5" name="4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348880"/>
            <a:ext cx="4739574" cy="35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Inscripción al programa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46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Extensión </a:t>
            </a:r>
            <a:r>
              <a:rPr lang="es-ES" dirty="0" err="1" smtClean="0"/>
              <a:t>Joomla</a:t>
            </a:r>
            <a:r>
              <a:rPr lang="es-ES" dirty="0" smtClean="0"/>
              <a:t>!</a:t>
            </a:r>
          </a:p>
          <a:p>
            <a:pPr lvl="1"/>
            <a:r>
              <a:rPr lang="es-ES" dirty="0" err="1" smtClean="0"/>
              <a:t>Chronoforms</a:t>
            </a:r>
            <a:endParaRPr lang="es-ES" dirty="0" smtClean="0"/>
          </a:p>
          <a:p>
            <a:pPr lvl="2"/>
            <a:r>
              <a:rPr lang="es-ES" dirty="0" smtClean="0"/>
              <a:t>Fácil y sencillo</a:t>
            </a:r>
          </a:p>
          <a:p>
            <a:pPr lvl="2"/>
            <a:r>
              <a:rPr lang="es-ES" dirty="0" smtClean="0"/>
              <a:t>Asistente de creación</a:t>
            </a:r>
          </a:p>
          <a:p>
            <a:pPr lvl="2"/>
            <a:r>
              <a:rPr lang="es-ES" dirty="0" smtClean="0"/>
              <a:t>Admite código HTML &amp; PHP</a:t>
            </a:r>
          </a:p>
          <a:p>
            <a:pPr lvl="2"/>
            <a:r>
              <a:rPr lang="es-ES" dirty="0" smtClean="0"/>
              <a:t>Guarda la información en BDD (DEMO) </a:t>
            </a:r>
          </a:p>
          <a:p>
            <a:pPr lvl="2"/>
            <a:r>
              <a:rPr lang="es-ES" dirty="0" smtClean="0"/>
              <a:t>Envía un email (DEMO)</a:t>
            </a:r>
          </a:p>
        </p:txBody>
      </p:sp>
    </p:spTree>
    <p:extLst>
      <p:ext uri="{BB962C8B-B14F-4D97-AF65-F5344CB8AC3E}">
        <p14:creationId xmlns:p14="http://schemas.microsoft.com/office/powerpoint/2010/main" val="10993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¿Preguntas … 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¡No te quedes con la duda, pregúntame!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5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Situación inicial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Proyecto Web de empresa</a:t>
            </a:r>
          </a:p>
          <a:p>
            <a:pPr lvl="1"/>
            <a:r>
              <a:rPr lang="es-ES" dirty="0" smtClean="0"/>
              <a:t>Página web en </a:t>
            </a:r>
            <a:r>
              <a:rPr lang="es-ES" dirty="0" err="1" smtClean="0"/>
              <a:t>Wordpress</a:t>
            </a:r>
            <a:endParaRPr lang="es-ES" dirty="0" smtClean="0"/>
          </a:p>
          <a:p>
            <a:pPr marL="365760" lvl="1" indent="0">
              <a:buNone/>
            </a:pPr>
            <a:endParaRPr lang="es-ES" dirty="0" smtClean="0"/>
          </a:p>
          <a:p>
            <a:pPr marL="6858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5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92696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33036"/>
            <a:ext cx="3168352" cy="329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8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Situación inicial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Proyecto Web de empresa</a:t>
            </a:r>
          </a:p>
          <a:p>
            <a:pPr lvl="1"/>
            <a:r>
              <a:rPr lang="es-ES" dirty="0" smtClean="0"/>
              <a:t>Página web en </a:t>
            </a:r>
            <a:r>
              <a:rPr lang="es-ES" dirty="0" err="1" smtClean="0"/>
              <a:t>Wordpress</a:t>
            </a:r>
            <a:endParaRPr lang="es-ES" dirty="0" smtClean="0"/>
          </a:p>
          <a:p>
            <a:pPr lvl="1"/>
            <a:r>
              <a:rPr lang="es-ES" dirty="0" smtClean="0"/>
              <a:t>Catálogo de cursos en </a:t>
            </a:r>
            <a:r>
              <a:rPr lang="es-ES" dirty="0" err="1" smtClean="0"/>
              <a:t>Aspx</a:t>
            </a:r>
            <a:endParaRPr lang="es-ES" dirty="0" smtClean="0"/>
          </a:p>
          <a:p>
            <a:pPr marL="365760" lvl="1" indent="0">
              <a:buNone/>
            </a:pPr>
            <a:endParaRPr lang="es-ES" dirty="0" smtClean="0"/>
          </a:p>
          <a:p>
            <a:pPr marL="6858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6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92696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270" y="3645024"/>
            <a:ext cx="3610347" cy="285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6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Situación inicial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Proyecto Web de empresa</a:t>
            </a:r>
          </a:p>
          <a:p>
            <a:pPr lvl="1"/>
            <a:r>
              <a:rPr lang="es-ES" dirty="0" smtClean="0"/>
              <a:t>Página web en </a:t>
            </a:r>
            <a:r>
              <a:rPr lang="es-ES" dirty="0" err="1" smtClean="0"/>
              <a:t>Wordpress</a:t>
            </a:r>
            <a:endParaRPr lang="es-ES" dirty="0" smtClean="0"/>
          </a:p>
          <a:p>
            <a:pPr lvl="1"/>
            <a:r>
              <a:rPr lang="es-ES" dirty="0" smtClean="0"/>
              <a:t>Catálogo de cursos en </a:t>
            </a:r>
            <a:r>
              <a:rPr lang="es-ES" dirty="0" err="1" smtClean="0"/>
              <a:t>Aspx</a:t>
            </a:r>
            <a:endParaRPr lang="es-ES" dirty="0" smtClean="0"/>
          </a:p>
          <a:p>
            <a:pPr lvl="2"/>
            <a:r>
              <a:rPr lang="es-ES" dirty="0" smtClean="0"/>
              <a:t>Windows SQL Server 2008</a:t>
            </a:r>
          </a:p>
          <a:p>
            <a:pPr marL="365760" lvl="1" indent="0">
              <a:buNone/>
            </a:pPr>
            <a:endParaRPr lang="es-ES" dirty="0" smtClean="0"/>
          </a:p>
          <a:p>
            <a:pPr marL="6858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7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92696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data:image/jpeg;base64,/9j/4AAQSkZJRgABAQAAAQABAAD/2wCEAAkGBhMSERUUExAWFBAWFhYYFhYWGRQQHBwVFBcVGhcWFxsXHCYeGBkjGhgYIC8iLyopLSwsGB4xNTAqNSYsLSkBCQoKDgwOGg8PGjUkHiU1NSosMSw1Mik1LyovNTA1Ki0yMTUvNSwsLS0uLDU1LDU0NTEpLCwsKjUvKi81NDUsKv/AABEIALEBHAMBIgACEQEDEQH/xAAcAAEAAgMBAQEAAAAAAAAAAAAABQYDBAcCAQj/xABOEAACAQMCBAMEBQQNCgcBAAABAgMABBESIQUGMUEHE1EUImFxIzJCgZFSYnKhCBUzNENzgpKiscHR8BckRFNUo7Kz0+E1NlVjhJPxFv/EABoBAQADAQEBAAAAAAAAAAAAAAABAgMEBQb/xAAtEQEAAgEDAgMHBAMAAAAAAAAAAQIRAyExQWEEEnETIjJRgaHwBbHR8VKRwf/aAAwDAQACEQMRAD8A7jSlKBSlKBSlKBSlKBSlKBSlKBStbiHEY4E1yNgdu5J9AO5qCl4rcS6SEMULnCnIDt6bkEJnt/X0oLBPdon1mAJ6DqT8gNzWNbw5HuEKTjLYU5wcbde3fFaVpIsX+jyK3diPNJ+bAkms9zeI6EK4DDBGcrupyOvyoJCleIZdSgjuK90ClKUClKUClKUClKUClKUClKUClKUClKUClKUClKUClKUClKUClKUClKUClKUEDzby811GpjfRPGS0ZO6nOMo47qcDftj5g13h3Nl7KskUtjHLIm0scb+TIvo2iTIYHYhlJHSugVB8xcvmUrNCwjvYv3OTsR3ik/KQ/qzmqWieYdmhqU+DUiO0z0/1vj9vsgeG+JUSLieKeNdwrvGSNiQQSvUggj7qlLXnWznP77iRfRjoY/zwMVH8pcxR67tJMRKD57I+3ls/u3CHPYSgkevmD1rx+1ScTOpLWOGzz+7GNRNL/F7fRp+cck9sds4vbG05dl/C6NbTF6zWI65zG/HTefSVrsLlCSEdWQ7qVYN8xsa3q55wrkC0le4jIeOSGYqGRyD5bgPH9bI2Daf5NZuI8qSWiF04zLCg6ecda/L6wB+WDVovbGZhjbwuj5/JXU371nrxxlfaVzCx5o4srqqolyr6vLZk8gusYBZlzoOMEbkb9s1Kx+KAiYLeWU1s3rguv6wpx8s0jVrKt/0/WrtGLek/85XqlR3CeYra5GYJ0k9QDhh81OGH4VI1rE5cNqzWcWjElKUoqUpSgUpSgUpSgUpSgUpSgUpSgUpSgUpSgUpSgUpSgUpSgUpSgUpSg5p4g8tM17C0IXVce6Q31TJFgjVsc5UAY/NqQTmriFqALqwDRgAa4dgAP0dSj+jU5zUg1Wbd1u4/wKvn9Val5fSXpZIHMVmuRLcdC2OqxfD1b/8ADyWri0+Wd30Gnr+10dOurWJrEbzOYxv0mO20R1wrEHO59quGt4xruTCEMzLGqGNCrM++D2xv/cbZwnk8axPdye1XPUFt0T4Rp0Hzx9wqD5f5Kt7i2d3VkDSOYmB3WNdlznY9D1H4VXJuMz8PkaK3vFmiwQMAsoJyNgdgw6+6SPX0rOt5pEW1N4n84dl9GniJtpeEny2jacxzERj4t8ccbZlfOG3HtPE5pBvFbR+Qp9ZZGDSEfLSFqT43xu0hUrcyxAHqj4cn+RuT+Fc75FsZbqNohf8Akxhizxxe7K+rGXZj26DO/QZFX7hHJlpbbpCDJ/rH+kfPrlun3Yro07WtGYh5fjtHS0NXyWtPu4iIiPvMz8+donlQ+LcBtrnMlhZXMbjLLMuLSIY+19KQcfogV64Dzxf2sKS3cTXFixIWdcFgAxXUTtlTjbUAT69qn+Z+IPe3A4dbsQvW7lH2Y+8YP5R6H54/KxcIrNFjEYQCMKEC4yNIGNOPTG1IrvtKurrxGnWupXOd8TOZiPXv07erFwri0VzGJYZA8Z7j17gg7gj0NbdUTiHLEvD5TdcPUmI7z2g6Mo6mL0YdQO3bb3TcOFcUjuYUmibVG4yD/WCOxByCPUVrE9JcGrpxEeak5r+3afzdt0pSrMClKUClKUClKUClKUClKUClKUClKUClKUClKUClKUClKUClKxXNysaM7sFRQWYnsBuTRMRMziFQ8QdcrRQxRmRlDTOoz9RcIOhB31MNt607zm5ZbMQQxFJm+jMagnC99GBvnpjrufv0oeY5X864jUo07hEcjUdC5EcMC/bkO7M31Vz61vW3L8lkbe5eQmVpQs4JyAsx09e+Cdz6kelcE2m1pmvXn0fT10qaWnXT1YjNfhjPNuZiemM7f22m4JK8ObuX2ezjUYgjP2VG2s9z+OSexrxyhy6skvtbQiOIbW8fw/1jZ3LehPck9AtYuN8z200g82X/ADSM+7GnvtM47sBssY7ZIz16YrYPM99cDFnY+XHjaSb3Rj1A2H4aqtHk83zx9fyGUx4n2Ux8Pm5z7sRHy35mes7z0+b3zFyN7/tNifJulOrSPdVz326KT+B79c1pcR8SAbZVUiG9cmNw+cQsuzyHYkj8kYJJ9cGsy8lXdzvecRfSescPur8uw/ompXh3h7Yw4Ps4kYd5SZf1H3f1VpFbZ92MZYW1tCKxXXv7Sa8Yj7TM8x9Fb5e5stLWPyrSC4u5ScySJGcu56sxO4HoMbfPJMzHxvis37nw6KBT9q4lLf0Yxqq2RQqowqhVHQAAD8BXutYrMbZefqeIpa02im/zmZn+IVuLhnEn3kvoY/zYYNX9KVj/AFVvcB5fFr5mJXcyvrbV5ajWR7zKsaqFztn1xUtSrxWGFtW0xjp2iIKUpUsilKUClKUClKUClKUClKUClKUClKUClKUClKUClKUClKE0Cuec1c3wyyeVqD2yNugYL50inYMx2WBDuWP1iMAHBr5zVzRNeE21gCYs6Jbge6hPeNH9PUjc9ttzn4J4WW8A13Lec4307og+7q337fCsLza+1Xr+Fpo+Gj2uvPvdIjn17dv54jeHcws0heC3N3dgaVcAxW8CHbREDggdix0k1ODlO8ut767wnXyYdh67kjB/BvnVl4daKI8BQqnoqgKAO2ANhWeKbHut1H6x60jR/wApU1P1Gc50qxXvO8/TpH0iEZwjli2g3jiUMDs599vxbJ/DFS+r1/HtWKGQBRnqd8fOsm5+A/X/ANq2isV2h519S+pPmvOZ77vludqy1htun31mqVClKUClKUClKUClKUClKUClKUClKUClKUClKUClKUClKUClKUClKUHmSQKCWICgZJOwAHc1Ez2Zux9IStqf4MZQyD1kPUIfyBjPfY6a0uN8TVrlIHbEKYeQYLam6omACSOhx3+6pP8AbV2/c7aQ/F8Qj+l736qTCa2ms5hg4xbrHHHoUKiMMKoCgDtgDYD++vd5eCRlQMAmzMc4264/x3Na3FXn0gOyAuQFjQFiT8S3p61is7dY5NE67n6rZOmpRlMftinRAWPoBWK4Z206gBk7Dqa30jAGAAB8Nq07Z/MkL/ZXZf7/APHrUDLEhT7OR6jr94rN5oIJB7V4N2ucD3j6Df8AE9BWG7zpJbA9AN/xNBmtfqis1eIVwoHwr3QKUpQKUpQKUpQKUpQKUpQKUpQKUpQKUpQKUpQKUpQKUpQKUpQKUpQUriVwbXiPmtny5AMn80gK34EA4+XrVvmu0WMyFh5YGrV1GPUetYOLcJS4j0OPirDqD6iqfOlxZ6UkHmWytqU7ldX2Se+Ad9JIGR1qeULVw22ZmM8ow7DCIfsJ2H6R6n8K98UuINOmVh8B1YH4AbitOyVbkajds690j+gA+DAZf8TW77LBbozhFUKMk4yfxO5NEoVL+QDy11FWHualw2Ph8Ov/AGre4ciMAryHI/gz9Hv/AG1l4NbsxM8gw7/VX8lOw+eP8bmtu9nhG0hT5HBP3DrRDZRABgAAfDatO9Op0T7z8h/g1hiXP7kkij1LFF+4Nk/qr7woFmeQnVvpU9Nl6moSk6UpQKUpQKUpQKUpQKUpQKUpQKUpQKUpQKUpQKrvJPOkXEoXljRoykjI6MQSCMEHbqCpBB+fpVhNcZ4BeS2FlaXkEZk9phktWRQDm5EsxsnPqCxaMnPRloOgWnO6z3F7bwQmSWzQHJZY1kkIf6MMR7uHUoWOwIPpU/HdYjV5cRkqpYFgQrEDK6tgcHbPeuZS8GFonEoNWopwZdbnq8je3tJIc92dmb76yweyNdxDiXleQOH2xtBcFfJJIb2ggSe4ZR9F8QuO1B00yqOrDt3Hfp+NfPPXVp1DXjOnIzj1x1xVCs+CWs/FWZY45IYuH2bWy7NGBrn8t1HTZQNLdgTjrVWxZHhJYlP2/wA9fd9s9v8AN2A/hPr9vq6fhQdnMyhgpYajuBkZIHoO9DOurTqGsjIXIzj1x1xXNJ5IYOLh29lvJLi5jTGVN3bSiML7o3JgAXUfq4DE71C4sTwuZpjH+32qXJJX2v20SN5Sx4+kxq0BQvu6fhmg6S3MTtfm1jjjMcUcbzyPIUI80yBFjQKdR+jJOSAAay2vN9tJbJciTEEn1SVbPUjdQCR0qs8F5at34pe+daQNJ7PZs+Y42+kmF0Jz0+3jBPfvWt4acAs7jhUUYEYlA/zgR+WH1hnGJhgnOwxqGfdBHSg6Lb3CuodTlWGQR6GvbLnYjIrFaWwjQKMkDuTkkk5JJ7kkkn51moIW75TgY6kDQv8AlRnR+rp+GK07zgl2Qo89JkVtQWUFckZxq0/WA67mrNSpyKvquf8ASIJnHfypEC/zU0t+JNblpf28f8A8R9WifP8AOAP9dTlKCMuOMIyEROGkb3VHQ5bbODvgdfurQvuYks/o2hdlRfdKaW1NoLAYyMFm93PTLDOBvVipUD4DX2lKBSlKBSlKBSlKBSlKBSlKBSlKBSlKBSlKBXKOYfG+GOb2WwsjeOpIymyalOT5YRWZ8HuAB3BPWr5zu7jh14Y8+YLabTjrny26fGucfsb1g9luCNPtXm4f8rydC+X/ACdXmff91B4h8aLtJUW84K0SyssZYiSI4Y4x9JHhgMnbPeuvz2cbqFeNWUdAyhgMdMAivU8CupV1DKeoYBgfmDtVC8a+bmseHlYm0z3DeUrDYqmCZGHxxhc9tYPag1ub/GuyspTFBEbq5GEYRkIoIP1C+CSQT0AIG42NV5/F2/VvPfl5guP3QpMp0/xhi6YqxeDnh1FZ2sdzJGGvZlD6mGTGjjKomfqnSQWPXJx0FdJoKFyH4n2HEpMLGIL4j6jhdTADfy5APfAA6bHbpgZq43scaBp/KUyIjHVgBsKpONWMiuSeOPJCwqvE7UeTPHInmlPczqYaJhjo4fSCe+oelXzl7mP2/g63JwHe3kDgbfSIrK+B2GpSR8CKDX8Nef14qk0otfIMbKh98SlsqSMnQvTfbfrVvit1UkqiqWOWIAGT6nHU1yD9jZ+9rv8Ajk/4DXY6BVL5/wDFO24XhGUzXLDKwoQvu9mdj9QHBxsSfSroa4Fwwo3N8vtYBPmyCEPjGsIPI67Z0Y0/HTjfFBLN41cTC+YeBSCDGdRFwBj11+Xj78V0vkrmccQsoroRmMSa/cLa8FHZDvgZGV9BU5XiGBUGFUKMk4ACjLEknbuSST86D3Sqbzh4r2PDn8uV2kn2zFEA7LnprJIVfXGc43xUVwDx44dcyLG3m27MQA0wQJk9AWVjp+ZwPjQdHpUfx7jUdpbyXEuryol1NpGo4yBsMjPWqtdeMfD47OO6ZpNMpcRx6R5jeW2ljp1YCg9yQKC80rnh8b7EW0dy0VwsUkkka+4jEPEEJBw+BkOMeuD6Vf4J1dVdTlGAZSO4YZBH3UGSlQXOHOdvw2FZrgtpZwihAHYsQx6ZGwCnf5VsjmSAWi3kjeTbmNZMy4QhXAK5AJ945G25ycdaCUpXK7n9kVw9X0rDcugP1wsag/EBnBx88VeeVecrXiMRktpdQUgOpGl0J6BlPTO+D0ODg7UE3Sqze+INrFxBLB/MFw4BB0jQAVZsltW2yntULb+NvD5LxLWITSNJIsayqqiPUxwDlmDFc99PyzQdApUJwPmlLmR0WN00k7tpOdOnP1ScH31OPQ1H/wD975hb2SwurqNSQZUWOGMkHB0NM6mTBBGQMfGgtdKheW+a4rzzAqyRTwsFmgmXy5ELDK6hkgqRuGBINal/zuBO8Ftaz3ksWPN8kRhIyd9DPI6rrxvpGT64oLLSoflzmmK8V9CvHLE2iaGVfLkjbGQHXJ2I3BBIPrsa0b/ncCZ4La0nvJItpTCIwkbHfQzyOql8b6RnHfFBZqVD8t80RXquUDxyxNolhlXy5I36gOuT1G4IJB9etR91z0DLJFa2dxeNE2mVoRGsaOOseuV1DOO6jOO+KC0UqG5c5pivBIEWSKaJgs0Mq+XJGxGV1DJBBG4YEg1M0HwiuMc1+EFzaXBveDSlHGSYAQpGdyIyfddD/q29Ns7AdkuLhUUu7BEUZZmIUADqSTsBXsGg5VyD41efKLTiEXs95q0BsFFZ+mh1beNyfuJ9NgYP9kq3vWAP1cXH9cGf1Vl/ZH8LgCW1wAFumdkJGAXjC5yfXSdIB7a63vFbl2a84Ha3BBa5t4opZR3KyRJ5xx6hgrH4K1B12JQAAPqgDGPTtXqqN4S88x39lGpce1woqSoTudICiUeqsMb9jkembzQVPxXUHg95q6eV+sMpX9eKq3gzn9oJc9NVzj5aR/bmtXx55yTyBw6E+ZczOnmKnvFUDBlQ4+2zhcDrgfEZuXLPLpseDLbt+6JbyGTv9I4d3Ge+GYj5AUFJ/Y2fva7/AI5P+A12OuN/sbP3td/xyf8AAa7JQK5/4l+E8fE8TROIb5QAH30uB9VZMbgjsw3HodsdArFBdI+dDqwViraSGwynDKcdCDsRQcP4R4n8R4RKtrxeB5Iuiy/WfSPtK/1Z1+fvb7ntXUeYeb44+Fy30DrIghLxMNwWb3UyD+eQCOuxFePEnhkE/DLoThdKQySKxxlZEUlGU9jnA+OSO9cl5DtZbjlniUQyVV2aMdfqLFI6r/Nzj1PxoM3g7JwyNXvL+7gN/JIxXznUsgzu+G6OzZOrrjGOpzN+LfEeEXthI0d1bNeRANCUZNZwRqj23YFc7euD2qL8HeSeFcQsSZ7cSXUUjLJ9JMh0sdUbaVcADBxnH2DV8/yK8H/2H/e3P/UoKrZ8Ze55QlZzqdIniJPcRSAJ8/c0j7qxeA/JsMlt7ZcRiV9TRwCQB1jjU5YqDsGZ2fftjbqas/OvALez4BdxWqBIPLLABmkGXZCSCxJOfnTwK/8ABof05v8AmtQZPFPkyOfhU6Qwojxn2hAihMvGPf2Ubs0eofE4rx4I8xe1cKjVjmS3Jhb9FcGM/LQVH8k1fiK4XyderwTjV9ayHTavG8qfoxK00eM+kRkX5ig2fEYHivHrXhy7wwYabH5wEku4/wDbVFHxatXxk4otzxW14dJOILKPy2lYkIAXyS2+2VjAC/Fj61NeBfDHne74pMPpbmRlT9HVrkx+bq0qP4s1WvE3hsCcyQteLmznEOvJZBp0mIkspBAVlDHfpQdM4dzPwOCEQRXVmkIGNAaMgjGDqz9YnuTknvXNeX762tOZ1FhKjWVz7pWIhlHmIToGNhiVQQOwOK6OPBbg/wDsX+9uP+pWxwzwr4VbzxyxWoSdDrQ+bOxBXvhnIOMjt3oOWeJvC2ueZYoFcp5qQxsy9RG6sJCP5Bau2cO5Ss4EjSK0iVYypT3FJDLgh9RGS+RnVnOa5XzB/wCcLX9GP/lS12ug1LThUURLRxKjNsSBjbJOB6DJJwNsknvW0qgDAGAOnbavtVfmbmCVpBZWWDeuAXkI1JbRH+Fk9XP2E7nc7DcIxbsftvfXKbxW1ikcpHQzq0k2nPQlY8A+moCpLwzsfL4Zbsd5Jk9okY9WkuPpGZvU+8B8gK2BytHBw6W1hBOqGYFmOp3klRg0jt9p2Y5J/sArz4dXYk4VZMpyBbRKf0o1CMP5ymghuO3Is+MCcD3ZuH3GsdAz2ZWRWPqQjFflUp4aWPl8Mtid5JoxPIx6tJcfSMzHufex8gKh+c7c3HEo4U3ePht8x/8AkaIkH3kH8DU94d3SycKsmU5Hs0K/yo0CMPuZSKCOmj8nj0bLsLqykVwNsvbSIUc+pCOV+VaPI3G4bCJ7G8kW3uIHmcPKRGs0TyPIJ0dsB9mwRnI07itrjt2o4zAx3FrYXU747K7RqPvOhvwrDy/ypHxK3jvOIr7RJcJrSJi3lQxSjKpEgIAbTpy/1iR1FBt8qZub+5v0RktXihghLAoZfKLs02kgHTlgqk9QCauVUzgIksuImx855rSS3aeDzWMjxGN1R4dZ3ePDKVzuOnxq50EfzBwkXVrNbltAmjePUBqxrUjOO/WuSW3hdx609yz4snkDZVZ5UAHwRkdV+412ulByPgngpNLcLc8WvTdOmMRAu6nByFZnx7mfshQD6+vWyu2O1faUHJuZvAkGb2jhtybObJIT3lQMe8bJ70Y+GCPTA2qkc7y8f4cI0uuISeRIdIlhdmAPdS2lX1Y3weozg7HH6QqP47wKG8geCdNcTjBHcHsynswO4NBRPDHwvsrcJerP7bM41JMRhRq6lFJJD9QSxyDnZTmuiX9uZInQHBZGUE+rKR/bVB8O/Dy94VK6i9jlsXYkxMrqwP2XXsrdMjofuBrotBwzhnghxW2BFvxZYVYgsI3uIwSNsnSBk1u/5K+O/wDrz/8A3XVdmpQa/D4GSKNHbU6oqs25ywUAtvvud65VzB4ScQW8muuHcS8pp5GkZCZIN2JOklNQcZO2QK67Sg4vN4T8ZvcJxDiy+z5BKIzy5x+ZpRM/E5xXVOXeXIbG2S2gXESA9feLE7szHuxP92w2qUpQch414K3EN0bnhF4LVmJzExZFGdyqsobKZ+wVwPX0+P4e8fux5d5xhUgOzCLJJB6ghEjDD5muv0oKzxzlAycJbh8UmPoEhR39IwgBbSPRewr74d8rPw6wjtpHV3VpCWTIHvuWHXfvVlpQK5v4p+FT8TlhmgmSKVEaNy+r3kJyoGkdsuPiGrpFKCM5Z4GtnaQ2yfVijVc9Mt1ZvmzEn76iufuQIOKwCOUlJUJMUqgEqT1GD9ZTgZG3QbjFWilBxqw5A5jtVENvxWLyF2TUzNhR0ADwsVGOwOBVp5D8Prm1uHu72/a6unjMWPeKqpZWOC2/VRsAoG+x7XylBQOJ+HU0vHIeIiaMQxhQUOrUdKOu22PtVf6UoMF+khicRMFmKMI2YagHKnSWHcA4yKofAOWeL2iMscvDmd2LyyyJdvJJI3V5GDjJ7DYADoK6HSgg+ApxHW3tjWhj0+77Os6NqyPreYxGMZqHh5bvrJ5Bw97d7SV2kEFz5sflSOcv5TRBsxlsnSQMdj1zdKUFf5Y5beB5p7iUTXtwV8x1UoiogwkMSkkhFyeu5JJNRcHLd/ZPIvD3tntJHaQQ3Jlj8l3OWETRBsxliTpIGM7Hrm6UoK7y5yu0RnluZBPd3OPOYLoQIoISGNSSRGoJ67kkk1E8N5f4nYL5FpLaz2a58kXJmikjUnIj1RqwkUdiQDV4pQVvl/lqVLh7y7mWW8eMRKI1McUUQOoxxhiWbLbljucDYYqyUpQKUpQKUpQKUpQKUpQKUpQKUpQKUpQKUpQKUpQKUpQKUpQKUpQKUpQKUpQKUpQKUpQKUpQKUpQf/9k="/>
          <p:cNvSpPr>
            <a:spLocks noChangeAspect="1" noChangeArrowheads="1"/>
          </p:cNvSpPr>
          <p:nvPr/>
        </p:nvSpPr>
        <p:spPr bwMode="auto">
          <a:xfrm>
            <a:off x="155575" y="-808038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49080"/>
            <a:ext cx="27051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6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Actualizar</a:t>
            </a:r>
          </a:p>
          <a:p>
            <a:pPr lvl="1"/>
            <a:r>
              <a:rPr lang="es-ES" dirty="0" smtClean="0"/>
              <a:t>Contenidos</a:t>
            </a:r>
          </a:p>
          <a:p>
            <a:pPr lvl="1"/>
            <a:r>
              <a:rPr lang="es-ES" dirty="0" smtClean="0"/>
              <a:t>Plataforma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8</a:t>
            </a:fld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775" y="764704"/>
            <a:ext cx="38100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0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Actualizar</a:t>
            </a:r>
          </a:p>
          <a:p>
            <a:r>
              <a:rPr lang="es-ES" dirty="0" smtClean="0"/>
              <a:t>Simplificar</a:t>
            </a:r>
          </a:p>
          <a:p>
            <a:pPr lvl="2"/>
            <a:r>
              <a:rPr lang="es-ES" dirty="0" smtClean="0"/>
              <a:t>Contenido Auto-gestionable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5194-44C9-4EF2-804B-638A41862F89}" type="slidenum">
              <a:rPr lang="es-ES" smtClean="0"/>
              <a:t>9</a:t>
            </a:fld>
            <a:endParaRPr lang="es-E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92696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6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676</TotalTime>
  <Words>1008</Words>
  <Application>Microsoft Office PowerPoint</Application>
  <PresentationFormat>Presentación en pantalla (4:3)</PresentationFormat>
  <Paragraphs>223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Austin</vt:lpstr>
      <vt:lpstr>Joomla! &amp;PHP</vt:lpstr>
      <vt:lpstr>¿ Qué es Joomla! ?</vt:lpstr>
      <vt:lpstr>¿ Qué es PHP ?</vt:lpstr>
      <vt:lpstr>Situación inicial</vt:lpstr>
      <vt:lpstr>Situación inicial</vt:lpstr>
      <vt:lpstr>Situación inicial</vt:lpstr>
      <vt:lpstr>Situación inicial</vt:lpstr>
      <vt:lpstr>Objetivos</vt:lpstr>
      <vt:lpstr>Objetivos</vt:lpstr>
      <vt:lpstr>Solución Web</vt:lpstr>
      <vt:lpstr>Solución Web</vt:lpstr>
      <vt:lpstr>Solución del Catálogo</vt:lpstr>
      <vt:lpstr>Solución del Catálogo</vt:lpstr>
      <vt:lpstr>Solución del Catálogo</vt:lpstr>
      <vt:lpstr>Solución del Catálogo</vt:lpstr>
      <vt:lpstr>Solución del Catálogo</vt:lpstr>
      <vt:lpstr>Esquema general</vt:lpstr>
      <vt:lpstr>Funcionamiento</vt:lpstr>
      <vt:lpstr>Documentación</vt:lpstr>
      <vt:lpstr>Funcionamiento</vt:lpstr>
      <vt:lpstr>Mapa del sitio </vt:lpstr>
      <vt:lpstr>ERP &gt; Dynamics NAV</vt:lpstr>
      <vt:lpstr>ERP &gt; Ahora Soluciones</vt:lpstr>
      <vt:lpstr>Contacta con nosotros</vt:lpstr>
      <vt:lpstr>Dónde estamos</vt:lpstr>
      <vt:lpstr>El catálogo de cursos</vt:lpstr>
      <vt:lpstr>¿Cómo funciona?</vt:lpstr>
      <vt:lpstr>¿Cómo funciona? - DEMO</vt:lpstr>
      <vt:lpstr>¿Cómo funciona? - DEMO</vt:lpstr>
      <vt:lpstr>¿Cómo funciona? - DEMO</vt:lpstr>
      <vt:lpstr>¿Cómo funciona? - DEMO</vt:lpstr>
      <vt:lpstr>¿Cómo funciona? - DEMO</vt:lpstr>
      <vt:lpstr>¿Cómo funciona? - DEMO</vt:lpstr>
      <vt:lpstr>¿Cómo funciona? - DEMO</vt:lpstr>
      <vt:lpstr>¿Cómo funciona? - DEMO</vt:lpstr>
      <vt:lpstr>¿Cómo funciona? - DEMO</vt:lpstr>
      <vt:lpstr>¿Cómo funciona? - DEMO</vt:lpstr>
      <vt:lpstr>Curiosidad</vt:lpstr>
      <vt:lpstr>Curiosidad</vt:lpstr>
      <vt:lpstr>¿Solución?</vt:lpstr>
      <vt:lpstr>¿Solución?</vt:lpstr>
      <vt:lpstr>Recordatorio</vt:lpstr>
      <vt:lpstr>Catálogos en PDF</vt:lpstr>
      <vt:lpstr>Catálogos en PDF</vt:lpstr>
      <vt:lpstr>Inscripción al programa</vt:lpstr>
      <vt:lpstr>Inscripción al programa</vt:lpstr>
      <vt:lpstr>¿Preguntas …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Peris Iborra</dc:creator>
  <cp:lastModifiedBy>Miguel Angel Peris Iborra</cp:lastModifiedBy>
  <cp:revision>25</cp:revision>
  <dcterms:created xsi:type="dcterms:W3CDTF">2012-06-03T10:34:15Z</dcterms:created>
  <dcterms:modified xsi:type="dcterms:W3CDTF">2012-06-04T18:46:13Z</dcterms:modified>
</cp:coreProperties>
</file>