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B1320290-0629-4013-A4BC-843A79B35666}" type="datetimeFigureOut">
              <a:rPr lang="en-US" smtClean="0"/>
              <a:t>7/18/2019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228807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1320290-0629-4013-A4BC-843A79B35666}" type="datetimeFigureOut">
              <a:rPr lang="en-US" smtClean="0"/>
              <a:t>7/18/2019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355787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1320290-0629-4013-A4BC-843A79B35666}" type="datetimeFigureOut">
              <a:rPr lang="en-US" smtClean="0"/>
              <a:t>7/18/2019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240625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B1320290-0629-4013-A4BC-843A79B35666}" type="datetimeFigureOut">
              <a:rPr lang="en-US" smtClean="0"/>
              <a:t>7/18/2019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399066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1320290-0629-4013-A4BC-843A79B35666}" type="datetimeFigureOut">
              <a:rPr lang="en-US" smtClean="0"/>
              <a:t>7/18/2019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303602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B1320290-0629-4013-A4BC-843A79B35666}" type="datetimeFigureOut">
              <a:rPr lang="en-US" smtClean="0"/>
              <a:t>7/18/2019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40504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B1320290-0629-4013-A4BC-843A79B35666}" type="datetimeFigureOut">
              <a:rPr lang="en-US" smtClean="0"/>
              <a:t>7/18/2019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151160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B1320290-0629-4013-A4BC-843A79B35666}" type="datetimeFigureOut">
              <a:rPr lang="en-US" smtClean="0"/>
              <a:t>7/18/2019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342088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1320290-0629-4013-A4BC-843A79B35666}" type="datetimeFigureOut">
              <a:rPr lang="en-US" smtClean="0"/>
              <a:t>7/18/2019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1144361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1320290-0629-4013-A4BC-843A79B35666}" type="datetimeFigureOut">
              <a:rPr lang="en-US" smtClean="0"/>
              <a:t>7/18/2019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23349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1320290-0629-4013-A4BC-843A79B35666}" type="datetimeFigureOut">
              <a:rPr lang="en-US" smtClean="0"/>
              <a:t>7/18/2019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62A82573-ABA0-4A55-96AA-771505A68BA6}" type="slidenum">
              <a:rPr lang="en-US" smtClean="0"/>
              <a:t>‹Nº›</a:t>
            </a:fld>
            <a:endParaRPr lang="en-US"/>
          </a:p>
        </p:txBody>
      </p:sp>
    </p:spTree>
    <p:extLst>
      <p:ext uri="{BB962C8B-B14F-4D97-AF65-F5344CB8AC3E}">
        <p14:creationId xmlns:p14="http://schemas.microsoft.com/office/powerpoint/2010/main" val="7851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20290-0629-4013-A4BC-843A79B35666}" type="datetimeFigureOut">
              <a:rPr lang="en-US" smtClean="0"/>
              <a:t>7/18/2019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82573-ABA0-4A55-96AA-771505A68BA6}" type="slidenum">
              <a:rPr lang="en-US" smtClean="0"/>
              <a:t>‹Nº›</a:t>
            </a:fld>
            <a:endParaRPr lang="en-US"/>
          </a:p>
        </p:txBody>
      </p:sp>
    </p:spTree>
    <p:extLst>
      <p:ext uri="{BB962C8B-B14F-4D97-AF65-F5344CB8AC3E}">
        <p14:creationId xmlns:p14="http://schemas.microsoft.com/office/powerpoint/2010/main" val="10322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yectosagiles.org/facilitador-scrum-master" TargetMode="External"/><Relationship Id="rId2" Type="http://schemas.openxmlformats.org/officeDocument/2006/relationships/hyperlink" Target="https://proyectosagiles.org/retrospectiva-sprint-retrospectiv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royectosagiles.org/lista-requisitos-priorizada-product-back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royectosagiles.org/reunion-diaria-de-sincronizacion-scrum-daily-me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oyectosagiles.org/reunion-diaria-de-sincronizacion-scrum-daily-mee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royectosagiles.org/graficos-trabajo-pendiente-burndown-char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15440" y="2610341"/>
            <a:ext cx="9144000" cy="2387600"/>
          </a:xfrm>
        </p:spPr>
        <p:txBody>
          <a:bodyPr>
            <a:normAutofit fontScale="90000"/>
          </a:bodyPr>
          <a:lstStyle/>
          <a:p>
            <a:r>
              <a:rPr lang="en-US" dirty="0" err="1"/>
              <a:t>Ejemplo</a:t>
            </a:r>
            <a:r>
              <a:rPr lang="en-US" dirty="0"/>
              <a:t> de </a:t>
            </a:r>
            <a:r>
              <a:rPr lang="en-US" dirty="0" err="1"/>
              <a:t>uso</a:t>
            </a:r>
            <a:r>
              <a:rPr lang="en-US" dirty="0"/>
              <a:t> del </a:t>
            </a:r>
            <a:r>
              <a:rPr lang="en-US" dirty="0" err="1"/>
              <a:t>tablero</a:t>
            </a:r>
            <a:r>
              <a:rPr lang="en-US" dirty="0"/>
              <a:t> o </a:t>
            </a:r>
            <a:r>
              <a:rPr lang="en-US" dirty="0" err="1"/>
              <a:t>pizarra</a:t>
            </a:r>
            <a:r>
              <a:rPr lang="en-US" dirty="0"/>
              <a:t> de </a:t>
            </a:r>
            <a:r>
              <a:rPr lang="en-US" dirty="0" err="1"/>
              <a:t>tareas</a:t>
            </a:r>
            <a:r>
              <a:rPr lang="en-US" dirty="0"/>
              <a:t> (Scrum </a:t>
            </a:r>
            <a:r>
              <a:rPr lang="en-US" dirty="0" err="1"/>
              <a:t>Taskboard</a:t>
            </a:r>
            <a:r>
              <a:rPr lang="en-US" dirty="0"/>
              <a:t>)</a:t>
            </a:r>
            <a:br>
              <a:rPr lang="en-US" dirty="0"/>
            </a:br>
            <a:endParaRPr lang="en-US" dirty="0"/>
          </a:p>
        </p:txBody>
      </p:sp>
    </p:spTree>
    <p:extLst>
      <p:ext uri="{BB962C8B-B14F-4D97-AF65-F5344CB8AC3E}">
        <p14:creationId xmlns:p14="http://schemas.microsoft.com/office/powerpoint/2010/main" val="424812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16024"/>
          </a:xfrm>
        </p:spPr>
        <p:txBody>
          <a:bodyPr>
            <a:normAutofit fontScale="90000"/>
          </a:bodyPr>
          <a:lstStyle/>
          <a:p>
            <a:r>
              <a:rPr lang="es-ES" dirty="0" smtClean="0"/>
              <a:t>Ejecución</a:t>
            </a:r>
            <a:endParaRPr lang="en-US" dirty="0"/>
          </a:p>
        </p:txBody>
      </p:sp>
      <p:sp>
        <p:nvSpPr>
          <p:cNvPr id="3" name="Marcador de contenido 2"/>
          <p:cNvSpPr>
            <a:spLocks noGrp="1"/>
          </p:cNvSpPr>
          <p:nvPr>
            <p:ph idx="1"/>
          </p:nvPr>
        </p:nvSpPr>
        <p:spPr>
          <a:xfrm>
            <a:off x="838200" y="1271847"/>
            <a:ext cx="10515600" cy="4905116"/>
          </a:xfrm>
        </p:spPr>
        <p:txBody>
          <a:bodyPr>
            <a:normAutofit fontScale="85000" lnSpcReduction="20000"/>
          </a:bodyPr>
          <a:lstStyle/>
          <a:p>
            <a:endParaRPr lang="es-ES" dirty="0"/>
          </a:p>
          <a:p>
            <a:pPr lvl="1"/>
            <a:r>
              <a:rPr lang="es-ES" dirty="0"/>
              <a:t>Ponemos en color rosa las nuevas tareas que vayan apareciendo, sean:</a:t>
            </a:r>
          </a:p>
          <a:p>
            <a:pPr lvl="3"/>
            <a:r>
              <a:rPr lang="es-ES" dirty="0"/>
              <a:t>Tareas  asociadas a objetivos / requisitos / historias de usuario que </a:t>
            </a:r>
            <a:r>
              <a:rPr lang="es-ES" b="1" dirty="0"/>
              <a:t>no fueron identificadas en la reunión de planificación de la iteración</a:t>
            </a:r>
            <a:r>
              <a:rPr lang="es-ES" dirty="0"/>
              <a:t>.</a:t>
            </a:r>
          </a:p>
          <a:p>
            <a:pPr lvl="2"/>
            <a:r>
              <a:rPr lang="es-ES" dirty="0"/>
              <a:t>Tareas inesperadas y no asociadas a objetivos pero que </a:t>
            </a:r>
            <a:r>
              <a:rPr lang="es-ES" b="1" dirty="0"/>
              <a:t>exigen nuestra resolución dentro de la propia iteración</a:t>
            </a:r>
            <a:r>
              <a:rPr lang="es-ES" dirty="0"/>
              <a:t> (en la zona “no planificado”).</a:t>
            </a:r>
          </a:p>
          <a:p>
            <a:pPr lvl="3"/>
            <a:r>
              <a:rPr lang="es-ES" dirty="0"/>
              <a:t>De esta manera podremos obtener métricas de trabajo no planificado [2] y en la retrospectiva revisaremos cuáles son las tareas que han aparecido de color rosa, lo cual nos permitirá saber, por ejemplo, si es que tenemos que mejorar nuestra definición de hecho o bien si tenemos que reflexionar y realizar alguna acción para intentar minimizar tareas no previstas.</a:t>
            </a:r>
          </a:p>
          <a:p>
            <a:pPr lvl="1"/>
            <a:r>
              <a:rPr lang="es-ES" dirty="0"/>
              <a:t>Marcamos con un </a:t>
            </a:r>
            <a:r>
              <a:rPr lang="es-ES" dirty="0" err="1"/>
              <a:t>gomet</a:t>
            </a:r>
            <a:r>
              <a:rPr lang="es-ES" dirty="0"/>
              <a:t> rojo los objetivos y/o las tareas con más</a:t>
            </a:r>
            <a:r>
              <a:rPr lang="es-ES" b="1" dirty="0"/>
              <a:t> riesgos</a:t>
            </a:r>
            <a:r>
              <a:rPr lang="es-ES" dirty="0"/>
              <a:t>, aquellos que queremos tener controlados con más atención.</a:t>
            </a:r>
          </a:p>
          <a:p>
            <a:pPr lvl="1"/>
            <a:r>
              <a:rPr lang="es-ES" dirty="0"/>
              <a:t>Cuando suceda alguna cosa que queramos comentar en la </a:t>
            </a:r>
            <a:r>
              <a:rPr lang="es-ES" b="1" u="sng" dirty="0">
                <a:hlinkClick r:id="rId2"/>
              </a:rPr>
              <a:t>retrospectiva</a:t>
            </a:r>
            <a:r>
              <a:rPr lang="es-ES" dirty="0"/>
              <a:t>, la ponemos en su zona específica, en función de que sea una cosa que se está haciendo bien y se quiere recordar para memorizar y/o incluir como buena práctica (+, Plus) o bien una cosa una cosa a mejorar (Δ, Delta).</a:t>
            </a:r>
          </a:p>
          <a:p>
            <a:pPr lvl="1"/>
            <a:r>
              <a:rPr lang="es-ES" dirty="0"/>
              <a:t>Ponemos los </a:t>
            </a:r>
            <a:r>
              <a:rPr lang="es-ES" b="1" dirty="0"/>
              <a:t>impedimentos</a:t>
            </a:r>
            <a:r>
              <a:rPr lang="es-ES" dirty="0"/>
              <a:t>, riesgos o cualquier otra cosa crítica que se tenga que ir resolviendo en la zona a tal efecto, especialmente las acciones a realizar que están fuera del alcance del equipo y que sean para el </a:t>
            </a:r>
            <a:r>
              <a:rPr lang="es-ES" dirty="0">
                <a:hlinkClick r:id="rId3"/>
              </a:rPr>
              <a:t>Facilitador (</a:t>
            </a:r>
            <a:r>
              <a:rPr lang="es-ES" dirty="0" err="1">
                <a:hlinkClick r:id="rId3"/>
              </a:rPr>
              <a:t>Scrum</a:t>
            </a:r>
            <a:r>
              <a:rPr lang="es-ES" dirty="0">
                <a:hlinkClick r:id="rId3"/>
              </a:rPr>
              <a:t> Master)</a:t>
            </a:r>
            <a:r>
              <a:rPr lang="es-ES" dirty="0"/>
              <a:t>. Los gestionamos de la misma manera que cualquier otra tarea, poniéndolos como pendientes, en curso o hechos.</a:t>
            </a:r>
          </a:p>
          <a:p>
            <a:endParaRPr lang="en-US" dirty="0"/>
          </a:p>
        </p:txBody>
      </p:sp>
    </p:spTree>
    <p:extLst>
      <p:ext uri="{BB962C8B-B14F-4D97-AF65-F5344CB8AC3E}">
        <p14:creationId xmlns:p14="http://schemas.microsoft.com/office/powerpoint/2010/main" val="187644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90204"/>
            <a:ext cx="10515600" cy="5586759"/>
          </a:xfrm>
        </p:spPr>
        <p:txBody>
          <a:bodyPr>
            <a:normAutofit/>
          </a:bodyPr>
          <a:lstStyle/>
          <a:p>
            <a:r>
              <a:rPr lang="es-ES" dirty="0"/>
              <a:t>Podemos poner en otro color, por ejemplo en azul, los </a:t>
            </a:r>
            <a:r>
              <a:rPr lang="es-ES" b="1" dirty="0"/>
              <a:t>objetivos de la iteración siguiente</a:t>
            </a:r>
            <a:r>
              <a:rPr lang="es-ES" dirty="0"/>
              <a:t> que iniciamos en la iteración actual, para saber que estamos avanzando, pero también para no perder el foco en que lo primero que tenemos que completar son los comprometidos para la iteración. De esta manera podremos obtener métricas de trabajo avanzado [2] y reflexionar en la retrospectiva.</a:t>
            </a:r>
          </a:p>
          <a:p>
            <a:r>
              <a:rPr lang="es-ES" dirty="0"/>
              <a:t>[Los colores aquí indicados para objetivos de la iteración (ítems del </a:t>
            </a:r>
            <a:r>
              <a:rPr lang="es-ES" dirty="0" err="1"/>
              <a:t>Product</a:t>
            </a:r>
            <a:r>
              <a:rPr lang="es-ES" dirty="0"/>
              <a:t> </a:t>
            </a:r>
            <a:r>
              <a:rPr lang="es-ES" dirty="0" err="1"/>
              <a:t>Backlog</a:t>
            </a:r>
            <a:r>
              <a:rPr lang="es-ES" dirty="0"/>
              <a:t>) y para las tareas son orientativos y se pueden ampliar en función de otros aspectos que queramos señalizar de manera especial (ítems de temas diferentes, tareas de corrección de errores, etc.)].</a:t>
            </a:r>
          </a:p>
          <a:p>
            <a:endParaRPr lang="en-US" dirty="0"/>
          </a:p>
        </p:txBody>
      </p:sp>
    </p:spTree>
    <p:extLst>
      <p:ext uri="{BB962C8B-B14F-4D97-AF65-F5344CB8AC3E}">
        <p14:creationId xmlns:p14="http://schemas.microsoft.com/office/powerpoint/2010/main" val="394188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Trucos (Solo si es necesario)</a:t>
            </a:r>
            <a:endParaRPr lang="en-US" dirty="0"/>
          </a:p>
        </p:txBody>
      </p:sp>
      <p:sp>
        <p:nvSpPr>
          <p:cNvPr id="3" name="Marcador de contenido 2"/>
          <p:cNvSpPr>
            <a:spLocks noGrp="1"/>
          </p:cNvSpPr>
          <p:nvPr>
            <p:ph idx="1"/>
          </p:nvPr>
        </p:nvSpPr>
        <p:spPr>
          <a:xfrm>
            <a:off x="838200" y="1825624"/>
            <a:ext cx="10515600" cy="4782993"/>
          </a:xfrm>
        </p:spPr>
        <p:txBody>
          <a:bodyPr>
            <a:normAutofit fontScale="55000" lnSpcReduction="20000"/>
          </a:bodyPr>
          <a:lstStyle/>
          <a:p>
            <a:r>
              <a:rPr lang="es-ES" dirty="0"/>
              <a:t>Utilizar una </a:t>
            </a:r>
            <a:r>
              <a:rPr lang="es-ES" b="1" dirty="0"/>
              <a:t>marca específica para las tareas más prioritarias</a:t>
            </a:r>
            <a:r>
              <a:rPr lang="es-ES" dirty="0"/>
              <a:t> (reservar el color rojo para indicar problemas o riesgos).</a:t>
            </a:r>
          </a:p>
          <a:p>
            <a:r>
              <a:rPr lang="es-ES" dirty="0"/>
              <a:t>Poner </a:t>
            </a:r>
            <a:r>
              <a:rPr lang="es-ES" b="1" dirty="0"/>
              <a:t>colores diferentes en función del tipo de tarea</a:t>
            </a:r>
            <a:r>
              <a:rPr lang="es-ES" dirty="0"/>
              <a:t> (análisis/diseño, construcción, errores).</a:t>
            </a:r>
          </a:p>
          <a:p>
            <a:r>
              <a:rPr lang="es-ES" dirty="0"/>
              <a:t>Poner </a:t>
            </a:r>
            <a:r>
              <a:rPr lang="es-ES" b="1" dirty="0"/>
              <a:t>1 punto negro por cada día que una tarea se retrasa</a:t>
            </a:r>
            <a:r>
              <a:rPr lang="es-ES" dirty="0"/>
              <a:t>, para que el equipo vea si hay algún peligro y para poder reflexionar en la retrospectiva.</a:t>
            </a:r>
          </a:p>
          <a:p>
            <a:r>
              <a:rPr lang="es-ES" dirty="0"/>
              <a:t>Poner </a:t>
            </a:r>
            <a:r>
              <a:rPr lang="es-ES" b="1" dirty="0"/>
              <a:t>1 punto naranja cada vez que un objetivo/tarea se reabre por que no pasa las pruebas / control de calidad / aceptación</a:t>
            </a:r>
            <a:r>
              <a:rPr lang="es-ES" dirty="0"/>
              <a:t> y vuelve “hacia atrás”.</a:t>
            </a:r>
          </a:p>
          <a:p>
            <a:r>
              <a:rPr lang="es-ES" dirty="0"/>
              <a:t>Sólo mover tareas a “Hechas” en la reunión diaria de sincronización, para que todo el mundo sea </a:t>
            </a:r>
            <a:r>
              <a:rPr lang="es-ES" dirty="0" err="1"/>
              <a:t>conciente</a:t>
            </a:r>
            <a:r>
              <a:rPr lang="es-ES" dirty="0"/>
              <a:t> del avance. Para ello, </a:t>
            </a:r>
            <a:r>
              <a:rPr lang="es-ES" b="1" dirty="0"/>
              <a:t>cuando alguien acaba una tarea, la marca como “hecha” pero no la mueve</a:t>
            </a:r>
            <a:r>
              <a:rPr lang="es-ES" dirty="0"/>
              <a:t>.</a:t>
            </a:r>
          </a:p>
          <a:p>
            <a:r>
              <a:rPr lang="es-ES" dirty="0"/>
              <a:t>Una vez acabada una tarea, si es necesario que otra persona haga control de calidad (peer </a:t>
            </a:r>
            <a:r>
              <a:rPr lang="es-ES" dirty="0" err="1"/>
              <a:t>review</a:t>
            </a:r>
            <a:r>
              <a:rPr lang="es-ES" dirty="0"/>
              <a:t> y/o pruebas), se puede </a:t>
            </a:r>
            <a:r>
              <a:rPr lang="es-ES" b="1" dirty="0"/>
              <a:t>marcar la tarea indicando “Revisar”</a:t>
            </a:r>
            <a:r>
              <a:rPr lang="es-ES" dirty="0"/>
              <a:t>, por ejemplo con un post-</a:t>
            </a:r>
            <a:r>
              <a:rPr lang="es-ES" dirty="0" err="1"/>
              <a:t>it</a:t>
            </a:r>
            <a:r>
              <a:rPr lang="es-ES" dirty="0"/>
              <a:t> más pequeño. Se puede utilizar el siguiente convenio: un </a:t>
            </a:r>
            <a:r>
              <a:rPr lang="es-ES" dirty="0" err="1"/>
              <a:t>gomet</a:t>
            </a:r>
            <a:r>
              <a:rPr lang="es-ES" dirty="0"/>
              <a:t> a la izquierda para identificar a quien “hará” y otro a la derecha para identificar a quien “revisará”.</a:t>
            </a:r>
          </a:p>
          <a:p>
            <a:pPr lvl="1"/>
            <a:r>
              <a:rPr lang="es-ES" dirty="0"/>
              <a:t>Notar que la marca “Revisar” es equivalente a </a:t>
            </a:r>
            <a:r>
              <a:rPr lang="es-ES" b="1" dirty="0"/>
              <a:t>tener un estado de tareas (columna) llamado Revisar</a:t>
            </a:r>
            <a:r>
              <a:rPr lang="es-ES" dirty="0"/>
              <a:t>, por lo que evita crear una “tarea Y” específica para hacer el control de calidad de la “tarea X” o tener una columna específica de “Revisar”, especialmente si este estado no es  aplicable a la mayoría de tareas. Sin embargo, se podría utilizar alguno de estos sistemas de control si se considera necesario, por ejemplo si el 80% de las tareas necesita revisión.</a:t>
            </a:r>
          </a:p>
          <a:p>
            <a:r>
              <a:rPr lang="es-ES" dirty="0"/>
              <a:t>Poner </a:t>
            </a:r>
            <a:r>
              <a:rPr lang="es-ES" b="1" dirty="0"/>
              <a:t>un número en las tareas para indicar el orden</a:t>
            </a:r>
            <a:r>
              <a:rPr lang="es-ES" dirty="0"/>
              <a:t>.</a:t>
            </a:r>
          </a:p>
          <a:p>
            <a:r>
              <a:rPr lang="es-ES" dirty="0"/>
              <a:t>Poner </a:t>
            </a:r>
            <a:r>
              <a:rPr lang="es-ES" b="1" dirty="0"/>
              <a:t>en las tareas el ID o nombre abreviado de la historia de usuario</a:t>
            </a:r>
            <a:r>
              <a:rPr lang="es-ES" dirty="0"/>
              <a:t> (por si se caen).</a:t>
            </a:r>
          </a:p>
          <a:p>
            <a:r>
              <a:rPr lang="es-ES" dirty="0"/>
              <a:t>Tener una zona de </a:t>
            </a:r>
            <a:r>
              <a:rPr lang="es-ES" b="1" dirty="0"/>
              <a:t>Parking</a:t>
            </a:r>
            <a:r>
              <a:rPr lang="es-ES" dirty="0"/>
              <a:t> para los siguientes objetivos si no caben en el tablero o para tareas que el equipo va detectando que sería necesario hacer antes de finalizar la iteración pero que todavía no han sido clasificadas en objetivos.</a:t>
            </a:r>
          </a:p>
          <a:p>
            <a:endParaRPr lang="en-US" dirty="0"/>
          </a:p>
        </p:txBody>
      </p:sp>
    </p:spTree>
    <p:extLst>
      <p:ext uri="{BB962C8B-B14F-4D97-AF65-F5344CB8AC3E}">
        <p14:creationId xmlns:p14="http://schemas.microsoft.com/office/powerpoint/2010/main" val="428333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24196"/>
            <a:ext cx="10515600" cy="6301048"/>
          </a:xfrm>
        </p:spPr>
        <p:txBody>
          <a:bodyPr>
            <a:normAutofit fontScale="47500" lnSpcReduction="20000"/>
          </a:bodyPr>
          <a:lstStyle/>
          <a:p>
            <a:r>
              <a:rPr lang="es-ES" dirty="0"/>
              <a:t>A continuación aparece el material utilizado para crear este </a:t>
            </a:r>
            <a:r>
              <a:rPr lang="es-ES" dirty="0" err="1"/>
              <a:t>taskboard</a:t>
            </a:r>
            <a:r>
              <a:rPr lang="es-ES" dirty="0"/>
              <a:t> pequeño realizado en cartón pluma. Idealmente, el equipo debería de disponer de una superficie el doble de grande (para poderse ver y leer bien a cierta distancia) y entonces utilizar formatos de post-</a:t>
            </a:r>
            <a:r>
              <a:rPr lang="es-ES" dirty="0" err="1"/>
              <a:t>it</a:t>
            </a:r>
            <a:r>
              <a:rPr lang="es-ES" dirty="0"/>
              <a:t>  algo mayores.</a:t>
            </a:r>
          </a:p>
          <a:p>
            <a:r>
              <a:rPr lang="es-ES" dirty="0"/>
              <a:t>Post-</a:t>
            </a:r>
            <a:r>
              <a:rPr lang="es-ES" dirty="0" err="1"/>
              <a:t>its</a:t>
            </a:r>
            <a:r>
              <a:rPr lang="es-ES" dirty="0"/>
              <a:t> rectangulares: 13 x 7,5 cm,</a:t>
            </a:r>
          </a:p>
          <a:p>
            <a:pPr lvl="1"/>
            <a:r>
              <a:rPr lang="es-ES" dirty="0"/>
              <a:t>2 paquetes color amarillo</a:t>
            </a:r>
          </a:p>
          <a:p>
            <a:pPr lvl="1"/>
            <a:r>
              <a:rPr lang="es-ES" dirty="0"/>
              <a:t>1 paquetes color azul (o verde)</a:t>
            </a:r>
          </a:p>
          <a:p>
            <a:pPr lvl="1"/>
            <a:r>
              <a:rPr lang="es-ES" dirty="0"/>
              <a:t>1 paquete color rosa (o naranja)</a:t>
            </a:r>
          </a:p>
          <a:p>
            <a:r>
              <a:rPr lang="es-ES" dirty="0"/>
              <a:t>Post-</a:t>
            </a:r>
            <a:r>
              <a:rPr lang="es-ES" dirty="0" err="1"/>
              <a:t>its</a:t>
            </a:r>
            <a:r>
              <a:rPr lang="es-ES" dirty="0"/>
              <a:t> cuadrados, 7,5 x 7,5 cm, a ser posible: </a:t>
            </a:r>
            <a:r>
              <a:rPr lang="es-ES" dirty="0" err="1"/>
              <a:t>super</a:t>
            </a:r>
            <a:r>
              <a:rPr lang="es-ES" dirty="0"/>
              <a:t> </a:t>
            </a:r>
            <a:r>
              <a:rPr lang="es-ES" dirty="0" err="1"/>
              <a:t>sticky</a:t>
            </a:r>
            <a:endParaRPr lang="es-ES" dirty="0"/>
          </a:p>
          <a:p>
            <a:pPr lvl="1"/>
            <a:r>
              <a:rPr lang="es-ES" dirty="0"/>
              <a:t>4 paquetes color amarillo</a:t>
            </a:r>
          </a:p>
          <a:p>
            <a:pPr lvl="1"/>
            <a:r>
              <a:rPr lang="es-ES" dirty="0"/>
              <a:t>2 paquetes color verde</a:t>
            </a:r>
          </a:p>
          <a:p>
            <a:pPr lvl="1"/>
            <a:r>
              <a:rPr lang="es-ES" dirty="0"/>
              <a:t>2 paquetes color naranja</a:t>
            </a:r>
          </a:p>
          <a:p>
            <a:pPr lvl="1"/>
            <a:r>
              <a:rPr lang="es-ES" dirty="0"/>
              <a:t>1 paquete color lila</a:t>
            </a:r>
          </a:p>
          <a:p>
            <a:pPr lvl="1"/>
            <a:r>
              <a:rPr lang="es-ES" dirty="0"/>
              <a:t>1 paquete color rosa (o rojo)</a:t>
            </a:r>
          </a:p>
          <a:p>
            <a:pPr lvl="1"/>
            <a:r>
              <a:rPr lang="es-ES" dirty="0"/>
              <a:t>1 paquete color azul</a:t>
            </a:r>
          </a:p>
          <a:p>
            <a:r>
              <a:rPr lang="es-ES" dirty="0"/>
              <a:t>Post-</a:t>
            </a:r>
            <a:r>
              <a:rPr lang="es-ES" dirty="0" err="1"/>
              <a:t>its</a:t>
            </a:r>
            <a:r>
              <a:rPr lang="es-ES" dirty="0"/>
              <a:t> pequeños 5 x 4 Etiquetas post-</a:t>
            </a:r>
            <a:r>
              <a:rPr lang="es-ES" dirty="0" err="1"/>
              <a:t>its</a:t>
            </a:r>
            <a:r>
              <a:rPr lang="es-ES" dirty="0"/>
              <a:t> (2,5 x 7 cm), en 2 o 3 colores diferentes.</a:t>
            </a:r>
          </a:p>
          <a:p>
            <a:pPr lvl="1"/>
            <a:r>
              <a:rPr lang="es-ES" dirty="0"/>
              <a:t>6 paquetes color amarillo.</a:t>
            </a:r>
          </a:p>
          <a:p>
            <a:pPr lvl="1"/>
            <a:r>
              <a:rPr lang="es-ES" dirty="0"/>
              <a:t>1 paquete color rosa (o naranja)</a:t>
            </a:r>
          </a:p>
          <a:p>
            <a:pPr lvl="1"/>
            <a:r>
              <a:rPr lang="es-ES" dirty="0"/>
              <a:t>1 paquete color azul (o verde)</a:t>
            </a:r>
          </a:p>
          <a:p>
            <a:r>
              <a:rPr lang="es-ES" dirty="0"/>
              <a:t>Cinta adhesiva transparente.</a:t>
            </a:r>
          </a:p>
          <a:p>
            <a:r>
              <a:rPr lang="es-ES" dirty="0"/>
              <a:t>Cinta adhesiva  de color o negra, 3M </a:t>
            </a:r>
            <a:r>
              <a:rPr lang="es-ES" dirty="0" err="1"/>
              <a:t>Temflex</a:t>
            </a:r>
            <a:r>
              <a:rPr lang="es-ES" dirty="0"/>
              <a:t> 1500 o TESA 4204.</a:t>
            </a:r>
          </a:p>
          <a:p>
            <a:r>
              <a:rPr lang="es-ES" dirty="0"/>
              <a:t>Tijeras.</a:t>
            </a:r>
          </a:p>
          <a:p>
            <a:r>
              <a:rPr lang="es-ES" dirty="0" err="1"/>
              <a:t>Gomets</a:t>
            </a:r>
            <a:r>
              <a:rPr lang="es-ES" dirty="0"/>
              <a:t> pequeños para asignación de 7 personas: 7 colores + rojo = 8 colores. Si es un tablero de corcho: marcas/papelitos de colores y chinchetas.</a:t>
            </a:r>
          </a:p>
          <a:p>
            <a:r>
              <a:rPr lang="es-ES" dirty="0"/>
              <a:t>Rotuladores normales: negro, rojo, verde, azul.</a:t>
            </a:r>
          </a:p>
          <a:p>
            <a:r>
              <a:rPr lang="es-ES" dirty="0"/>
              <a:t>Rotuladores de pizarra blanca: negro, rojo, verde, azul.</a:t>
            </a:r>
          </a:p>
          <a:p>
            <a:r>
              <a:rPr lang="es-ES" dirty="0"/>
              <a:t>Borrador de pizarra blanca.</a:t>
            </a:r>
          </a:p>
          <a:p>
            <a:r>
              <a:rPr lang="es-ES" dirty="0"/>
              <a:t>Caja donde guardar todo el material anterior.</a:t>
            </a:r>
          </a:p>
          <a:p>
            <a:endParaRPr lang="en-US" dirty="0"/>
          </a:p>
        </p:txBody>
      </p:sp>
    </p:spTree>
    <p:extLst>
      <p:ext uri="{BB962C8B-B14F-4D97-AF65-F5344CB8AC3E}">
        <p14:creationId xmlns:p14="http://schemas.microsoft.com/office/powerpoint/2010/main" val="35882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55964" y="2560319"/>
            <a:ext cx="10582102" cy="923330"/>
          </a:xfrm>
          <a:prstGeom prst="rect">
            <a:avLst/>
          </a:prstGeom>
          <a:noFill/>
        </p:spPr>
        <p:txBody>
          <a:bodyPr wrap="square" rtlCol="0">
            <a:spAutoFit/>
          </a:bodyPr>
          <a:lstStyle/>
          <a:p>
            <a:r>
              <a:rPr lang="es-ES" dirty="0"/>
              <a:t>La lista de objetivos a completar en la iteración (</a:t>
            </a:r>
            <a:r>
              <a:rPr lang="es-ES" dirty="0" err="1">
                <a:hlinkClick r:id="rId2"/>
              </a:rPr>
              <a:t>Product</a:t>
            </a:r>
            <a:r>
              <a:rPr lang="es-ES" dirty="0">
                <a:hlinkClick r:id="rId2"/>
              </a:rPr>
              <a:t> </a:t>
            </a:r>
            <a:r>
              <a:rPr lang="es-ES" dirty="0" err="1">
                <a:hlinkClick r:id="rId2"/>
              </a:rPr>
              <a:t>Backlog</a:t>
            </a:r>
            <a:r>
              <a:rPr lang="es-ES" dirty="0"/>
              <a:t> </a:t>
            </a:r>
            <a:r>
              <a:rPr lang="es-ES" dirty="0" err="1"/>
              <a:t>Items</a:t>
            </a:r>
            <a:r>
              <a:rPr lang="es-ES" dirty="0"/>
              <a:t>) se puede gestionar mediante un tablero o pizarra de tareas (</a:t>
            </a:r>
            <a:r>
              <a:rPr lang="es-ES" dirty="0" err="1"/>
              <a:t>Scrum</a:t>
            </a:r>
            <a:r>
              <a:rPr lang="es-ES" dirty="0"/>
              <a:t> </a:t>
            </a:r>
            <a:r>
              <a:rPr lang="es-ES" dirty="0" err="1"/>
              <a:t>Taskboard</a:t>
            </a:r>
            <a:r>
              <a:rPr lang="es-ES" dirty="0"/>
              <a:t>) que actúa como radiador de información. A continuación se muestra cómo construirlo y un ejemplo de su uso.</a:t>
            </a:r>
            <a:endParaRPr lang="en-US" dirty="0"/>
          </a:p>
        </p:txBody>
      </p:sp>
    </p:spTree>
    <p:extLst>
      <p:ext uri="{BB962C8B-B14F-4D97-AF65-F5344CB8AC3E}">
        <p14:creationId xmlns:p14="http://schemas.microsoft.com/office/powerpoint/2010/main" val="140040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Materiales</a:t>
            </a:r>
            <a:endParaRPr lang="en-US" dirty="0"/>
          </a:p>
        </p:txBody>
      </p:sp>
      <p:sp>
        <p:nvSpPr>
          <p:cNvPr id="3" name="Marcador de contenido 2"/>
          <p:cNvSpPr>
            <a:spLocks noGrp="1"/>
          </p:cNvSpPr>
          <p:nvPr>
            <p:ph idx="1"/>
          </p:nvPr>
        </p:nvSpPr>
        <p:spPr/>
        <p:txBody>
          <a:bodyPr/>
          <a:lstStyle/>
          <a:p>
            <a:r>
              <a:rPr lang="es-ES" dirty="0"/>
              <a:t>Pizarra blanca o cartón pluma, como mínimo de 100 cm x 70 cm, marcando las áreas del tablero con cinta adhesiva de colores.</a:t>
            </a:r>
          </a:p>
          <a:p>
            <a:pPr lvl="1"/>
            <a:r>
              <a:rPr lang="es-ES" dirty="0"/>
              <a:t>Idealmente, el equipo debería de disponer de una superficie el doble de grande, para poderse ver y leer bien a cierta distancia, así como tener suficiente espacio físico para hacer delante suyo la </a:t>
            </a:r>
            <a:r>
              <a:rPr lang="es-ES" dirty="0">
                <a:hlinkClick r:id="rId2"/>
              </a:rPr>
              <a:t>reunión diaria de sincronización (</a:t>
            </a:r>
            <a:r>
              <a:rPr lang="es-ES" dirty="0" err="1">
                <a:hlinkClick r:id="rId2"/>
              </a:rPr>
              <a:t>Scrum</a:t>
            </a:r>
            <a:r>
              <a:rPr lang="es-ES" dirty="0">
                <a:hlinkClick r:id="rId2"/>
              </a:rPr>
              <a:t> </a:t>
            </a:r>
            <a:r>
              <a:rPr lang="es-ES" dirty="0" err="1">
                <a:hlinkClick r:id="rId2"/>
              </a:rPr>
              <a:t>daily</a:t>
            </a:r>
            <a:r>
              <a:rPr lang="es-ES" dirty="0">
                <a:hlinkClick r:id="rId2"/>
              </a:rPr>
              <a:t> meeting)</a:t>
            </a:r>
            <a:r>
              <a:rPr lang="es-ES" dirty="0"/>
              <a:t>.</a:t>
            </a:r>
          </a:p>
          <a:p>
            <a:pPr lvl="1"/>
            <a:r>
              <a:rPr lang="es-ES" dirty="0"/>
              <a:t>En su defecto, se puede utilizar </a:t>
            </a:r>
            <a:r>
              <a:rPr lang="es-ES" dirty="0" err="1"/>
              <a:t>papelógrafo</a:t>
            </a:r>
            <a:r>
              <a:rPr lang="es-ES" dirty="0"/>
              <a:t> o corcho.</a:t>
            </a:r>
          </a:p>
          <a:p>
            <a:r>
              <a:rPr lang="es-ES" dirty="0"/>
              <a:t>Rotuladores permanentes de color negro, rojo y verde.</a:t>
            </a:r>
          </a:p>
          <a:p>
            <a:r>
              <a:rPr lang="es-ES" dirty="0"/>
              <a:t>Regla de 50 cm.</a:t>
            </a:r>
          </a:p>
          <a:p>
            <a:endParaRPr lang="en-US" dirty="0"/>
          </a:p>
        </p:txBody>
      </p:sp>
    </p:spTree>
    <p:extLst>
      <p:ext uri="{BB962C8B-B14F-4D97-AF65-F5344CB8AC3E}">
        <p14:creationId xmlns:p14="http://schemas.microsoft.com/office/powerpoint/2010/main" val="111389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um-taskboard-dimens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02" y="312680"/>
            <a:ext cx="10584468" cy="632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6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rum-taskboard-carton-plu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728" y="218585"/>
            <a:ext cx="9620192" cy="648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3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um-taskboard-planificacion-iteracion-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52" y="128846"/>
            <a:ext cx="9553692" cy="6655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58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79269" y="1521230"/>
            <a:ext cx="10515600" cy="3341716"/>
          </a:xfrm>
        </p:spPr>
        <p:txBody>
          <a:bodyPr/>
          <a:lstStyle/>
          <a:p>
            <a:pPr algn="just"/>
            <a:r>
              <a:rPr lang="es-ES" dirty="0"/>
              <a:t>El tablero es un radiador de información,  difunde el estado actual de la iteración (actualizado en la </a:t>
            </a:r>
            <a:r>
              <a:rPr lang="es-ES" dirty="0">
                <a:hlinkClick r:id="rId2"/>
              </a:rPr>
              <a:t>reunión diaria de sincronización (</a:t>
            </a:r>
            <a:r>
              <a:rPr lang="es-ES" dirty="0" err="1">
                <a:hlinkClick r:id="rId2"/>
              </a:rPr>
              <a:t>Scrum</a:t>
            </a:r>
            <a:r>
              <a:rPr lang="es-ES" dirty="0">
                <a:hlinkClick r:id="rId2"/>
              </a:rPr>
              <a:t> </a:t>
            </a:r>
            <a:r>
              <a:rPr lang="es-ES" dirty="0" err="1">
                <a:hlinkClick r:id="rId2"/>
              </a:rPr>
              <a:t>daily</a:t>
            </a:r>
            <a:r>
              <a:rPr lang="es-ES" dirty="0">
                <a:hlinkClick r:id="rId2"/>
              </a:rPr>
              <a:t> meeting)</a:t>
            </a:r>
            <a:r>
              <a:rPr lang="es-ES" dirty="0"/>
              <a:t>, por lo que debe estar visible desde los puestos de trabajo del equipo con sólo hacer un movimiento de cabeza. También es especialmente útil en las reuniones que realizamos durante la iteración,  por lo que en él ponemos aquella información que queramos  consultar fácilmente cuando tengamos conversaciones delante del tablero:</a:t>
            </a:r>
            <a:endParaRPr lang="en-US" dirty="0"/>
          </a:p>
        </p:txBody>
      </p:sp>
    </p:spTree>
    <p:extLst>
      <p:ext uri="{BB962C8B-B14F-4D97-AF65-F5344CB8AC3E}">
        <p14:creationId xmlns:p14="http://schemas.microsoft.com/office/powerpoint/2010/main" val="231557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65513"/>
            <a:ext cx="10515600" cy="6035040"/>
          </a:xfrm>
        </p:spPr>
        <p:txBody>
          <a:bodyPr>
            <a:normAutofit fontScale="92500" lnSpcReduction="20000"/>
          </a:bodyPr>
          <a:lstStyle/>
          <a:p>
            <a:r>
              <a:rPr lang="es-ES" dirty="0"/>
              <a:t>La leyenda con el</a:t>
            </a:r>
            <a:r>
              <a:rPr lang="es-ES" b="1" dirty="0"/>
              <a:t> nombre de los miembros del equipo, su código de colores, fotos</a:t>
            </a:r>
            <a:r>
              <a:rPr lang="es-ES" dirty="0"/>
              <a:t>.</a:t>
            </a:r>
          </a:p>
          <a:p>
            <a:r>
              <a:rPr lang="es-ES" dirty="0"/>
              <a:t>Información general del proyecto</a:t>
            </a:r>
          </a:p>
          <a:p>
            <a:pPr lvl="1"/>
            <a:r>
              <a:rPr lang="es-ES" dirty="0"/>
              <a:t>La </a:t>
            </a:r>
            <a:r>
              <a:rPr lang="es-ES" b="1" dirty="0"/>
              <a:t>definición de hecho</a:t>
            </a:r>
            <a:r>
              <a:rPr lang="es-ES" dirty="0"/>
              <a:t>, que nos servirá como base inicial para hacer el despiece de objetivos de la iteración en tareas durante la reunión de Planificación de la iteración (Sprint </a:t>
            </a:r>
            <a:r>
              <a:rPr lang="es-ES" dirty="0" err="1"/>
              <a:t>planning</a:t>
            </a:r>
            <a:r>
              <a:rPr lang="es-ES" dirty="0"/>
              <a:t>).</a:t>
            </a:r>
          </a:p>
          <a:p>
            <a:pPr lvl="1"/>
            <a:r>
              <a:rPr lang="es-ES" dirty="0"/>
              <a:t>La </a:t>
            </a:r>
            <a:r>
              <a:rPr lang="es-ES" b="1" dirty="0"/>
              <a:t>lista de objetivos priorizada del proyecto</a:t>
            </a:r>
            <a:r>
              <a:rPr lang="es-ES" dirty="0"/>
              <a:t> (</a:t>
            </a:r>
            <a:r>
              <a:rPr lang="es-ES" dirty="0" err="1"/>
              <a:t>Product</a:t>
            </a:r>
            <a:r>
              <a:rPr lang="es-ES" dirty="0"/>
              <a:t> </a:t>
            </a:r>
            <a:r>
              <a:rPr lang="es-ES" dirty="0" err="1"/>
              <a:t>Backlog</a:t>
            </a:r>
            <a:r>
              <a:rPr lang="es-ES" dirty="0"/>
              <a:t>).</a:t>
            </a:r>
          </a:p>
          <a:p>
            <a:pPr lvl="1"/>
            <a:r>
              <a:rPr lang="es-ES" b="1" dirty="0"/>
              <a:t>Modelos del producto</a:t>
            </a:r>
            <a:r>
              <a:rPr lang="es-ES" dirty="0"/>
              <a:t> que se está desarrollando, a los que referirnos cuando expliquemos algo a los demás. De esta manera todos los miembros del equipo tendrán una misma visión, les </a:t>
            </a:r>
            <a:r>
              <a:rPr lang="es-ES" dirty="0" err="1"/>
              <a:t>sirvirá</a:t>
            </a:r>
            <a:r>
              <a:rPr lang="es-ES" dirty="0"/>
              <a:t> de apoyo cuando comuniquen cosas y ayudará a que utilicen una misma nomenclatura. Típicamente: diagrama de entidades del dominio, procesos o bloques funcionales e integraciones, etc.</a:t>
            </a:r>
          </a:p>
          <a:p>
            <a:pPr lvl="1"/>
            <a:r>
              <a:rPr lang="es-ES" b="1" dirty="0"/>
              <a:t>Indicadores </a:t>
            </a:r>
            <a:r>
              <a:rPr lang="es-ES" dirty="0"/>
              <a:t>del proyecto: </a:t>
            </a:r>
            <a:r>
              <a:rPr lang="es-ES" dirty="0" err="1">
                <a:hlinkClick r:id="rId2"/>
              </a:rPr>
              <a:t>Product</a:t>
            </a:r>
            <a:r>
              <a:rPr lang="es-ES" dirty="0">
                <a:hlinkClick r:id="rId2"/>
              </a:rPr>
              <a:t> </a:t>
            </a:r>
            <a:r>
              <a:rPr lang="es-ES" dirty="0" err="1">
                <a:hlinkClick r:id="rId2"/>
              </a:rPr>
              <a:t>Backlog</a:t>
            </a:r>
            <a:r>
              <a:rPr lang="es-ES" dirty="0">
                <a:hlinkClick r:id="rId2"/>
              </a:rPr>
              <a:t> </a:t>
            </a:r>
            <a:r>
              <a:rPr lang="es-ES" dirty="0" err="1">
                <a:hlinkClick r:id="rId2"/>
              </a:rPr>
              <a:t>Burndown</a:t>
            </a:r>
            <a:r>
              <a:rPr lang="es-ES" dirty="0">
                <a:hlinkClick r:id="rId2"/>
              </a:rPr>
              <a:t> Chart</a:t>
            </a:r>
            <a:r>
              <a:rPr lang="es-ES" dirty="0"/>
              <a:t>, tendencias de defectos, etc.</a:t>
            </a:r>
          </a:p>
          <a:p>
            <a:r>
              <a:rPr lang="es-ES" dirty="0"/>
              <a:t>Información propia de la iteración</a:t>
            </a:r>
          </a:p>
          <a:p>
            <a:pPr lvl="1"/>
            <a:r>
              <a:rPr lang="es-ES" dirty="0"/>
              <a:t>El </a:t>
            </a:r>
            <a:r>
              <a:rPr lang="es-ES" b="1" dirty="0"/>
              <a:t>objetivo de la iteración</a:t>
            </a:r>
            <a:r>
              <a:rPr lang="es-ES" dirty="0"/>
              <a:t>.</a:t>
            </a:r>
          </a:p>
          <a:p>
            <a:pPr lvl="1"/>
            <a:r>
              <a:rPr lang="es-ES" dirty="0"/>
              <a:t>El </a:t>
            </a:r>
            <a:r>
              <a:rPr lang="es-ES" b="1" dirty="0"/>
              <a:t>gráfico de horas pendientes de la iteración</a:t>
            </a:r>
            <a:r>
              <a:rPr lang="es-ES" dirty="0"/>
              <a:t> (Sprint </a:t>
            </a:r>
            <a:r>
              <a:rPr lang="es-ES" dirty="0" err="1"/>
              <a:t>burndown</a:t>
            </a:r>
            <a:r>
              <a:rPr lang="es-ES" dirty="0"/>
              <a:t> chart).</a:t>
            </a:r>
          </a:p>
          <a:p>
            <a:pPr lvl="1"/>
            <a:r>
              <a:rPr lang="es-ES" dirty="0"/>
              <a:t>Un </a:t>
            </a:r>
            <a:r>
              <a:rPr lang="es-ES" b="1" dirty="0"/>
              <a:t>calendario</a:t>
            </a:r>
            <a:r>
              <a:rPr lang="es-ES" dirty="0"/>
              <a:t> con los principales eventos del mes que tenemos que tener en cuenta.</a:t>
            </a:r>
          </a:p>
          <a:p>
            <a:r>
              <a:rPr lang="es-ES" dirty="0"/>
              <a:t>Cualquier otra información que nos interese tener muy a mano.</a:t>
            </a:r>
          </a:p>
          <a:p>
            <a:endParaRPr lang="en-US" dirty="0"/>
          </a:p>
        </p:txBody>
      </p:sp>
    </p:spTree>
    <p:extLst>
      <p:ext uri="{BB962C8B-B14F-4D97-AF65-F5344CB8AC3E}">
        <p14:creationId xmlns:p14="http://schemas.microsoft.com/office/powerpoint/2010/main" val="122445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Planificación de la iteración (Sprint </a:t>
            </a:r>
            <a:r>
              <a:rPr lang="es-ES" dirty="0" err="1"/>
              <a:t>Planning</a:t>
            </a:r>
            <a:r>
              <a:rPr lang="es-ES" dirty="0"/>
              <a:t>)</a:t>
            </a:r>
            <a:br>
              <a:rPr lang="es-ES" dirty="0"/>
            </a:br>
            <a:endParaRPr lang="en-US" dirty="0"/>
          </a:p>
        </p:txBody>
      </p:sp>
      <p:sp>
        <p:nvSpPr>
          <p:cNvPr id="3" name="Marcador de contenido 2"/>
          <p:cNvSpPr>
            <a:spLocks noGrp="1"/>
          </p:cNvSpPr>
          <p:nvPr>
            <p:ph idx="1"/>
          </p:nvPr>
        </p:nvSpPr>
        <p:spPr/>
        <p:txBody>
          <a:bodyPr>
            <a:normAutofit fontScale="85000" lnSpcReduction="20000"/>
          </a:bodyPr>
          <a:lstStyle/>
          <a:p>
            <a:r>
              <a:rPr lang="es-ES" dirty="0"/>
              <a:t>Durante la reunión de planificación de la iteración, se va incorporando al tablero siguiente información:</a:t>
            </a:r>
          </a:p>
          <a:p>
            <a:r>
              <a:rPr lang="es-ES" dirty="0"/>
              <a:t>En la columna de la izquierda se irán situando los </a:t>
            </a:r>
            <a:r>
              <a:rPr lang="es-ES" b="1" dirty="0"/>
              <a:t>objetivos</a:t>
            </a:r>
            <a:r>
              <a:rPr lang="es-ES" dirty="0"/>
              <a:t> </a:t>
            </a:r>
            <a:r>
              <a:rPr lang="es-ES" b="1" dirty="0"/>
              <a:t>de producto</a:t>
            </a:r>
            <a:r>
              <a:rPr lang="es-ES" dirty="0"/>
              <a:t> (</a:t>
            </a:r>
            <a:r>
              <a:rPr lang="es-ES" dirty="0" err="1"/>
              <a:t>Product</a:t>
            </a:r>
            <a:r>
              <a:rPr lang="es-ES" dirty="0"/>
              <a:t> </a:t>
            </a:r>
            <a:r>
              <a:rPr lang="es-ES" dirty="0" err="1"/>
              <a:t>Backlog</a:t>
            </a:r>
            <a:r>
              <a:rPr lang="es-ES" dirty="0"/>
              <a:t> </a:t>
            </a:r>
            <a:r>
              <a:rPr lang="es-ES" dirty="0" err="1"/>
              <a:t>Items</a:t>
            </a:r>
            <a:r>
              <a:rPr lang="es-ES" dirty="0"/>
              <a:t>) que el equipo se compromete a completar en la iteración, ordenados por prioridad para el cliente (</a:t>
            </a:r>
            <a:r>
              <a:rPr lang="es-ES" dirty="0" err="1"/>
              <a:t>Product</a:t>
            </a:r>
            <a:r>
              <a:rPr lang="es-ES" dirty="0"/>
              <a:t> </a:t>
            </a:r>
            <a:r>
              <a:rPr lang="es-ES" dirty="0" err="1"/>
              <a:t>Owner</a:t>
            </a:r>
            <a:r>
              <a:rPr lang="es-ES" dirty="0"/>
              <a:t>). Estos objetivos se pueden redactar, por ejemplo en formato de historias de usuario o, simplemente, con un título y un detalle (preferiblemente que indique qué pruebas se van a realizar para demostrar que el objetivo está conseguido).</a:t>
            </a:r>
          </a:p>
          <a:p>
            <a:r>
              <a:rPr lang="es-ES" dirty="0"/>
              <a:t>A la derecha de cada objetivo se pondrán, en la columna “pendientes”, las </a:t>
            </a:r>
            <a:r>
              <a:rPr lang="es-ES" b="1" dirty="0"/>
              <a:t>tareas</a:t>
            </a:r>
            <a:r>
              <a:rPr lang="es-ES" dirty="0"/>
              <a:t> necesarias para poder completarlo, indicando las horas estimadas para su resolución, que iremos actualizando en las reuniones diarias de sincronización (</a:t>
            </a:r>
            <a:r>
              <a:rPr lang="es-ES" dirty="0" err="1"/>
              <a:t>Scrum</a:t>
            </a:r>
            <a:r>
              <a:rPr lang="es-ES" dirty="0"/>
              <a:t> </a:t>
            </a:r>
            <a:r>
              <a:rPr lang="es-ES" dirty="0" err="1"/>
              <a:t>daily</a:t>
            </a:r>
            <a:r>
              <a:rPr lang="es-ES" dirty="0"/>
              <a:t> meetings).</a:t>
            </a:r>
          </a:p>
          <a:p>
            <a:r>
              <a:rPr lang="es-ES" dirty="0"/>
              <a:t>En su zona específica, dispondremos las tareas de </a:t>
            </a:r>
            <a:r>
              <a:rPr lang="es-ES" b="1" dirty="0"/>
              <a:t>mejora continua</a:t>
            </a:r>
            <a:r>
              <a:rPr lang="es-ES" dirty="0"/>
              <a:t> que se han derivado de la retrospectiva de la iteración anterior, que queremos resolver durante esta iteración y que, por tanto, consumirán tiempo de alguna persona.</a:t>
            </a:r>
          </a:p>
          <a:p>
            <a:endParaRPr lang="en-US" dirty="0"/>
          </a:p>
        </p:txBody>
      </p:sp>
    </p:spTree>
    <p:extLst>
      <p:ext uri="{BB962C8B-B14F-4D97-AF65-F5344CB8AC3E}">
        <p14:creationId xmlns:p14="http://schemas.microsoft.com/office/powerpoint/2010/main" val="12746400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191</Words>
  <Application>Microsoft Office PowerPoint</Application>
  <PresentationFormat>Panorámica</PresentationFormat>
  <Paragraphs>71</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Ejemplo de uso del tablero o pizarra de tareas (Scrum Taskboard) </vt:lpstr>
      <vt:lpstr>Presentación de PowerPoint</vt:lpstr>
      <vt:lpstr>Materiales</vt:lpstr>
      <vt:lpstr>Presentación de PowerPoint</vt:lpstr>
      <vt:lpstr>Presentación de PowerPoint</vt:lpstr>
      <vt:lpstr>Presentación de PowerPoint</vt:lpstr>
      <vt:lpstr>Presentación de PowerPoint</vt:lpstr>
      <vt:lpstr>Presentación de PowerPoint</vt:lpstr>
      <vt:lpstr>Planificación de la iteración (Sprint Planning) </vt:lpstr>
      <vt:lpstr>Ejecución</vt:lpstr>
      <vt:lpstr>Presentación de PowerPoint</vt:lpstr>
      <vt:lpstr>Trucos (Solo si es necesario)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Ejemplo de uso del tablero o pizarra de tareas (Scrum Taskboard)</dc:title>
  <dc:creator>Alumno</dc:creator>
  <cp:lastModifiedBy>Alumno</cp:lastModifiedBy>
  <cp:revision>2</cp:revision>
  <dcterms:created xsi:type="dcterms:W3CDTF">2019-07-18T13:35:25Z</dcterms:created>
  <dcterms:modified xsi:type="dcterms:W3CDTF">2019-07-18T13:44:54Z</dcterms:modified>
</cp:coreProperties>
</file>