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91" r:id="rId4"/>
    <p:sldId id="293" r:id="rId5"/>
    <p:sldId id="294" r:id="rId6"/>
    <p:sldId id="295" r:id="rId7"/>
    <p:sldId id="287" r:id="rId8"/>
    <p:sldId id="298" r:id="rId9"/>
    <p:sldId id="299" r:id="rId10"/>
    <p:sldId id="300" r:id="rId11"/>
    <p:sldId id="301" r:id="rId12"/>
    <p:sldId id="302" r:id="rId13"/>
    <p:sldId id="285"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02"/>
        <p:guide pos="3840"/>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7620" y="0"/>
            <a:ext cx="12192000" cy="6858000"/>
          </a:xfrm>
          <a:prstGeom prst="rect">
            <a:avLst/>
          </a:prstGeom>
          <a:noFill/>
          <a:ln w="9525">
            <a:noFill/>
          </a:ln>
        </p:spPr>
      </p:pic>
      <p:grpSp>
        <p:nvGrpSpPr>
          <p:cNvPr id="4098" name="组合 4"/>
          <p:cNvGrpSpPr/>
          <p:nvPr/>
        </p:nvGrpSpPr>
        <p:grpSpPr>
          <a:xfrm>
            <a:off x="175895" y="1497965"/>
            <a:ext cx="11800840" cy="4142740"/>
            <a:chOff x="3457574" y="1641515"/>
            <a:chExt cx="5143501" cy="3076159"/>
          </a:xfrm>
        </p:grpSpPr>
        <p:grpSp>
          <p:nvGrpSpPr>
            <p:cNvPr id="40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110" name="文本框 8"/>
            <p:cNvSpPr txBox="1"/>
            <p:nvPr/>
          </p:nvSpPr>
          <p:spPr>
            <a:xfrm>
              <a:off x="7028189" y="4192879"/>
              <a:ext cx="874318" cy="524795"/>
            </a:xfrm>
            <a:prstGeom prst="rect">
              <a:avLst/>
            </a:prstGeom>
            <a:noFill/>
            <a:ln w="9525">
              <a:noFill/>
            </a:ln>
          </p:spPr>
          <p:txBody>
            <a:bodyPr wrap="square" anchor="t">
              <a:spAutoFit/>
            </a:bodyPr>
            <a:p>
              <a:pPr algn="l" defTabSz="914400"/>
              <a:r>
                <a:rPr lang="en-IN" altLang="en-US" sz="2000" dirty="0">
                  <a:solidFill>
                    <a:srgbClr val="404040"/>
                  </a:solidFill>
                  <a:ea typeface="Calibri" panose="020F0502020204030204" pitchFamily="34" charset="0"/>
                  <a:sym typeface="Arial" panose="020B0604020202020204" pitchFamily="34" charset="0"/>
                </a:rPr>
                <a:t>Capstone Project</a:t>
              </a:r>
              <a:endParaRPr lang="en-IN" altLang="en-US" sz="2000" dirty="0">
                <a:solidFill>
                  <a:srgbClr val="404040"/>
                </a:solidFill>
                <a:ea typeface="Calibri" panose="020F0502020204030204" pitchFamily="34" charset="0"/>
                <a:sym typeface="Arial" panose="020B0604020202020204" pitchFamily="34" charset="0"/>
              </a:endParaRPr>
            </a:p>
            <a:p>
              <a:pPr algn="l" defTabSz="914400"/>
              <a:endParaRPr lang="en-IN" altLang="en-US" sz="2000" dirty="0">
                <a:solidFill>
                  <a:srgbClr val="404040"/>
                </a:solidFill>
                <a:ea typeface="Calibri" panose="020F0502020204030204" pitchFamily="34" charset="0"/>
                <a:sym typeface="Arial" panose="020B0604020202020204" pitchFamily="34" charset="0"/>
              </a:endParaRPr>
            </a:p>
          </p:txBody>
        </p:sp>
        <p:sp>
          <p:nvSpPr>
            <p:cNvPr id="4111" name="文本框 9"/>
            <p:cNvSpPr txBox="1"/>
            <p:nvPr/>
          </p:nvSpPr>
          <p:spPr>
            <a:xfrm>
              <a:off x="4495261" y="1641515"/>
              <a:ext cx="3316567" cy="310240"/>
            </a:xfrm>
            <a:prstGeom prst="rect">
              <a:avLst/>
            </a:prstGeom>
            <a:noFill/>
            <a:ln w="9525">
              <a:noFill/>
            </a:ln>
          </p:spPr>
          <p:txBody>
            <a:bodyPr wrap="square" anchor="t">
              <a:spAutoFit/>
            </a:bodyPr>
            <a:p>
              <a:pPr defTabSz="914400"/>
              <a:endParaRPr lang="zh-CN" altLang="en-US" sz="1600" dirty="0">
                <a:solidFill>
                  <a:srgbClr val="404040"/>
                </a:solidFill>
                <a:ea typeface="Calibri" panose="020F0502020204030204" pitchFamily="34" charset="0"/>
                <a:sym typeface="Arial" panose="020B0604020202020204" pitchFamily="34" charset="0"/>
              </a:endParaRPr>
            </a:p>
          </p:txBody>
        </p:sp>
      </p:grpSp>
      <p:sp>
        <p:nvSpPr>
          <p:cNvPr id="2" name="Text Box 1"/>
          <p:cNvSpPr txBox="1"/>
          <p:nvPr/>
        </p:nvSpPr>
        <p:spPr>
          <a:xfrm>
            <a:off x="962025" y="2271395"/>
            <a:ext cx="10408285" cy="2306955"/>
          </a:xfrm>
          <a:prstGeom prst="rect">
            <a:avLst/>
          </a:prstGeom>
          <a:noFill/>
        </p:spPr>
        <p:txBody>
          <a:bodyPr wrap="square" rtlCol="0">
            <a:spAutoFit/>
          </a:bodyPr>
          <a:p>
            <a:r>
              <a:rPr lang="en-IN" altLang="en-US" sz="7200"/>
              <a:t>      Telco Customer Churn</a:t>
            </a:r>
            <a:endParaRPr lang="en-IN" altLang="en-US" sz="7200"/>
          </a:p>
          <a:p>
            <a:r>
              <a:rPr lang="en-IN" altLang="en-US" sz="7200"/>
              <a:t>              Prediction</a:t>
            </a:r>
            <a:endParaRPr lang="en-IN" altLang="en-US" sz="720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Model Evaluation</a:t>
            </a:r>
            <a:endParaRPr lang="en-IN" altLang="zh-CN" sz="2400" b="1" dirty="0">
              <a:solidFill>
                <a:srgbClr val="404040"/>
              </a:solidFill>
              <a:ea typeface="Calibri" panose="020F0502020204030204" pitchFamily="34" charset="0"/>
            </a:endParaRPr>
          </a:p>
        </p:txBody>
      </p:sp>
      <p:sp>
        <p:nvSpPr>
          <p:cNvPr id="2" name="Text Box 1"/>
          <p:cNvSpPr txBox="1"/>
          <p:nvPr/>
        </p:nvSpPr>
        <p:spPr>
          <a:xfrm>
            <a:off x="944245" y="1600835"/>
            <a:ext cx="10855960" cy="3046095"/>
          </a:xfrm>
          <a:prstGeom prst="rect">
            <a:avLst/>
          </a:prstGeom>
          <a:noFill/>
        </p:spPr>
        <p:txBody>
          <a:bodyPr wrap="square" rtlCol="0">
            <a:spAutoFit/>
          </a:bodyPr>
          <a:p>
            <a:r>
              <a:rPr lang="en-IN" altLang="en-US" sz="2400"/>
              <a:t>Several models are tested and measure their performance .These models will be optimized by tuning their hypermeters.</a:t>
            </a:r>
            <a:endParaRPr lang="en-IN" altLang="en-US" sz="2400"/>
          </a:p>
          <a:p>
            <a:endParaRPr lang="en-IN" altLang="en-US" sz="2400"/>
          </a:p>
          <a:p>
            <a:r>
              <a:rPr lang="en-IN" altLang="en-US" sz="2400"/>
              <a:t>K Nearest Neighbors </a:t>
            </a:r>
            <a:endParaRPr lang="en-IN" altLang="en-US" sz="2400"/>
          </a:p>
          <a:p>
            <a:r>
              <a:rPr lang="en-IN" altLang="en-US" sz="2400"/>
              <a:t>Logistic Regression </a:t>
            </a:r>
            <a:endParaRPr lang="en-IN" altLang="en-US" sz="2400"/>
          </a:p>
          <a:p>
            <a:r>
              <a:rPr lang="en-IN" altLang="en-US" sz="2400"/>
              <a:t>Random Forest </a:t>
            </a:r>
            <a:endParaRPr lang="en-IN" altLang="en-US" sz="2400"/>
          </a:p>
          <a:p>
            <a:r>
              <a:rPr lang="en-IN" altLang="en-US" sz="2400"/>
              <a:t>Support Vector Machines </a:t>
            </a:r>
            <a:endParaRPr lang="en-IN" altLang="en-US" sz="2400"/>
          </a:p>
          <a:p>
            <a:r>
              <a:rPr lang="en-IN" altLang="en-US" sz="2400"/>
              <a:t>Feed Forward Neural Network(Add-On)</a:t>
            </a:r>
            <a:endParaRPr lang="en-IN" altLang="en-US" sz="240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Conclusion</a:t>
            </a:r>
            <a:endParaRPr lang="en-IN" altLang="zh-CN" sz="2400" b="1" dirty="0">
              <a:solidFill>
                <a:srgbClr val="404040"/>
              </a:solidFill>
              <a:ea typeface="Calibri" panose="020F0502020204030204" pitchFamily="34" charset="0"/>
            </a:endParaRPr>
          </a:p>
        </p:txBody>
      </p:sp>
      <p:sp>
        <p:nvSpPr>
          <p:cNvPr id="2" name="Text Box 1"/>
          <p:cNvSpPr txBox="1"/>
          <p:nvPr/>
        </p:nvSpPr>
        <p:spPr>
          <a:xfrm>
            <a:off x="1167130" y="2179955"/>
            <a:ext cx="10248265" cy="1568450"/>
          </a:xfrm>
          <a:prstGeom prst="rect">
            <a:avLst/>
          </a:prstGeom>
          <a:noFill/>
        </p:spPr>
        <p:txBody>
          <a:bodyPr wrap="square" rtlCol="0">
            <a:spAutoFit/>
          </a:bodyPr>
          <a:p>
            <a:r>
              <a:rPr lang="en-IN" altLang="en-US" sz="2400"/>
              <a:t>A basic machine learning pipeline based on a sample data set from Kaggle is build and performance of different model types is compared.</a:t>
            </a:r>
            <a:endParaRPr lang="en-IN" altLang="en-US" sz="2400"/>
          </a:p>
          <a:p>
            <a:r>
              <a:rPr lang="en-IN" altLang="en-US" sz="2400"/>
              <a:t>From the model results, the best accuracy on the test set is found to be neural network with 0.7946 .</a:t>
            </a:r>
            <a:endParaRPr lang="en-IN" altLang="en-US" sz="240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2118360" y="2197100"/>
            <a:ext cx="8344535" cy="2300605"/>
            <a:chOff x="3457574" y="1980069"/>
            <a:chExt cx="5734644"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506399" y="2257010"/>
              <a:ext cx="5685819" cy="1712476"/>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a:t>
              </a:r>
              <a:r>
                <a:rPr lang="en-IN" altLang="en-US" sz="11500" i="1" dirty="0">
                  <a:solidFill>
                    <a:srgbClr val="404040"/>
                  </a:solidFill>
                  <a:ea typeface="Calibri" panose="020F0502020204030204" pitchFamily="34" charset="0"/>
                </a:rPr>
                <a:t> YOU</a:t>
              </a:r>
              <a:endParaRPr lang="en-IN" altLang="en-US" sz="11500" i="1" dirty="0">
                <a:solidFill>
                  <a:srgbClr val="404040"/>
                </a:solidFill>
                <a:ea typeface="Calibri" panose="020F0502020204030204" pitchFamily="34" charset="0"/>
              </a:endParaRPr>
            </a:p>
          </p:txBody>
        </p:sp>
      </p:grpSp>
      <p:sp>
        <p:nvSpPr>
          <p:cNvPr id="4110" name="文本框 8"/>
          <p:cNvSpPr txBox="1"/>
          <p:nvPr/>
        </p:nvSpPr>
        <p:spPr>
          <a:xfrm>
            <a:off x="8368030" y="4933950"/>
            <a:ext cx="2888615" cy="1014730"/>
          </a:xfrm>
          <a:prstGeom prst="rect">
            <a:avLst/>
          </a:prstGeom>
          <a:noFill/>
          <a:ln w="9525">
            <a:noFill/>
          </a:ln>
        </p:spPr>
        <p:txBody>
          <a:bodyPr wrap="square" anchor="t">
            <a:spAutoFit/>
          </a:bodyPr>
          <a:p>
            <a:pPr algn="l" defTabSz="914400"/>
            <a:r>
              <a:rPr lang="en-IN" altLang="en-US" sz="2000" dirty="0">
                <a:solidFill>
                  <a:srgbClr val="404040"/>
                </a:solidFill>
                <a:ea typeface="Calibri" panose="020F0502020204030204" pitchFamily="34" charset="0"/>
                <a:sym typeface="Arial" panose="020B0604020202020204" pitchFamily="34" charset="0"/>
              </a:rPr>
              <a:t>Done by,</a:t>
            </a:r>
            <a:endParaRPr lang="en-IN" altLang="en-US" sz="2000" dirty="0">
              <a:solidFill>
                <a:srgbClr val="404040"/>
              </a:solidFill>
              <a:ea typeface="Calibri" panose="020F0502020204030204" pitchFamily="34" charset="0"/>
              <a:sym typeface="Arial" panose="020B0604020202020204" pitchFamily="34" charset="0"/>
            </a:endParaRPr>
          </a:p>
          <a:p>
            <a:pPr algn="l" defTabSz="914400"/>
            <a:r>
              <a:rPr lang="en-IN" altLang="en-US" sz="2000" dirty="0">
                <a:solidFill>
                  <a:srgbClr val="404040"/>
                </a:solidFill>
                <a:ea typeface="Calibri" panose="020F0502020204030204" pitchFamily="34" charset="0"/>
                <a:sym typeface="Arial" panose="020B0604020202020204" pitchFamily="34" charset="0"/>
              </a:rPr>
              <a:t>Mangena Suswetha</a:t>
            </a:r>
            <a:endParaRPr lang="en-IN" altLang="en-US" sz="2000" dirty="0">
              <a:solidFill>
                <a:srgbClr val="404040"/>
              </a:solidFill>
              <a:ea typeface="Calibri" panose="020F0502020204030204" pitchFamily="34" charset="0"/>
              <a:sym typeface="Arial" panose="020B0604020202020204" pitchFamily="34" charset="0"/>
            </a:endParaRPr>
          </a:p>
          <a:p>
            <a:pPr algn="l" defTabSz="914400"/>
            <a:endParaRPr lang="en-IN" altLang="en-US" sz="20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Table Of Contents</a:t>
            </a:r>
            <a:endParaRPr lang="en-IN" altLang="zh-CN" sz="2400" b="1" dirty="0">
              <a:solidFill>
                <a:srgbClr val="404040"/>
              </a:solidFill>
              <a:ea typeface="Calibri" panose="020F0502020204030204" pitchFamily="34" charset="0"/>
            </a:endParaRPr>
          </a:p>
        </p:txBody>
      </p:sp>
      <p:sp>
        <p:nvSpPr>
          <p:cNvPr id="3" name="Text Box 2"/>
          <p:cNvSpPr txBox="1"/>
          <p:nvPr/>
        </p:nvSpPr>
        <p:spPr>
          <a:xfrm>
            <a:off x="1255395" y="869950"/>
            <a:ext cx="4410710" cy="5631180"/>
          </a:xfrm>
          <a:prstGeom prst="rect">
            <a:avLst/>
          </a:prstGeom>
          <a:noFill/>
        </p:spPr>
        <p:txBody>
          <a:bodyPr wrap="square" rtlCol="0">
            <a:spAutoFit/>
          </a:bodyPr>
          <a:p>
            <a:r>
              <a:rPr lang="en-IN" altLang="en-US" sz="2400"/>
              <a:t>1 . Agenda </a:t>
            </a:r>
            <a:endParaRPr lang="en-IN" altLang="en-US" sz="2400"/>
          </a:p>
          <a:p>
            <a:endParaRPr lang="en-IN" altLang="en-US" sz="2400"/>
          </a:p>
          <a:p>
            <a:r>
              <a:rPr lang="en-IN" altLang="en-US" sz="2400"/>
              <a:t>2. Understanding the features</a:t>
            </a:r>
            <a:endParaRPr lang="en-IN" altLang="en-US" sz="2400"/>
          </a:p>
          <a:p>
            <a:endParaRPr lang="en-IN" altLang="en-US" sz="2400"/>
          </a:p>
          <a:p>
            <a:r>
              <a:rPr lang="en-IN" altLang="en-US" sz="2400"/>
              <a:t>3. Process followed in the project</a:t>
            </a:r>
            <a:endParaRPr lang="en-IN" altLang="en-US" sz="2400"/>
          </a:p>
          <a:p>
            <a:endParaRPr lang="en-IN" altLang="en-US" sz="2400"/>
          </a:p>
          <a:p>
            <a:r>
              <a:rPr lang="en-IN" altLang="en-US" sz="2400"/>
              <a:t>4. Deductions from EDA process</a:t>
            </a:r>
            <a:endParaRPr lang="en-IN" altLang="en-US" sz="2400"/>
          </a:p>
          <a:p>
            <a:endParaRPr lang="en-IN" altLang="en-US" sz="2400"/>
          </a:p>
          <a:p>
            <a:r>
              <a:rPr lang="en-IN" altLang="en-US" sz="2400"/>
              <a:t>5. Illustration of plots</a:t>
            </a:r>
            <a:endParaRPr lang="en-IN" altLang="en-US" sz="2400"/>
          </a:p>
          <a:p>
            <a:endParaRPr lang="en-IN" altLang="en-US" sz="2400"/>
          </a:p>
          <a:p>
            <a:r>
              <a:rPr lang="en-IN" altLang="en-US" sz="2400"/>
              <a:t>6. Feature Engineering</a:t>
            </a:r>
            <a:endParaRPr lang="en-IN" altLang="en-US" sz="2400"/>
          </a:p>
          <a:p>
            <a:endParaRPr lang="en-IN" altLang="en-US" sz="2400"/>
          </a:p>
          <a:p>
            <a:r>
              <a:rPr lang="en-IN" altLang="en-US" sz="2400"/>
              <a:t>7. Model Evaluation</a:t>
            </a:r>
            <a:endParaRPr lang="en-IN" altLang="en-US" sz="2400"/>
          </a:p>
          <a:p>
            <a:endParaRPr lang="en-IN" altLang="en-US" sz="2400"/>
          </a:p>
          <a:p>
            <a:r>
              <a:rPr lang="en-IN" altLang="en-US" sz="2400"/>
              <a:t>8. Conclusion</a:t>
            </a:r>
            <a:endParaRPr lang="en-IN" altLang="en-US" sz="240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Agenda</a:t>
            </a:r>
            <a:endParaRPr lang="en-IN" altLang="zh-CN" sz="2400" b="1" dirty="0">
              <a:solidFill>
                <a:srgbClr val="404040"/>
              </a:solidFill>
              <a:ea typeface="Calibri" panose="020F0502020204030204" pitchFamily="34" charset="0"/>
            </a:endParaRPr>
          </a:p>
        </p:txBody>
      </p:sp>
      <p:sp>
        <p:nvSpPr>
          <p:cNvPr id="3" name="Text Box 2"/>
          <p:cNvSpPr txBox="1"/>
          <p:nvPr/>
        </p:nvSpPr>
        <p:spPr>
          <a:xfrm>
            <a:off x="1276350" y="1742440"/>
            <a:ext cx="9324340" cy="3784600"/>
          </a:xfrm>
          <a:prstGeom prst="rect">
            <a:avLst/>
          </a:prstGeom>
          <a:noFill/>
        </p:spPr>
        <p:txBody>
          <a:bodyPr wrap="square" rtlCol="0">
            <a:spAutoFit/>
          </a:bodyPr>
          <a:p>
            <a:r>
              <a:rPr lang="en-IN" altLang="en-US" sz="2400"/>
              <a:t>For Telco companies it is key to attract new customers and at the same time avoid contract terminations (=churn) to grow their revenue generating base. Looking at churn, different reasons trigger customers to terminate their contracts, for example better price offers, more interesting packages, bad service experiences or change of customers’ personal situations.</a:t>
            </a:r>
            <a:endParaRPr lang="en-IN" altLang="en-US" sz="2400"/>
          </a:p>
          <a:p>
            <a:endParaRPr lang="en-IN" altLang="en-US" sz="2400"/>
          </a:p>
          <a:p>
            <a:endParaRPr lang="en-IN" altLang="en-US" sz="2400"/>
          </a:p>
          <a:p>
            <a:r>
              <a:rPr lang="en-IN" altLang="en-US" sz="2400"/>
              <a:t>Hence, This project aims at training a model that will predict churn on an customer basis .</a:t>
            </a:r>
            <a:endParaRPr lang="en-IN" altLang="en-US" sz="240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Understanding the features</a:t>
            </a:r>
            <a:endParaRPr lang="en-IN" altLang="zh-CN" sz="2400" b="1" dirty="0">
              <a:solidFill>
                <a:srgbClr val="404040"/>
              </a:solidFill>
              <a:ea typeface="Calibri" panose="020F0502020204030204" pitchFamily="34" charset="0"/>
            </a:endParaRPr>
          </a:p>
        </p:txBody>
      </p:sp>
      <p:sp>
        <p:nvSpPr>
          <p:cNvPr id="3" name="Text Box 2"/>
          <p:cNvSpPr txBox="1"/>
          <p:nvPr/>
        </p:nvSpPr>
        <p:spPr>
          <a:xfrm>
            <a:off x="1226820" y="1214755"/>
            <a:ext cx="11109960" cy="4892675"/>
          </a:xfrm>
          <a:prstGeom prst="rect">
            <a:avLst/>
          </a:prstGeom>
          <a:noFill/>
        </p:spPr>
        <p:txBody>
          <a:bodyPr wrap="square" rtlCol="0">
            <a:spAutoFit/>
          </a:bodyPr>
          <a:p>
            <a:r>
              <a:rPr lang="en-IN" altLang="en-US" sz="2400" b="1"/>
              <a:t>Classification labels </a:t>
            </a:r>
            <a:endParaRPr lang="en-IN" altLang="en-US" sz="2400" b="1"/>
          </a:p>
          <a:p>
            <a:r>
              <a:rPr lang="en-IN" altLang="en-US" sz="2400"/>
              <a:t>Churn — Whether the customer churned or not (Yes or No)</a:t>
            </a:r>
            <a:endParaRPr lang="en-IN" altLang="en-US" sz="2400"/>
          </a:p>
          <a:p>
            <a:endParaRPr lang="en-IN" altLang="en-US" sz="2400"/>
          </a:p>
          <a:p>
            <a:r>
              <a:rPr lang="en-IN" altLang="en-US" sz="2400" b="1"/>
              <a:t>Customer services booked</a:t>
            </a:r>
            <a:endParaRPr lang="en-IN" altLang="en-US" sz="2400"/>
          </a:p>
          <a:p>
            <a:r>
              <a:rPr lang="en-IN" altLang="en-US" sz="2400"/>
              <a:t>PhoneService </a:t>
            </a:r>
            <a:endParaRPr lang="en-IN" altLang="en-US" sz="2400"/>
          </a:p>
          <a:p>
            <a:r>
              <a:rPr lang="en-IN" altLang="en-US" sz="2400"/>
              <a:t>MultipleLines </a:t>
            </a:r>
            <a:endParaRPr lang="en-IN" altLang="en-US" sz="2400"/>
          </a:p>
          <a:p>
            <a:r>
              <a:rPr lang="en-IN" altLang="en-US" sz="2400"/>
              <a:t>InternetService</a:t>
            </a:r>
            <a:endParaRPr lang="en-IN" altLang="en-US" sz="2400"/>
          </a:p>
          <a:p>
            <a:r>
              <a:rPr lang="en-IN" altLang="en-US" sz="2400"/>
              <a:t>OnlineSecurity </a:t>
            </a:r>
            <a:endParaRPr lang="en-IN" altLang="en-US" sz="2400"/>
          </a:p>
          <a:p>
            <a:r>
              <a:rPr lang="en-IN" altLang="en-US" sz="2400"/>
              <a:t>OnlineBackup</a:t>
            </a:r>
            <a:endParaRPr lang="en-IN" altLang="en-US" sz="2400"/>
          </a:p>
          <a:p>
            <a:r>
              <a:rPr lang="en-IN" altLang="en-US" sz="2400"/>
              <a:t>DeviceProtection </a:t>
            </a:r>
            <a:endParaRPr lang="en-IN" altLang="en-US" sz="2400"/>
          </a:p>
          <a:p>
            <a:r>
              <a:rPr lang="en-IN" altLang="en-US" sz="2400"/>
              <a:t>TechSupport</a:t>
            </a:r>
            <a:endParaRPr lang="en-IN" altLang="en-US" sz="2400"/>
          </a:p>
          <a:p>
            <a:r>
              <a:rPr lang="en-IN" altLang="en-US" sz="2400"/>
              <a:t>StreamingTV </a:t>
            </a:r>
            <a:endParaRPr lang="en-IN" altLang="en-US" sz="2400"/>
          </a:p>
          <a:p>
            <a:r>
              <a:rPr lang="en-IN" altLang="en-US" sz="2400"/>
              <a:t>StreamingMovies </a:t>
            </a:r>
            <a:endParaRPr lang="en-IN" altLang="en-US" sz="240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Understanding the features</a:t>
            </a:r>
            <a:endParaRPr lang="en-IN" altLang="zh-CN" sz="2400" b="1" dirty="0">
              <a:solidFill>
                <a:srgbClr val="404040"/>
              </a:solidFill>
              <a:ea typeface="Calibri" panose="020F0502020204030204" pitchFamily="34" charset="0"/>
            </a:endParaRPr>
          </a:p>
        </p:txBody>
      </p:sp>
      <p:sp>
        <p:nvSpPr>
          <p:cNvPr id="3" name="Text Box 2"/>
          <p:cNvSpPr txBox="1"/>
          <p:nvPr/>
        </p:nvSpPr>
        <p:spPr>
          <a:xfrm>
            <a:off x="1433830" y="720725"/>
            <a:ext cx="9324340" cy="6000750"/>
          </a:xfrm>
          <a:prstGeom prst="rect">
            <a:avLst/>
          </a:prstGeom>
          <a:noFill/>
        </p:spPr>
        <p:txBody>
          <a:bodyPr wrap="square" rtlCol="0">
            <a:spAutoFit/>
          </a:bodyPr>
          <a:p>
            <a:r>
              <a:rPr lang="en-IN" altLang="en-US" sz="2400" b="1"/>
              <a:t>Customer account information</a:t>
            </a:r>
            <a:endParaRPr lang="en-IN" altLang="en-US" sz="2400" b="1"/>
          </a:p>
          <a:p>
            <a:r>
              <a:rPr lang="en-IN" altLang="en-US" sz="2400"/>
              <a:t>Tenure </a:t>
            </a:r>
            <a:endParaRPr lang="en-IN" altLang="en-US" sz="2400"/>
          </a:p>
          <a:p>
            <a:r>
              <a:rPr lang="en-IN" altLang="en-US" sz="2400"/>
              <a:t>Contract </a:t>
            </a:r>
            <a:endParaRPr lang="en-IN" altLang="en-US" sz="2400"/>
          </a:p>
          <a:p>
            <a:r>
              <a:rPr lang="en-IN" altLang="en-US" sz="2400"/>
              <a:t>PaperlessBilling </a:t>
            </a:r>
            <a:endParaRPr lang="en-IN" altLang="en-US" sz="2400"/>
          </a:p>
          <a:p>
            <a:r>
              <a:rPr lang="en-IN" altLang="en-US" sz="2400"/>
              <a:t>PaymentMethod </a:t>
            </a:r>
            <a:endParaRPr lang="en-IN" altLang="en-US" sz="2400"/>
          </a:p>
          <a:p>
            <a:r>
              <a:rPr lang="en-IN" altLang="en-US" sz="2400"/>
              <a:t>MonthlyCharges </a:t>
            </a:r>
            <a:endParaRPr lang="en-IN" altLang="en-US" sz="2400"/>
          </a:p>
          <a:p>
            <a:r>
              <a:rPr lang="en-IN" altLang="en-US" sz="2400"/>
              <a:t>TotalCharges</a:t>
            </a:r>
            <a:endParaRPr lang="en-IN" altLang="en-US" sz="2400"/>
          </a:p>
          <a:p>
            <a:endParaRPr lang="en-IN" altLang="en-US" sz="2400"/>
          </a:p>
          <a:p>
            <a:r>
              <a:rPr lang="en-IN" altLang="en-US" sz="2400" b="1"/>
              <a:t>Customers demographic info</a:t>
            </a:r>
            <a:endParaRPr lang="en-IN" altLang="en-US" sz="2400"/>
          </a:p>
          <a:p>
            <a:r>
              <a:rPr lang="en-IN" altLang="en-US" sz="2400"/>
              <a:t>customerID </a:t>
            </a:r>
            <a:endParaRPr lang="en-IN" altLang="en-US" sz="2400"/>
          </a:p>
          <a:p>
            <a:r>
              <a:rPr lang="en-IN" altLang="en-US" sz="2400"/>
              <a:t>Gender </a:t>
            </a:r>
            <a:endParaRPr lang="en-IN" altLang="en-US" sz="2400"/>
          </a:p>
          <a:p>
            <a:r>
              <a:rPr lang="en-IN" altLang="en-US" sz="2400"/>
              <a:t>SeniorCitizen </a:t>
            </a:r>
            <a:endParaRPr lang="en-IN" altLang="en-US" sz="2400"/>
          </a:p>
          <a:p>
            <a:r>
              <a:rPr lang="en-IN" altLang="en-US" sz="2400"/>
              <a:t>Partner </a:t>
            </a:r>
            <a:endParaRPr lang="en-IN" altLang="en-US" sz="2400"/>
          </a:p>
          <a:p>
            <a:r>
              <a:rPr lang="en-IN" altLang="en-US" sz="2400"/>
              <a:t>Dependents </a:t>
            </a:r>
            <a:endParaRPr lang="en-IN" altLang="en-US" sz="2400"/>
          </a:p>
          <a:p>
            <a:r>
              <a:rPr lang="en-IN" altLang="en-US" sz="2400"/>
              <a:t>                       In this project , Churn has been taken as the dependent variable and all others are independent variables.</a:t>
            </a:r>
            <a:endParaRPr lang="en-IN" altLang="en-US" sz="240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830" y="254000"/>
            <a:ext cx="4580255" cy="460375"/>
          </a:xfrm>
          <a:prstGeom prst="rect">
            <a:avLst/>
          </a:prstGeom>
          <a:noFill/>
          <a:ln w="9525">
            <a:noFill/>
          </a:ln>
        </p:spPr>
        <p:txBody>
          <a:bodyPr wrap="square" anchor="t">
            <a:spAutoFit/>
          </a:bodyPr>
          <a:p>
            <a:pPr>
              <a:buFont typeface="Arial" panose="020B0604020202020204" pitchFamily="34" charset="0"/>
            </a:pPr>
            <a:r>
              <a:rPr lang="en-IN" altLang="zh-CN" sz="2400" b="1" dirty="0">
                <a:solidFill>
                  <a:srgbClr val="404040"/>
                </a:solidFill>
                <a:ea typeface="Calibri" panose="020F0502020204030204" pitchFamily="34" charset="0"/>
              </a:rPr>
              <a:t>Process followed in the project </a:t>
            </a:r>
            <a:endParaRPr lang="en-IN" altLang="zh-CN" sz="2400" b="1" dirty="0">
              <a:solidFill>
                <a:srgbClr val="404040"/>
              </a:solidFill>
              <a:ea typeface="Calibri" panose="020F0502020204030204" pitchFamily="34" charset="0"/>
            </a:endParaRPr>
          </a:p>
        </p:txBody>
      </p:sp>
      <p:sp>
        <p:nvSpPr>
          <p:cNvPr id="10253" name="文本框 6"/>
          <p:cNvSpPr txBox="1"/>
          <p:nvPr/>
        </p:nvSpPr>
        <p:spPr>
          <a:xfrm>
            <a:off x="845820" y="1075055"/>
            <a:ext cx="9520555" cy="5631180"/>
          </a:xfrm>
          <a:prstGeom prst="rect">
            <a:avLst/>
          </a:prstGeom>
          <a:noFill/>
          <a:ln w="9525">
            <a:noFill/>
          </a:ln>
        </p:spPr>
        <p:txBody>
          <a:bodyPr wrap="square" anchor="t">
            <a:spAutoFit/>
          </a:bodyPr>
          <a:p>
            <a:pPr>
              <a:buFont typeface="Arial" panose="020B0604020202020204" pitchFamily="34" charset="0"/>
            </a:pPr>
            <a:r>
              <a:rPr lang="en-IN" altLang="zh-CN" sz="2400" dirty="0">
                <a:solidFill>
                  <a:srgbClr val="404040"/>
                </a:solidFill>
                <a:ea typeface="Calibri" panose="020F0502020204030204" pitchFamily="34" charset="0"/>
              </a:rPr>
              <a:t>Step 1: Problem Definition</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2: Data Collection</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3: Exploratory Data Analysis (EDA)</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4: Feature Engineering</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5: Train/Test Split</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6: Model Evaluation Metrics Definition</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7: Model Selection, Training, Prediction and Assessment</a:t>
            </a:r>
            <a:endParaRPr lang="en-IN" altLang="zh-CN" sz="2400" dirty="0">
              <a:solidFill>
                <a:srgbClr val="404040"/>
              </a:solidFill>
              <a:ea typeface="Calibri" panose="020F0502020204030204" pitchFamily="34" charset="0"/>
            </a:endParaRPr>
          </a:p>
          <a:p>
            <a:pPr>
              <a:buFont typeface="Arial" panose="020B0604020202020204" pitchFamily="34" charset="0"/>
            </a:pP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rPr>
              <a:t>Step 8: Hyperparameter Tuning/Model Improvement</a:t>
            </a:r>
            <a:endParaRPr lang="en-IN" altLang="zh-CN" sz="2400" dirty="0">
              <a:solidFill>
                <a:srgbClr val="404040"/>
              </a:solidFill>
              <a:ea typeface="Calibri" panose="020F050202020403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Illustration Of Plots</a:t>
            </a:r>
            <a:endParaRPr lang="en-IN" altLang="zh-CN" sz="2400" b="1" dirty="0">
              <a:solidFill>
                <a:srgbClr val="404040"/>
              </a:solidFill>
              <a:ea typeface="Calibri" panose="020F0502020204030204" pitchFamily="34" charset="0"/>
            </a:endParaRPr>
          </a:p>
        </p:txBody>
      </p:sp>
      <p:pic>
        <p:nvPicPr>
          <p:cNvPr id="100" name="Picture 99"/>
          <p:cNvPicPr/>
          <p:nvPr/>
        </p:nvPicPr>
        <p:blipFill>
          <a:blip r:embed="rId2"/>
          <a:srcRect l="8297" t="30206" r="49320" b="1490"/>
          <a:stretch>
            <a:fillRect/>
          </a:stretch>
        </p:blipFill>
        <p:spPr>
          <a:xfrm>
            <a:off x="3477260" y="605155"/>
            <a:ext cx="5244465" cy="3901440"/>
          </a:xfrm>
          <a:prstGeom prst="rect">
            <a:avLst/>
          </a:prstGeom>
          <a:noFill/>
          <a:ln w="9525">
            <a:noFill/>
          </a:ln>
        </p:spPr>
      </p:pic>
      <p:sp>
        <p:nvSpPr>
          <p:cNvPr id="2" name="Text Box 1"/>
          <p:cNvSpPr txBox="1"/>
          <p:nvPr/>
        </p:nvSpPr>
        <p:spPr>
          <a:xfrm>
            <a:off x="842645" y="4910455"/>
            <a:ext cx="10855960" cy="829945"/>
          </a:xfrm>
          <a:prstGeom prst="rect">
            <a:avLst/>
          </a:prstGeom>
          <a:noFill/>
        </p:spPr>
        <p:txBody>
          <a:bodyPr wrap="square" rtlCol="0">
            <a:spAutoFit/>
          </a:bodyPr>
          <a:p>
            <a:r>
              <a:rPr lang="en-IN" altLang="en-US" sz="2400"/>
              <a:t>This Plot shows the class imbalance of the data between the churners and non-churners </a:t>
            </a:r>
            <a:endParaRPr lang="en-IN" altLang="en-US" sz="240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Feature Engineering</a:t>
            </a:r>
            <a:endParaRPr lang="en-IN" altLang="zh-CN" sz="2400" b="1" dirty="0">
              <a:solidFill>
                <a:srgbClr val="404040"/>
              </a:solidFill>
              <a:ea typeface="Calibri" panose="020F0502020204030204" pitchFamily="34" charset="0"/>
            </a:endParaRPr>
          </a:p>
        </p:txBody>
      </p:sp>
      <p:sp>
        <p:nvSpPr>
          <p:cNvPr id="2" name="Text Box 1"/>
          <p:cNvSpPr txBox="1"/>
          <p:nvPr/>
        </p:nvSpPr>
        <p:spPr>
          <a:xfrm>
            <a:off x="974725" y="1367790"/>
            <a:ext cx="10855960" cy="2676525"/>
          </a:xfrm>
          <a:prstGeom prst="rect">
            <a:avLst/>
          </a:prstGeom>
          <a:noFill/>
        </p:spPr>
        <p:txBody>
          <a:bodyPr wrap="square" rtlCol="0">
            <a:spAutoFit/>
          </a:bodyPr>
          <a:p>
            <a:r>
              <a:rPr lang="en-IN" altLang="en-US" sz="2400"/>
              <a:t>Based on the data types and the values, following actions are defined to preprocess/engineer the features for machine readibility and further analysis:</a:t>
            </a:r>
            <a:endParaRPr lang="en-IN" altLang="en-US" sz="2400"/>
          </a:p>
          <a:p>
            <a:endParaRPr lang="en-IN" altLang="en-US" sz="2400"/>
          </a:p>
          <a:p>
            <a:r>
              <a:rPr lang="en-IN" altLang="en-US" sz="2400"/>
              <a:t>Columns removed</a:t>
            </a:r>
            <a:endParaRPr lang="en-IN" altLang="en-US" sz="2400"/>
          </a:p>
          <a:p>
            <a:r>
              <a:rPr lang="en-IN" altLang="en-US" sz="2400"/>
              <a:t>Label Encoding</a:t>
            </a:r>
            <a:endParaRPr lang="en-IN" altLang="en-US" sz="2400"/>
          </a:p>
          <a:p>
            <a:r>
              <a:rPr lang="en-IN" altLang="en-US" sz="2400"/>
              <a:t>One-Hot Encoding</a:t>
            </a:r>
            <a:endParaRPr lang="en-IN" altLang="en-US" sz="2400"/>
          </a:p>
          <a:p>
            <a:r>
              <a:rPr lang="en-IN" altLang="en-US" sz="2400"/>
              <a:t>Min-Max Scaling</a:t>
            </a:r>
            <a:endParaRPr lang="en-IN" altLang="en-US" sz="240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IN" altLang="zh-CN" sz="2400" b="1" dirty="0">
                <a:solidFill>
                  <a:srgbClr val="404040"/>
                </a:solidFill>
                <a:ea typeface="Calibri" panose="020F0502020204030204" pitchFamily="34" charset="0"/>
              </a:rPr>
              <a:t>Model Evaluation</a:t>
            </a:r>
            <a:endParaRPr lang="en-IN" altLang="zh-CN" sz="2400" b="1" dirty="0">
              <a:solidFill>
                <a:srgbClr val="404040"/>
              </a:solidFill>
              <a:ea typeface="Calibri" panose="020F0502020204030204" pitchFamily="34" charset="0"/>
            </a:endParaRPr>
          </a:p>
        </p:txBody>
      </p:sp>
      <p:sp>
        <p:nvSpPr>
          <p:cNvPr id="2" name="Text Box 1"/>
          <p:cNvSpPr txBox="1"/>
          <p:nvPr/>
        </p:nvSpPr>
        <p:spPr>
          <a:xfrm>
            <a:off x="944245" y="1600835"/>
            <a:ext cx="10855960" cy="3046095"/>
          </a:xfrm>
          <a:prstGeom prst="rect">
            <a:avLst/>
          </a:prstGeom>
          <a:noFill/>
        </p:spPr>
        <p:txBody>
          <a:bodyPr wrap="square" rtlCol="0">
            <a:spAutoFit/>
          </a:bodyPr>
          <a:p>
            <a:r>
              <a:rPr lang="en-IN" altLang="en-US" sz="2400"/>
              <a:t>For performance assessment of the chosen models, various metrics are used:</a:t>
            </a:r>
            <a:endParaRPr lang="en-IN" altLang="en-US" sz="2400"/>
          </a:p>
          <a:p>
            <a:endParaRPr lang="en-IN" altLang="en-US" sz="2400"/>
          </a:p>
          <a:p>
            <a:r>
              <a:rPr lang="en-IN" altLang="en-US" sz="2400"/>
              <a:t>Feature Weights</a:t>
            </a:r>
            <a:endParaRPr lang="en-IN" altLang="en-US" sz="2400"/>
          </a:p>
          <a:p>
            <a:r>
              <a:rPr lang="en-IN" altLang="en-US" sz="2400"/>
              <a:t>Confusion matrix</a:t>
            </a:r>
            <a:endParaRPr lang="en-IN" altLang="en-US" sz="2400"/>
          </a:p>
          <a:p>
            <a:r>
              <a:rPr lang="en-IN" altLang="en-US" sz="2400"/>
              <a:t>Accuracy Score</a:t>
            </a:r>
            <a:endParaRPr lang="en-IN" altLang="en-US" sz="2400"/>
          </a:p>
          <a:p>
            <a:r>
              <a:rPr lang="en-IN" altLang="en-US" sz="2400"/>
              <a:t>ROC curve</a:t>
            </a:r>
            <a:endParaRPr lang="en-IN" altLang="en-US" sz="2400"/>
          </a:p>
          <a:p>
            <a:r>
              <a:rPr lang="en-IN" altLang="en-US" sz="2400"/>
              <a:t>Precision Recall curve</a:t>
            </a:r>
            <a:endParaRPr lang="en-IN" altLang="en-US" sz="2400"/>
          </a:p>
          <a:p>
            <a:r>
              <a:rPr lang="en-IN" altLang="en-US" sz="2400"/>
              <a:t>F1 score</a:t>
            </a:r>
            <a:endParaRPr lang="en-IN" altLang="en-US" sz="240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2668</Words>
  <Application>WPS Presentation</Application>
  <PresentationFormat>宽屏</PresentationFormat>
  <Paragraphs>128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Suswetha Mangena</cp:lastModifiedBy>
  <cp:revision>19</cp:revision>
  <dcterms:created xsi:type="dcterms:W3CDTF">2016-01-13T03:02:00Z</dcterms:created>
  <dcterms:modified xsi:type="dcterms:W3CDTF">2022-08-02T17:53:02Z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62D443E67C574B7C8A0DD50D5D14B5A2</vt:lpwstr>
  </property>
</Properties>
</file>