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3"/>
    <p:sldId id="265" r:id="rId4"/>
    <p:sldId id="263" r:id="rId5"/>
    <p:sldId id="264" r:id="rId6"/>
    <p:sldId id="286" r:id="rId7"/>
    <p:sldId id="266" r:id="rId8"/>
    <p:sldId id="285" r:id="rId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p:scale>
          <a:sx n="66" d="100"/>
          <a:sy n="66" d="100"/>
        </p:scale>
        <p:origin x="222" y="-6"/>
      </p:cViewPr>
      <p:guideLst>
        <p:guide orient="horz" pos="2160"/>
        <p:guide pos="3884"/>
      </p:guideLst>
    </p:cSldViewPr>
  </p:slideViewPr>
  <p:notesTextViewPr>
    <p:cViewPr>
      <p:scale>
        <a:sx n="1" d="1"/>
        <a:sy n="1" d="1"/>
      </p:scale>
      <p:origin x="0" y="0"/>
    </p:cViewPr>
  </p:notesTextViewPr>
  <p:sorterViewPr showFormatting="0">
    <p:cViewPr>
      <p:scale>
        <a:sx n="100" d="100"/>
        <a:sy n="100" d="100"/>
      </p:scale>
      <p:origin x="0" y="-110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user\Documents\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[Book1.xlsx]Sheet1!$A$1</c:f>
              <c:strCache>
                <c:ptCount val="1"/>
                <c:pt idx="0">
                  <c:v>Days</c:v>
                </c:pt>
              </c:strCache>
            </c:strRef>
          </c:tx>
          <c:spPr>
            <a:solidFill>
              <a:schemeClr val="accent1">
                <a:alpha val="70000"/>
              </a:schemeClr>
            </a:solidFill>
            <a:ln>
              <a:noFill/>
            </a:ln>
            <a:effectLst/>
          </c:spPr>
          <c:invertIfNegative val="0"/>
          <c:dLbls>
            <c:delete val="1"/>
          </c:dLbls>
          <c:val>
            <c:numRef>
              <c:f>[Book1.xlsx]Sheet1!$A$2:$A$11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ser>
        <c:ser>
          <c:idx val="1"/>
          <c:order val="1"/>
          <c:tx>
            <c:strRef>
              <c:f>[Book1.xlsx]Sheet1!$B$1</c:f>
              <c:strCache>
                <c:ptCount val="1"/>
                <c:pt idx="0">
                  <c:v>Open</c:v>
                </c:pt>
              </c:strCache>
            </c:strRef>
          </c:tx>
          <c:spPr>
            <a:solidFill>
              <a:schemeClr val="tx1">
                <a:lumMod val="65000"/>
                <a:lumOff val="35000"/>
              </a:schemeClr>
            </a:solidFill>
            <a:ln>
              <a:noFill/>
            </a:ln>
            <a:effectLst/>
          </c:spPr>
          <c:invertIfNegative val="0"/>
          <c:dLbls>
            <c:delete val="1"/>
          </c:dLbls>
          <c:val>
            <c:numRef>
              <c:f>[Book1.xlsx]Sheet1!$B$2:$B$11</c:f>
              <c:numCache>
                <c:formatCode>General</c:formatCode>
                <c:ptCount val="10"/>
                <c:pt idx="0">
                  <c:v>254.89</c:v>
                </c:pt>
                <c:pt idx="1">
                  <c:v>256.12</c:v>
                </c:pt>
                <c:pt idx="2">
                  <c:v>257.45</c:v>
                </c:pt>
                <c:pt idx="3">
                  <c:v>256.61</c:v>
                </c:pt>
                <c:pt idx="4">
                  <c:v>257.27</c:v>
                </c:pt>
                <c:pt idx="5">
                  <c:v>258.74</c:v>
                </c:pt>
                <c:pt idx="6">
                  <c:v>256.65</c:v>
                </c:pt>
                <c:pt idx="7">
                  <c:v>263.03</c:v>
                </c:pt>
                <c:pt idx="8">
                  <c:v>272.36</c:v>
                </c:pt>
                <c:pt idx="9">
                  <c:v>267.45</c:v>
                </c:pt>
              </c:numCache>
            </c:numRef>
          </c:val>
        </c:ser>
        <c:ser>
          <c:idx val="2"/>
          <c:order val="2"/>
          <c:tx>
            <c:strRef>
              <c:f>[Book1.xlsx]Sheet1!$C$1</c:f>
              <c:strCache>
                <c:ptCount val="1"/>
                <c:pt idx="0">
                  <c:v>Close</c:v>
                </c:pt>
              </c:strCache>
            </c:strRef>
          </c:tx>
          <c:spPr>
            <a:solidFill>
              <a:schemeClr val="bg2"/>
            </a:solidFill>
            <a:ln>
              <a:noFill/>
            </a:ln>
            <a:effectLst/>
          </c:spPr>
          <c:invertIfNegative val="0"/>
          <c:dLbls>
            <c:delete val="1"/>
          </c:dLbls>
          <c:val>
            <c:numRef>
              <c:f>[Book1.xlsx]Sheet1!$C$2:$C$11</c:f>
              <c:numCache>
                <c:formatCode>General</c:formatCode>
                <c:ptCount val="10"/>
                <c:pt idx="0">
                  <c:v>255.96</c:v>
                </c:pt>
                <c:pt idx="1">
                  <c:v>256.45</c:v>
                </c:pt>
                <c:pt idx="2">
                  <c:v>255.7</c:v>
                </c:pt>
                <c:pt idx="3">
                  <c:v>257.52</c:v>
                </c:pt>
                <c:pt idx="4">
                  <c:v>258.94</c:v>
                </c:pt>
                <c:pt idx="5">
                  <c:v>256</c:v>
                </c:pt>
                <c:pt idx="6">
                  <c:v>263.6</c:v>
                </c:pt>
                <c:pt idx="7">
                  <c:v>271.75</c:v>
                </c:pt>
                <c:pt idx="8">
                  <c:v>269.46</c:v>
                </c:pt>
                <c:pt idx="9">
                  <c:v>263.18</c:v>
                </c:pt>
              </c:numCache>
            </c:numRef>
          </c:val>
        </c:ser>
        <c:dLbls>
          <c:showLegendKey val="0"/>
          <c:showVal val="0"/>
          <c:showCatName val="0"/>
          <c:showSerName val="0"/>
          <c:showPercent val="0"/>
          <c:showBubbleSize val="0"/>
        </c:dLbls>
        <c:gapWidth val="80"/>
        <c:overlap val="25"/>
        <c:axId val="217096639"/>
        <c:axId val="594120457"/>
      </c:barChart>
      <c:catAx>
        <c:axId val="217096639"/>
        <c:scaling>
          <c:orientation val="minMax"/>
        </c:scaling>
        <c:delete val="0"/>
        <c:axPos val="b"/>
        <c:majorTickMark val="none"/>
        <c:minorTickMark val="none"/>
        <c:tickLblPos val="nextTo"/>
        <c:spPr>
          <a:noFill/>
          <a:ln w="1587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cap="none" spc="20" normalizeH="0" baseline="0">
                <a:solidFill>
                  <a:schemeClr val="tx1">
                    <a:lumMod val="65000"/>
                    <a:lumOff val="35000"/>
                  </a:schemeClr>
                </a:solidFill>
                <a:latin typeface="+mn-lt"/>
                <a:ea typeface="+mn-ea"/>
                <a:cs typeface="+mn-cs"/>
              </a:defRPr>
            </a:pPr>
          </a:p>
        </c:txPr>
        <c:crossAx val="594120457"/>
        <c:crosses val="autoZero"/>
        <c:auto val="1"/>
        <c:lblAlgn val="ctr"/>
        <c:lblOffset val="100"/>
        <c:noMultiLvlLbl val="0"/>
      </c:catAx>
      <c:valAx>
        <c:axId val="594120457"/>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spc="20" baseline="0">
                <a:solidFill>
                  <a:schemeClr val="tx1">
                    <a:lumMod val="65000"/>
                    <a:lumOff val="35000"/>
                  </a:schemeClr>
                </a:solidFill>
                <a:latin typeface="+mn-lt"/>
                <a:ea typeface="+mn-ea"/>
                <a:cs typeface="+mn-cs"/>
              </a:defRPr>
            </a:pPr>
          </a:p>
        </c:txPr>
        <c:crossAx val="21709663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lt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dirty="0"/>
              <a:t>Click to edit Master text style</a:t>
            </a:r>
            <a:endParaRPr lang="zh-CN" altLang="en-US" dirty="0"/>
          </a:p>
          <a:p>
            <a:pPr lvl="1" indent="0"/>
            <a:r>
              <a:rPr lang="zh-CN" altLang="en-US" dirty="0"/>
              <a:t>Second level</a:t>
            </a:r>
            <a:endParaRPr lang="zh-CN" altLang="en-US" dirty="0"/>
          </a:p>
          <a:p>
            <a:pPr lvl="2" indent="0"/>
            <a:r>
              <a:rPr lang="zh-CN" altLang="en-US" dirty="0"/>
              <a:t>Third level</a:t>
            </a:r>
            <a:endParaRPr lang="zh-CN" altLang="en-US" dirty="0"/>
          </a:p>
          <a:p>
            <a:pPr lvl="3" indent="0"/>
            <a:r>
              <a:rPr lang="zh-CN" altLang="en-US" dirty="0"/>
              <a:t>Fourth level</a:t>
            </a:r>
            <a:endParaRPr lang="zh-CN" altLang="en-US" dirty="0"/>
          </a:p>
          <a:p>
            <a:pPr lvl="4" indent="0"/>
            <a:r>
              <a:rPr lang="zh-CN" altLang="en-US" dirty="0"/>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4098" name="组合 4"/>
          <p:cNvGrpSpPr/>
          <p:nvPr/>
        </p:nvGrpSpPr>
        <p:grpSpPr>
          <a:xfrm>
            <a:off x="2376170" y="1945005"/>
            <a:ext cx="7114540" cy="2668905"/>
            <a:chOff x="3457574" y="1641515"/>
            <a:chExt cx="5143501" cy="2455340"/>
          </a:xfrm>
        </p:grpSpPr>
        <p:grpSp>
          <p:nvGrpSpPr>
            <p:cNvPr id="4099" name="组合 5"/>
            <p:cNvGrpSpPr/>
            <p:nvPr/>
          </p:nvGrpSpPr>
          <p:grpSpPr>
            <a:xfrm>
              <a:off x="3590925" y="1980069"/>
              <a:ext cx="5010150" cy="679906"/>
              <a:chOff x="4324350" y="2295525"/>
              <a:chExt cx="3733800" cy="679906"/>
            </a:xfrm>
          </p:grpSpPr>
          <p:cxnSp>
            <p:nvCxnSpPr>
              <p:cNvPr id="15" name="直接连接符 14"/>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104" name="组合 6"/>
            <p:cNvGrpSpPr/>
            <p:nvPr/>
          </p:nvGrpSpPr>
          <p:grpSpPr>
            <a:xfrm flipH="1" flipV="1">
              <a:off x="3457574" y="3370824"/>
              <a:ext cx="4951785" cy="726031"/>
              <a:chOff x="4324350" y="2295525"/>
              <a:chExt cx="3733800" cy="679906"/>
            </a:xfrm>
          </p:grpSpPr>
          <p:cxnSp>
            <p:nvCxnSpPr>
              <p:cNvPr id="11" name="直接连接符 10"/>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111" name="文本框 9"/>
            <p:cNvSpPr txBox="1"/>
            <p:nvPr/>
          </p:nvSpPr>
          <p:spPr>
            <a:xfrm>
              <a:off x="4495261" y="1641515"/>
              <a:ext cx="3316567" cy="310240"/>
            </a:xfrm>
            <a:prstGeom prst="rect">
              <a:avLst/>
            </a:prstGeom>
            <a:noFill/>
            <a:ln w="9525">
              <a:noFill/>
            </a:ln>
          </p:spPr>
          <p:txBody>
            <a:bodyPr wrap="square" anchor="t">
              <a:spAutoFit/>
            </a:bodyPr>
            <a:p>
              <a:pPr defTabSz="914400"/>
              <a:endParaRPr lang="zh-CN" altLang="en-US" sz="1600" dirty="0">
                <a:solidFill>
                  <a:srgbClr val="404040"/>
                </a:solidFill>
                <a:ea typeface="Calibri" panose="020F0502020204030204" pitchFamily="34" charset="0"/>
                <a:sym typeface="Arial" panose="020B0604020202020204" pitchFamily="34" charset="0"/>
              </a:endParaRPr>
            </a:p>
          </p:txBody>
        </p:sp>
      </p:grpSp>
      <p:sp>
        <p:nvSpPr>
          <p:cNvPr id="2" name="Text Box 1"/>
          <p:cNvSpPr txBox="1"/>
          <p:nvPr/>
        </p:nvSpPr>
        <p:spPr>
          <a:xfrm>
            <a:off x="2700655" y="2495550"/>
            <a:ext cx="6790690" cy="1568450"/>
          </a:xfrm>
          <a:prstGeom prst="rect">
            <a:avLst/>
          </a:prstGeom>
          <a:noFill/>
        </p:spPr>
        <p:txBody>
          <a:bodyPr wrap="square" rtlCol="0">
            <a:spAutoFit/>
          </a:bodyPr>
          <a:p>
            <a:r>
              <a:rPr lang="en-US" sz="4800"/>
              <a:t>Reverse Engineer Of the   Domino’s Advertisement</a:t>
            </a:r>
            <a:endParaRPr lang="en-US" sz="4800"/>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89"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2290"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298" name="文本框 28"/>
          <p:cNvSpPr txBox="1"/>
          <p:nvPr/>
        </p:nvSpPr>
        <p:spPr>
          <a:xfrm>
            <a:off x="290830" y="254000"/>
            <a:ext cx="4488815" cy="460375"/>
          </a:xfrm>
          <a:prstGeom prst="rect">
            <a:avLst/>
          </a:prstGeom>
          <a:noFill/>
          <a:ln w="9525">
            <a:noFill/>
          </a:ln>
        </p:spPr>
        <p:txBody>
          <a:bodyPr wrap="square" anchor="t">
            <a:spAutoFit/>
          </a:bodyPr>
          <a:p>
            <a:pPr>
              <a:buFont typeface="Arial" panose="020B0604020202020204" pitchFamily="34" charset="0"/>
            </a:pPr>
            <a:r>
              <a:rPr lang="en-US" altLang="zh-CN" sz="2400" b="1" dirty="0">
                <a:solidFill>
                  <a:srgbClr val="404040"/>
                </a:solidFill>
                <a:ea typeface="Calibri" panose="020F0502020204030204" pitchFamily="34" charset="0"/>
              </a:rPr>
              <a:t>STATEMENT </a:t>
            </a:r>
            <a:endParaRPr lang="zh-CN" altLang="en-US" sz="2400" b="1" dirty="0">
              <a:solidFill>
                <a:srgbClr val="404040"/>
              </a:solidFill>
              <a:ea typeface="Calibri" panose="020F0502020204030204" pitchFamily="34" charset="0"/>
            </a:endParaRPr>
          </a:p>
        </p:txBody>
      </p:sp>
      <p:sp>
        <p:nvSpPr>
          <p:cNvPr id="10253" name="文本框 6"/>
          <p:cNvSpPr txBox="1"/>
          <p:nvPr/>
        </p:nvSpPr>
        <p:spPr>
          <a:xfrm>
            <a:off x="768350" y="1764030"/>
            <a:ext cx="9424035" cy="2245360"/>
          </a:xfrm>
          <a:prstGeom prst="rect">
            <a:avLst/>
          </a:prstGeom>
          <a:noFill/>
          <a:ln w="9525">
            <a:noFill/>
          </a:ln>
        </p:spPr>
        <p:txBody>
          <a:bodyPr wrap="square" anchor="t">
            <a:spAutoFit/>
          </a:bodyPr>
          <a:p>
            <a:pPr>
              <a:buFont typeface="Arial" panose="020B0604020202020204" pitchFamily="34" charset="0"/>
            </a:pPr>
            <a:r>
              <a:rPr lang="en-US" altLang="zh-CN" sz="2800" dirty="0">
                <a:solidFill>
                  <a:srgbClr val="404040"/>
                </a:solidFill>
                <a:uFillTx/>
                <a:ea typeface="Calibri" panose="020F0502020204030204" pitchFamily="34" charset="0"/>
              </a:rPr>
              <a:t>Domino’s pizza,Inc.Popularly known as “Domino’s” is the largest pizza restaurant chain in the world based on global retail sales,with more than 18,000 stores in over 90 markets.The following is the sample of Stock Market Data for the past two years.</a:t>
            </a:r>
            <a:endParaRPr lang="en-US" altLang="zh-CN" sz="2800" dirty="0">
              <a:solidFill>
                <a:srgbClr val="404040"/>
              </a:solidFill>
              <a:uFillTx/>
              <a:ea typeface="Calibri" panose="020F0502020204030204" pitchFamily="34"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024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250"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US" altLang="zh-CN" sz="2400" b="1" dirty="0">
                <a:solidFill>
                  <a:srgbClr val="404040"/>
                </a:solidFill>
                <a:ea typeface="Calibri" panose="020F0502020204030204" pitchFamily="34" charset="0"/>
              </a:rPr>
              <a:t>HYPOTHESIS TEST</a:t>
            </a:r>
            <a:endParaRPr lang="zh-CN" altLang="en-US" sz="2400" b="1" dirty="0">
              <a:solidFill>
                <a:srgbClr val="404040"/>
              </a:solidFill>
              <a:ea typeface="Calibri" panose="020F0502020204030204" pitchFamily="34" charset="0"/>
            </a:endParaRPr>
          </a:p>
        </p:txBody>
      </p:sp>
      <p:sp>
        <p:nvSpPr>
          <p:cNvPr id="10253" name="文本框 6"/>
          <p:cNvSpPr txBox="1"/>
          <p:nvPr/>
        </p:nvSpPr>
        <p:spPr>
          <a:xfrm>
            <a:off x="6114415" y="1804670"/>
            <a:ext cx="5306695" cy="3107690"/>
          </a:xfrm>
          <a:prstGeom prst="rect">
            <a:avLst/>
          </a:prstGeom>
          <a:noFill/>
          <a:ln w="9525">
            <a:noFill/>
          </a:ln>
        </p:spPr>
        <p:txBody>
          <a:bodyPr wrap="square" anchor="t">
            <a:spAutoFit/>
          </a:bodyPr>
          <a:p>
            <a:pPr>
              <a:buFont typeface="Arial" panose="020B0604020202020204" pitchFamily="34" charset="0"/>
            </a:pPr>
            <a:r>
              <a:rPr lang="en-US" altLang="zh-CN" sz="2800" dirty="0">
                <a:solidFill>
                  <a:srgbClr val="404040"/>
                </a:solidFill>
                <a:uFillTx/>
                <a:ea typeface="Calibri" panose="020F0502020204030204" pitchFamily="34" charset="0"/>
              </a:rPr>
              <a:t>X = Number of days (Discrete)</a:t>
            </a:r>
            <a:endParaRPr lang="en-US" altLang="zh-CN" sz="2800" dirty="0">
              <a:solidFill>
                <a:srgbClr val="404040"/>
              </a:solidFill>
              <a:uFillTx/>
              <a:ea typeface="Calibri" panose="020F0502020204030204" pitchFamily="34" charset="0"/>
            </a:endParaRPr>
          </a:p>
          <a:p>
            <a:pPr>
              <a:buFont typeface="Arial" panose="020B0604020202020204" pitchFamily="34" charset="0"/>
            </a:pPr>
            <a:r>
              <a:rPr lang="en-US" altLang="zh-CN" sz="2800" dirty="0">
                <a:solidFill>
                  <a:srgbClr val="404040"/>
                </a:solidFill>
                <a:uFillTx/>
                <a:ea typeface="Calibri" panose="020F0502020204030204" pitchFamily="34" charset="0"/>
              </a:rPr>
              <a:t>Y = Selling Prize (Contineous)</a:t>
            </a:r>
            <a:endParaRPr lang="en-US" altLang="zh-CN" sz="2800" dirty="0">
              <a:solidFill>
                <a:srgbClr val="404040"/>
              </a:solidFill>
              <a:uFillTx/>
              <a:ea typeface="Calibri" panose="020F0502020204030204" pitchFamily="34" charset="0"/>
            </a:endParaRPr>
          </a:p>
          <a:p>
            <a:pPr>
              <a:buFont typeface="Arial" panose="020B0604020202020204" pitchFamily="34" charset="0"/>
            </a:pPr>
            <a:endParaRPr lang="en-US" altLang="zh-CN" sz="2800" dirty="0">
              <a:solidFill>
                <a:srgbClr val="404040"/>
              </a:solidFill>
              <a:uFillTx/>
              <a:ea typeface="Calibri" panose="020F0502020204030204" pitchFamily="34" charset="0"/>
            </a:endParaRPr>
          </a:p>
          <a:p>
            <a:pPr>
              <a:buFont typeface="Arial" panose="020B0604020202020204" pitchFamily="34" charset="0"/>
            </a:pPr>
            <a:r>
              <a:rPr lang="en-US" altLang="zh-CN" sz="2800" dirty="0">
                <a:solidFill>
                  <a:srgbClr val="404040"/>
                </a:solidFill>
                <a:uFillTx/>
                <a:ea typeface="Calibri" panose="020F0502020204030204" pitchFamily="34" charset="0"/>
              </a:rPr>
              <a:t>Confidence level= 95%</a:t>
            </a:r>
            <a:endParaRPr lang="en-US" altLang="zh-CN" sz="2800" dirty="0">
              <a:solidFill>
                <a:srgbClr val="404040"/>
              </a:solidFill>
              <a:uFillTx/>
              <a:ea typeface="Calibri" panose="020F0502020204030204" pitchFamily="34" charset="0"/>
            </a:endParaRPr>
          </a:p>
          <a:p>
            <a:pPr>
              <a:buFont typeface="Arial" panose="020B0604020202020204" pitchFamily="34" charset="0"/>
            </a:pPr>
            <a:r>
              <a:rPr lang="en-US" altLang="zh-CN" sz="2800" dirty="0">
                <a:solidFill>
                  <a:srgbClr val="404040"/>
                </a:solidFill>
                <a:uFillTx/>
                <a:ea typeface="Calibri" panose="020F0502020204030204" pitchFamily="34" charset="0"/>
              </a:rPr>
              <a:t>α = 0.05</a:t>
            </a:r>
            <a:endParaRPr lang="en-US" altLang="zh-CN" sz="2800" dirty="0">
              <a:solidFill>
                <a:srgbClr val="404040"/>
              </a:solidFill>
              <a:uFillTx/>
              <a:ea typeface="Calibri" panose="020F0502020204030204" pitchFamily="34" charset="0"/>
            </a:endParaRPr>
          </a:p>
          <a:p>
            <a:pPr>
              <a:buFont typeface="Arial" panose="020B0604020202020204" pitchFamily="34" charset="0"/>
            </a:pPr>
            <a:endParaRPr lang="en-US" altLang="zh-CN" sz="2800" dirty="0">
              <a:solidFill>
                <a:srgbClr val="404040"/>
              </a:solidFill>
              <a:uFillTx/>
              <a:ea typeface="Calibri" panose="020F0502020204030204" pitchFamily="34" charset="0"/>
            </a:endParaRPr>
          </a:p>
          <a:p>
            <a:pPr>
              <a:buFont typeface="Arial" panose="020B0604020202020204" pitchFamily="34" charset="0"/>
            </a:pPr>
            <a:r>
              <a:rPr lang="en-US" altLang="zh-CN" sz="2800" dirty="0">
                <a:solidFill>
                  <a:srgbClr val="404040"/>
                </a:solidFill>
                <a:uFillTx/>
                <a:ea typeface="Calibri" panose="020F0502020204030204" pitchFamily="34" charset="0"/>
              </a:rPr>
              <a:t>It follows Paired ttest.</a:t>
            </a:r>
            <a:endParaRPr lang="en-US" altLang="zh-CN" sz="2800" dirty="0">
              <a:solidFill>
                <a:srgbClr val="404040"/>
              </a:solidFill>
              <a:uFillTx/>
              <a:ea typeface="Calibri" panose="020F0502020204030204" pitchFamily="34" charset="0"/>
            </a:endParaRPr>
          </a:p>
        </p:txBody>
      </p:sp>
      <p:graphicFrame>
        <p:nvGraphicFramePr>
          <p:cNvPr id="3" name="Table 2"/>
          <p:cNvGraphicFramePr/>
          <p:nvPr/>
        </p:nvGraphicFramePr>
        <p:xfrm>
          <a:off x="290830" y="1340485"/>
          <a:ext cx="4903470" cy="4882515"/>
        </p:xfrm>
        <a:graphic>
          <a:graphicData uri="http://schemas.openxmlformats.org/drawingml/2006/table">
            <a:tbl>
              <a:tblPr firstRow="1" bandRow="1">
                <a:tableStyleId>{5C22544A-7EE6-4342-B048-85BDC9FD1C3A}</a:tableStyleId>
              </a:tblPr>
              <a:tblGrid>
                <a:gridCol w="1634490"/>
                <a:gridCol w="1634490"/>
                <a:gridCol w="1634490"/>
              </a:tblGrid>
              <a:tr h="443865">
                <a:tc>
                  <a:txBody>
                    <a:bodyPr/>
                    <a:p>
                      <a:pPr>
                        <a:buNone/>
                      </a:pPr>
                      <a:r>
                        <a:rPr lang="en-US"/>
                        <a:t>Days</a:t>
                      </a:r>
                      <a:endParaRPr lang="en-US"/>
                    </a:p>
                  </a:txBody>
                  <a:tcPr/>
                </a:tc>
                <a:tc>
                  <a:txBody>
                    <a:bodyPr/>
                    <a:p>
                      <a:pPr>
                        <a:buNone/>
                      </a:pPr>
                      <a:r>
                        <a:rPr lang="en-US"/>
                        <a:t>Open</a:t>
                      </a:r>
                      <a:endParaRPr lang="en-US"/>
                    </a:p>
                  </a:txBody>
                  <a:tcPr/>
                </a:tc>
                <a:tc>
                  <a:txBody>
                    <a:bodyPr/>
                    <a:p>
                      <a:pPr>
                        <a:buNone/>
                      </a:pPr>
                      <a:r>
                        <a:rPr lang="en-US"/>
                        <a:t>Close</a:t>
                      </a:r>
                      <a:endParaRPr lang="en-US"/>
                    </a:p>
                  </a:txBody>
                  <a:tcPr/>
                </a:tc>
              </a:tr>
              <a:tr h="443865">
                <a:tc>
                  <a:txBody>
                    <a:bodyPr/>
                    <a:p>
                      <a:pPr>
                        <a:buNone/>
                      </a:pPr>
                      <a:r>
                        <a:rPr lang="en-US"/>
                        <a:t>1</a:t>
                      </a:r>
                      <a:endParaRPr lang="en-US"/>
                    </a:p>
                  </a:txBody>
                  <a:tcPr/>
                </a:tc>
                <a:tc>
                  <a:txBody>
                    <a:bodyPr/>
                    <a:p>
                      <a:pPr>
                        <a:buNone/>
                      </a:pPr>
                      <a:r>
                        <a:rPr lang="en-US"/>
                        <a:t>254.89</a:t>
                      </a:r>
                      <a:endParaRPr lang="en-US"/>
                    </a:p>
                  </a:txBody>
                  <a:tcPr/>
                </a:tc>
                <a:tc>
                  <a:txBody>
                    <a:bodyPr/>
                    <a:p>
                      <a:pPr>
                        <a:buNone/>
                      </a:pPr>
                      <a:r>
                        <a:rPr lang="en-US"/>
                        <a:t>255.96</a:t>
                      </a:r>
                      <a:endParaRPr lang="en-US"/>
                    </a:p>
                  </a:txBody>
                  <a:tcPr/>
                </a:tc>
              </a:tr>
              <a:tr h="443865">
                <a:tc>
                  <a:txBody>
                    <a:bodyPr/>
                    <a:p>
                      <a:pPr>
                        <a:buNone/>
                      </a:pPr>
                      <a:r>
                        <a:rPr lang="en-US"/>
                        <a:t>2</a:t>
                      </a:r>
                      <a:endParaRPr lang="en-US"/>
                    </a:p>
                  </a:txBody>
                  <a:tcPr/>
                </a:tc>
                <a:tc>
                  <a:txBody>
                    <a:bodyPr/>
                    <a:p>
                      <a:pPr>
                        <a:buNone/>
                      </a:pPr>
                      <a:r>
                        <a:rPr lang="en-US"/>
                        <a:t>256.12</a:t>
                      </a:r>
                      <a:endParaRPr lang="en-US"/>
                    </a:p>
                  </a:txBody>
                  <a:tcPr/>
                </a:tc>
                <a:tc>
                  <a:txBody>
                    <a:bodyPr/>
                    <a:p>
                      <a:pPr>
                        <a:buNone/>
                      </a:pPr>
                      <a:r>
                        <a:rPr lang="en-US"/>
                        <a:t>256.45</a:t>
                      </a:r>
                      <a:endParaRPr lang="en-US"/>
                    </a:p>
                  </a:txBody>
                  <a:tcPr/>
                </a:tc>
              </a:tr>
              <a:tr h="443865">
                <a:tc>
                  <a:txBody>
                    <a:bodyPr/>
                    <a:p>
                      <a:pPr>
                        <a:buNone/>
                      </a:pPr>
                      <a:r>
                        <a:rPr lang="en-US"/>
                        <a:t>3</a:t>
                      </a:r>
                      <a:endParaRPr lang="en-US"/>
                    </a:p>
                  </a:txBody>
                  <a:tcPr/>
                </a:tc>
                <a:tc>
                  <a:txBody>
                    <a:bodyPr/>
                    <a:p>
                      <a:pPr>
                        <a:buNone/>
                      </a:pPr>
                      <a:r>
                        <a:rPr lang="en-US"/>
                        <a:t>257.45</a:t>
                      </a:r>
                      <a:endParaRPr lang="en-US"/>
                    </a:p>
                  </a:txBody>
                  <a:tcPr/>
                </a:tc>
                <a:tc>
                  <a:txBody>
                    <a:bodyPr/>
                    <a:p>
                      <a:pPr>
                        <a:buNone/>
                      </a:pPr>
                      <a:r>
                        <a:rPr lang="en-US"/>
                        <a:t>257.7</a:t>
                      </a:r>
                      <a:endParaRPr lang="en-US"/>
                    </a:p>
                  </a:txBody>
                  <a:tcPr/>
                </a:tc>
              </a:tr>
              <a:tr h="443865">
                <a:tc>
                  <a:txBody>
                    <a:bodyPr/>
                    <a:p>
                      <a:pPr>
                        <a:buNone/>
                      </a:pPr>
                      <a:r>
                        <a:rPr lang="en-US"/>
                        <a:t>4</a:t>
                      </a:r>
                      <a:endParaRPr lang="en-US"/>
                    </a:p>
                  </a:txBody>
                  <a:tcPr/>
                </a:tc>
                <a:tc>
                  <a:txBody>
                    <a:bodyPr/>
                    <a:p>
                      <a:pPr>
                        <a:buNone/>
                      </a:pPr>
                      <a:r>
                        <a:rPr lang="en-US"/>
                        <a:t>256.61</a:t>
                      </a:r>
                      <a:endParaRPr lang="en-US"/>
                    </a:p>
                  </a:txBody>
                  <a:tcPr/>
                </a:tc>
                <a:tc>
                  <a:txBody>
                    <a:bodyPr/>
                    <a:p>
                      <a:pPr>
                        <a:buNone/>
                      </a:pPr>
                      <a:r>
                        <a:rPr lang="en-US"/>
                        <a:t>257.52</a:t>
                      </a:r>
                      <a:endParaRPr lang="en-US"/>
                    </a:p>
                  </a:txBody>
                  <a:tcPr/>
                </a:tc>
              </a:tr>
              <a:tr h="443865">
                <a:tc>
                  <a:txBody>
                    <a:bodyPr/>
                    <a:p>
                      <a:pPr>
                        <a:buNone/>
                      </a:pPr>
                      <a:r>
                        <a:rPr lang="en-US"/>
                        <a:t>5</a:t>
                      </a:r>
                      <a:endParaRPr lang="en-US"/>
                    </a:p>
                  </a:txBody>
                  <a:tcPr/>
                </a:tc>
                <a:tc>
                  <a:txBody>
                    <a:bodyPr/>
                    <a:p>
                      <a:pPr>
                        <a:buNone/>
                      </a:pPr>
                      <a:r>
                        <a:rPr lang="en-US"/>
                        <a:t>257.27</a:t>
                      </a:r>
                      <a:endParaRPr lang="en-US"/>
                    </a:p>
                  </a:txBody>
                  <a:tcPr/>
                </a:tc>
                <a:tc>
                  <a:txBody>
                    <a:bodyPr/>
                    <a:p>
                      <a:pPr>
                        <a:buNone/>
                      </a:pPr>
                      <a:r>
                        <a:rPr lang="en-US"/>
                        <a:t>258.94</a:t>
                      </a:r>
                      <a:endParaRPr lang="en-US"/>
                    </a:p>
                  </a:txBody>
                  <a:tcPr/>
                </a:tc>
              </a:tr>
              <a:tr h="443865">
                <a:tc>
                  <a:txBody>
                    <a:bodyPr/>
                    <a:p>
                      <a:pPr>
                        <a:buNone/>
                      </a:pPr>
                      <a:r>
                        <a:rPr lang="en-US"/>
                        <a:t>6</a:t>
                      </a:r>
                      <a:endParaRPr lang="en-US"/>
                    </a:p>
                  </a:txBody>
                  <a:tcPr/>
                </a:tc>
                <a:tc>
                  <a:txBody>
                    <a:bodyPr/>
                    <a:p>
                      <a:pPr>
                        <a:buNone/>
                      </a:pPr>
                      <a:r>
                        <a:rPr lang="en-US"/>
                        <a:t>258.74</a:t>
                      </a:r>
                      <a:endParaRPr lang="en-US"/>
                    </a:p>
                  </a:txBody>
                  <a:tcPr/>
                </a:tc>
                <a:tc>
                  <a:txBody>
                    <a:bodyPr/>
                    <a:p>
                      <a:pPr>
                        <a:buNone/>
                      </a:pPr>
                      <a:r>
                        <a:rPr lang="en-US"/>
                        <a:t>256</a:t>
                      </a:r>
                      <a:endParaRPr lang="en-US"/>
                    </a:p>
                  </a:txBody>
                  <a:tcPr/>
                </a:tc>
              </a:tr>
              <a:tr h="443865">
                <a:tc>
                  <a:txBody>
                    <a:bodyPr/>
                    <a:p>
                      <a:pPr>
                        <a:buNone/>
                      </a:pPr>
                      <a:r>
                        <a:rPr lang="en-US"/>
                        <a:t>7</a:t>
                      </a:r>
                      <a:endParaRPr lang="en-US"/>
                    </a:p>
                  </a:txBody>
                  <a:tcPr/>
                </a:tc>
                <a:tc>
                  <a:txBody>
                    <a:bodyPr/>
                    <a:p>
                      <a:pPr>
                        <a:buNone/>
                      </a:pPr>
                      <a:r>
                        <a:rPr lang="en-US"/>
                        <a:t>256.65</a:t>
                      </a:r>
                      <a:endParaRPr lang="en-US"/>
                    </a:p>
                  </a:txBody>
                  <a:tcPr/>
                </a:tc>
                <a:tc>
                  <a:txBody>
                    <a:bodyPr/>
                    <a:p>
                      <a:pPr>
                        <a:buNone/>
                      </a:pPr>
                      <a:r>
                        <a:rPr lang="en-US"/>
                        <a:t>263.6</a:t>
                      </a:r>
                      <a:endParaRPr lang="en-US"/>
                    </a:p>
                  </a:txBody>
                  <a:tcPr/>
                </a:tc>
              </a:tr>
              <a:tr h="443865">
                <a:tc>
                  <a:txBody>
                    <a:bodyPr/>
                    <a:p>
                      <a:pPr>
                        <a:buNone/>
                      </a:pPr>
                      <a:r>
                        <a:rPr lang="en-US"/>
                        <a:t>8</a:t>
                      </a:r>
                      <a:endParaRPr lang="en-US"/>
                    </a:p>
                  </a:txBody>
                  <a:tcPr/>
                </a:tc>
                <a:tc>
                  <a:txBody>
                    <a:bodyPr/>
                    <a:p>
                      <a:pPr>
                        <a:buNone/>
                      </a:pPr>
                      <a:r>
                        <a:rPr lang="en-US"/>
                        <a:t>263.03</a:t>
                      </a:r>
                      <a:endParaRPr lang="en-US"/>
                    </a:p>
                  </a:txBody>
                  <a:tcPr/>
                </a:tc>
                <a:tc>
                  <a:txBody>
                    <a:bodyPr/>
                    <a:p>
                      <a:pPr>
                        <a:buNone/>
                      </a:pPr>
                      <a:r>
                        <a:rPr lang="en-US"/>
                        <a:t>271.75</a:t>
                      </a:r>
                      <a:endParaRPr lang="en-US"/>
                    </a:p>
                  </a:txBody>
                  <a:tcPr/>
                </a:tc>
              </a:tr>
              <a:tr h="443865">
                <a:tc>
                  <a:txBody>
                    <a:bodyPr/>
                    <a:p>
                      <a:pPr>
                        <a:buNone/>
                      </a:pPr>
                      <a:r>
                        <a:rPr lang="en-US"/>
                        <a:t>9</a:t>
                      </a:r>
                      <a:endParaRPr lang="en-US"/>
                    </a:p>
                  </a:txBody>
                  <a:tcPr/>
                </a:tc>
                <a:tc>
                  <a:txBody>
                    <a:bodyPr/>
                    <a:p>
                      <a:pPr>
                        <a:buNone/>
                      </a:pPr>
                      <a:r>
                        <a:rPr lang="en-US"/>
                        <a:t>272.36</a:t>
                      </a:r>
                      <a:endParaRPr lang="en-US"/>
                    </a:p>
                  </a:txBody>
                  <a:tcPr/>
                </a:tc>
                <a:tc>
                  <a:txBody>
                    <a:bodyPr/>
                    <a:p>
                      <a:pPr>
                        <a:buNone/>
                      </a:pPr>
                      <a:r>
                        <a:rPr lang="en-US"/>
                        <a:t>269.46</a:t>
                      </a:r>
                      <a:endParaRPr lang="en-US"/>
                    </a:p>
                  </a:txBody>
                  <a:tcPr/>
                </a:tc>
              </a:tr>
              <a:tr h="443865">
                <a:tc>
                  <a:txBody>
                    <a:bodyPr/>
                    <a:p>
                      <a:pPr>
                        <a:buNone/>
                      </a:pPr>
                      <a:r>
                        <a:rPr lang="en-US"/>
                        <a:t>10</a:t>
                      </a:r>
                      <a:endParaRPr lang="en-US"/>
                    </a:p>
                  </a:txBody>
                  <a:tcPr/>
                </a:tc>
                <a:tc>
                  <a:txBody>
                    <a:bodyPr/>
                    <a:p>
                      <a:pPr>
                        <a:buNone/>
                      </a:pPr>
                      <a:r>
                        <a:rPr lang="en-US"/>
                        <a:t>267.45</a:t>
                      </a:r>
                      <a:endParaRPr lang="en-US"/>
                    </a:p>
                  </a:txBody>
                  <a:tcPr/>
                </a:tc>
                <a:tc>
                  <a:txBody>
                    <a:bodyPr/>
                    <a:p>
                      <a:pPr>
                        <a:buNone/>
                      </a:pPr>
                      <a:r>
                        <a:rPr lang="en-US"/>
                        <a:t>263.18</a:t>
                      </a:r>
                      <a:endParaRPr lang="en-US"/>
                    </a:p>
                  </a:txBody>
                  <a:tcPr/>
                </a:tc>
              </a:tr>
            </a:tbl>
          </a:graphicData>
        </a:graphic>
      </p:graphicFrame>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grpSp>
        <p:nvGrpSpPr>
          <p:cNvPr id="11266"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1274" name="文本框 28"/>
          <p:cNvSpPr txBox="1"/>
          <p:nvPr/>
        </p:nvSpPr>
        <p:spPr>
          <a:xfrm>
            <a:off x="211138" y="257175"/>
            <a:ext cx="3744912" cy="460375"/>
          </a:xfrm>
          <a:prstGeom prst="rect">
            <a:avLst/>
          </a:prstGeom>
          <a:noFill/>
          <a:ln w="9525">
            <a:noFill/>
          </a:ln>
        </p:spPr>
        <p:txBody>
          <a:bodyPr anchor="t">
            <a:spAutoFit/>
          </a:bodyPr>
          <a:p>
            <a:pPr>
              <a:buFont typeface="Arial" panose="020B0604020202020204" pitchFamily="34" charset="0"/>
            </a:pPr>
            <a:r>
              <a:rPr lang="en-US" altLang="zh-CN" sz="2400" b="1" dirty="0">
                <a:solidFill>
                  <a:srgbClr val="404040"/>
                </a:solidFill>
                <a:ea typeface="Calibri" panose="020F0502020204030204" pitchFamily="34" charset="0"/>
              </a:rPr>
              <a:t>HYPOTHESIS TEST</a:t>
            </a:r>
            <a:endParaRPr lang="zh-CN" altLang="en-US" sz="2400" b="1" dirty="0">
              <a:solidFill>
                <a:srgbClr val="404040"/>
              </a:solidFill>
              <a:ea typeface="Calibri" panose="020F0502020204030204" pitchFamily="34" charset="0"/>
            </a:endParaRPr>
          </a:p>
        </p:txBody>
      </p:sp>
      <p:sp>
        <p:nvSpPr>
          <p:cNvPr id="10253" name="文本框 6"/>
          <p:cNvSpPr txBox="1"/>
          <p:nvPr/>
        </p:nvSpPr>
        <p:spPr>
          <a:xfrm>
            <a:off x="211455" y="1025525"/>
            <a:ext cx="10365105" cy="4831080"/>
          </a:xfrm>
          <a:prstGeom prst="rect">
            <a:avLst/>
          </a:prstGeom>
          <a:noFill/>
          <a:ln w="9525">
            <a:noFill/>
          </a:ln>
        </p:spPr>
        <p:txBody>
          <a:bodyPr wrap="square" anchor="t">
            <a:spAutoFit/>
          </a:bodyPr>
          <a:p>
            <a:pPr>
              <a:buFont typeface="Arial" panose="020B0604020202020204" pitchFamily="34" charset="0"/>
            </a:pPr>
            <a:r>
              <a:rPr lang="en-US" altLang="zh-CN" sz="2800" dirty="0">
                <a:solidFill>
                  <a:srgbClr val="404040"/>
                </a:solidFill>
                <a:ea typeface="Calibri" panose="020F0502020204030204" pitchFamily="34" charset="0"/>
              </a:rPr>
              <a:t>Framing of Hypothesis : H</a:t>
            </a:r>
            <a:r>
              <a:rPr lang="en-US" altLang="zh-CN" sz="1600" dirty="0">
                <a:solidFill>
                  <a:srgbClr val="404040"/>
                </a:solidFill>
                <a:ea typeface="Calibri" panose="020F0502020204030204" pitchFamily="34" charset="0"/>
              </a:rPr>
              <a:t>0</a:t>
            </a:r>
            <a:r>
              <a:rPr lang="en-US" altLang="zh-CN" sz="2800" dirty="0">
                <a:solidFill>
                  <a:srgbClr val="404040"/>
                </a:solidFill>
                <a:ea typeface="Calibri" panose="020F0502020204030204" pitchFamily="34" charset="0"/>
              </a:rPr>
              <a:t> </a:t>
            </a:r>
            <a:r>
              <a:rPr lang="en-US" altLang="zh-CN" sz="2800" dirty="0">
                <a:solidFill>
                  <a:srgbClr val="404040"/>
                </a:solidFill>
                <a:latin typeface="+mn-lt"/>
                <a:ea typeface="Calibri" panose="020F0502020204030204" pitchFamily="34" charset="0"/>
                <a:cs typeface="+mn-lt"/>
              </a:rPr>
              <a:t>( μ</a:t>
            </a:r>
            <a:r>
              <a:rPr lang="en-US" altLang="zh-CN" sz="1400" dirty="0">
                <a:solidFill>
                  <a:srgbClr val="404040"/>
                </a:solidFill>
                <a:latin typeface="+mn-lt"/>
                <a:ea typeface="Calibri" panose="020F0502020204030204" pitchFamily="34" charset="0"/>
                <a:cs typeface="+mn-lt"/>
              </a:rPr>
              <a:t>A</a:t>
            </a:r>
            <a:r>
              <a:rPr lang="en-US" altLang="zh-CN" sz="2800" dirty="0">
                <a:solidFill>
                  <a:srgbClr val="404040"/>
                </a:solidFill>
                <a:latin typeface="+mn-lt"/>
                <a:ea typeface="Calibri" panose="020F0502020204030204" pitchFamily="34" charset="0"/>
                <a:cs typeface="+mn-lt"/>
              </a:rPr>
              <a:t> =  μ</a:t>
            </a:r>
            <a:r>
              <a:rPr lang="en-US" altLang="zh-CN" sz="1600" dirty="0">
                <a:solidFill>
                  <a:srgbClr val="404040"/>
                </a:solidFill>
                <a:latin typeface="+mn-lt"/>
                <a:ea typeface="Calibri" panose="020F0502020204030204" pitchFamily="34" charset="0"/>
                <a:cs typeface="+mn-lt"/>
              </a:rPr>
              <a:t>B</a:t>
            </a:r>
            <a:r>
              <a:rPr lang="en-US" altLang="zh-CN" sz="2800" dirty="0">
                <a:solidFill>
                  <a:srgbClr val="404040"/>
                </a:solidFill>
                <a:latin typeface="+mn-lt"/>
                <a:ea typeface="Calibri" panose="020F0502020204030204" pitchFamily="34" charset="0"/>
                <a:cs typeface="+mn-lt"/>
              </a:rPr>
              <a:t> )There will be no difference.</a:t>
            </a:r>
            <a:endParaRPr lang="en-US" altLang="zh-CN" sz="2800" dirty="0">
              <a:solidFill>
                <a:srgbClr val="404040"/>
              </a:solidFill>
              <a:latin typeface="+mn-lt"/>
              <a:ea typeface="Calibri" panose="020F0502020204030204" pitchFamily="34" charset="0"/>
              <a:cs typeface="+mn-lt"/>
            </a:endParaRPr>
          </a:p>
          <a:p>
            <a:pPr>
              <a:buFont typeface="Arial" panose="020B0604020202020204" pitchFamily="34" charset="0"/>
            </a:pPr>
            <a:r>
              <a:rPr lang="en-US" altLang="zh-CN" sz="2800" dirty="0">
                <a:solidFill>
                  <a:srgbClr val="404040"/>
                </a:solidFill>
                <a:latin typeface="+mn-lt"/>
                <a:ea typeface="Calibri" panose="020F0502020204030204" pitchFamily="34" charset="0"/>
                <a:cs typeface="+mn-lt"/>
              </a:rPr>
              <a:t>                                      </a:t>
            </a:r>
            <a:endParaRPr lang="en-US" altLang="zh-CN" sz="2800" dirty="0">
              <a:solidFill>
                <a:srgbClr val="404040"/>
              </a:solidFill>
              <a:latin typeface="+mn-lt"/>
              <a:ea typeface="Calibri" panose="020F0502020204030204" pitchFamily="34" charset="0"/>
              <a:cs typeface="+mn-lt"/>
            </a:endParaRPr>
          </a:p>
          <a:p>
            <a:pPr>
              <a:buFont typeface="Arial" panose="020B0604020202020204" pitchFamily="34" charset="0"/>
            </a:pPr>
            <a:r>
              <a:rPr lang="en-US" altLang="zh-CN" sz="2800" dirty="0">
                <a:solidFill>
                  <a:srgbClr val="404040"/>
                </a:solidFill>
                <a:latin typeface="+mn-lt"/>
                <a:ea typeface="Calibri" panose="020F0502020204030204" pitchFamily="34" charset="0"/>
                <a:cs typeface="+mn-lt"/>
              </a:rPr>
              <a:t>                                          : H</a:t>
            </a:r>
            <a:r>
              <a:rPr lang="en-US" altLang="zh-CN" sz="1600" dirty="0">
                <a:solidFill>
                  <a:srgbClr val="404040"/>
                </a:solidFill>
                <a:latin typeface="+mn-lt"/>
                <a:ea typeface="Calibri" panose="020F0502020204030204" pitchFamily="34" charset="0"/>
                <a:cs typeface="+mn-lt"/>
              </a:rPr>
              <a:t>1</a:t>
            </a:r>
            <a:r>
              <a:rPr lang="en-US" altLang="zh-CN" sz="2800" dirty="0">
                <a:solidFill>
                  <a:srgbClr val="404040"/>
                </a:solidFill>
                <a:latin typeface="+mn-lt"/>
                <a:ea typeface="Calibri" panose="020F0502020204030204" pitchFamily="34" charset="0"/>
                <a:cs typeface="+mn-lt"/>
              </a:rPr>
              <a:t> (  μ</a:t>
            </a:r>
            <a:r>
              <a:rPr lang="en-US" altLang="zh-CN" sz="1600" dirty="0">
                <a:solidFill>
                  <a:srgbClr val="404040"/>
                </a:solidFill>
                <a:latin typeface="+mn-lt"/>
                <a:ea typeface="Calibri" panose="020F0502020204030204" pitchFamily="34" charset="0"/>
                <a:cs typeface="+mn-lt"/>
              </a:rPr>
              <a:t>A </a:t>
            </a:r>
            <a:r>
              <a:rPr lang="en-US" altLang="zh-CN" sz="2800" dirty="0">
                <a:solidFill>
                  <a:srgbClr val="404040"/>
                </a:solidFill>
                <a:latin typeface="+mn-lt"/>
                <a:ea typeface="Calibri" panose="020F0502020204030204" pitchFamily="34" charset="0"/>
                <a:cs typeface="+mn-lt"/>
              </a:rPr>
              <a:t>≠</a:t>
            </a:r>
            <a:r>
              <a:rPr lang="en-US" altLang="zh-CN" sz="2800" dirty="0">
                <a:solidFill>
                  <a:srgbClr val="404040"/>
                </a:solidFill>
                <a:latin typeface="+mn-lt"/>
                <a:ea typeface="Calibri" panose="020F0502020204030204" pitchFamily="34" charset="0"/>
                <a:cs typeface="+mn-lt"/>
              </a:rPr>
              <a:t> μ</a:t>
            </a:r>
            <a:r>
              <a:rPr lang="en-US" altLang="zh-CN" sz="1600" dirty="0">
                <a:solidFill>
                  <a:srgbClr val="404040"/>
                </a:solidFill>
                <a:latin typeface="+mn-lt"/>
                <a:ea typeface="Calibri" panose="020F0502020204030204" pitchFamily="34" charset="0"/>
                <a:cs typeface="+mn-lt"/>
              </a:rPr>
              <a:t>B </a:t>
            </a:r>
            <a:r>
              <a:rPr lang="en-US" altLang="zh-CN" sz="2800" dirty="0">
                <a:solidFill>
                  <a:srgbClr val="404040"/>
                </a:solidFill>
                <a:latin typeface="+mn-lt"/>
                <a:ea typeface="Calibri" panose="020F0502020204030204" pitchFamily="34" charset="0"/>
                <a:cs typeface="+mn-lt"/>
              </a:rPr>
              <a:t>)There will be difference.</a:t>
            </a:r>
            <a:endParaRPr lang="en-US" altLang="zh-CN" sz="2800" dirty="0">
              <a:solidFill>
                <a:srgbClr val="404040"/>
              </a:solidFill>
              <a:latin typeface="+mn-lt"/>
              <a:ea typeface="Calibri" panose="020F0502020204030204" pitchFamily="34" charset="0"/>
              <a:cs typeface="+mn-lt"/>
            </a:endParaRPr>
          </a:p>
          <a:p>
            <a:pPr>
              <a:buFont typeface="Arial" panose="020B0604020202020204" pitchFamily="34" charset="0"/>
            </a:pPr>
            <a:endParaRPr lang="en-US" altLang="zh-CN" sz="2800" dirty="0">
              <a:solidFill>
                <a:srgbClr val="404040"/>
              </a:solidFill>
              <a:latin typeface="+mn-lt"/>
              <a:ea typeface="Calibri" panose="020F0502020204030204" pitchFamily="34" charset="0"/>
              <a:cs typeface="+mn-lt"/>
            </a:endParaRPr>
          </a:p>
          <a:p>
            <a:pPr>
              <a:buFont typeface="Arial" panose="020B0604020202020204" pitchFamily="34" charset="0"/>
            </a:pPr>
            <a:r>
              <a:rPr lang="en-US" altLang="zh-CN" sz="2800" dirty="0">
                <a:solidFill>
                  <a:srgbClr val="404040"/>
                </a:solidFill>
                <a:latin typeface="+mn-lt"/>
                <a:ea typeface="Calibri" panose="020F0502020204030204" pitchFamily="34" charset="0"/>
                <a:cs typeface="+mn-lt"/>
              </a:rPr>
              <a:t>From the hypothesis test : p = 0.56383( Value of p is greater than </a:t>
            </a:r>
            <a:r>
              <a:rPr lang="en-US" altLang="zh-CN" sz="2800" dirty="0">
                <a:solidFill>
                  <a:srgbClr val="404040"/>
                </a:solidFill>
                <a:uFillTx/>
                <a:ea typeface="Calibri" panose="020F0502020204030204" pitchFamily="34" charset="0"/>
                <a:sym typeface="+mn-ea"/>
              </a:rPr>
              <a:t>α )</a:t>
            </a:r>
            <a:endParaRPr lang="en-US" altLang="zh-CN" sz="2800" dirty="0">
              <a:solidFill>
                <a:srgbClr val="404040"/>
              </a:solidFill>
              <a:uFillTx/>
              <a:ea typeface="Calibri" panose="020F0502020204030204" pitchFamily="34" charset="0"/>
              <a:sym typeface="+mn-ea"/>
            </a:endParaRPr>
          </a:p>
          <a:p>
            <a:pPr>
              <a:buFont typeface="Arial" panose="020B0604020202020204" pitchFamily="34" charset="0"/>
            </a:pPr>
            <a:endParaRPr lang="en-US" altLang="zh-CN" sz="2800" dirty="0">
              <a:solidFill>
                <a:srgbClr val="404040"/>
              </a:solidFill>
              <a:latin typeface="+mn-lt"/>
              <a:ea typeface="Calibri" panose="020F0502020204030204" pitchFamily="34" charset="0"/>
              <a:cs typeface="+mn-lt"/>
            </a:endParaRPr>
          </a:p>
          <a:p>
            <a:pPr>
              <a:buFont typeface="Arial" panose="020B0604020202020204" pitchFamily="34" charset="0"/>
            </a:pPr>
            <a:r>
              <a:rPr lang="en-US" altLang="zh-CN" sz="2800" dirty="0">
                <a:solidFill>
                  <a:srgbClr val="404040"/>
                </a:solidFill>
                <a:latin typeface="+mn-lt"/>
                <a:ea typeface="Calibri" panose="020F0502020204030204" pitchFamily="34" charset="0"/>
                <a:cs typeface="+mn-lt"/>
              </a:rPr>
              <a:t>So,it accepts the Null hypothesis(H</a:t>
            </a:r>
            <a:r>
              <a:rPr lang="en-US" altLang="zh-CN" sz="1600" dirty="0">
                <a:solidFill>
                  <a:srgbClr val="404040"/>
                </a:solidFill>
                <a:latin typeface="+mn-lt"/>
                <a:ea typeface="Calibri" panose="020F0502020204030204" pitchFamily="34" charset="0"/>
                <a:cs typeface="+mn-lt"/>
              </a:rPr>
              <a:t>0</a:t>
            </a:r>
            <a:r>
              <a:rPr lang="en-US" altLang="zh-CN" sz="2800" dirty="0">
                <a:solidFill>
                  <a:srgbClr val="404040"/>
                </a:solidFill>
                <a:latin typeface="+mn-lt"/>
                <a:ea typeface="Calibri" panose="020F0502020204030204" pitchFamily="34" charset="0"/>
                <a:cs typeface="+mn-lt"/>
              </a:rPr>
              <a:t>) .</a:t>
            </a:r>
            <a:endParaRPr lang="en-US" altLang="zh-CN" sz="2800" dirty="0">
              <a:solidFill>
                <a:srgbClr val="404040"/>
              </a:solidFill>
              <a:latin typeface="+mn-lt"/>
              <a:ea typeface="Calibri" panose="020F0502020204030204" pitchFamily="34" charset="0"/>
              <a:cs typeface="+mn-lt"/>
            </a:endParaRPr>
          </a:p>
          <a:p>
            <a:pPr>
              <a:buFont typeface="Arial" panose="020B0604020202020204" pitchFamily="34" charset="0"/>
            </a:pPr>
            <a:endParaRPr lang="en-US" altLang="zh-CN" sz="2800" dirty="0">
              <a:solidFill>
                <a:srgbClr val="404040"/>
              </a:solidFill>
              <a:latin typeface="+mn-lt"/>
              <a:ea typeface="Calibri" panose="020F0502020204030204" pitchFamily="34" charset="0"/>
              <a:cs typeface="+mn-lt"/>
            </a:endParaRPr>
          </a:p>
          <a:p>
            <a:pPr>
              <a:buFont typeface="Arial" panose="020B0604020202020204" pitchFamily="34" charset="0"/>
            </a:pPr>
            <a:r>
              <a:rPr lang="en-US" altLang="zh-CN" sz="2800" dirty="0">
                <a:solidFill>
                  <a:srgbClr val="404040"/>
                </a:solidFill>
                <a:latin typeface="+mn-lt"/>
                <a:ea typeface="Calibri" panose="020F0502020204030204" pitchFamily="34" charset="0"/>
                <a:cs typeface="+mn-lt"/>
              </a:rPr>
              <a:t>There will be no difference of stock price at </a:t>
            </a:r>
            <a:endParaRPr lang="en-US" altLang="zh-CN" sz="2800" dirty="0">
              <a:solidFill>
                <a:srgbClr val="404040"/>
              </a:solidFill>
              <a:latin typeface="+mn-lt"/>
              <a:ea typeface="Calibri" panose="020F0502020204030204" pitchFamily="34" charset="0"/>
              <a:cs typeface="+mn-lt"/>
            </a:endParaRPr>
          </a:p>
          <a:p>
            <a:pPr>
              <a:buFont typeface="Arial" panose="020B0604020202020204" pitchFamily="34" charset="0"/>
            </a:pPr>
            <a:r>
              <a:rPr lang="en-US" altLang="zh-CN" sz="2800" dirty="0">
                <a:solidFill>
                  <a:srgbClr val="404040"/>
                </a:solidFill>
                <a:latin typeface="+mn-lt"/>
                <a:ea typeface="Calibri" panose="020F0502020204030204" pitchFamily="34" charset="0"/>
                <a:cs typeface="+mn-lt"/>
              </a:rPr>
              <a:t>market open and the closing of the day.</a:t>
            </a:r>
            <a:endParaRPr lang="en-US" altLang="zh-CN" sz="2800" dirty="0">
              <a:solidFill>
                <a:srgbClr val="404040"/>
              </a:solidFill>
              <a:ea typeface="Calibri" panose="020F0502020204030204" pitchFamily="34" charset="0"/>
            </a:endParaRPr>
          </a:p>
          <a:p>
            <a:pPr>
              <a:buFont typeface="Arial" panose="020B0604020202020204" pitchFamily="34" charset="0"/>
            </a:pPr>
            <a:endParaRPr lang="en-US" altLang="zh-CN" sz="2800" dirty="0">
              <a:solidFill>
                <a:srgbClr val="404040"/>
              </a:solidFill>
              <a:ea typeface="Calibri" panose="020F0502020204030204" pitchFamily="34" charset="0"/>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2"/>
          <a:srcRect l="5727" r="16841" b="26530"/>
          <a:stretch>
            <a:fillRect/>
          </a:stretch>
        </p:blipFill>
        <p:spPr>
          <a:xfrm>
            <a:off x="0" y="0"/>
            <a:ext cx="12192000" cy="6858000"/>
          </a:xfrm>
          <a:prstGeom prst="rect">
            <a:avLst/>
          </a:prstGeom>
          <a:noFill/>
          <a:ln w="9525">
            <a:noFill/>
          </a:ln>
        </p:spPr>
      </p:pic>
      <p:sp>
        <p:nvSpPr>
          <p:cNvPr id="10253" name="文本框 6"/>
          <p:cNvSpPr txBox="1"/>
          <p:nvPr/>
        </p:nvSpPr>
        <p:spPr>
          <a:xfrm>
            <a:off x="2416175" y="5203825"/>
            <a:ext cx="7152005" cy="953135"/>
          </a:xfrm>
          <a:prstGeom prst="rect">
            <a:avLst/>
          </a:prstGeom>
          <a:noFill/>
          <a:ln w="9525">
            <a:noFill/>
          </a:ln>
        </p:spPr>
        <p:txBody>
          <a:bodyPr wrap="square" anchor="t">
            <a:spAutoFit/>
          </a:bodyPr>
          <a:p>
            <a:pPr>
              <a:buFont typeface="Arial" panose="020B0604020202020204" pitchFamily="34" charset="0"/>
            </a:pPr>
            <a:r>
              <a:rPr lang="en-US" altLang="zh-CN" sz="2800" dirty="0">
                <a:solidFill>
                  <a:srgbClr val="404040"/>
                </a:solidFill>
                <a:uFillTx/>
                <a:ea typeface="Calibri" panose="020F0502020204030204" pitchFamily="34" charset="0"/>
              </a:rPr>
              <a:t>Graphical representation of Stock price at the open and closing of the market.</a:t>
            </a:r>
            <a:endParaRPr lang="en-US" altLang="zh-CN" sz="2800" dirty="0">
              <a:solidFill>
                <a:srgbClr val="404040"/>
              </a:solidFill>
              <a:uFillTx/>
              <a:ea typeface="Calibri" panose="020F0502020204030204" pitchFamily="34" charset="0"/>
            </a:endParaRPr>
          </a:p>
        </p:txBody>
      </p:sp>
      <p:graphicFrame>
        <p:nvGraphicFramePr>
          <p:cNvPr id="6" name="Chart 5"/>
          <p:cNvGraphicFramePr/>
          <p:nvPr/>
        </p:nvGraphicFramePr>
        <p:xfrm>
          <a:off x="2183765" y="791845"/>
          <a:ext cx="7616190" cy="4334510"/>
        </p:xfrm>
        <a:graphic>
          <a:graphicData uri="http://schemas.openxmlformats.org/drawingml/2006/chart">
            <c:chart xmlns:c="http://schemas.openxmlformats.org/drawingml/2006/chart" xmlns:r="http://schemas.openxmlformats.org/officeDocument/2006/relationships" r:id="rId1"/>
          </a:graphicData>
        </a:graphic>
      </p:graphicFrame>
      <p:sp>
        <p:nvSpPr>
          <p:cNvPr id="11274" name="文本框 28"/>
          <p:cNvSpPr txBox="1"/>
          <p:nvPr/>
        </p:nvSpPr>
        <p:spPr>
          <a:xfrm>
            <a:off x="290830" y="254000"/>
            <a:ext cx="4347210" cy="460375"/>
          </a:xfrm>
          <a:prstGeom prst="rect">
            <a:avLst/>
          </a:prstGeom>
          <a:noFill/>
          <a:ln w="9525">
            <a:noFill/>
          </a:ln>
        </p:spPr>
        <p:txBody>
          <a:bodyPr wrap="square" anchor="t">
            <a:spAutoFit/>
          </a:bodyPr>
          <a:p>
            <a:pPr>
              <a:buFont typeface="Arial" panose="020B0604020202020204" pitchFamily="34" charset="0"/>
            </a:pPr>
            <a:r>
              <a:rPr lang="en-US" altLang="zh-CN" sz="2400" b="1" dirty="0">
                <a:solidFill>
                  <a:srgbClr val="404040"/>
                </a:solidFill>
                <a:ea typeface="Calibri" panose="020F0502020204030204" pitchFamily="34" charset="0"/>
              </a:rPr>
              <a:t>GRAPHICAL REPRESENTATION</a:t>
            </a:r>
            <a:endParaRPr lang="zh-CN" altLang="en-US" sz="2400" b="1" dirty="0">
              <a:solidFill>
                <a:srgbClr val="404040"/>
              </a:solidFill>
              <a:ea typeface="Calibri" panose="020F0502020204030204" pitchFamily="34" charset="0"/>
            </a:endParaRPr>
          </a:p>
        </p:txBody>
      </p:sp>
      <p:grpSp>
        <p:nvGrpSpPr>
          <p:cNvPr id="11266"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3314"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3322"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US" altLang="zh-CN" sz="2400" b="1" dirty="0">
                <a:solidFill>
                  <a:srgbClr val="404040"/>
                </a:solidFill>
                <a:ea typeface="Calibri" panose="020F0502020204030204" pitchFamily="34" charset="0"/>
              </a:rPr>
              <a:t>ADVERTISEMENT</a:t>
            </a:r>
            <a:endParaRPr lang="zh-CN" altLang="en-US" sz="2400" b="1" dirty="0">
              <a:solidFill>
                <a:srgbClr val="404040"/>
              </a:solidFill>
              <a:ea typeface="Calibri" panose="020F0502020204030204" pitchFamily="34" charset="0"/>
            </a:endParaRPr>
          </a:p>
        </p:txBody>
      </p:sp>
      <p:pic>
        <p:nvPicPr>
          <p:cNvPr id="100" name="Picture 99"/>
          <p:cNvPicPr/>
          <p:nvPr/>
        </p:nvPicPr>
        <p:blipFill>
          <a:blip r:embed="rId2"/>
          <a:stretch>
            <a:fillRect/>
          </a:stretch>
        </p:blipFill>
        <p:spPr>
          <a:xfrm>
            <a:off x="7337425" y="1224280"/>
            <a:ext cx="2169795" cy="2454275"/>
          </a:xfrm>
          <a:prstGeom prst="ellipse">
            <a:avLst/>
          </a:prstGeom>
          <a:noFill/>
          <a:ln w="9525">
            <a:noFill/>
          </a:ln>
        </p:spPr>
      </p:pic>
      <p:pic>
        <p:nvPicPr>
          <p:cNvPr id="101" name="Picture 100"/>
          <p:cNvPicPr/>
          <p:nvPr/>
        </p:nvPicPr>
        <p:blipFill>
          <a:blip r:embed="rId3"/>
          <a:stretch>
            <a:fillRect/>
          </a:stretch>
        </p:blipFill>
        <p:spPr>
          <a:xfrm>
            <a:off x="9507220" y="1776730"/>
            <a:ext cx="1847850" cy="1901825"/>
          </a:xfrm>
          <a:prstGeom prst="ellipse">
            <a:avLst/>
          </a:prstGeom>
          <a:noFill/>
          <a:ln w="9525">
            <a:noFill/>
          </a:ln>
        </p:spPr>
      </p:pic>
      <p:pic>
        <p:nvPicPr>
          <p:cNvPr id="102" name="Picture 101"/>
          <p:cNvPicPr/>
          <p:nvPr/>
        </p:nvPicPr>
        <p:blipFill>
          <a:blip r:embed="rId4"/>
          <a:srcRect l="5538" t="12940" r="5538" b="16250"/>
          <a:stretch>
            <a:fillRect/>
          </a:stretch>
        </p:blipFill>
        <p:spPr>
          <a:xfrm>
            <a:off x="7822565" y="3678555"/>
            <a:ext cx="1684655" cy="1689100"/>
          </a:xfrm>
          <a:prstGeom prst="ellipse">
            <a:avLst/>
          </a:prstGeom>
          <a:noFill/>
          <a:ln w="9525">
            <a:noFill/>
          </a:ln>
        </p:spPr>
      </p:pic>
      <p:pic>
        <p:nvPicPr>
          <p:cNvPr id="103" name="Picture 102"/>
          <p:cNvPicPr/>
          <p:nvPr/>
        </p:nvPicPr>
        <p:blipFill>
          <a:blip r:embed="rId5"/>
          <a:stretch>
            <a:fillRect/>
          </a:stretch>
        </p:blipFill>
        <p:spPr>
          <a:xfrm>
            <a:off x="9507220" y="3678555"/>
            <a:ext cx="1131570" cy="1264920"/>
          </a:xfrm>
          <a:prstGeom prst="ellipse">
            <a:avLst/>
          </a:prstGeom>
          <a:noFill/>
          <a:ln w="9525">
            <a:noFill/>
          </a:ln>
        </p:spPr>
      </p:pic>
      <p:sp>
        <p:nvSpPr>
          <p:cNvPr id="10253" name="文本框 6"/>
          <p:cNvSpPr txBox="1"/>
          <p:nvPr/>
        </p:nvSpPr>
        <p:spPr>
          <a:xfrm>
            <a:off x="129540" y="1318260"/>
            <a:ext cx="6766560" cy="2676525"/>
          </a:xfrm>
          <a:prstGeom prst="rect">
            <a:avLst/>
          </a:prstGeom>
          <a:noFill/>
          <a:ln w="9525">
            <a:noFill/>
          </a:ln>
        </p:spPr>
        <p:txBody>
          <a:bodyPr wrap="square" anchor="t">
            <a:spAutoFit/>
          </a:bodyPr>
          <a:p>
            <a:pPr>
              <a:buFont typeface="Arial" panose="020B0604020202020204" pitchFamily="34" charset="0"/>
            </a:pPr>
            <a:r>
              <a:rPr lang="en-US" altLang="zh-CN" sz="2800" dirty="0">
                <a:solidFill>
                  <a:srgbClr val="404040"/>
                </a:solidFill>
                <a:uFillTx/>
                <a:ea typeface="Calibri" panose="020F0502020204030204" pitchFamily="34" charset="0"/>
              </a:rPr>
              <a:t>The main target audience of Domino’s fast food franchise in india is between 18-35 in demographics.The target audience for Domino’s digital marketing straty is the larger portion of people who would end up buying a pizza with or with out a reason.</a:t>
            </a:r>
            <a:endParaRPr lang="en-US" altLang="zh-CN" sz="2800" dirty="0">
              <a:solidFill>
                <a:srgbClr val="404040"/>
              </a:solidFill>
              <a:uFillTx/>
              <a:ea typeface="Calibri" panose="020F0502020204030204" pitchFamily="34" charset="0"/>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29698" name="组合 4"/>
          <p:cNvGrpSpPr/>
          <p:nvPr/>
        </p:nvGrpSpPr>
        <p:grpSpPr>
          <a:xfrm>
            <a:off x="2648585" y="2217669"/>
            <a:ext cx="8475345" cy="2300356"/>
            <a:chOff x="3401263" y="1980069"/>
            <a:chExt cx="7374979" cy="2116786"/>
          </a:xfrm>
        </p:grpSpPr>
        <p:grpSp>
          <p:nvGrpSpPr>
            <p:cNvPr id="29699" name="组合 5"/>
            <p:cNvGrpSpPr/>
            <p:nvPr/>
          </p:nvGrpSpPr>
          <p:grpSpPr>
            <a:xfrm>
              <a:off x="3590925" y="1980069"/>
              <a:ext cx="5010150" cy="679906"/>
              <a:chOff x="4324350" y="2295525"/>
              <a:chExt cx="3733800" cy="679906"/>
            </a:xfrm>
          </p:grpSpPr>
          <p:cxnSp>
            <p:nvCxnSpPr>
              <p:cNvPr id="15" name="直接连接符 14"/>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9704" name="组合 6"/>
            <p:cNvGrpSpPr/>
            <p:nvPr/>
          </p:nvGrpSpPr>
          <p:grpSpPr>
            <a:xfrm flipH="1" flipV="1">
              <a:off x="3457574" y="3370824"/>
              <a:ext cx="4951785" cy="726031"/>
              <a:chOff x="4324350" y="2295525"/>
              <a:chExt cx="3733800" cy="679906"/>
            </a:xfrm>
          </p:grpSpPr>
          <p:cxnSp>
            <p:nvCxnSpPr>
              <p:cNvPr id="11" name="直接连接符 10"/>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9709" name="文本框 7"/>
            <p:cNvSpPr txBox="1"/>
            <p:nvPr/>
          </p:nvSpPr>
          <p:spPr>
            <a:xfrm>
              <a:off x="3401263" y="2179096"/>
              <a:ext cx="7374979" cy="1443286"/>
            </a:xfrm>
            <a:prstGeom prst="rect">
              <a:avLst/>
            </a:prstGeom>
            <a:noFill/>
            <a:ln w="9525">
              <a:noFill/>
            </a:ln>
          </p:spPr>
          <p:txBody>
            <a:bodyPr wrap="square" anchor="t">
              <a:spAutoFit/>
            </a:bodyPr>
            <a:p>
              <a:pPr defTabSz="914400"/>
              <a:r>
                <a:rPr lang="en-US" altLang="zh-CN" sz="9600" i="1" dirty="0">
                  <a:solidFill>
                    <a:srgbClr val="404040"/>
                  </a:solidFill>
                  <a:ea typeface="Calibri" panose="020F0502020204030204" pitchFamily="34" charset="0"/>
                </a:rPr>
                <a:t>THANKYOU</a:t>
              </a:r>
              <a:endParaRPr lang="en-US" altLang="zh-CN" sz="9600" i="1" dirty="0">
                <a:solidFill>
                  <a:srgbClr val="404040"/>
                </a:solidFill>
                <a:ea typeface="Calibri" panose="020F0502020204030204" pitchFamily="34" charset="0"/>
              </a:endParaRPr>
            </a:p>
          </p:txBody>
        </p:sp>
      </p:grpSp>
      <p:sp>
        <p:nvSpPr>
          <p:cNvPr id="4110" name="文本框 8"/>
          <p:cNvSpPr txBox="1"/>
          <p:nvPr/>
        </p:nvSpPr>
        <p:spPr>
          <a:xfrm>
            <a:off x="6711950" y="5448300"/>
            <a:ext cx="5996940" cy="829945"/>
          </a:xfrm>
          <a:prstGeom prst="rect">
            <a:avLst/>
          </a:prstGeom>
          <a:noFill/>
          <a:ln w="9525">
            <a:noFill/>
          </a:ln>
        </p:spPr>
        <p:txBody>
          <a:bodyPr wrap="square" anchor="t">
            <a:spAutoFit/>
          </a:bodyPr>
          <a:p>
            <a:pPr algn="ctr" defTabSz="914400"/>
            <a:r>
              <a:rPr lang="en-US" altLang="zh-CN" sz="2400" dirty="0">
                <a:solidFill>
                  <a:srgbClr val="404040"/>
                </a:solidFill>
                <a:ea typeface="Calibri" panose="020F0502020204030204" pitchFamily="34" charset="0"/>
                <a:sym typeface="Arial" panose="020B0604020202020204" pitchFamily="34" charset="0"/>
              </a:rPr>
              <a:t>Presented by,                                                  Mangena Suswetha</a:t>
            </a:r>
            <a:endParaRPr lang="en-US" altLang="zh-CN" sz="2400" dirty="0">
              <a:solidFill>
                <a:srgbClr val="404040"/>
              </a:solidFill>
              <a:ea typeface="Calibri" panose="020F0502020204030204" pitchFamily="34" charset="0"/>
              <a:sym typeface="Arial" panose="020B0604020202020204" pitchFamily="34" charset="0"/>
            </a:endParaRPr>
          </a:p>
        </p:txBody>
      </p:sp>
    </p:spTree>
  </p:cSld>
  <p:clrMapOvr>
    <a:masterClrMapping/>
  </p:clrMapOvr>
  <p:transition spd="slow">
    <p:wipe/>
  </p:transition>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1420</Words>
  <Application>WPS Presentation</Application>
  <PresentationFormat>宽屏</PresentationFormat>
  <Paragraphs>108</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user</cp:lastModifiedBy>
  <cp:revision>21</cp:revision>
  <dcterms:created xsi:type="dcterms:W3CDTF">2016-01-13T03:02:00Z</dcterms:created>
  <dcterms:modified xsi:type="dcterms:W3CDTF">2022-03-27T12:51:10Z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1033-11.2.0.11042</vt:lpwstr>
  </property>
  <property fmtid="{D5CDD505-2E9C-101B-9397-08002B2CF9AE}" pid="3" name="ICV">
    <vt:lpwstr>03BED7CA81AB49F68D69BE04126A7B49</vt:lpwstr>
  </property>
</Properties>
</file>