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656080" x="1082040"/>
            <a:ext cy="1470000" cx="70509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Font typeface="Satisfy"/>
              <a:defRPr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230880" x="1082040"/>
            <a:ext cy="925499" cx="70358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6333134" x="8556791"/>
            <a:ext cy="524699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6333134" x="8556791"/>
            <a:ext cy="524699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/>
          <p:nvPr/>
        </p:nvSpPr>
        <p:spPr>
          <a:xfrm rot="10800000" flipH="1">
            <a:off y="-4700" x="-348182"/>
            <a:ext cy="6862700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 rot="10800000" flipH="1">
            <a:off y="-4700" x="-1118653"/>
            <a:ext cy="6862700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y="-6969" x="8088846"/>
            <a:ext cy="6864969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658990" x="457200"/>
            <a:ext cy="4840199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658990" x="4648200"/>
            <a:ext cy="4840199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6333134" x="8556791"/>
            <a:ext cy="524699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/>
        </p:nvSpPr>
        <p:spPr>
          <a:xfrm rot="10800000" flipH="1">
            <a:off y="-4700" x="-348182"/>
            <a:ext cy="6862700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 rot="10800000" flipH="1">
            <a:off y="-4700" x="-1118653"/>
            <a:ext cy="6862700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rot="10800000">
            <a:off y="-6969" x="8088846"/>
            <a:ext cy="6864969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y="6333134" x="8556791"/>
            <a:ext cy="524699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31" name="Shape 31"/>
          <p:cNvGrpSpPr/>
          <p:nvPr/>
        </p:nvGrpSpPr>
        <p:grpSpPr>
          <a:xfrm>
            <a:off y="4933386" x="-6264"/>
            <a:ext cy="3100650" cx="9150267"/>
            <a:chOff y="4933386" x="-6264"/>
            <a:chExt cy="3100650" cx="9150267"/>
          </a:xfrm>
        </p:grpSpPr>
        <p:sp>
          <p:nvSpPr>
            <p:cNvPr id="32" name="Shape 32"/>
            <p:cNvSpPr/>
            <p:nvPr/>
          </p:nvSpPr>
          <p:spPr>
            <a:xfrm>
              <a:off y="5537200" x="-7"/>
              <a:ext cy="1574769" cx="9144008"/>
            </a:xfrm>
            <a:custGeom>
              <a:pathLst>
                <a:path w="9144009" extrusionOk="0" h="1257301">
                  <a:moveTo>
                    <a:pt y="266700" x="5"/>
                  </a:moveTo>
                  <a:cubicBezTo>
                    <a:pt y="1257301" x="8115305"/>
                    <a:pt y="0" x="7620009"/>
                    <a:pt y="186267" x="9144009"/>
                  </a:cubicBezTo>
                  <a:cubicBezTo>
                    <a:pt y="441678" x="9144008"/>
                    <a:pt y="818763" x="9143998"/>
                    <a:pt y="1074174" x="9143997"/>
                  </a:cubicBezTo>
                  <a:lnTo>
                    <a:pt y="1086874" x="0"/>
                  </a:lnTo>
                  <a:cubicBezTo>
                    <a:pt y="854041" x="0"/>
                    <a:pt y="499533" x="5"/>
                    <a:pt y="266700" x="5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5400000" flipH="1">
              <a:off y="1908578" x="3018543"/>
              <a:ext cy="9150266" cx="3100650"/>
            </a:xfrm>
            <a:custGeom>
              <a:pathLst>
                <a:path w="8053639" extrusionOk="0" h="6879900">
                  <a:moveTo>
                    <a:pt y="16025" x="4696126"/>
                  </a:moveTo>
                  <a:lnTo>
                    <a:pt y="0" x="2920537"/>
                  </a:lnTo>
                  <a:cubicBezTo>
                    <a:pt y="2293300" x="2927053"/>
                    <a:pt y="4586600" x="2933568"/>
                    <a:pt y="6879900" x="2940084"/>
                  </a:cubicBezTo>
                  <a:lnTo>
                    <a:pt y="6861462" x="4085318"/>
                  </a:lnTo>
                  <a:cubicBezTo>
                    <a:pt y="4651267" x="8053639"/>
                    <a:pt y="3113439" x="0"/>
                    <a:pt y="16025" x="4696126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%" r="100%"/>
              </a:path>
              <a:tileRect b="-100%" l="-100%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y="5740400" x="-7"/>
              <a:ext cy="1574769" cx="9144010"/>
            </a:xfrm>
            <a:custGeom>
              <a:pathLst>
                <a:path w="9144011" extrusionOk="0" h="1257301">
                  <a:moveTo>
                    <a:pt y="266700" x="7"/>
                  </a:moveTo>
                  <a:cubicBezTo>
                    <a:pt y="1257301" x="8115307"/>
                    <a:pt y="0" x="7620011"/>
                    <a:pt y="186267" x="9144011"/>
                  </a:cubicBezTo>
                  <a:lnTo>
                    <a:pt y="921775" x="9144011"/>
                  </a:lnTo>
                  <a:lnTo>
                    <a:pt y="931914" x="0"/>
                  </a:lnTo>
                  <a:cubicBezTo>
                    <a:pt y="699081" x="0"/>
                    <a:pt y="499533" x="7"/>
                    <a:pt y="266700" x="7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idx="1" type="body"/>
          </p:nvPr>
        </p:nvSpPr>
        <p:spPr>
          <a:xfrm>
            <a:off y="5367337" x="1792288"/>
            <a:ext cy="804899" cx="5486399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y="6333134" x="8556791"/>
            <a:ext cy="524699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y="6333134" x="8556791"/>
            <a:ext cy="524699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y="685800" x="2133600"/>
            <a:ext cy="3657600" cx="609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81610" marL="274320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Font typeface="Noto Symbol"/>
              <a:buChar char="❧"/>
              <a:defRPr/>
            </a:lvl1pPr>
            <a:lvl2pPr algn="l" rtl="0" indent="-186690" marL="640080">
              <a:spcBef>
                <a:spcPts val="380"/>
              </a:spcBef>
              <a:buClr>
                <a:schemeClr val="lt1"/>
              </a:buClr>
              <a:buFont typeface="Noto Symbol"/>
              <a:buChar char="❧"/>
              <a:defRPr/>
            </a:lvl2pPr>
            <a:lvl3pPr algn="l" rtl="0" indent="-191769" marL="1005839">
              <a:spcBef>
                <a:spcPts val="340"/>
              </a:spcBef>
              <a:buClr>
                <a:schemeClr val="lt1"/>
              </a:buClr>
              <a:buFont typeface="Noto Symbol"/>
              <a:buChar char="•"/>
              <a:defRPr/>
            </a:lvl3pPr>
            <a:lvl4pPr algn="l" rtl="0" indent="-205739" marL="1371600">
              <a:spcBef>
                <a:spcPts val="320"/>
              </a:spcBef>
              <a:buClr>
                <a:schemeClr val="lt1"/>
              </a:buClr>
              <a:buFont typeface="Noto Symbol"/>
              <a:buChar char="❧"/>
              <a:defRPr/>
            </a:lvl4pPr>
            <a:lvl5pPr algn="l" rtl="0" indent="-204470" marL="1645920">
              <a:spcBef>
                <a:spcPts val="300"/>
              </a:spcBef>
              <a:buClr>
                <a:schemeClr val="lt1"/>
              </a:buClr>
              <a:buFont typeface="Noto Symbol"/>
              <a:buChar char="❧"/>
              <a:defRPr/>
            </a:lvl5pPr>
            <a:lvl6pPr algn="l" rtl="0" indent="-210820" marL="1965960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6pPr>
            <a:lvl7pPr algn="l" rtl="0" indent="-205739" marL="2240280">
              <a:spcBef>
                <a:spcPts val="280"/>
              </a:spcBef>
              <a:buClr>
                <a:schemeClr val="lt1"/>
              </a:buClr>
              <a:buFont typeface="Noto Symbol"/>
              <a:buChar char="•"/>
              <a:defRPr/>
            </a:lvl7pPr>
            <a:lvl8pPr algn="l" rtl="0" indent="-213360" marL="2514600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8pPr>
            <a:lvl9pPr algn="l" rtl="0" indent="-203200" marL="2834640">
              <a:spcBef>
                <a:spcPts val="280"/>
              </a:spcBef>
              <a:buClr>
                <a:schemeClr val="lt1"/>
              </a:buClr>
              <a:buFont typeface="Noto Symbol"/>
              <a:buChar char="❧"/>
              <a:defRPr/>
            </a:lvl9pPr>
          </a:lstStyle>
          <a:p/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y="4876800" x="777239"/>
            <a:ext cy="914400" cx="7543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y="6154737" x="6172200"/>
            <a:ext cy="36509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y="5842000" x="822959"/>
            <a:ext cy="304799" cx="2133599"/>
          </a:xfrm>
          <a:prstGeom prst="rect">
            <a:avLst/>
          </a:prstGeom>
          <a:noFill/>
          <a:ln>
            <a:noFill/>
          </a:ln>
        </p:spPr>
        <p:txBody>
          <a:bodyPr bIns="9125" rIns="91425" lIns="91425" tIns="45700" anchor="b" anchorCtr="0">
            <a:noAutofit/>
          </a:bodyPr>
          <a:lstStyle>
            <a:lvl1pPr algn="l" rtl="0" marR="0" indent="0" marL="0">
              <a:spcBef>
                <a:spcPts val="0"/>
              </a:spcBef>
              <a:buNone/>
              <a:defRPr strike="noStrike" u="none" b="0" cap="none" baseline="0" sz="1600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y="6154737" x="822959"/>
            <a:ext cy="365099" cx="457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3C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727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6333134" x="8556791"/>
            <a:ext cy="524699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yxnely.wix.com/pwa1-portfolio" Type="http://schemas.openxmlformats.org/officeDocument/2006/relationships/hyperlink" TargetMode="External" Id="rId4"/><Relationship Target="ttp://yxnely.wix.com/pwa1-portfolio" Type="http://schemas.openxmlformats.org/officeDocument/2006/relationships/hyperlink" TargetMode="External" Id="rId3"/><Relationship Target="../media/image00.png" Type="http://schemas.openxmlformats.org/officeDocument/2006/relationships/image" Id="rId5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4"/><Relationship Target="../media/image07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0.png" Type="http://schemas.openxmlformats.org/officeDocument/2006/relationships/image" Id="rId3"/><Relationship Target="../media/image04.jpg" Type="http://schemas.openxmlformats.org/officeDocument/2006/relationships/image" Id="rId6"/><Relationship Target="../media/image05.png" Type="http://schemas.openxmlformats.org/officeDocument/2006/relationships/image" Id="rId5"/><Relationship Target="../media/image06.png" Type="http://schemas.openxmlformats.org/officeDocument/2006/relationships/image" Id="rId7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6" name="Shape 4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401650" x="2076634"/>
            <a:ext cy="2093699" cx="49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/>
          <p:nvPr/>
        </p:nvSpPr>
        <p:spPr>
          <a:xfrm>
            <a:off y="1614675" x="3705475"/>
            <a:ext cy="457200" cx="137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y="1611323" x="371150"/>
            <a:ext cy="4244100" cx="7831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-334010" marL="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❖"/>
            </a:pPr>
            <a:r>
              <a:rPr sz="2400" lang="en-US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Wix - Will be used to host your site (the host we use for all of our sites).</a:t>
            </a:r>
          </a:p>
          <a:p>
            <a:pPr algn="l" rtl="0" lvl="0" marR="0" indent="-334010" marL="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❖"/>
            </a:pPr>
            <a:r>
              <a:rPr sz="2400" lang="en-US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Github - Will be used for all backups.</a:t>
            </a:r>
          </a:p>
          <a:p>
            <a:pPr algn="l" rtl="0" lvl="1" marR="0" indent="-260350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➢"/>
            </a:pPr>
            <a:r>
              <a:rPr sz="2400" lang="en-US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Back-ups are done after every change.</a:t>
            </a:r>
          </a:p>
          <a:p>
            <a:pPr algn="l" rtl="0" lvl="1" marR="0" indent="-260350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➢"/>
            </a:pPr>
            <a:r>
              <a:rPr sz="2400" lang="en-US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FrontTech will log where they left off when project is handed over to another worker.</a:t>
            </a:r>
          </a:p>
          <a:p>
            <a:pPr algn="l" rtl="0" lvl="0" marR="0" indent="-334010" marL="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❖"/>
            </a:pPr>
            <a:r>
              <a:rPr sz="2400" lang="en-US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Portfolios:</a:t>
            </a:r>
          </a:p>
          <a:p>
            <a:pPr algn="l" rtl="0" lvl="1" marR="0" indent="-260350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➢"/>
            </a:pPr>
            <a:r>
              <a:rPr sz="2400" lang="en-US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http://wadeness23.wix.com/pwa1-portfolio</a:t>
            </a:r>
          </a:p>
          <a:p>
            <a:pPr algn="l" rtl="0" lvl="1" marR="0" indent="-260350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➢"/>
            </a:pPr>
            <a:r>
              <a:rPr sz="2400" lang="en-US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hlinkClick r:id="rId4"/>
              </a:rPr>
              <a:t>http://yxnely.wix.com/pwa1-portfolio</a:t>
            </a:r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y="2067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sz="4900" lang="en-US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Hosting and Backup</a:t>
            </a:r>
          </a:p>
        </p:txBody>
      </p:sp>
      <p:cxnSp>
        <p:nvCxnSpPr>
          <p:cNvPr id="135" name="Shape 135"/>
          <p:cNvCxnSpPr/>
          <p:nvPr/>
        </p:nvCxnSpPr>
        <p:spPr>
          <a:xfrm rot="10800000" flipH="1">
            <a:off y="6265074" x="457200"/>
            <a:ext cy="5100" cx="469440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w="lg" len="lg" type="none"/>
            <a:tailEnd w="lg" len="lg" type="none"/>
          </a:ln>
        </p:spPr>
      </p:cxnSp>
      <p:pic>
        <p:nvPicPr>
          <p:cNvPr id="136" name="Shape 136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5940175" x="7640326"/>
            <a:ext cy="556199" cx="13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y="5989525" x="5351212"/>
            <a:ext cy="556199" cx="2089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PWA - International</a:t>
            </a:r>
          </a:p>
        </p:txBody>
      </p:sp>
      <p:cxnSp>
        <p:nvCxnSpPr>
          <p:cNvPr id="138" name="Shape 138"/>
          <p:cNvCxnSpPr/>
          <p:nvPr/>
        </p:nvCxnSpPr>
        <p:spPr>
          <a:xfrm>
            <a:off y="5992075" x="7500050"/>
            <a:ext cy="452400" cx="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y="160034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rebuchet MS"/>
              <a:buChar char="❖"/>
            </a:pPr>
            <a:r>
              <a:rPr sz="2400" lang="en-US">
                <a:solidFill>
                  <a:srgbClr val="000000"/>
                </a:solidFill>
                <a:latin typeface="Playball"/>
                <a:ea typeface="Playball"/>
                <a:cs typeface="Playball"/>
                <a:sym typeface="Playball"/>
              </a:rPr>
              <a:t>“Couldn’t have finished in time for the grand opening of my store if it weren’t for FrontTech. They really helped me finish a last minute project that also had quality.”</a:t>
            </a:r>
            <a:r>
              <a:rPr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400" lang="en-US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-Jessica Roark (Simply Serenity Spa, Owner).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rebuchet MS"/>
              <a:buChar char="❖"/>
            </a:pPr>
            <a:r>
              <a:rPr sz="2400" lang="en-US">
                <a:solidFill>
                  <a:srgbClr val="000000"/>
                </a:solidFill>
                <a:latin typeface="Playball"/>
                <a:ea typeface="Playball"/>
                <a:cs typeface="Playball"/>
                <a:sym typeface="Playball"/>
              </a:rPr>
              <a:t>“We can always count on FrontTech to deliver clean, appealing designs.”</a:t>
            </a:r>
            <a:r>
              <a:rPr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400" lang="en-US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-James Monroy (Apple, Head Designer).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rebuchet MS"/>
              <a:buChar char="❖"/>
            </a:pPr>
            <a:r>
              <a:rPr sz="2400" lang="en-US">
                <a:solidFill>
                  <a:srgbClr val="000000"/>
                </a:solidFill>
                <a:latin typeface="Playball"/>
                <a:ea typeface="Playball"/>
                <a:cs typeface="Playball"/>
                <a:sym typeface="Playball"/>
              </a:rPr>
              <a:t>“We had a problem with the checkout on our site, FrontTech helped solve that problem and with liability!”</a:t>
            </a:r>
            <a:r>
              <a:rPr sz="24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400" lang="en-US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-Carrie Gregg (Amazon, Head Designer).</a:t>
            </a:r>
          </a:p>
        </p:txBody>
      </p:sp>
      <p:sp>
        <p:nvSpPr>
          <p:cNvPr id="144" name="Shape 144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4900" lang="en-US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Testimonies</a:t>
            </a:r>
          </a:p>
        </p:txBody>
      </p:sp>
      <p:cxnSp>
        <p:nvCxnSpPr>
          <p:cNvPr id="145" name="Shape 145"/>
          <p:cNvCxnSpPr/>
          <p:nvPr/>
        </p:nvCxnSpPr>
        <p:spPr>
          <a:xfrm rot="10800000" flipH="1">
            <a:off y="6265074" x="457200"/>
            <a:ext cy="5100" cx="469440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w="lg" len="lg" type="none"/>
            <a:tailEnd w="lg" len="lg" type="none"/>
          </a:ln>
        </p:spPr>
      </p:cxn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5940175" x="7640326"/>
            <a:ext cy="556199" cx="13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y="5989525" x="5351212"/>
            <a:ext cy="556199" cx="2089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PWA - International</a:t>
            </a:r>
          </a:p>
        </p:txBody>
      </p:sp>
      <p:cxnSp>
        <p:nvCxnSpPr>
          <p:cNvPr id="148" name="Shape 148"/>
          <p:cNvCxnSpPr/>
          <p:nvPr/>
        </p:nvCxnSpPr>
        <p:spPr>
          <a:xfrm>
            <a:off y="5992075" x="7500050"/>
            <a:ext cy="452400" cx="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y="2222650" x="1636250"/>
            <a:ext cy="1649399" cx="62942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 marR="0" indent="-45720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❖"/>
            </a:pPr>
            <a:r>
              <a:rPr sz="3600" lang="en-US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CEO - Rashaad Swanson</a:t>
            </a:r>
          </a:p>
          <a:p>
            <a:pPr rtl="0" lvl="0" marR="0" indent="-45720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❖"/>
            </a:pPr>
            <a:r>
              <a:rPr sz="3600" lang="en-US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VP - Yanely Ramirez</a:t>
            </a:r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sz="4900" lang="en-US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Members</a:t>
            </a:r>
          </a:p>
        </p:txBody>
      </p:sp>
      <p:cxnSp>
        <p:nvCxnSpPr>
          <p:cNvPr id="54" name="Shape 54"/>
          <p:cNvCxnSpPr/>
          <p:nvPr/>
        </p:nvCxnSpPr>
        <p:spPr>
          <a:xfrm rot="10800000" flipH="1">
            <a:off y="6265074" x="457200"/>
            <a:ext cy="5100" cx="469440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w="lg" len="lg" type="none"/>
            <a:tailEnd w="lg" len="lg" type="none"/>
          </a:ln>
        </p:spPr>
      </p:cxn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5940175" x="7640326"/>
            <a:ext cy="556199" cx="13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y="5989525" x="5351212"/>
            <a:ext cy="556199" cx="2089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PWA - International</a:t>
            </a:r>
          </a:p>
        </p:txBody>
      </p:sp>
      <p:cxnSp>
        <p:nvCxnSpPr>
          <p:cNvPr id="57" name="Shape 57"/>
          <p:cNvCxnSpPr/>
          <p:nvPr/>
        </p:nvCxnSpPr>
        <p:spPr>
          <a:xfrm>
            <a:off y="5992075" x="7500050"/>
            <a:ext cy="452400" cx="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y="1983300" x="1315925"/>
            <a:ext cy="2891400" cx="6124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>
              <a:spcBef>
                <a:spcPts val="0"/>
              </a:spcBef>
              <a:spcAft>
                <a:spcPts val="0"/>
              </a:spcAft>
              <a:buNone/>
            </a:pPr>
            <a:r>
              <a:rPr sz="3000" lang="en-US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“To provide the highest quality web services at rates you can afford.”</a:t>
            </a:r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sz="4900" lang="en-US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Mission Statement</a:t>
            </a:r>
          </a:p>
        </p:txBody>
      </p:sp>
      <p:cxnSp>
        <p:nvCxnSpPr>
          <p:cNvPr id="64" name="Shape 64"/>
          <p:cNvCxnSpPr/>
          <p:nvPr/>
        </p:nvCxnSpPr>
        <p:spPr>
          <a:xfrm rot="10800000" flipH="1">
            <a:off y="6265074" x="457200"/>
            <a:ext cy="5100" cx="469440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w="lg" len="lg" type="none"/>
            <a:tailEnd w="lg" len="lg" type="none"/>
          </a:ln>
        </p:spPr>
      </p:cxnSp>
      <p:pic>
        <p:nvPicPr>
          <p:cNvPr id="65" name="Shape 65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5940175" x="7640326"/>
            <a:ext cy="556199" cx="13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y="5989525" x="5351212"/>
            <a:ext cy="556199" cx="2089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PWA - International</a:t>
            </a:r>
          </a:p>
        </p:txBody>
      </p:sp>
      <p:cxnSp>
        <p:nvCxnSpPr>
          <p:cNvPr id="67" name="Shape 67"/>
          <p:cNvCxnSpPr/>
          <p:nvPr/>
        </p:nvCxnSpPr>
        <p:spPr>
          <a:xfrm>
            <a:off y="5992075" x="7500050"/>
            <a:ext cy="452400" cx="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y="2408250" x="968625"/>
            <a:ext cy="2851199" cx="7814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 marR="0" indent="-372110" marL="27432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❖"/>
            </a:pPr>
            <a:r>
              <a:rPr sz="3000" lang="en-US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Headquarters: Orlando, FL</a:t>
            </a:r>
          </a:p>
          <a:p>
            <a:pPr rtl="0" lvl="0" marR="0" indent="-372110" marL="274320"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❖"/>
            </a:pPr>
            <a:r>
              <a:rPr sz="3000" lang="en-US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Established: 2009</a:t>
            </a:r>
          </a:p>
          <a:p>
            <a:pPr rtl="0" lvl="0" marR="0" indent="-372110" marL="274320"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❖"/>
            </a:pPr>
            <a:r>
              <a:rPr sz="3000" lang="en-US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Locations: Dubai,  London, Paris, Rome, Rio</a:t>
            </a:r>
          </a:p>
          <a:p>
            <a:pPr rtl="0" lvl="0" marR="0" indent="-372110" marL="274320"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❖"/>
            </a:pPr>
            <a:r>
              <a:rPr sz="3000" lang="en-US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Employees: 10,000+</a:t>
            </a:r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y="325262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cap="none" baseline="0" sz="4900" lang="en-US" i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About us</a:t>
            </a:r>
          </a:p>
        </p:txBody>
      </p:sp>
      <p:cxnSp>
        <p:nvCxnSpPr>
          <p:cNvPr id="74" name="Shape 74"/>
          <p:cNvCxnSpPr/>
          <p:nvPr/>
        </p:nvCxnSpPr>
        <p:spPr>
          <a:xfrm rot="10800000" flipH="1">
            <a:off y="6265074" x="457225"/>
            <a:ext cy="5100" cx="469440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w="lg" len="lg" type="none"/>
            <a:tailEnd w="lg" len="lg" type="none"/>
          </a:ln>
        </p:spPr>
      </p:cxn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5940175" x="7640326"/>
            <a:ext cy="556199" cx="13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y="5989525" x="5351212"/>
            <a:ext cy="556199" cx="2089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PWA - International</a:t>
            </a:r>
          </a:p>
        </p:txBody>
      </p:sp>
      <p:cxnSp>
        <p:nvCxnSpPr>
          <p:cNvPr id="77" name="Shape 77"/>
          <p:cNvCxnSpPr/>
          <p:nvPr/>
        </p:nvCxnSpPr>
        <p:spPr>
          <a:xfrm>
            <a:off y="5992075" x="7500050"/>
            <a:ext cy="452400" cx="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y="1911275" x="724425"/>
            <a:ext cy="35004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rtl="0" lvl="0" marR="0" indent="-372110" marL="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❖"/>
            </a:pPr>
            <a:r>
              <a:rPr sz="3000" lang="en-US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HTML</a:t>
            </a:r>
          </a:p>
          <a:p>
            <a:pPr rtl="0" lvl="0" marR="0" indent="-372110" marL="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❖"/>
            </a:pPr>
            <a:r>
              <a:rPr sz="3000" lang="en-US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JavaScript</a:t>
            </a:r>
          </a:p>
          <a:p>
            <a:pPr rtl="0" lvl="0" marR="0" indent="-372110" marL="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❖"/>
            </a:pPr>
            <a:r>
              <a:rPr sz="3000" lang="en-US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CSS</a:t>
            </a:r>
          </a:p>
          <a:p>
            <a:pPr rtl="0" lvl="0" marR="0" indent="-372110" marL="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❖"/>
            </a:pPr>
            <a:r>
              <a:rPr sz="3000" lang="en-US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Photoshop</a:t>
            </a:r>
          </a:p>
          <a:p>
            <a:pPr rtl="0" lvl="0" marR="0" indent="-372110" marL="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❖"/>
            </a:pPr>
            <a:r>
              <a:rPr sz="3000" lang="en-US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 Maintenance </a:t>
            </a:r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cap="none" baseline="0" sz="4900" lang="en-US" i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Services</a:t>
            </a:r>
          </a:p>
        </p:txBody>
      </p:sp>
      <p:cxnSp>
        <p:nvCxnSpPr>
          <p:cNvPr id="84" name="Shape 84"/>
          <p:cNvCxnSpPr/>
          <p:nvPr/>
        </p:nvCxnSpPr>
        <p:spPr>
          <a:xfrm rot="10800000" flipH="1">
            <a:off y="6265074" x="457200"/>
            <a:ext cy="5100" cx="469440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w="lg" len="lg" type="none"/>
            <a:tailEnd w="lg" len="lg" type="none"/>
          </a:ln>
        </p:spPr>
      </p:cxn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5940175" x="7640326"/>
            <a:ext cy="556199" cx="13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y="5989525" x="5351212"/>
            <a:ext cy="556199" cx="2089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PWA - International</a:t>
            </a:r>
          </a:p>
        </p:txBody>
      </p:sp>
      <p:cxnSp>
        <p:nvCxnSpPr>
          <p:cNvPr id="87" name="Shape 87"/>
          <p:cNvCxnSpPr/>
          <p:nvPr/>
        </p:nvCxnSpPr>
        <p:spPr>
          <a:xfrm>
            <a:off y="5992075" x="7500050"/>
            <a:ext cy="452400" cx="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56875" x="1714825"/>
            <a:ext cy="4916823" cx="349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42050" x="6998225"/>
            <a:ext cy="6573900" cx="158313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y="0" x="0"/>
            <a:ext cy="1419900" cx="6533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4900" lang="en-US">
                <a:latin typeface="Quicksand"/>
                <a:ea typeface="Quicksand"/>
                <a:cs typeface="Quicksand"/>
                <a:sym typeface="Quicksand"/>
              </a:rPr>
              <a:t>Flowchart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y="1943250" x="766925"/>
            <a:ext cy="3645599" cx="8115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-321310" marL="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❖"/>
            </a:pPr>
            <a:r>
              <a:rPr sz="2200" lang="en-US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$50/hour*</a:t>
            </a:r>
          </a:p>
          <a:p>
            <a:pPr algn="l" rtl="0" lvl="0" marR="0" indent="-321310" marL="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❖"/>
            </a:pPr>
            <a:r>
              <a:rPr sz="2200" lang="en-US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When you sign up for three projects, you get the third one for 10% off.</a:t>
            </a:r>
          </a:p>
          <a:p>
            <a:pPr algn="l" rt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 rt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200" lang="en-US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Example: </a:t>
            </a:r>
          </a:p>
          <a:p>
            <a:pPr algn="l" rt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200" lang="en-US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	1st project = $2,500</a:t>
            </a:r>
          </a:p>
          <a:p>
            <a:pPr algn="l" rt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200" lang="en-US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	2nd project = $3,400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200" lang="en-US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	3rd project = $3,000 - 10% = $2,700</a:t>
            </a:r>
          </a:p>
          <a:p>
            <a:pPr algn="l" rt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200" lang="en-US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 Grand Total Price: $8,600</a:t>
            </a:r>
          </a:p>
          <a:p>
            <a:pPr algn="l" rt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200" lang="en-US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* After 2nd revision of contract we have to charge by hour regardless of your budget</a:t>
            </a:r>
          </a:p>
          <a:p>
            <a:pPr algn="l" rt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y="243921" x="457200"/>
            <a:ext cy="8928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cap="none" baseline="0" sz="4900" lang="en-US" i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Prices</a:t>
            </a:r>
          </a:p>
        </p:txBody>
      </p:sp>
      <p:cxnSp>
        <p:nvCxnSpPr>
          <p:cNvPr id="101" name="Shape 101"/>
          <p:cNvCxnSpPr/>
          <p:nvPr/>
        </p:nvCxnSpPr>
        <p:spPr>
          <a:xfrm rot="10800000" flipH="1">
            <a:off y="6265074" x="457200"/>
            <a:ext cy="5100" cx="469440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w="lg" len="lg" type="none"/>
            <a:tailEnd w="lg" len="lg" type="none"/>
          </a:ln>
        </p:spPr>
      </p:cxn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5940175" x="7640326"/>
            <a:ext cy="556199" cx="13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y="5989525" x="5351212"/>
            <a:ext cy="556199" cx="2089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PWA - International</a:t>
            </a:r>
          </a:p>
        </p:txBody>
      </p:sp>
      <p:cxnSp>
        <p:nvCxnSpPr>
          <p:cNvPr id="104" name="Shape 104"/>
          <p:cNvCxnSpPr/>
          <p:nvPr/>
        </p:nvCxnSpPr>
        <p:spPr>
          <a:xfrm>
            <a:off y="5992075" x="7500050"/>
            <a:ext cy="452400" cx="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strike="noStrike" u="none" cap="none" baseline="0" sz="4900" lang="en-US" i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Clients</a:t>
            </a:r>
          </a:p>
        </p:txBody>
      </p:sp>
      <p:cxnSp>
        <p:nvCxnSpPr>
          <p:cNvPr id="110" name="Shape 110"/>
          <p:cNvCxnSpPr/>
          <p:nvPr/>
        </p:nvCxnSpPr>
        <p:spPr>
          <a:xfrm rot="10800000" flipH="1">
            <a:off y="6265074" x="457200"/>
            <a:ext cy="5100" cx="469440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w="lg" len="lg" type="none"/>
            <a:tailEnd w="lg" len="lg" type="none"/>
          </a:ln>
        </p:spPr>
      </p:cxn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5940175" x="7640326"/>
            <a:ext cy="556199" cx="13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y="5989525" x="5351212"/>
            <a:ext cy="556199" cx="2089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PWA - International</a:t>
            </a:r>
          </a:p>
        </p:txBody>
      </p:sp>
      <p:cxnSp>
        <p:nvCxnSpPr>
          <p:cNvPr id="113" name="Shape 113"/>
          <p:cNvCxnSpPr/>
          <p:nvPr/>
        </p:nvCxnSpPr>
        <p:spPr>
          <a:xfrm>
            <a:off y="5992075" x="7500050"/>
            <a:ext cy="452400" cx="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w="lg" len="lg" type="none"/>
            <a:tailEnd w="lg" len="lg" type="none"/>
          </a:ln>
        </p:spPr>
      </p:cxnSp>
      <p:pic>
        <p:nvPicPr>
          <p:cNvPr id="114" name="Shape 114"/>
          <p:cNvPicPr preferRelativeResize="0"/>
          <p:nvPr/>
        </p:nvPicPr>
        <p:blipFill rotWithShape="1">
          <a:blip r:embed="rId4">
            <a:alphaModFix/>
          </a:blip>
          <a:srcRect t="40897" b="43968" r="0" l="0"/>
          <a:stretch/>
        </p:blipFill>
        <p:spPr>
          <a:xfrm>
            <a:off y="3720700" x="497725"/>
            <a:ext cy="938312" cx="620011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y="4794425" x="3281575"/>
            <a:ext cy="716400" cx="4875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4800" lang="en-US">
                <a:solidFill>
                  <a:srgbClr val="B6D7A8"/>
                </a:solidFill>
                <a:latin typeface="Playball"/>
                <a:ea typeface="Playball"/>
                <a:cs typeface="Playball"/>
                <a:sym typeface="Playball"/>
              </a:rPr>
              <a:t>Simply Serenity Spa</a:t>
            </a: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5">
            <a:alphaModFix/>
          </a:blip>
          <a:srcRect t="24148" b="36269" r="6705" l="7221"/>
          <a:stretch/>
        </p:blipFill>
        <p:spPr>
          <a:xfrm>
            <a:off y="1913425" x="301175"/>
            <a:ext cy="1027850" cx="29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824637" x="5745025"/>
            <a:ext cy="1205425" cx="3209004"/>
          </a:xfrm>
          <a:prstGeom prst="rect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</p:pic>
      <p:pic>
        <p:nvPicPr>
          <p:cNvPr id="118" name="Shape 1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1600350" x="3799512"/>
            <a:ext cy="1710474" cx="14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y="1920497" x="760875"/>
            <a:ext cy="34572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-372110" marL="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❖"/>
            </a:pPr>
            <a:r>
              <a:rPr sz="3000" lang="en-US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Money - Invest wisely</a:t>
            </a:r>
          </a:p>
          <a:p>
            <a:pPr algn="l" rtl="0" lvl="1" marR="0" indent="-298450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➢"/>
            </a:pPr>
            <a:r>
              <a:rPr sz="3000" lang="en-US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Outsourcing helps keep prices low and allows us to have representatives and tech help 24/7.</a:t>
            </a:r>
          </a:p>
          <a:p>
            <a:pPr algn="l" rtl="0" lvl="0" marR="0" indent="-372110" marL="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❖"/>
            </a:pPr>
            <a:r>
              <a:rPr sz="3000" lang="en-US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Low employee turnover</a:t>
            </a:r>
          </a:p>
          <a:p>
            <a:pPr algn="l" rtl="0" lvl="0" marR="0" indent="-372110" marL="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❖"/>
            </a:pPr>
            <a:r>
              <a:rPr sz="3000" lang="en-US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Forbes: Top 100 best places to work for.</a:t>
            </a:r>
          </a:p>
          <a:p>
            <a:pPr algn="l" rtl="0" lvl="0" marR="0" indent="-372110" marL="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❖"/>
            </a:pPr>
            <a:r>
              <a:rPr sz="3000" lang="en-US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Specializing helps focus better on what you want.</a:t>
            </a:r>
          </a:p>
          <a:p>
            <a:pPr algn="l" rtl="0" lvl="0" marR="0" indent="-372110" marL="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❖"/>
            </a:pPr>
            <a:r>
              <a:rPr sz="3000" lang="en-US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Work ethic: ADDIO</a:t>
            </a:r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lt1"/>
              </a:buClr>
              <a:buSzPct val="25000"/>
              <a:buFont typeface="Times New Roman"/>
              <a:buNone/>
            </a:pPr>
            <a:r>
              <a:rPr sz="4900" lang="en-US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Why choose us?</a:t>
            </a:r>
          </a:p>
        </p:txBody>
      </p:sp>
      <p:cxnSp>
        <p:nvCxnSpPr>
          <p:cNvPr id="125" name="Shape 125"/>
          <p:cNvCxnSpPr/>
          <p:nvPr/>
        </p:nvCxnSpPr>
        <p:spPr>
          <a:xfrm rot="10800000" flipH="1">
            <a:off y="6265074" x="457200"/>
            <a:ext cy="5100" cx="469440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w="lg" len="lg" type="none"/>
            <a:tailEnd w="lg" len="lg" type="none"/>
          </a:ln>
        </p:spPr>
      </p:cxn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5940175" x="7640326"/>
            <a:ext cy="556199" cx="13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y="5989525" x="5351212"/>
            <a:ext cy="556199" cx="2089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PWA - International</a:t>
            </a:r>
          </a:p>
        </p:txBody>
      </p:sp>
      <p:cxnSp>
        <p:nvCxnSpPr>
          <p:cNvPr id="128" name="Shape 128"/>
          <p:cNvCxnSpPr/>
          <p:nvPr/>
        </p:nvCxnSpPr>
        <p:spPr>
          <a:xfrm>
            <a:off y="5992075" x="7500050"/>
            <a:ext cy="452400" cx="0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