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9144000" cy="5143500"/>
  <p:embeddedFontLst>
    <p:embeddedFont>
      <p:font typeface="IBM Plex Sans"/>
      <p:regular r:id="rId28"/>
      <p:bold r:id="rId29"/>
      <p:italic r:id="rId30"/>
      <p:boldItalic r:id="rId31"/>
    </p:embeddedFont>
    <p:embeddedFont>
      <p:font typeface="IBM Plex Sans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IBMPlexSan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Sans-boldItalic.fntdata"/><Relationship Id="rId30" Type="http://schemas.openxmlformats.org/officeDocument/2006/relationships/font" Target="fonts/IBMPlexSans-italic.fntdata"/><Relationship Id="rId11" Type="http://schemas.openxmlformats.org/officeDocument/2006/relationships/slide" Target="slides/slide6.xml"/><Relationship Id="rId33" Type="http://schemas.openxmlformats.org/officeDocument/2006/relationships/font" Target="fonts/IBMPlexSansSemiBold-bold.fntdata"/><Relationship Id="rId10" Type="http://schemas.openxmlformats.org/officeDocument/2006/relationships/slide" Target="slides/slide5.xml"/><Relationship Id="rId32" Type="http://schemas.openxmlformats.org/officeDocument/2006/relationships/font" Target="fonts/IBMPlexSans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IBMPlexSans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IBMPlexSansSemiBol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0566e8b2d_0_3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0566e8b2d_0_3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0566e8b2d_0_3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0566e8b2d_0_3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0566e8b2d_0_4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0566e8b2d_0_4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0566e8b2d_0_4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0566e8b2d_0_4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0566e8b2d_0_5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0566e8b2d_0_5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0566e8b2d_0_5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0566e8b2d_0_5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0566e8b2d_0_6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0566e8b2d_0_6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0566e8b2d_0_6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0566e8b2d_0_6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eb1af8593_0_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eb1af8593_0_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0566e8b2d_0_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0566e8b2d_0_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0566e8b2d_0_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0566e8b2d_0_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0566e8b2d_0_1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0566e8b2d_0_1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0566e8b2d_0_1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0566e8b2d_0_1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566e8b2d_0_2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566e8b2d_0_2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0566e8b2d_0_2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0566e8b2d_0_2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2842969" y="2049775"/>
            <a:ext cx="3458060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96625" y="1259826"/>
            <a:ext cx="529336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rgbClr val="B0ECD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2842969" y="2049775"/>
            <a:ext cx="3458060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527300" y="1015905"/>
            <a:ext cx="8089399" cy="735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2842969" y="2049775"/>
            <a:ext cx="3458060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Для цитат">
  <p:cSld name="CUSTOM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540000" y="152400"/>
            <a:ext cx="5958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4000" y="4679999"/>
            <a:ext cx="291601" cy="2835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842969" y="2049775"/>
            <a:ext cx="3458060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96625" y="1259826"/>
            <a:ext cx="529336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B0ECD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microsoft.com/ru-ru/contribute/markdown-referen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r0acho/GitPullRequest" TargetMode="External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>
            <p:ph type="title"/>
          </p:nvPr>
        </p:nvSpPr>
        <p:spPr>
          <a:xfrm>
            <a:off x="496625" y="717275"/>
            <a:ext cx="68511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/>
              <a:t>Введение в контроль версий</a:t>
            </a:r>
            <a:endParaRPr sz="3450"/>
          </a:p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96625" y="1320451"/>
            <a:ext cx="52935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6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Семинар 3</a:t>
            </a:r>
            <a:endParaRPr/>
          </a:p>
          <a:p>
            <a:pPr indent="0" lvl="0" marL="12700" marR="5080" rtl="0" algn="l">
              <a:lnSpc>
                <a:spcPct val="1184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b="0" lang="en-US" sz="2300">
                <a:solidFill>
                  <a:srgbClr val="FFB2FA"/>
                </a:solidFill>
                <a:latin typeface="Calibri"/>
                <a:ea typeface="Calibri"/>
                <a:cs typeface="Calibri"/>
                <a:sym typeface="Calibri"/>
              </a:rPr>
              <a:t>Работа с удалёнными репозиториями  в Git - GitHub.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1999" y="1682125"/>
            <a:ext cx="3842226" cy="324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 «стянуть/выкачать» все изменения из удаленного репозитория на свой компьютер?</a:t>
            </a:r>
            <a:endParaRPr sz="2500"/>
          </a:p>
        </p:txBody>
      </p:sp>
      <p:sp>
        <p:nvSpPr>
          <p:cNvPr id="116" name="Google Shape;116;p18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download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clone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gir remote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pull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 «стянуть/выкачать» все изменения из удаленного репозитория на свой компьютер?</a:t>
            </a:r>
            <a:endParaRPr sz="2500"/>
          </a:p>
        </p:txBody>
      </p:sp>
      <p:sp>
        <p:nvSpPr>
          <p:cNvPr id="122" name="Google Shape;122;p19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download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clone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gir remote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git pull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Что делает команда git pull?</a:t>
            </a:r>
            <a:endParaRPr sz="2500"/>
          </a:p>
        </p:txBody>
      </p:sp>
      <p:sp>
        <p:nvSpPr>
          <p:cNvPr id="128" name="Google Shape;128;p20"/>
          <p:cNvSpPr txBox="1"/>
          <p:nvPr/>
        </p:nvSpPr>
        <p:spPr>
          <a:xfrm>
            <a:off x="652975" y="2494000"/>
            <a:ext cx="81072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Выкачивает данные из удаленного репо и делает слияние с локальным репо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Выкачивает данные из удалённого репо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Что делает команда git pull?</a:t>
            </a:r>
            <a:endParaRPr sz="2500"/>
          </a:p>
        </p:txBody>
      </p:sp>
      <p:sp>
        <p:nvSpPr>
          <p:cNvPr id="134" name="Google Shape;134;p21"/>
          <p:cNvSpPr txBox="1"/>
          <p:nvPr/>
        </p:nvSpPr>
        <p:spPr>
          <a:xfrm>
            <a:off x="652975" y="2494000"/>
            <a:ext cx="81072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Выкачивает данные из удаленного репо и делает слияние с локальным репо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Выкачивает данные из удалённого репо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Какой командой отправить изменения в удаленный репозиторий?</a:t>
            </a:r>
            <a:endParaRPr sz="2500"/>
          </a:p>
        </p:txBody>
      </p:sp>
      <p:sp>
        <p:nvSpPr>
          <p:cNvPr id="140" name="Google Shape;140;p22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upload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push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remote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branch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Какой командой отправить изменения в удаленный репозиторий?</a:t>
            </a:r>
            <a:endParaRPr sz="2500"/>
          </a:p>
        </p:txBody>
      </p:sp>
      <p:sp>
        <p:nvSpPr>
          <p:cNvPr id="146" name="Google Shape;146;p23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upload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git push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remote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branch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Какие особенности есть у команды push?</a:t>
            </a:r>
            <a:endParaRPr sz="2500"/>
          </a:p>
        </p:txBody>
      </p:sp>
      <p:sp>
        <p:nvSpPr>
          <p:cNvPr id="152" name="Google Shape;152;p24"/>
          <p:cNvSpPr txBox="1"/>
          <p:nvPr/>
        </p:nvSpPr>
        <p:spPr>
          <a:xfrm>
            <a:off x="652975" y="2494000"/>
            <a:ext cx="81072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должен знать адрес удаленного репозитория;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должен быть "авторизован" на внесение изменений в удаленном репозитории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Какие особенности есть у команды push?</a:t>
            </a:r>
            <a:endParaRPr sz="2500"/>
          </a:p>
        </p:txBody>
      </p:sp>
      <p:sp>
        <p:nvSpPr>
          <p:cNvPr id="158" name="Google Shape;158;p25"/>
          <p:cNvSpPr txBox="1"/>
          <p:nvPr/>
        </p:nvSpPr>
        <p:spPr>
          <a:xfrm>
            <a:off x="652975" y="2494000"/>
            <a:ext cx="81072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git должен знать адрес удаленного репозитория; 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git должен быть "авторизован" на внесение изменений в удаленном репозитории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527300" y="646550"/>
            <a:ext cx="4341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</a:rPr>
              <a:t>Основные команды Git</a:t>
            </a:r>
            <a:endParaRPr sz="2600"/>
          </a:p>
        </p:txBody>
      </p:sp>
      <p:sp>
        <p:nvSpPr>
          <p:cNvPr id="164" name="Google Shape;164;p26"/>
          <p:cNvSpPr txBox="1"/>
          <p:nvPr/>
        </p:nvSpPr>
        <p:spPr>
          <a:xfrm>
            <a:off x="527300" y="222163"/>
            <a:ext cx="603313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Введение в контроль версий. Работа с Git. Составление инструкции по работе с Git.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514649" y="1107651"/>
            <a:ext cx="8008620" cy="3482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6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git init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– инициализация локального репозитория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git status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– получить информацию от git о его текущем состоянии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git add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– добавить файл или файлы к следующему коммиту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git commit -m “message”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– создание коммита.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git log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– вывод на экран истории всех коммитов с их хеш-кодами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81965" marR="5080" rtl="0" algn="l">
              <a:lnSpc>
                <a:spcPct val="146842"/>
              </a:lnSpc>
              <a:spcBef>
                <a:spcPts val="46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git clone &lt;url-адрес репозитория&gt;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– клонирование внешнего репозитория на  локальный ПК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git pull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– получение изменений и слияние с локальной версией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git push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– отправляет локальную версию репозитория на внешний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527300" y="534950"/>
            <a:ext cx="5010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</a:rPr>
              <a:t>Синтаксис языка Markdown</a:t>
            </a:r>
            <a:endParaRPr sz="2600"/>
          </a:p>
        </p:txBody>
      </p:sp>
      <p:sp>
        <p:nvSpPr>
          <p:cNvPr id="171" name="Google Shape;171;p27"/>
          <p:cNvSpPr txBox="1"/>
          <p:nvPr/>
        </p:nvSpPr>
        <p:spPr>
          <a:xfrm>
            <a:off x="527300" y="222163"/>
            <a:ext cx="603313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Введение в контроль версий. Работа с Git. Составление инструкции по работе с Git.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514649" y="997263"/>
            <a:ext cx="8224520" cy="380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38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Справочник по Markdown от Microsoft: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38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https://docs.microsoft.com/ru-ru/contribute/markdown-reference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469900" lvl="0" marL="481965" marR="5080" rtl="0" algn="l">
              <a:lnSpc>
                <a:spcPct val="115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# Заголовок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– выделение заголовков. Количество символов “#” задаёт уровень заголовка  (поддерживается 6 уровней).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81965" marR="363220" rtl="0" algn="l">
              <a:lnSpc>
                <a:spcPct val="112631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или -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– подчёркиванием этими символами (не менее 3 подряд) выделяют заголовки  первого (“=”) и второго (“-”) уровней.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b="1"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** Полужирное начертание**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или </a:t>
            </a:r>
            <a:r>
              <a:rPr b="1"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__ Полужирное начертание__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i="1"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*Курсивное начертание*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или </a:t>
            </a:r>
            <a:r>
              <a:rPr i="1"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_Курсивное начертание_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b="1" i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***Полужирное курсивное начертание***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~~Зачёркнутый текст~~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 Строка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– ненумерованные списки, символ “*” в начале строки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1, 2, 3 …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– нумерованные списки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527300" y="646543"/>
            <a:ext cx="4398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</a:rPr>
              <a:t>Что будет сегодня</a:t>
            </a:r>
            <a:endParaRPr sz="2600"/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966" y="1675975"/>
            <a:ext cx="284633" cy="26789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/>
        </p:nvSpPr>
        <p:spPr>
          <a:xfrm>
            <a:off x="984500" y="1517725"/>
            <a:ext cx="6933600" cy="28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Quiz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!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5888E"/>
                </a:solidFill>
                <a:latin typeface="Calibri"/>
                <a:ea typeface="Calibri"/>
                <a:cs typeface="Calibri"/>
                <a:sym typeface="Calibri"/>
              </a:rPr>
              <a:t>Ознакомительная интерактивная викторина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Работа с удалёнными репозиториями - clone, push, pull и др.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4412615" rtl="0" algn="l">
              <a:lnSpc>
                <a:spcPct val="298888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Pull request. 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4412615" rtl="0" algn="l">
              <a:lnSpc>
                <a:spcPct val="298888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Домашнее задание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966" y="3110501"/>
            <a:ext cx="284633" cy="26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966" y="4054538"/>
            <a:ext cx="284633" cy="26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966" y="2361276"/>
            <a:ext cx="284633" cy="26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4750" y="2229300"/>
            <a:ext cx="4109249" cy="291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455300" y="905713"/>
            <a:ext cx="53174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Домашнее задание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/>
        </p:nvSpPr>
        <p:spPr>
          <a:xfrm>
            <a:off x="527300" y="222163"/>
            <a:ext cx="361315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Введение в контроль версий. Домашнее задание.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9"/>
          <p:cNvSpPr txBox="1"/>
          <p:nvPr>
            <p:ph type="title"/>
          </p:nvPr>
        </p:nvSpPr>
        <p:spPr>
          <a:xfrm>
            <a:off x="465549" y="605833"/>
            <a:ext cx="7891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Дополнить файл с инструкцией по работе с Git и направить </a:t>
            </a:r>
            <a:r>
              <a:rPr b="0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pull request </a:t>
            </a: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  репозиторий</a:t>
            </a:r>
            <a:r>
              <a:rPr b="0" lang="en-US" sz="1800">
                <a:solidFill>
                  <a:srgbClr val="000000"/>
                </a:solidFill>
              </a:rPr>
              <a:t> </a:t>
            </a:r>
            <a:r>
              <a:rPr b="0" lang="en-US" sz="1800" u="sng">
                <a:solidFill>
                  <a:schemeClr val="hlink"/>
                </a:solidFill>
                <a:hlinkClick r:id="rId3"/>
              </a:rPr>
              <a:t>https://github.com/r0acho/GitPullRequest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465549" y="1389168"/>
            <a:ext cx="7505065" cy="1124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Файл с инструкцией необходимо дополнить информацией о работе с  удаленными репозиториями.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25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В системе подгрузить скриншот отправленного </a:t>
            </a: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pull request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999" y="2696055"/>
            <a:ext cx="3008550" cy="2041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904" y="0"/>
            <a:ext cx="472409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 txBox="1"/>
          <p:nvPr>
            <p:ph type="title"/>
          </p:nvPr>
        </p:nvSpPr>
        <p:spPr>
          <a:xfrm>
            <a:off x="570075" y="791013"/>
            <a:ext cx="20484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Какая команда создает локальный репозиторий?</a:t>
            </a:r>
            <a:endParaRPr sz="2500"/>
          </a:p>
        </p:txBody>
      </p:sp>
      <p:sp>
        <p:nvSpPr>
          <p:cNvPr id="80" name="Google Shape;80;p12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init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clone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commit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pull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Какая команда создает локальный репозиторий?</a:t>
            </a:r>
            <a:endParaRPr sz="2500"/>
          </a:p>
        </p:txBody>
      </p:sp>
      <p:sp>
        <p:nvSpPr>
          <p:cNvPr id="86" name="Google Shape;86;p13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git init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clone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commit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pull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Какой командой можно сделать локальную копию удаленного репозитория?</a:t>
            </a:r>
            <a:endParaRPr sz="2500"/>
          </a:p>
        </p:txBody>
      </p:sp>
      <p:sp>
        <p:nvSpPr>
          <p:cNvPr id="92" name="Google Shape;92;p14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commit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pull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init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clone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Какой командой можно сделать локальную копию удаленного репозитория?</a:t>
            </a:r>
            <a:endParaRPr sz="2500"/>
          </a:p>
        </p:txBody>
      </p:sp>
      <p:sp>
        <p:nvSpPr>
          <p:cNvPr id="98" name="Google Shape;98;p15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commit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pull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init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git clone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 называют копию чужого репозитория?</a:t>
            </a:r>
            <a:endParaRPr sz="2500"/>
          </a:p>
        </p:txBody>
      </p:sp>
      <p:sp>
        <p:nvSpPr>
          <p:cNvPr id="104" name="Google Shape;104;p16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copy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clone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fork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pull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 называют копию чужого репозитория?</a:t>
            </a:r>
            <a:endParaRPr sz="2500"/>
          </a:p>
        </p:txBody>
      </p:sp>
      <p:sp>
        <p:nvSpPr>
          <p:cNvPr id="110" name="Google Shape;110;p17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copy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clone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fork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pull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