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IBM Plex Sans"/>
      <p:regular r:id="rId22"/>
      <p:bold r:id="rId23"/>
      <p:italic r:id="rId24"/>
      <p:boldItalic r:id="rId25"/>
    </p:embeddedFont>
    <p:embeddedFont>
      <p:font typeface="IBM Plex Sa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97">
          <p15:clr>
            <a:srgbClr val="9AA0A6"/>
          </p15:clr>
        </p15:guide>
        <p15:guide id="2" pos="290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302073-259B-423D-ADBE-BB8A7152290D}">
  <a:tblStyle styleId="{37302073-259B-423D-ADBE-BB8A715229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97" orient="horz"/>
        <p:guide pos="290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IBMPlexSans-regular.fntdata"/><Relationship Id="rId21" Type="http://schemas.openxmlformats.org/officeDocument/2006/relationships/slide" Target="slides/slide15.xml"/><Relationship Id="rId24" Type="http://schemas.openxmlformats.org/officeDocument/2006/relationships/font" Target="fonts/IBMPlexSans-italic.fntdata"/><Relationship Id="rId23" Type="http://schemas.openxmlformats.org/officeDocument/2006/relationships/font" Target="fonts/IBMPlex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BMPlexSansSemiBold-regular.fntdata"/><Relationship Id="rId25" Type="http://schemas.openxmlformats.org/officeDocument/2006/relationships/font" Target="fonts/IBMPlexSans-boldItalic.fntdata"/><Relationship Id="rId28" Type="http://schemas.openxmlformats.org/officeDocument/2006/relationships/font" Target="fonts/IBMPlexSansSemiBold-italic.fntdata"/><Relationship Id="rId27" Type="http://schemas.openxmlformats.org/officeDocument/2006/relationships/font" Target="fonts/IBMPlexSans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BMPlexSa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ksergey.ru/timer/?t=300" TargetMode="External"/><Relationship Id="rId3" Type="http://schemas.openxmlformats.org/officeDocument/2006/relationships/hyperlink" Target="https://onlinetimer.ru/#!/timer/2022-01-14T13:30:46.171Z/2022-01-14T13:30:46.171Z/forward/0/2/100/t/run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f0097873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10f0097873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44a737e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11744a737e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81ba7d4ae_0_5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1081ba7d4ae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744a737e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11744a737e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f07d28de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f07d28de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Вы можете сами менять вопросы! П</a:t>
            </a:r>
            <a:r>
              <a:rPr lang="ru-RU"/>
              <a:t>опросите студентов ответить голосом или отписаться в чате.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f1a5769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g10f1a5769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f20b0949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0f20b094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922a118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10922a118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f20b0949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10f20b0949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44a737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1744a737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81ba7d4ae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081ba7d4ae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744a737e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11744a737e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>
                <a:solidFill>
                  <a:schemeClr val="dk1"/>
                </a:solidFill>
              </a:rPr>
              <a:t>Для удобства можно использовать таймер на экране: </a:t>
            </a:r>
            <a:r>
              <a:rPr lang="ru-RU" u="sng">
                <a:solidFill>
                  <a:schemeClr val="hlink"/>
                </a:solidFill>
                <a:hlinkClick r:id="rId2"/>
              </a:rPr>
              <a:t>вариант 1,</a:t>
            </a:r>
            <a:r>
              <a:rPr lang="ru-RU">
                <a:solidFill>
                  <a:schemeClr val="dk1"/>
                </a:solidFill>
              </a:rPr>
              <a:t>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вариант 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Титульник">
  <p:cSld name="TITLE_1_2_1_1">
    <p:bg>
      <p:bgPr>
        <a:solidFill>
          <a:schemeClr val="dk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32821" y="0"/>
            <a:ext cx="7611177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96224"/>
            <a:ext cx="4788650" cy="194727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 Отбивка">
  <p:cSld name="TITLE_1_1_1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31875" y="0"/>
            <a:ext cx="581211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9" name="Google Shape;5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">
  <p:cSld name="TITLE_1_1_1_1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2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65" name="Google Shape;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Отбивка  (без графики)">
  <p:cSld name="TITLE_1_1_1_1_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0" name="Google Shape;7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 в два столбца">
  <p:cSld name="1_Title slide 5_2_1_4_2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3" name="Google Shape;73;p14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2" type="subTitle"/>
          </p:nvPr>
        </p:nvSpPr>
        <p:spPr>
          <a:xfrm>
            <a:off x="5364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3" type="subTitle"/>
          </p:nvPr>
        </p:nvSpPr>
        <p:spPr>
          <a:xfrm>
            <a:off x="4752000" y="1260000"/>
            <a:ext cx="38556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Заголовок в две строки + текст  1 1">
  <p:cSld name="1_Title slide 5_2_1_4_1_1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2" type="subTitle"/>
          </p:nvPr>
        </p:nvSpPr>
        <p:spPr>
          <a:xfrm>
            <a:off x="12587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12587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subTitle"/>
          </p:nvPr>
        </p:nvSpPr>
        <p:spPr>
          <a:xfrm>
            <a:off x="12587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0716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6" type="subTitle"/>
          </p:nvPr>
        </p:nvSpPr>
        <p:spPr>
          <a:xfrm>
            <a:off x="40716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7" type="subTitle"/>
          </p:nvPr>
        </p:nvSpPr>
        <p:spPr>
          <a:xfrm>
            <a:off x="40716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6" name="Google Shape;86;p15"/>
          <p:cNvSpPr txBox="1"/>
          <p:nvPr>
            <p:ph idx="8" type="subTitle"/>
          </p:nvPr>
        </p:nvSpPr>
        <p:spPr>
          <a:xfrm>
            <a:off x="6884500" y="150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9" type="subTitle"/>
          </p:nvPr>
        </p:nvSpPr>
        <p:spPr>
          <a:xfrm>
            <a:off x="6884500" y="26793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8" name="Google Shape;88;p15"/>
          <p:cNvSpPr txBox="1"/>
          <p:nvPr>
            <p:ph idx="13" type="subTitle"/>
          </p:nvPr>
        </p:nvSpPr>
        <p:spPr>
          <a:xfrm>
            <a:off x="6884500" y="3824100"/>
            <a:ext cx="17208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 SemiBold"/>
              <a:buNone/>
              <a:defRPr b="0" i="0" sz="2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IBM Plex Sans"/>
              <a:buNone/>
              <a:defRPr b="1" i="0" sz="2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Заголовок + текст">
  <p:cSld name="1_Title slide 5_2_1_4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2" type="subTitle"/>
          </p:nvPr>
        </p:nvSpPr>
        <p:spPr>
          <a:xfrm>
            <a:off x="536400" y="1260000"/>
            <a:ext cx="80640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 Отбивка">
  <p:cSld name="10 Отбивка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54156" y="0"/>
            <a:ext cx="488984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Отбивка">
  <p:cSld name="TITLE_1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949025" y="6715"/>
            <a:ext cx="420168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540000" y="3633900"/>
            <a:ext cx="8064000" cy="4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IBM Plex Sans"/>
              <a:buNone/>
              <a:defRPr b="0" i="0" sz="13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онец презентации (благодарность)">
  <p:cSld name="CUSTOM_1_1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33250" y="2230975"/>
            <a:ext cx="1168075" cy="12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/>
        </p:nvSpPr>
        <p:spPr>
          <a:xfrm>
            <a:off x="2006850" y="1496438"/>
            <a:ext cx="5130300" cy="25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ru-RU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 внимание</a:t>
            </a:r>
            <a:endParaRPr b="0" i="0" sz="44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Титульник">
  <p:cSld name="TITLE_1_2">
    <p:bg>
      <p:bgPr>
        <a:solidFill>
          <a:schemeClr val="dk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72100" y="1687275"/>
            <a:ext cx="3590899" cy="30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Слайд знакомства - инфа о преподавателе">
  <p:cSld name="1_Title slide 5_2_1_2_1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805200" y="7200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IBM Plex Sans SemiBold"/>
              <a:buNone/>
              <a:defRPr b="0" i="0" sz="2600" u="none" cap="none" strike="noStrike">
                <a:solidFill>
                  <a:srgbClr val="000000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subTitle"/>
          </p:nvPr>
        </p:nvSpPr>
        <p:spPr>
          <a:xfrm>
            <a:off x="3805200" y="1122600"/>
            <a:ext cx="47988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3" type="subTitle"/>
          </p:nvPr>
        </p:nvSpPr>
        <p:spPr>
          <a:xfrm>
            <a:off x="3805200" y="1598700"/>
            <a:ext cx="47988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"/>
              <a:buNone/>
              <a:defRPr b="0" i="0" sz="14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4" type="body"/>
          </p:nvPr>
        </p:nvSpPr>
        <p:spPr>
          <a:xfrm>
            <a:off x="3805200" y="2275800"/>
            <a:ext cx="3996300" cy="22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0" i="0" sz="14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01450" y="3960000"/>
            <a:ext cx="719100" cy="10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 Пустой слайд">
  <p:cSld name="1_Title slide 5_2_1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04000" y="4680000"/>
            <a:ext cx="291601" cy="28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0">
          <p15:clr>
            <a:srgbClr val="FA7B17"/>
          </p15:clr>
        </p15:guide>
        <p15:guide id="2" pos="5420">
          <p15:clr>
            <a:srgbClr val="FA7B17"/>
          </p15:clr>
        </p15:guide>
        <p15:guide id="3" orient="horz" pos="2948">
          <p15:clr>
            <a:srgbClr val="FA7B17"/>
          </p15:clr>
        </p15:guide>
        <p15:guide id="4" orient="horz" pos="227">
          <p15:clr>
            <a:srgbClr val="FA7B17"/>
          </p15:clr>
        </p15:guide>
        <p15:guide id="5" orient="horz" pos="454">
          <p15:clr>
            <a:srgbClr val="FA7B17"/>
          </p15:clr>
        </p15:guide>
        <p15:guide id="6" pos="2767">
          <p15:clr>
            <a:srgbClr val="FA7B17"/>
          </p15:clr>
        </p15:guide>
        <p15:guide id="7" pos="1667">
          <p15:clr>
            <a:srgbClr val="FA7B17"/>
          </p15:clr>
        </p15:guide>
        <p15:guide id="8" pos="2993">
          <p15:clr>
            <a:srgbClr val="FA7B17"/>
          </p15:clr>
        </p15:guide>
        <p15:guide id="9" pos="4093">
          <p15:clr>
            <a:srgbClr val="FA7B17"/>
          </p15:clr>
        </p15:guide>
        <p15:guide id="10" pos="4320">
          <p15:clr>
            <a:srgbClr val="FA7B17"/>
          </p15:clr>
        </p15:guide>
        <p15:guide id="11" pos="1440">
          <p15:clr>
            <a:srgbClr val="FA7B17"/>
          </p15:clr>
        </p15:guide>
        <p15:guide id="12" orient="horz" pos="1134">
          <p15:clr>
            <a:srgbClr val="FA7B17"/>
          </p15:clr>
        </p15:guide>
        <p15:guide id="13" orient="horz" pos="907">
          <p15:clr>
            <a:srgbClr val="FA7B17"/>
          </p15:clr>
        </p15:guide>
        <p15:guide id="14" orient="horz" pos="1587">
          <p15:clr>
            <a:srgbClr val="FA7B17"/>
          </p15:clr>
        </p15:guide>
        <p15:guide id="15" orient="horz" pos="1814">
          <p15:clr>
            <a:srgbClr val="FA7B17"/>
          </p15:clr>
        </p15:guide>
        <p15:guide id="16" orient="horz" pos="2268">
          <p15:clr>
            <a:srgbClr val="FA7B17"/>
          </p15:clr>
        </p15:guide>
        <p15:guide id="17" orient="horz" pos="2494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 Титульник">
  <p:cSld name="TITLE_1_2_1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09425" y="0"/>
            <a:ext cx="543457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  <a:defRPr b="0" i="0" sz="44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IBM Plex Sans SemiBold"/>
              <a:buNone/>
              <a:defRPr b="0" i="0" sz="5200" u="none" cap="none" strike="noStrike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468000" y="3600600"/>
            <a:ext cx="5400000" cy="1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IBM Plex Sans"/>
              <a:buNone/>
              <a:defRPr b="0" i="0" sz="12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000" y="180036"/>
            <a:ext cx="480375" cy="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468000" y="1048400"/>
            <a:ext cx="6840000" cy="255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IBM Plex Sans SemiBold"/>
              <a:buNone/>
            </a:pPr>
            <a:r>
              <a:rPr lang="ru-RU"/>
              <a:t>Знакомство с языками программирования</a:t>
            </a:r>
            <a:endParaRPr/>
          </a:p>
        </p:txBody>
      </p:sp>
      <p:sp>
        <p:nvSpPr>
          <p:cNvPr id="95" name="Google Shape;95;p16"/>
          <p:cNvSpPr txBox="1"/>
          <p:nvPr>
            <p:ph idx="1" type="subTitle"/>
          </p:nvPr>
        </p:nvSpPr>
        <p:spPr>
          <a:xfrm>
            <a:off x="468000" y="3600600"/>
            <a:ext cx="54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"/>
              <a:buNone/>
            </a:pPr>
            <a:r>
              <a:rPr lang="ru-RU"/>
              <a:t>Семинар 7.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92500" y="360375"/>
            <a:ext cx="78945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49: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элементы, у которых оба индекса чётные, и замените эти элементы на их квадраты.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изначально массив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выглядел 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51: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элементы, у которых оба индекса чётные, и замените эти элементы на их квадраты.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задан массив: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Сумма элементов главной диагонали: 1+9+2 = 12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315" y="1564462"/>
            <a:ext cx="1663185" cy="17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/>
          <p:nvPr/>
        </p:nvSpPr>
        <p:spPr>
          <a:xfrm>
            <a:off x="6807350" y="1997489"/>
            <a:ext cx="1306500" cy="46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25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3108525" y="161230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Новый массив будет выглядеть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</a:t>
            </a:r>
            <a:r>
              <a:rPr b="1"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81</a:t>
            </a: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2 </a:t>
            </a:r>
            <a:r>
              <a:rPr b="1"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492500" y="360375"/>
            <a:ext cx="7111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49: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элементы, у которых оба индекса чётные, и замените эти элементы на их квадраты.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изначально массив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выглядел 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51: </a:t>
            </a: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массив. Найдите сумму элементов, находящихся на главной диагонали (с индексами (0,0); (1;1) и т.д.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Например, задан массив: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5 9 2 3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Сумма элементов главной диагонали: 1+9+2 = 12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0315" y="1564462"/>
            <a:ext cx="1663185" cy="174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/>
          <p:nvPr/>
        </p:nvSpPr>
        <p:spPr>
          <a:xfrm>
            <a:off x="6807350" y="1997489"/>
            <a:ext cx="1306500" cy="469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20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108525" y="1612300"/>
            <a:ext cx="30000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Новый массив будет выглядеть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вот так: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1 4 7 2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</a:t>
            </a:r>
            <a:r>
              <a:rPr b="1"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81</a:t>
            </a: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2 </a:t>
            </a:r>
            <a:r>
              <a:rPr b="1"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9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8 4 2 4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77" name="Google Shape;177;p28"/>
          <p:cNvGraphicFramePr/>
          <p:nvPr/>
        </p:nvGraphicFramePr>
        <p:xfrm>
          <a:off x="539750" y="6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{37302073-259B-423D-ADBE-BB8A7152290D}</a:tableStyleId>
              </a:tblPr>
              <a:tblGrid>
                <a:gridCol w="5459700"/>
                <a:gridCol w="2477850"/>
              </a:tblGrid>
              <a:tr h="434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Задание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Пример</a:t>
                      </a:r>
                      <a:endParaRPr b="1" sz="1500">
                        <a:solidFill>
                          <a:srgbClr val="000000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434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47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двумерный массив размером m×n, заполненный случайными вещественными числами.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 = 3, n = 4.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0,5 7 -2 -0,2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1 -3,3 8 -9,9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7,8 -7,1 9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50: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 Напишите программу, которая на вход принимает позиции элемента в двумерном массиве, и возвращает значение этого элемента или же указание, что такого элемента нет.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Например, задан массив: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1 4 7 2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5 9 2 3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8 4 2 4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17 -&gt; такого числа в массиве нет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  <a:tr h="917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Задача </a:t>
                      </a:r>
                      <a:r>
                        <a:rPr b="1"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52</a:t>
                      </a:r>
                      <a:r>
                        <a:rPr b="1" lang="ru-RU" sz="1500">
                          <a:solidFill>
                            <a:srgbClr val="000000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: </a:t>
                      </a:r>
                      <a:r>
                        <a:rPr lang="ru-RU" sz="15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Задайте двумерный массив из целых чисел. Найдите среднее арифметическое элементов в каждом столбце.</a:t>
                      </a:r>
                      <a:endParaRPr sz="15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Например, задан массив: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1 4 7 2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5 9 2 3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8 4 2 4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Среднее арифметическое каждого столбца: 4,6; 5,6; 3,6; 3.</a:t>
                      </a:r>
                      <a:endParaRPr sz="11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5400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Был урок полезен вам?</a:t>
            </a:r>
            <a:endParaRPr sz="1200"/>
          </a:p>
        </p:txBody>
      </p:sp>
      <p:sp>
        <p:nvSpPr>
          <p:cNvPr id="183" name="Google Shape;183;p29"/>
          <p:cNvSpPr txBox="1"/>
          <p:nvPr/>
        </p:nvSpPr>
        <p:spPr>
          <a:xfrm>
            <a:off x="651180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Что было сложно?</a:t>
            </a:r>
            <a:endParaRPr sz="1200">
              <a:solidFill>
                <a:schemeClr val="accent1"/>
              </a:solidFill>
            </a:endParaRPr>
          </a:p>
        </p:txBody>
      </p:sp>
      <p:sp>
        <p:nvSpPr>
          <p:cNvPr id="184" name="Google Shape;184;p29"/>
          <p:cNvSpPr txBox="1"/>
          <p:nvPr>
            <p:ph idx="1" type="subTitle"/>
          </p:nvPr>
        </p:nvSpPr>
        <p:spPr>
          <a:xfrm>
            <a:off x="540000" y="152400"/>
            <a:ext cx="8064000" cy="360000"/>
          </a:xfrm>
          <a:prstGeom prst="rect">
            <a:avLst/>
          </a:prstGeom>
        </p:spPr>
        <p:txBody>
          <a:bodyPr anchorCtr="0" anchor="ctr" bIns="3600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>
                <a:solidFill>
                  <a:schemeClr val="dk1"/>
                </a:solidFill>
              </a:rPr>
              <a:t>Семинар 7. </a:t>
            </a:r>
            <a:r>
              <a:rPr lang="ru-RU">
                <a:solidFill>
                  <a:schemeClr val="dk1"/>
                </a:solidFill>
              </a:rPr>
              <a:t>Знакомство с языками программирования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>
            <a:off x="548750" y="720000"/>
            <a:ext cx="8064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542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ru-RU" sz="24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Рефлексия</a:t>
            </a:r>
            <a:endParaRPr sz="2400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3355250" y="2661450"/>
            <a:ext cx="2451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85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Узнали вы что-то новое?</a:t>
            </a:r>
            <a:endParaRPr sz="1200"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615" y="1798951"/>
            <a:ext cx="625816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7770" y="1798950"/>
            <a:ext cx="607178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4550" y="1798950"/>
            <a:ext cx="650239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539750" y="846500"/>
            <a:ext cx="7973700" cy="3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41: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Пользователь вводит с клавиатуры M чисел. Посчитайте, сколько чисел больше 0 ввёл пользователь.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900">
                <a:latin typeface="IBM Plex Sans"/>
                <a:ea typeface="IBM Plex Sans"/>
                <a:cs typeface="IBM Plex Sans"/>
                <a:sym typeface="IBM Plex Sans"/>
              </a:rPr>
              <a:t>Задача 43: </a:t>
            </a:r>
            <a:r>
              <a:rPr lang="ru-RU" sz="1900">
                <a:latin typeface="IBM Plex Sans"/>
                <a:ea typeface="IBM Plex Sans"/>
                <a:cs typeface="IBM Plex Sans"/>
                <a:sym typeface="IBM Plex Sans"/>
              </a:rPr>
              <a:t>Напишите программу, которая найдёт точку пересечения двух прямых, заданных уравнениями y = k1 * x + b1, y = k2 * x + b2; значения b1, k1, b2 и k2 задаются пользователем.</a:t>
            </a:r>
            <a:endParaRPr sz="19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0"/>
            <a:ext cx="9144000" cy="4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lang="ru-RU" sz="17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Д</a:t>
            </a:r>
            <a:r>
              <a:rPr b="1" i="0" lang="ru-RU" sz="17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омашнее задание</a:t>
            </a:r>
            <a:endParaRPr b="1" i="0" sz="17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2" type="subTitle"/>
          </p:nvPr>
        </p:nvSpPr>
        <p:spPr>
          <a:xfrm>
            <a:off x="1258700" y="1735675"/>
            <a:ext cx="52944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ru-RU" sz="1400">
                <a:solidFill>
                  <a:schemeClr val="dk2"/>
                </a:solidFill>
              </a:rPr>
              <a:t>В прошлый раз  - 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уровня: “Почувствуй себя лидом”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539975" y="1743463"/>
            <a:ext cx="540000" cy="540000"/>
          </a:xfrm>
          <a:prstGeom prst="ellipse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540000" y="2901000"/>
            <a:ext cx="540000" cy="540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0" i="0" sz="12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540000" y="4058550"/>
            <a:ext cx="540000" cy="540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0" i="0" sz="1200" u="none" cap="none" strike="noStrike">
              <a:solidFill>
                <a:schemeClr val="lt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115" name="Google Shape;115;p19"/>
          <p:cNvCxnSpPr>
            <a:stCxn id="112" idx="4"/>
            <a:endCxn id="113" idx="0"/>
          </p:cNvCxnSpPr>
          <p:nvPr/>
        </p:nvCxnSpPr>
        <p:spPr>
          <a:xfrm>
            <a:off x="809975" y="2283463"/>
            <a:ext cx="0" cy="61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19"/>
          <p:cNvCxnSpPr>
            <a:stCxn id="113" idx="4"/>
            <a:endCxn id="114" idx="0"/>
          </p:cNvCxnSpPr>
          <p:nvPr/>
        </p:nvCxnSpPr>
        <p:spPr>
          <a:xfrm>
            <a:off x="810000" y="3441000"/>
            <a:ext cx="0" cy="617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9"/>
          <p:cNvSpPr txBox="1"/>
          <p:nvPr>
            <p:ph idx="3" type="subTitle"/>
          </p:nvPr>
        </p:nvSpPr>
        <p:spPr>
          <a:xfrm>
            <a:off x="1258700" y="2901000"/>
            <a:ext cx="444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400">
                <a:solidFill>
                  <a:schemeClr val="dk1"/>
                </a:solidFill>
              </a:rPr>
              <a:t>Сегодня -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1"/>
                </a:solidFill>
              </a:rPr>
              <a:t>Задачи из блока “Двумерные массивы”</a:t>
            </a:r>
            <a:endParaRPr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9"/>
          <p:cNvSpPr txBox="1"/>
          <p:nvPr>
            <p:ph idx="4" type="subTitle"/>
          </p:nvPr>
        </p:nvSpPr>
        <p:spPr>
          <a:xfrm>
            <a:off x="1258700" y="4128900"/>
            <a:ext cx="4507500" cy="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400">
                <a:solidFill>
                  <a:schemeClr val="dk2"/>
                </a:solidFill>
              </a:rPr>
              <a:t>Задачи из блока “Рекурсия”</a:t>
            </a:r>
            <a:endParaRPr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540000" y="720000"/>
            <a:ext cx="80652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Семинары блока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/>
              <a:t>“Знакомство с языками программирования”</a:t>
            </a:r>
            <a:endParaRPr/>
          </a:p>
        </p:txBody>
      </p:sp>
      <p:cxnSp>
        <p:nvCxnSpPr>
          <p:cNvPr id="120" name="Google Shape;120;p19"/>
          <p:cNvCxnSpPr/>
          <p:nvPr/>
        </p:nvCxnSpPr>
        <p:spPr>
          <a:xfrm flipH="1">
            <a:off x="806700" y="4598550"/>
            <a:ext cx="3300" cy="5556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540000" y="720000"/>
            <a:ext cx="8064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IBM Plex Sans SemiBold"/>
              <a:buNone/>
            </a:pPr>
            <a:r>
              <a:rPr lang="ru-RU"/>
              <a:t>Формат работы</a:t>
            </a:r>
            <a:endParaRPr/>
          </a:p>
        </p:txBody>
      </p:sp>
      <p:sp>
        <p:nvSpPr>
          <p:cNvPr id="126" name="Google Shape;126;p20"/>
          <p:cNvSpPr txBox="1"/>
          <p:nvPr>
            <p:ph idx="2" type="subTitle"/>
          </p:nvPr>
        </p:nvSpPr>
        <p:spPr>
          <a:xfrm>
            <a:off x="536400" y="1336200"/>
            <a:ext cx="80640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Вопросы, обсуждение домашнего задания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Демонстрация решения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➔"/>
            </a:pPr>
            <a:r>
              <a:rPr lang="ru-RU" sz="1800"/>
              <a:t>Работа в сессионных залах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➔"/>
            </a:pPr>
            <a:r>
              <a:rPr lang="ru-RU" sz="1800"/>
              <a:t>Обсуждение программы (решения задачи) в общем зале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492500" y="566525"/>
            <a:ext cx="82638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Демонстрация решения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46:</a:t>
            </a:r>
            <a:r>
              <a:rPr lang="ru-RU" sz="2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 Задайте двумерный массив размером m×n, заполненный случайными целыми числами.</a:t>
            </a:r>
            <a:endParaRPr sz="2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4.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1 4 8 19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5 -2 33 -2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77 3 8 1</a:t>
            </a:r>
            <a:endParaRPr sz="1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Решение в группах задачи: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48: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размера m на n, каждый элемент в массиве находится по формуле: Aₘₙ = m+n. Выведите полученный массив на экран.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4.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0 1 2 3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1 2 3 4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2 3 4 5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975" y="24111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6693150" y="28841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12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492500" y="566525"/>
            <a:ext cx="7677300" cy="3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ru-RU"/>
              <a:t>Общее обсуждение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Задача 48: </a:t>
            </a:r>
            <a:r>
              <a:rPr lang="ru-RU" sz="2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Задайте двумерный массив размера m на n, каждый элемент в массиве находится по формуле: Aₘₙ = m+n. Выведите полученный массив на экран.</a:t>
            </a:r>
            <a:endParaRPr sz="20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 = 3, n = 4.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0 1 2 3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1 2 3 4</a:t>
            </a:r>
            <a:endParaRPr sz="18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8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2 3 4 5</a:t>
            </a:r>
            <a:endParaRPr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18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22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6975" y="2411150"/>
            <a:ext cx="1816600" cy="1901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6693150" y="2884122"/>
            <a:ext cx="1427100" cy="5124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ru-RU" sz="2600">
                <a:latin typeface="IBM Plex Sans"/>
                <a:ea typeface="IBM Plex Sans"/>
                <a:cs typeface="IBM Plex Sans"/>
                <a:sym typeface="IBM Plex Sans"/>
              </a:rPr>
              <a:t>8</a:t>
            </a:r>
            <a:r>
              <a:rPr b="0" i="0" lang="ru-RU" sz="26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мин</a:t>
            </a:r>
            <a:endParaRPr b="0" i="0" sz="26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540000" y="1836000"/>
            <a:ext cx="8064000" cy="17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Ваши вопросы?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ru-RU"/>
              <a:t>Перерыв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Макет шаблона GB">
  <a:themeElements>
    <a:clrScheme name="Simple Light">
      <a:dk1>
        <a:srgbClr val="000000"/>
      </a:dk1>
      <a:lt1>
        <a:srgbClr val="FFFFFF"/>
      </a:lt1>
      <a:dk2>
        <a:srgbClr val="8F93A3"/>
      </a:dk2>
      <a:lt2>
        <a:srgbClr val="B7B9C8"/>
      </a:lt2>
      <a:accent1>
        <a:srgbClr val="6654D9"/>
      </a:accent1>
      <a:accent2>
        <a:srgbClr val="F65121"/>
      </a:accent2>
      <a:accent3>
        <a:srgbClr val="E0FF23"/>
      </a:accent3>
      <a:accent4>
        <a:srgbClr val="F458E3"/>
      </a:accent4>
      <a:accent5>
        <a:srgbClr val="1BAFAF"/>
      </a:accent5>
      <a:accent6>
        <a:srgbClr val="FFDB00"/>
      </a:accent6>
      <a:hlink>
        <a:srgbClr val="6654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