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16"/>
  </p:notesMasterIdLst>
  <p:sldIdLst>
    <p:sldId id="256" r:id="rId2"/>
    <p:sldId id="257" r:id="rId3"/>
    <p:sldId id="258" r:id="rId4"/>
    <p:sldId id="269" r:id="rId5"/>
    <p:sldId id="270" r:id="rId6"/>
    <p:sldId id="271" r:id="rId7"/>
    <p:sldId id="272" r:id="rId8"/>
    <p:sldId id="273" r:id="rId9"/>
    <p:sldId id="274" r:id="rId10"/>
    <p:sldId id="275" r:id="rId11"/>
    <p:sldId id="265" r:id="rId12"/>
    <p:sldId id="266" r:id="rId13"/>
    <p:sldId id="267" r:id="rId14"/>
    <p:sldId id="268"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88561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72877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829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83743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87532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036415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26976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545559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36038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22065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2758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24055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651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0389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144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222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8495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066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37161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233332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0" name="Title 9">
            <a:extLst>
              <a:ext uri="{FF2B5EF4-FFF2-40B4-BE49-F238E27FC236}">
                <a16:creationId xmlns:a16="http://schemas.microsoft.com/office/drawing/2014/main" id="{EE29CA39-5E6A-4FF3-92AF-B1EA64CFEE4D}"/>
              </a:ext>
            </a:extLst>
          </p:cNvPr>
          <p:cNvSpPr>
            <a:spLocks noGrp="1"/>
          </p:cNvSpPr>
          <p:nvPr>
            <p:ph type="ctrTitle"/>
          </p:nvPr>
        </p:nvSpPr>
        <p:spPr>
          <a:xfrm>
            <a:off x="684212" y="1066800"/>
            <a:ext cx="10867086" cy="1853682"/>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Project Report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Insurance Premium Prediction</a:t>
            </a:r>
            <a:endParaRPr lang="en-IN" dirty="0">
              <a:latin typeface="Times New Roman" panose="02020603050405020304" pitchFamily="18" charset="0"/>
              <a:cs typeface="Times New Roman" panose="02020603050405020304" pitchFamily="18" charset="0"/>
            </a:endParaRPr>
          </a:p>
        </p:txBody>
      </p:sp>
      <p:sp>
        <p:nvSpPr>
          <p:cNvPr id="14" name="Subtitle 11">
            <a:extLst>
              <a:ext uri="{FF2B5EF4-FFF2-40B4-BE49-F238E27FC236}">
                <a16:creationId xmlns:a16="http://schemas.microsoft.com/office/drawing/2014/main" id="{311265BE-4416-41AA-86C3-8271C1FA076A}"/>
              </a:ext>
            </a:extLst>
          </p:cNvPr>
          <p:cNvSpPr txBox="1">
            <a:spLocks/>
          </p:cNvSpPr>
          <p:nvPr/>
        </p:nvSpPr>
        <p:spPr>
          <a:xfrm>
            <a:off x="3306114" y="3200056"/>
            <a:ext cx="5194074" cy="194733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420"/>
              </a:spcBef>
              <a:spcAft>
                <a:spcPts val="0"/>
              </a:spcAft>
              <a:buClr>
                <a:schemeClr val="lt1"/>
              </a:buClr>
              <a:buSzPts val="1680"/>
              <a:buFont typeface="Noto Sans Symbols"/>
              <a:buNone/>
              <a:defRPr sz="2100" b="0" i="0" u="none" strike="noStrike" cap="none">
                <a:solidFill>
                  <a:srgbClr val="0F486F"/>
                </a:solidFill>
                <a:latin typeface="Century Gothic"/>
                <a:ea typeface="Century Gothic"/>
                <a:cs typeface="Century Gothic"/>
                <a:sym typeface="Century Gothic"/>
              </a:defRPr>
            </a:lvl1pPr>
            <a:lvl2pPr marL="914400" marR="0" lvl="1" indent="-320040" algn="ctr" rtl="0">
              <a:lnSpc>
                <a:spcPct val="100000"/>
              </a:lnSpc>
              <a:spcBef>
                <a:spcPts val="600"/>
              </a:spcBef>
              <a:spcAft>
                <a:spcPts val="0"/>
              </a:spcAft>
              <a:buClr>
                <a:schemeClr val="lt1"/>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309880" algn="ctr" rtl="0">
              <a:lnSpc>
                <a:spcPct val="100000"/>
              </a:lnSpc>
              <a:spcBef>
                <a:spcPts val="600"/>
              </a:spcBef>
              <a:spcAft>
                <a:spcPts val="0"/>
              </a:spcAft>
              <a:buClr>
                <a:schemeClr val="l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99719" algn="ctr" rtl="0">
              <a:lnSpc>
                <a:spcPct val="100000"/>
              </a:lnSpc>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99720" algn="ctr" rtl="0">
              <a:lnSpc>
                <a:spcPct val="100000"/>
              </a:lnSpc>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99720" algn="ctr" rtl="0">
              <a:lnSpc>
                <a:spcPct val="100000"/>
              </a:lnSpc>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99720" algn="ctr" rtl="0">
              <a:lnSpc>
                <a:spcPct val="100000"/>
              </a:lnSpc>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99720" algn="ctr" rtl="0">
              <a:lnSpc>
                <a:spcPct val="100000"/>
              </a:lnSpc>
              <a:spcBef>
                <a:spcPts val="600"/>
              </a:spcBef>
              <a:spcAft>
                <a:spcPts val="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99720" algn="ctr" rtl="0">
              <a:lnSpc>
                <a:spcPct val="100000"/>
              </a:lnSpc>
              <a:spcBef>
                <a:spcPts val="600"/>
              </a:spcBef>
              <a:spcAft>
                <a:spcPts val="600"/>
              </a:spcAft>
              <a:buClr>
                <a:schemeClr val="lt1"/>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Prepared By</a:t>
            </a:r>
          </a:p>
          <a:p>
            <a:r>
              <a:rPr lang="en-US"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Mangesh</a:t>
            </a:r>
            <a:r>
              <a:rPr lang="en-US" dirty="0">
                <a:solidFill>
                  <a:schemeClr val="tx1"/>
                </a:solidFill>
                <a:latin typeface="Times New Roman" panose="02020603050405020304" pitchFamily="18" charset="0"/>
                <a:cs typeface="Times New Roman" panose="02020603050405020304" pitchFamily="18" charset="0"/>
              </a:rPr>
              <a:t> Dnyandev Devkate</a:t>
            </a:r>
          </a:p>
          <a:p>
            <a:r>
              <a:rPr lang="en-US" dirty="0">
                <a:solidFill>
                  <a:schemeClr val="tx1"/>
                </a:solidFill>
                <a:latin typeface="Times New Roman" panose="02020603050405020304" pitchFamily="18" charset="0"/>
                <a:cs typeface="Times New Roman" panose="02020603050405020304" pitchFamily="18" charset="0"/>
              </a:rPr>
              <a:t>                Data Science Intern</a:t>
            </a:r>
          </a:p>
          <a:p>
            <a:r>
              <a:rPr lang="en-US" dirty="0">
                <a:solidFill>
                  <a:schemeClr val="tx1"/>
                </a:solidFill>
                <a:latin typeface="Times New Roman" panose="02020603050405020304" pitchFamily="18" charset="0"/>
                <a:cs typeface="Times New Roman" panose="02020603050405020304" pitchFamily="18" charset="0"/>
              </a:rPr>
              <a:t>                        iNeuron.ai</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7AA28-F2E2-4558-9988-90C42EFEBC1C}"/>
              </a:ext>
            </a:extLst>
          </p:cNvPr>
          <p:cNvSpPr txBox="1"/>
          <p:nvPr/>
        </p:nvSpPr>
        <p:spPr>
          <a:xfrm>
            <a:off x="1380930" y="479265"/>
            <a:ext cx="8976049"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Deployment</a:t>
            </a:r>
            <a:endParaRPr lang="en-IN" sz="4000"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444D2DB-9648-4965-847E-0D08CE2DAB65}"/>
              </a:ext>
            </a:extLst>
          </p:cNvPr>
          <p:cNvSpPr/>
          <p:nvPr/>
        </p:nvSpPr>
        <p:spPr>
          <a:xfrm>
            <a:off x="1763486" y="1657442"/>
            <a:ext cx="1343608" cy="485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Start</a:t>
            </a:r>
            <a:endParaRPr lang="en-IN"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ED5C9B4-2243-4F8E-8A6B-19C80732CA19}"/>
              </a:ext>
            </a:extLst>
          </p:cNvPr>
          <p:cNvSpPr/>
          <p:nvPr/>
        </p:nvSpPr>
        <p:spPr>
          <a:xfrm>
            <a:off x="3750906" y="1512817"/>
            <a:ext cx="1511559" cy="774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Arranging files in GitHub</a:t>
            </a: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878A4BB-28BA-4FB9-8C8C-4980664FC003}"/>
              </a:ext>
            </a:extLst>
          </p:cNvPr>
          <p:cNvSpPr/>
          <p:nvPr/>
        </p:nvSpPr>
        <p:spPr>
          <a:xfrm>
            <a:off x="6074228" y="1512817"/>
            <a:ext cx="1586204" cy="774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Connect Heroku with the GitHub</a:t>
            </a:r>
            <a:endParaRPr lang="en-IN"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66C1FAF-59D3-440B-992D-AE73E3EADCDE}"/>
              </a:ext>
            </a:extLst>
          </p:cNvPr>
          <p:cNvSpPr/>
          <p:nvPr/>
        </p:nvSpPr>
        <p:spPr>
          <a:xfrm>
            <a:off x="8677467" y="1512817"/>
            <a:ext cx="1464907" cy="774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Load the files and debug</a:t>
            </a:r>
            <a:endParaRPr lang="en-IN" sz="1600" dirty="0">
              <a:latin typeface="Times New Roman" panose="02020603050405020304" pitchFamily="18" charset="0"/>
              <a:cs typeface="Times New Roman" panose="02020603050405020304" pitchFamily="18" charset="0"/>
            </a:endParaRPr>
          </a:p>
        </p:txBody>
      </p:sp>
      <p:sp>
        <p:nvSpPr>
          <p:cNvPr id="7" name="Flowchart: Decision 6">
            <a:extLst>
              <a:ext uri="{FF2B5EF4-FFF2-40B4-BE49-F238E27FC236}">
                <a16:creationId xmlns:a16="http://schemas.microsoft.com/office/drawing/2014/main" id="{F18BE787-CC0F-41A1-AABA-999F8C2D5B37}"/>
              </a:ext>
            </a:extLst>
          </p:cNvPr>
          <p:cNvSpPr/>
          <p:nvPr/>
        </p:nvSpPr>
        <p:spPr>
          <a:xfrm>
            <a:off x="8187611" y="3233058"/>
            <a:ext cx="2444621" cy="139492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Deployment Successful?</a:t>
            </a:r>
            <a:endParaRPr lang="en-IN"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C7CB118-DF52-4065-B83A-72EF2FA7A3C6}"/>
              </a:ext>
            </a:extLst>
          </p:cNvPr>
          <p:cNvSpPr/>
          <p:nvPr/>
        </p:nvSpPr>
        <p:spPr>
          <a:xfrm>
            <a:off x="4581330" y="3468655"/>
            <a:ext cx="2118050" cy="923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Check the log files and make the necessary corrections</a:t>
            </a:r>
            <a:endParaRPr lang="en-IN" sz="16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B9EE5D6-79F6-4101-9CE0-0C987B430AD1}"/>
              </a:ext>
            </a:extLst>
          </p:cNvPr>
          <p:cNvSpPr/>
          <p:nvPr/>
        </p:nvSpPr>
        <p:spPr>
          <a:xfrm>
            <a:off x="7119257" y="5234473"/>
            <a:ext cx="1371600" cy="774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Open the application</a:t>
            </a:r>
            <a:endParaRPr lang="en-IN"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5D47A6D-0003-49C8-95F0-26568010CCDA}"/>
              </a:ext>
            </a:extLst>
          </p:cNvPr>
          <p:cNvSpPr/>
          <p:nvPr/>
        </p:nvSpPr>
        <p:spPr>
          <a:xfrm>
            <a:off x="3918856" y="5234473"/>
            <a:ext cx="1875454" cy="774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Test the application/make the predictions</a:t>
            </a:r>
            <a:endParaRPr lang="en-IN" sz="16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7D880FB4-AE62-4FDE-B1E1-A9E73387AA79}"/>
              </a:ext>
            </a:extLst>
          </p:cNvPr>
          <p:cNvSpPr/>
          <p:nvPr/>
        </p:nvSpPr>
        <p:spPr>
          <a:xfrm>
            <a:off x="1763486" y="5383763"/>
            <a:ext cx="1343608" cy="485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Stop</a:t>
            </a:r>
            <a:endParaRPr lang="en-IN" sz="16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34590057-65AD-4C0F-86B4-B7FB13943E9E}"/>
              </a:ext>
            </a:extLst>
          </p:cNvPr>
          <p:cNvCxnSpPr>
            <a:stCxn id="3" idx="3"/>
            <a:endCxn id="4" idx="1"/>
          </p:cNvCxnSpPr>
          <p:nvPr/>
        </p:nvCxnSpPr>
        <p:spPr>
          <a:xfrm>
            <a:off x="3107094" y="1900038"/>
            <a:ext cx="6438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465F4379-71AC-42B5-A97B-1A5D64D6DA08}"/>
              </a:ext>
            </a:extLst>
          </p:cNvPr>
          <p:cNvCxnSpPr>
            <a:stCxn id="4" idx="3"/>
            <a:endCxn id="5" idx="1"/>
          </p:cNvCxnSpPr>
          <p:nvPr/>
        </p:nvCxnSpPr>
        <p:spPr>
          <a:xfrm>
            <a:off x="5262465" y="1900038"/>
            <a:ext cx="8117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69011C87-52E3-4EAD-9119-F230730499C0}"/>
              </a:ext>
            </a:extLst>
          </p:cNvPr>
          <p:cNvCxnSpPr>
            <a:stCxn id="5" idx="3"/>
            <a:endCxn id="6" idx="1"/>
          </p:cNvCxnSpPr>
          <p:nvPr/>
        </p:nvCxnSpPr>
        <p:spPr>
          <a:xfrm>
            <a:off x="7660432" y="1900038"/>
            <a:ext cx="101703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67208D2F-9619-406D-96C5-4F06A7EBD814}"/>
              </a:ext>
            </a:extLst>
          </p:cNvPr>
          <p:cNvCxnSpPr>
            <a:stCxn id="6" idx="2"/>
            <a:endCxn id="7" idx="0"/>
          </p:cNvCxnSpPr>
          <p:nvPr/>
        </p:nvCxnSpPr>
        <p:spPr>
          <a:xfrm>
            <a:off x="9409921" y="2287258"/>
            <a:ext cx="1" cy="945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9C9E6441-AEEC-4C22-B942-BC01326ECEF5}"/>
              </a:ext>
            </a:extLst>
          </p:cNvPr>
          <p:cNvCxnSpPr>
            <a:stCxn id="7" idx="2"/>
            <a:endCxn id="9" idx="3"/>
          </p:cNvCxnSpPr>
          <p:nvPr/>
        </p:nvCxnSpPr>
        <p:spPr>
          <a:xfrm rot="5400000">
            <a:off x="8453536" y="4665307"/>
            <a:ext cx="993709" cy="91906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208A00A3-8F5B-4CBE-AEB7-CC0D5D83E25C}"/>
              </a:ext>
            </a:extLst>
          </p:cNvPr>
          <p:cNvSpPr txBox="1"/>
          <p:nvPr/>
        </p:nvSpPr>
        <p:spPr>
          <a:xfrm>
            <a:off x="9409920" y="4895919"/>
            <a:ext cx="61581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Yes</a:t>
            </a:r>
            <a:endParaRPr lang="en-IN" sz="1600"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828DEA42-8E3D-4CC0-B6FC-CFBF4EFB2DED}"/>
              </a:ext>
            </a:extLst>
          </p:cNvPr>
          <p:cNvCxnSpPr>
            <a:stCxn id="7" idx="1"/>
            <a:endCxn id="8" idx="3"/>
          </p:cNvCxnSpPr>
          <p:nvPr/>
        </p:nvCxnSpPr>
        <p:spPr>
          <a:xfrm flipH="1" flipV="1">
            <a:off x="6699380" y="3930521"/>
            <a:ext cx="148823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D1CBA192-5ED0-4325-9C5E-F5F982872A09}"/>
              </a:ext>
            </a:extLst>
          </p:cNvPr>
          <p:cNvSpPr txBox="1"/>
          <p:nvPr/>
        </p:nvSpPr>
        <p:spPr>
          <a:xfrm>
            <a:off x="7352521" y="3905867"/>
            <a:ext cx="56916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No</a:t>
            </a:r>
            <a:endParaRPr lang="en-IN" sz="1600" dirty="0">
              <a:latin typeface="Times New Roman" panose="02020603050405020304" pitchFamily="18" charset="0"/>
              <a:cs typeface="Times New Roman" panose="02020603050405020304" pitchFamily="18" charset="0"/>
            </a:endParaRPr>
          </a:p>
        </p:txBody>
      </p:sp>
      <p:cxnSp>
        <p:nvCxnSpPr>
          <p:cNvPr id="29" name="Connector: Elbow 28">
            <a:extLst>
              <a:ext uri="{FF2B5EF4-FFF2-40B4-BE49-F238E27FC236}">
                <a16:creationId xmlns:a16="http://schemas.microsoft.com/office/drawing/2014/main" id="{FCC9F09A-062B-45FD-B50A-BB1AC2F68FEA}"/>
              </a:ext>
            </a:extLst>
          </p:cNvPr>
          <p:cNvCxnSpPr>
            <a:stCxn id="8" idx="0"/>
          </p:cNvCxnSpPr>
          <p:nvPr/>
        </p:nvCxnSpPr>
        <p:spPr>
          <a:xfrm rot="5400000" flipH="1" flipV="1">
            <a:off x="7209064" y="1267798"/>
            <a:ext cx="632149" cy="376956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F180CB8D-6679-48E6-A837-5C2B3B322CC3}"/>
              </a:ext>
            </a:extLst>
          </p:cNvPr>
          <p:cNvCxnSpPr>
            <a:stCxn id="9" idx="1"/>
            <a:endCxn id="10" idx="3"/>
          </p:cNvCxnSpPr>
          <p:nvPr/>
        </p:nvCxnSpPr>
        <p:spPr>
          <a:xfrm flipH="1">
            <a:off x="5794310" y="5621694"/>
            <a:ext cx="13249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94D1A0C1-0726-4F26-A5B2-378463384466}"/>
              </a:ext>
            </a:extLst>
          </p:cNvPr>
          <p:cNvCxnSpPr>
            <a:stCxn id="10" idx="1"/>
            <a:endCxn id="11" idx="3"/>
          </p:cNvCxnSpPr>
          <p:nvPr/>
        </p:nvCxnSpPr>
        <p:spPr>
          <a:xfrm flipH="1">
            <a:off x="3107094" y="5621694"/>
            <a:ext cx="811762" cy="4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1019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969551" y="597159"/>
            <a:ext cx="10252898" cy="477727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a:t>
            </a:r>
            <a:r>
              <a:rPr lang="en-US" sz="2800" dirty="0">
                <a:solidFill>
                  <a:schemeClr val="lt1"/>
                </a:solidFill>
                <a:latin typeface="Times New Roman" panose="02020603050405020304" pitchFamily="18" charset="0"/>
                <a:ea typeface="Times New Roman"/>
                <a:cs typeface="Times New Roman" panose="02020603050405020304" pitchFamily="18" charset="0"/>
                <a:sym typeface="Times New Roman"/>
              </a:rPr>
              <a:t>Q &amp; A</a:t>
            </a:r>
            <a:endParaRPr sz="28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Q1) What’s the source of data?</a:t>
            </a:r>
            <a:endParaRPr sz="1800" dirty="0">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The data is downloaded from Kaggle.</a:t>
            </a:r>
            <a:endParaRPr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Q 2) What was the type of data?</a:t>
            </a:r>
            <a:endParaRPr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The data was the combination of Numerical and Categorical values.</a:t>
            </a:r>
            <a:endParaRPr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Q 3) What’s the complete flow you followed in this Project?</a:t>
            </a:r>
            <a:endParaRPr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Refer slide 4</a:t>
            </a:r>
            <a:r>
              <a:rPr lang="en-US" baseline="30000" dirty="0">
                <a:solidFill>
                  <a:schemeClr val="lt1"/>
                </a:solidFill>
                <a:latin typeface="Times New Roman" panose="02020603050405020304" pitchFamily="18" charset="0"/>
                <a:ea typeface="Times New Roman"/>
                <a:cs typeface="Times New Roman" panose="02020603050405020304" pitchFamily="18" charset="0"/>
                <a:sym typeface="Times New Roman"/>
              </a:rPr>
              <a:t>th</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for better Understanding </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SzPts val="160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Q 5) How logs are managed?</a:t>
            </a:r>
            <a:endParaRPr lang="en-US" sz="18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We are using different logs as per the steps that we follow in validation and  </a:t>
            </a:r>
            <a:endParaRPr lang="en-US" sz="18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modeling like File validation log, Data Insertion, Model Training log, prediction log etc.</a:t>
            </a:r>
            <a:endParaRPr lang="en-US" sz="1800" dirty="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858399" y="751115"/>
            <a:ext cx="10848426" cy="4660640"/>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l" rtl="0">
              <a:spcBef>
                <a:spcPts val="96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l" rtl="0">
              <a:spcBef>
                <a:spcPts val="960"/>
              </a:spcBef>
              <a:spcAft>
                <a:spcPts val="0"/>
              </a:spcAft>
              <a:buSzPts val="1440"/>
              <a:buNone/>
            </a:pPr>
            <a:endPar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Q 6) What techniques were you using for data pre-processing?</a:t>
            </a:r>
            <a:endParaRPr lang="en-US" sz="1800" dirty="0">
              <a:latin typeface="Times New Roman" panose="02020603050405020304" pitchFamily="18" charset="0"/>
              <a:cs typeface="Times New Roman" panose="02020603050405020304" pitchFamily="18" charset="0"/>
            </a:endParaRPr>
          </a:p>
          <a:p>
            <a:pPr lvl="1" algn="l" rtl="0">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duplicate rows</a:t>
            </a:r>
            <a:endParaRPr lang="en-US" dirty="0">
              <a:latin typeface="Times New Roman" panose="02020603050405020304" pitchFamily="18" charset="0"/>
              <a:cs typeface="Times New Roman" panose="02020603050405020304" pitchFamily="18" charset="0"/>
            </a:endParaRPr>
          </a:p>
          <a:p>
            <a:pPr lvl="1" algn="l" rtl="0">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lang="en-US" dirty="0">
              <a:latin typeface="Times New Roman" panose="02020603050405020304" pitchFamily="18" charset="0"/>
              <a:cs typeface="Times New Roman" panose="02020603050405020304" pitchFamily="18" charset="0"/>
            </a:endParaRPr>
          </a:p>
          <a:p>
            <a:pPr lvl="1" algn="l" rtl="0">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Checking distribution of continuous values</a:t>
            </a:r>
          </a:p>
          <a:p>
            <a:pPr lvl="1" algn="l" rtl="0">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cs typeface="Times New Roman" panose="02020603050405020304" pitchFamily="18" charset="0"/>
                <a:sym typeface="Times New Roman"/>
              </a:rPr>
              <a:t>Outliers detection</a:t>
            </a:r>
            <a:endParaRPr lang="en-US" dirty="0">
              <a:latin typeface="Times New Roman" panose="02020603050405020304" pitchFamily="18" charset="0"/>
              <a:cs typeface="Times New Roman" panose="02020603050405020304" pitchFamily="18" charset="0"/>
            </a:endParaRPr>
          </a:p>
          <a:p>
            <a:pPr lvl="1" algn="l" rtl="0">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lang="en-US" dirty="0">
              <a:latin typeface="Times New Roman" panose="02020603050405020304" pitchFamily="18" charset="0"/>
              <a:cs typeface="Times New Roman" panose="02020603050405020304" pitchFamily="18" charset="0"/>
            </a:endParaRPr>
          </a:p>
          <a:p>
            <a:pPr lvl="1" algn="l" rtl="0">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Cleaning data and imputing if null values are present. </a:t>
            </a:r>
            <a:endParaRPr lang="en-US" dirty="0">
              <a:latin typeface="Times New Roman" panose="02020603050405020304" pitchFamily="18" charset="0"/>
              <a:cs typeface="Times New Roman" panose="02020603050405020304" pitchFamily="18" charset="0"/>
            </a:endParaRPr>
          </a:p>
          <a:p>
            <a:pPr lvl="1" algn="l" rtl="0">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endParaRPr lang="en-US" dirty="0">
              <a:latin typeface="Times New Roman" panose="02020603050405020304" pitchFamily="18" charset="0"/>
              <a:cs typeface="Times New Roman" panose="02020603050405020304" pitchFamily="18" charset="0"/>
            </a:endParaRPr>
          </a:p>
          <a:p>
            <a:pPr lvl="1" algn="l" rtl="0">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Scaling the data</a:t>
            </a:r>
          </a:p>
          <a:p>
            <a:pPr marL="457200" lvl="1" indent="0" algn="l" rtl="0">
              <a:spcBef>
                <a:spcPts val="960"/>
              </a:spcBef>
              <a:spcAft>
                <a:spcPts val="0"/>
              </a:spcAft>
              <a:buSzPts val="1440"/>
              <a:buNone/>
            </a:pPr>
            <a:endParaRPr lang="en-US"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457200" lvl="1" indent="0" algn="l" rtl="0">
              <a:spcBef>
                <a:spcPts val="960"/>
              </a:spcBef>
              <a:spcAft>
                <a:spcPts val="0"/>
              </a:spcAft>
              <a:buSzPts val="1440"/>
              <a:buNone/>
            </a:pPr>
            <a:endParaRPr lang="en-US"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1800"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513185"/>
            <a:ext cx="10765106" cy="6139542"/>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96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Q 7) How training was done or what models were used?</a:t>
            </a:r>
            <a:endParaRPr lang="en-US" sz="1800" dirty="0">
              <a:latin typeface="Times New Roman" panose="02020603050405020304" pitchFamily="18" charset="0"/>
              <a:cs typeface="Times New Roman" panose="02020603050405020304" pitchFamily="18" charset="0"/>
            </a:endParaRPr>
          </a:p>
          <a:p>
            <a:pPr lvl="1">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Before diving the data in training and validation set we performed EDA and feature engineering</a:t>
            </a:r>
            <a:endParaRPr lang="en-US" dirty="0">
              <a:latin typeface="Times New Roman" panose="02020603050405020304" pitchFamily="18" charset="0"/>
              <a:cs typeface="Times New Roman" panose="02020603050405020304" pitchFamily="18" charset="0"/>
            </a:endParaRPr>
          </a:p>
          <a:p>
            <a:pPr lvl="1">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cs typeface="Times New Roman" panose="02020603050405020304" pitchFamily="18" charset="0"/>
                <a:sym typeface="Times New Roman"/>
              </a:rPr>
              <a:t>Data splitted in training and testing set 80% and 20% respectively</a:t>
            </a:r>
          </a:p>
          <a:p>
            <a:pPr lvl="1">
              <a:spcBef>
                <a:spcPts val="960"/>
              </a:spcBef>
              <a:spcAft>
                <a:spcPts val="0"/>
              </a:spcAft>
              <a:buSzPts val="144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Trained model using supervised machine learning regression algorithms</a:t>
            </a:r>
          </a:p>
          <a:p>
            <a:pPr lvl="1">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Accuracy was not good so scaling was performed over training and validation data</a:t>
            </a:r>
            <a:endParaRPr lang="en-US" dirty="0">
              <a:latin typeface="Times New Roman" panose="02020603050405020304" pitchFamily="18" charset="0"/>
              <a:cs typeface="Times New Roman" panose="02020603050405020304" pitchFamily="18" charset="0"/>
            </a:endParaRPr>
          </a:p>
          <a:p>
            <a:pPr lvl="1">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Again trained model using supervised Machine Learning Regression algorithms like SVM ,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XGBoost</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were used based on the r2_score finalized model and we saved that model .</a:t>
            </a:r>
            <a:endParaRPr lang="en-US"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endPar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Q 8) How Prediction was done?</a:t>
            </a:r>
          </a:p>
          <a:p>
            <a:pPr lvl="1">
              <a:spcBef>
                <a:spcPts val="960"/>
              </a:spcBef>
              <a:spcAft>
                <a:spcPts val="0"/>
              </a:spcAft>
              <a:buSzPts val="1440"/>
              <a:buFont typeface="Wingdings" panose="05000000000000000000" pitchFamily="2" charset="2"/>
              <a:buChar char="Ø"/>
            </a:pPr>
            <a:r>
              <a:rPr lang="en-US" sz="1600" dirty="0">
                <a:solidFill>
                  <a:schemeClr val="lt1"/>
                </a:solidFill>
                <a:latin typeface="Times New Roman" panose="02020603050405020304" pitchFamily="18" charset="0"/>
                <a:ea typeface="Times New Roman"/>
                <a:cs typeface="Times New Roman" panose="02020603050405020304" pitchFamily="18" charset="0"/>
                <a:sym typeface="Times New Roman"/>
              </a:rPr>
              <a:t>Testing done on the testing dataset which we divided before training the model.</a:t>
            </a:r>
          </a:p>
          <a:p>
            <a:pPr marL="0" lvl="0" indent="0" algn="l" rtl="0">
              <a:spcBef>
                <a:spcPts val="960"/>
              </a:spcBef>
              <a:spcAft>
                <a:spcPts val="0"/>
              </a:spcAft>
              <a:buSzPts val="1440"/>
              <a:buNone/>
            </a:pPr>
            <a:endParaRPr lang="en-US" sz="1800" dirty="0">
              <a:latin typeface="Times New Roman" panose="02020603050405020304" pitchFamily="18" charset="0"/>
              <a:cs typeface="Times New Roman" panose="02020603050405020304" pitchFamily="18" charset="0"/>
              <a:sym typeface="Times New Roman"/>
            </a:endParaRPr>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Q 9) What are the different stages of deployment?</a:t>
            </a:r>
            <a:endParaRPr lang="en-US" sz="1800" dirty="0">
              <a:latin typeface="Times New Roman" panose="02020603050405020304" pitchFamily="18" charset="0"/>
              <a:cs typeface="Times New Roman" panose="02020603050405020304" pitchFamily="18" charset="0"/>
            </a:endParaRPr>
          </a:p>
          <a:p>
            <a:pPr lvl="1" algn="l" rtl="0">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When the model is ready we deploy it in Fire environment .Where SIT and UAT is performed over it.</a:t>
            </a:r>
            <a:endParaRPr lang="en-US" dirty="0">
              <a:latin typeface="Times New Roman" panose="02020603050405020304" pitchFamily="18" charset="0"/>
              <a:cs typeface="Times New Roman" panose="02020603050405020304" pitchFamily="18" charset="0"/>
            </a:endParaRPr>
          </a:p>
          <a:p>
            <a:pPr lvl="1" algn="l" rtl="0">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Once We get Sign off from Fire we deploy in Earth and UAT is performed over it.</a:t>
            </a:r>
            <a:endParaRPr lang="en-US" dirty="0">
              <a:latin typeface="Times New Roman" panose="02020603050405020304" pitchFamily="18" charset="0"/>
              <a:cs typeface="Times New Roman" panose="02020603050405020304" pitchFamily="18" charset="0"/>
            </a:endParaRPr>
          </a:p>
          <a:p>
            <a:pPr lvl="1" algn="l" rtl="0">
              <a:spcBef>
                <a:spcPts val="960"/>
              </a:spcBef>
              <a:spcAft>
                <a:spcPts val="0"/>
              </a:spcAft>
              <a:buSzPts val="1440"/>
              <a:buFont typeface="Wingdings" panose="05000000000000000000" pitchFamily="2" charset="2"/>
              <a:buChar char="Ø"/>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After getting the sign off from Earth we deploy in production</a:t>
            </a:r>
            <a:endParaRPr lang="en-US"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 name="TextBox 1">
            <a:extLst>
              <a:ext uri="{FF2B5EF4-FFF2-40B4-BE49-F238E27FC236}">
                <a16:creationId xmlns:a16="http://schemas.microsoft.com/office/drawing/2014/main" id="{8AF2FBC2-999B-4657-919F-58096E03A421}"/>
              </a:ext>
            </a:extLst>
          </p:cNvPr>
          <p:cNvSpPr txBox="1"/>
          <p:nvPr/>
        </p:nvSpPr>
        <p:spPr>
          <a:xfrm>
            <a:off x="1850571" y="2323323"/>
            <a:ext cx="8490857" cy="1569660"/>
          </a:xfrm>
          <a:prstGeom prst="rect">
            <a:avLst/>
          </a:prstGeom>
          <a:noFill/>
        </p:spPr>
        <p:txBody>
          <a:bodyPr wrap="square" rtlCol="0">
            <a:spAutoFit/>
          </a:bodyPr>
          <a:lstStyle/>
          <a:p>
            <a:pPr algn="ctr"/>
            <a:r>
              <a:rPr lang="en-US"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1169403" y="700288"/>
            <a:ext cx="9635445"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800" dirty="0">
                <a:solidFill>
                  <a:schemeClr val="tx1"/>
                </a:solidFill>
                <a:latin typeface="Times New Roman" panose="02020603050405020304" pitchFamily="18" charset="0"/>
                <a:ea typeface="Times New Roman"/>
                <a:cs typeface="Times New Roman" panose="02020603050405020304" pitchFamily="18" charset="0"/>
                <a:sym typeface="Times New Roman"/>
              </a:rPr>
              <a:t>Objective: </a:t>
            </a:r>
          </a:p>
          <a:p>
            <a:pPr marL="0" lvl="0" indent="0" algn="l" rtl="0">
              <a:spcBef>
                <a:spcPts val="1040"/>
              </a:spcBef>
              <a:spcAft>
                <a:spcPts val="0"/>
              </a:spcAft>
              <a:buSzPts val="1760"/>
              <a:buNone/>
            </a:pPr>
            <a:r>
              <a:rPr lang="en-US" sz="1800" dirty="0">
                <a:solidFill>
                  <a:schemeClr val="tx1"/>
                </a:solidFill>
                <a:latin typeface="Times New Roman" panose="02020603050405020304" pitchFamily="18" charset="0"/>
                <a:cs typeface="Times New Roman" panose="02020603050405020304" pitchFamily="18" charset="0"/>
              </a:rPr>
              <a:t>The goal of this project is to give people an estimate of how much insurance premium they need based on their individual health situation. After that, customers can work with any health insurance carrier and its plans and perks while keeping the projected cost from our study in mind. This can assist a person in concentrating on the health side of an insurance policy rather than the ineffective part.</a:t>
            </a:r>
          </a:p>
          <a:p>
            <a:pPr marL="0" lvl="0" indent="0" algn="l" rtl="0">
              <a:spcBef>
                <a:spcPts val="1040"/>
              </a:spcBef>
              <a:spcAft>
                <a:spcPts val="0"/>
              </a:spcAft>
              <a:buSzPts val="1760"/>
              <a:buNone/>
            </a:pPr>
            <a:endParaRPr sz="18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800" dirty="0">
                <a:solidFill>
                  <a:schemeClr val="tx1"/>
                </a:solidFill>
                <a:latin typeface="Times New Roman" panose="02020603050405020304" pitchFamily="18" charset="0"/>
                <a:ea typeface="Times New Roman"/>
                <a:cs typeface="Times New Roman" panose="02020603050405020304" pitchFamily="18" charset="0"/>
                <a:sym typeface="Times New Roman"/>
              </a:rPr>
              <a:t>Benefits:</a:t>
            </a:r>
            <a:endParaRPr sz="2800" dirty="0">
              <a:solidFill>
                <a:schemeClr val="tx1"/>
              </a:solidFill>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tx1"/>
                </a:solidFill>
                <a:latin typeface="Times New Roman" panose="02020603050405020304" pitchFamily="18" charset="0"/>
                <a:cs typeface="Times New Roman" panose="02020603050405020304" pitchFamily="18" charset="0"/>
                <a:sym typeface="Times New Roman"/>
              </a:rPr>
              <a:t>Prediction of customers health insurance premium</a:t>
            </a:r>
            <a:endParaRPr lang="en-US" dirty="0">
              <a:solidFill>
                <a:schemeClr val="tx1"/>
              </a:solidFill>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tx1"/>
                </a:solidFill>
                <a:latin typeface="Times New Roman" panose="02020603050405020304" pitchFamily="18" charset="0"/>
                <a:cs typeface="Times New Roman" panose="02020603050405020304" pitchFamily="18" charset="0"/>
                <a:sym typeface="Times New Roman"/>
              </a:rPr>
              <a:t>It will help customers to choose insurance plan </a:t>
            </a:r>
            <a:endParaRPr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solidFill>
                <a:schemeClr val="tx1"/>
              </a:solidFill>
            </a:endParaRPr>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1160073" y="942391"/>
            <a:ext cx="8534400" cy="497321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800" dirty="0">
                <a:solidFill>
                  <a:schemeClr val="lt1"/>
                </a:solidFill>
                <a:latin typeface="Times New Roman" panose="02020603050405020304" pitchFamily="18" charset="0"/>
                <a:ea typeface="Times New Roman"/>
                <a:cs typeface="Times New Roman" panose="02020603050405020304" pitchFamily="18" charset="0"/>
                <a:sym typeface="Times New Roman"/>
              </a:rPr>
              <a:t>Data description :</a:t>
            </a:r>
            <a:endParaRPr sz="28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Number of Columns - 7</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Column names – age, sex,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bmi</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children, smoker,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region,expenses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Column data type </a:t>
            </a:r>
          </a:p>
          <a:p>
            <a:pPr marL="45720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1. age - int</a:t>
            </a:r>
          </a:p>
          <a:p>
            <a:pPr marL="45720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2. sex - object</a:t>
            </a:r>
          </a:p>
          <a:p>
            <a:pPr marL="45720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3.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bmi</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 float</a:t>
            </a:r>
          </a:p>
          <a:p>
            <a:pPr marL="45720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4. children - int</a:t>
            </a:r>
          </a:p>
          <a:p>
            <a:pPr marL="45720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5. smoker - object</a:t>
            </a:r>
          </a:p>
          <a:p>
            <a:pPr marL="45720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6. region - object</a:t>
            </a:r>
          </a:p>
          <a:p>
            <a:pPr marL="45720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7. expenses - float</a:t>
            </a:r>
            <a:endParaRPr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5009A74-C64D-4BF4-ABE5-49F81F10D9D9}"/>
              </a:ext>
            </a:extLst>
          </p:cNvPr>
          <p:cNvSpPr/>
          <p:nvPr/>
        </p:nvSpPr>
        <p:spPr>
          <a:xfrm>
            <a:off x="513496" y="1710099"/>
            <a:ext cx="1148072" cy="1047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Start</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2B8FD83C-7940-4D23-A664-B469FA6E8275}"/>
              </a:ext>
            </a:extLst>
          </p:cNvPr>
          <p:cNvSpPr/>
          <p:nvPr/>
        </p:nvSpPr>
        <p:spPr>
          <a:xfrm>
            <a:off x="2208641" y="1691700"/>
            <a:ext cx="1497564" cy="1047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Import necessary libraries</a:t>
            </a:r>
            <a:endParaRPr lang="en-IN" sz="14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58FE67CA-6B43-4936-A2E4-7C6F573EFC3A}"/>
              </a:ext>
            </a:extLst>
          </p:cNvPr>
          <p:cNvSpPr/>
          <p:nvPr/>
        </p:nvSpPr>
        <p:spPr>
          <a:xfrm>
            <a:off x="4255228" y="1669893"/>
            <a:ext cx="1567545" cy="1076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Data Gathering (Data Downloaded from Kaggle)</a:t>
            </a:r>
            <a:endParaRPr lang="en-IN" sz="14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21D28DB-C497-4F53-AAE4-78C308E12CE9}"/>
              </a:ext>
            </a:extLst>
          </p:cNvPr>
          <p:cNvSpPr/>
          <p:nvPr/>
        </p:nvSpPr>
        <p:spPr>
          <a:xfrm>
            <a:off x="6495218" y="1670181"/>
            <a:ext cx="1469573" cy="1069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Exploratory Data Analysis</a:t>
            </a:r>
            <a:endParaRPr lang="en-IN" sz="14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09FFEFA5-08CC-4D2E-ACAE-51A06436F500}"/>
              </a:ext>
            </a:extLst>
          </p:cNvPr>
          <p:cNvSpPr/>
          <p:nvPr/>
        </p:nvSpPr>
        <p:spPr>
          <a:xfrm>
            <a:off x="8513814" y="1669892"/>
            <a:ext cx="1360416" cy="1033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Feature Engineering</a:t>
            </a:r>
            <a:endParaRPr lang="en-IN" sz="14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299097B0-B5C3-4867-AF8B-1248993AF90C}"/>
              </a:ext>
            </a:extLst>
          </p:cNvPr>
          <p:cNvSpPr/>
          <p:nvPr/>
        </p:nvSpPr>
        <p:spPr>
          <a:xfrm>
            <a:off x="8520746" y="3162121"/>
            <a:ext cx="1360416" cy="1078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Splitting the data (train_test_split)</a:t>
            </a:r>
            <a:endParaRPr lang="en-IN" sz="14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1468E8D5-C6F1-441F-AC8C-507E07D5692E}"/>
              </a:ext>
            </a:extLst>
          </p:cNvPr>
          <p:cNvSpPr/>
          <p:nvPr/>
        </p:nvSpPr>
        <p:spPr>
          <a:xfrm>
            <a:off x="6495218" y="3196453"/>
            <a:ext cx="1488235" cy="10062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Model Building</a:t>
            </a:r>
            <a:endParaRPr lang="en-IN" sz="14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12E301F3-8D63-4721-A238-36BE9428C6CA}"/>
              </a:ext>
            </a:extLst>
          </p:cNvPr>
          <p:cNvSpPr/>
          <p:nvPr/>
        </p:nvSpPr>
        <p:spPr>
          <a:xfrm>
            <a:off x="2194777" y="3205174"/>
            <a:ext cx="1539423" cy="10087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Cloud setup</a:t>
            </a:r>
            <a:endParaRPr lang="en-IN" sz="14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ECC5C2EF-BAEE-44F1-BE27-C7C249F8EE42}"/>
              </a:ext>
            </a:extLst>
          </p:cNvPr>
          <p:cNvSpPr/>
          <p:nvPr/>
        </p:nvSpPr>
        <p:spPr>
          <a:xfrm>
            <a:off x="4305274" y="3209726"/>
            <a:ext cx="1525559" cy="979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Save Model</a:t>
            </a:r>
            <a:endParaRPr lang="en-IN" sz="14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8D189215-AF1A-4540-9FF2-9C042FC26E78}"/>
              </a:ext>
            </a:extLst>
          </p:cNvPr>
          <p:cNvSpPr/>
          <p:nvPr/>
        </p:nvSpPr>
        <p:spPr>
          <a:xfrm>
            <a:off x="2194777" y="4717352"/>
            <a:ext cx="1539423" cy="931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Pushing App on cloud</a:t>
            </a:r>
            <a:endParaRPr lang="en-IN" sz="1400"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0D819601-990F-471B-B594-DEE9433F1021}"/>
              </a:ext>
            </a:extLst>
          </p:cNvPr>
          <p:cNvSpPr/>
          <p:nvPr/>
        </p:nvSpPr>
        <p:spPr>
          <a:xfrm>
            <a:off x="4347984" y="4717352"/>
            <a:ext cx="1469573" cy="931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Application Start</a:t>
            </a:r>
            <a:endParaRPr lang="en-IN" sz="1400"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511484F5-BB87-47C9-8A52-E1DB5CDA2FEE}"/>
              </a:ext>
            </a:extLst>
          </p:cNvPr>
          <p:cNvSpPr/>
          <p:nvPr/>
        </p:nvSpPr>
        <p:spPr>
          <a:xfrm>
            <a:off x="6495218" y="4692571"/>
            <a:ext cx="1497561" cy="1001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Data from user (Input)</a:t>
            </a:r>
            <a:endParaRPr lang="en-IN" sz="14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F903A63D-FA91-4F3F-910B-B42951AEA561}"/>
              </a:ext>
            </a:extLst>
          </p:cNvPr>
          <p:cNvSpPr/>
          <p:nvPr/>
        </p:nvSpPr>
        <p:spPr>
          <a:xfrm>
            <a:off x="8530570" y="4672383"/>
            <a:ext cx="1350592" cy="1021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Prediction</a:t>
            </a:r>
            <a:endParaRPr lang="en-IN" sz="14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91278C1D-E286-402D-820F-EF735D37B8EF}"/>
              </a:ext>
            </a:extLst>
          </p:cNvPr>
          <p:cNvSpPr/>
          <p:nvPr/>
        </p:nvSpPr>
        <p:spPr>
          <a:xfrm>
            <a:off x="10418953" y="4672384"/>
            <a:ext cx="1070673" cy="102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Stop</a:t>
            </a:r>
            <a:endParaRPr lang="en-IN" sz="1400" dirty="0">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6AF622CC-DDE0-4615-90AF-78ABAAB997B4}"/>
              </a:ext>
            </a:extLst>
          </p:cNvPr>
          <p:cNvCxnSpPr>
            <a:cxnSpLocks/>
            <a:stCxn id="3" idx="3"/>
            <a:endCxn id="4" idx="1"/>
          </p:cNvCxnSpPr>
          <p:nvPr/>
        </p:nvCxnSpPr>
        <p:spPr>
          <a:xfrm flipV="1">
            <a:off x="3706205" y="2208124"/>
            <a:ext cx="549023" cy="73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6864E97-E64A-4CCB-BC97-69262559215E}"/>
              </a:ext>
            </a:extLst>
          </p:cNvPr>
          <p:cNvCxnSpPr>
            <a:cxnSpLocks/>
            <a:stCxn id="4" idx="3"/>
            <a:endCxn id="5" idx="1"/>
          </p:cNvCxnSpPr>
          <p:nvPr/>
        </p:nvCxnSpPr>
        <p:spPr>
          <a:xfrm flipV="1">
            <a:off x="5822773" y="2204745"/>
            <a:ext cx="672445" cy="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E9A9D80-BDFF-4B0E-9180-8F3179A5BF94}"/>
              </a:ext>
            </a:extLst>
          </p:cNvPr>
          <p:cNvCxnSpPr>
            <a:cxnSpLocks/>
            <a:stCxn id="7" idx="1"/>
            <a:endCxn id="8" idx="3"/>
          </p:cNvCxnSpPr>
          <p:nvPr/>
        </p:nvCxnSpPr>
        <p:spPr>
          <a:xfrm flipH="1" flipV="1">
            <a:off x="7983453" y="3699584"/>
            <a:ext cx="537293" cy="18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60F737E1-2C37-4109-861A-554312AC49BF}"/>
              </a:ext>
            </a:extLst>
          </p:cNvPr>
          <p:cNvCxnSpPr>
            <a:cxnSpLocks/>
            <a:stCxn id="8" idx="1"/>
            <a:endCxn id="11" idx="3"/>
          </p:cNvCxnSpPr>
          <p:nvPr/>
        </p:nvCxnSpPr>
        <p:spPr>
          <a:xfrm flipH="1" flipV="1">
            <a:off x="5830833" y="3699583"/>
            <a:ext cx="66438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7E6ADDE3-3A90-4B14-8419-61BCF494541D}"/>
              </a:ext>
            </a:extLst>
          </p:cNvPr>
          <p:cNvCxnSpPr>
            <a:cxnSpLocks/>
            <a:stCxn id="11" idx="1"/>
            <a:endCxn id="10" idx="3"/>
          </p:cNvCxnSpPr>
          <p:nvPr/>
        </p:nvCxnSpPr>
        <p:spPr>
          <a:xfrm flipH="1">
            <a:off x="3734200" y="3699583"/>
            <a:ext cx="571074" cy="99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EEAA5E8B-E0FA-4383-8FA1-6C1F71530424}"/>
              </a:ext>
            </a:extLst>
          </p:cNvPr>
          <p:cNvCxnSpPr>
            <a:cxnSpLocks/>
            <a:stCxn id="10" idx="2"/>
            <a:endCxn id="12" idx="0"/>
          </p:cNvCxnSpPr>
          <p:nvPr/>
        </p:nvCxnSpPr>
        <p:spPr>
          <a:xfrm>
            <a:off x="2964489" y="4213973"/>
            <a:ext cx="0" cy="50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CCBBBBAD-8B46-4122-B02E-6E0B54E77AC4}"/>
              </a:ext>
            </a:extLst>
          </p:cNvPr>
          <p:cNvCxnSpPr>
            <a:cxnSpLocks/>
            <a:stCxn id="12" idx="3"/>
            <a:endCxn id="13" idx="1"/>
          </p:cNvCxnSpPr>
          <p:nvPr/>
        </p:nvCxnSpPr>
        <p:spPr>
          <a:xfrm>
            <a:off x="3734200" y="5183218"/>
            <a:ext cx="6137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2D45D2F7-BCC9-41E4-8D99-35DB145554D7}"/>
              </a:ext>
            </a:extLst>
          </p:cNvPr>
          <p:cNvCxnSpPr>
            <a:cxnSpLocks/>
            <a:stCxn id="13" idx="3"/>
            <a:endCxn id="14" idx="1"/>
          </p:cNvCxnSpPr>
          <p:nvPr/>
        </p:nvCxnSpPr>
        <p:spPr>
          <a:xfrm>
            <a:off x="5817557" y="5183218"/>
            <a:ext cx="677661" cy="101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A4009F2E-5F80-4D10-B4A5-2D076B996FDD}"/>
              </a:ext>
            </a:extLst>
          </p:cNvPr>
          <p:cNvCxnSpPr>
            <a:cxnSpLocks/>
            <a:stCxn id="14" idx="3"/>
            <a:endCxn id="15" idx="1"/>
          </p:cNvCxnSpPr>
          <p:nvPr/>
        </p:nvCxnSpPr>
        <p:spPr>
          <a:xfrm flipV="1">
            <a:off x="7992779" y="5183278"/>
            <a:ext cx="537791" cy="100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9" name="Straight Arrow Connector 148">
            <a:extLst>
              <a:ext uri="{FF2B5EF4-FFF2-40B4-BE49-F238E27FC236}">
                <a16:creationId xmlns:a16="http://schemas.microsoft.com/office/drawing/2014/main" id="{711D2C13-D429-41D5-9FB9-675966887FE9}"/>
              </a:ext>
            </a:extLst>
          </p:cNvPr>
          <p:cNvCxnSpPr>
            <a:cxnSpLocks/>
            <a:stCxn id="6" idx="2"/>
            <a:endCxn id="7" idx="0"/>
          </p:cNvCxnSpPr>
          <p:nvPr/>
        </p:nvCxnSpPr>
        <p:spPr>
          <a:xfrm>
            <a:off x="9194022" y="2703819"/>
            <a:ext cx="6932" cy="4583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9" name="Straight Arrow Connector 178">
            <a:extLst>
              <a:ext uri="{FF2B5EF4-FFF2-40B4-BE49-F238E27FC236}">
                <a16:creationId xmlns:a16="http://schemas.microsoft.com/office/drawing/2014/main" id="{949D269A-AF0B-44B7-A6F8-6DB697F00C2E}"/>
              </a:ext>
            </a:extLst>
          </p:cNvPr>
          <p:cNvCxnSpPr>
            <a:cxnSpLocks/>
            <a:stCxn id="5" idx="3"/>
            <a:endCxn id="6" idx="1"/>
          </p:cNvCxnSpPr>
          <p:nvPr/>
        </p:nvCxnSpPr>
        <p:spPr>
          <a:xfrm flipV="1">
            <a:off x="7964791" y="2186856"/>
            <a:ext cx="549023" cy="178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1" name="Straight Arrow Connector 270">
            <a:extLst>
              <a:ext uri="{FF2B5EF4-FFF2-40B4-BE49-F238E27FC236}">
                <a16:creationId xmlns:a16="http://schemas.microsoft.com/office/drawing/2014/main" id="{43887503-14B5-459D-939E-B857070F80C2}"/>
              </a:ext>
            </a:extLst>
          </p:cNvPr>
          <p:cNvCxnSpPr>
            <a:cxnSpLocks/>
            <a:stCxn id="2" idx="3"/>
            <a:endCxn id="3" idx="1"/>
          </p:cNvCxnSpPr>
          <p:nvPr/>
        </p:nvCxnSpPr>
        <p:spPr>
          <a:xfrm flipV="1">
            <a:off x="1661568" y="2215504"/>
            <a:ext cx="547073" cy="183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1" name="Straight Arrow Connector 280">
            <a:extLst>
              <a:ext uri="{FF2B5EF4-FFF2-40B4-BE49-F238E27FC236}">
                <a16:creationId xmlns:a16="http://schemas.microsoft.com/office/drawing/2014/main" id="{57CDC474-B3BF-4FF2-8B61-C393C2543011}"/>
              </a:ext>
            </a:extLst>
          </p:cNvPr>
          <p:cNvCxnSpPr>
            <a:cxnSpLocks/>
            <a:stCxn id="15" idx="3"/>
            <a:endCxn id="16" idx="1"/>
          </p:cNvCxnSpPr>
          <p:nvPr/>
        </p:nvCxnSpPr>
        <p:spPr>
          <a:xfrm>
            <a:off x="9881162" y="5183278"/>
            <a:ext cx="5377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8" name="TextBox 297">
            <a:extLst>
              <a:ext uri="{FF2B5EF4-FFF2-40B4-BE49-F238E27FC236}">
                <a16:creationId xmlns:a16="http://schemas.microsoft.com/office/drawing/2014/main" id="{0CE52905-5E15-4F63-B801-A5F4C6115E71}"/>
              </a:ext>
            </a:extLst>
          </p:cNvPr>
          <p:cNvSpPr txBox="1"/>
          <p:nvPr/>
        </p:nvSpPr>
        <p:spPr>
          <a:xfrm>
            <a:off x="513496" y="429208"/>
            <a:ext cx="10048757"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Architecture</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95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54A543-77B7-4BF1-A16D-19D383C3C5F0}"/>
              </a:ext>
            </a:extLst>
          </p:cNvPr>
          <p:cNvSpPr txBox="1"/>
          <p:nvPr/>
        </p:nvSpPr>
        <p:spPr>
          <a:xfrm>
            <a:off x="989045" y="858415"/>
            <a:ext cx="10077061" cy="4832092"/>
          </a:xfrm>
          <a:prstGeom prst="rect">
            <a:avLst/>
          </a:prstGeom>
          <a:noFill/>
        </p:spPr>
        <p:txBody>
          <a:bodyPr wrap="square" rtlCol="0">
            <a:spAutoFit/>
          </a:bodyPr>
          <a:lstStyle/>
          <a:p>
            <a:r>
              <a:rPr lang="en-US" sz="2800" dirty="0">
                <a:solidFill>
                  <a:schemeClr val="tx1"/>
                </a:solidFill>
                <a:latin typeface="Times New Roman" panose="02020603050405020304" pitchFamily="18" charset="0"/>
                <a:cs typeface="Times New Roman" panose="02020603050405020304" pitchFamily="18" charset="0"/>
              </a:rPr>
              <a:t>Exploratory Data Analysis</a:t>
            </a:r>
          </a:p>
          <a:p>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We explored dataset like no. of rows, no of columns, summary, data type of each column, no of unique values in each column, null/missing values are present in the data or not, no of null values in the data etc.</a:t>
            </a:r>
          </a:p>
          <a:p>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a:t>
            </a:r>
            <a:r>
              <a:rPr lang="en-US" sz="1800" dirty="0">
                <a:solidFill>
                  <a:schemeClr val="tx1"/>
                </a:solidFill>
                <a:latin typeface="Times New Roman" panose="02020603050405020304" pitchFamily="18" charset="0"/>
                <a:cs typeface="Times New Roman" panose="02020603050405020304" pitchFamily="18" charset="0"/>
              </a:rPr>
              <a:t>nivariate and Bivariate analysis. </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1. Univariate analysis – </a:t>
            </a:r>
            <a:r>
              <a:rPr lang="en-US" sz="1800" dirty="0" err="1">
                <a:solidFill>
                  <a:schemeClr val="tx1"/>
                </a:solidFill>
                <a:latin typeface="Times New Roman" panose="02020603050405020304" pitchFamily="18" charset="0"/>
                <a:cs typeface="Times New Roman" panose="02020603050405020304" pitchFamily="18" charset="0"/>
              </a:rPr>
              <a:t>countplot</a:t>
            </a:r>
            <a:endParaRPr lang="en-US" sz="1800" dirty="0">
              <a:solidFill>
                <a:schemeClr val="tx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  We got to know the no of observations per label in the categorical column</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2. Bivariate analysis - </a:t>
            </a:r>
            <a:r>
              <a:rPr lang="en-US" sz="1800" dirty="0" err="1">
                <a:solidFill>
                  <a:schemeClr val="tx1"/>
                </a:solidFill>
                <a:latin typeface="Times New Roman" panose="02020603050405020304" pitchFamily="18" charset="0"/>
                <a:cs typeface="Times New Roman" panose="02020603050405020304" pitchFamily="18" charset="0"/>
              </a:rPr>
              <a:t>distplot</a:t>
            </a:r>
            <a:r>
              <a:rPr lang="en-US" sz="1800" dirty="0">
                <a:solidFill>
                  <a:schemeClr val="tx1"/>
                </a:solidFill>
                <a:latin typeface="Times New Roman" panose="02020603050405020304" pitchFamily="18" charset="0"/>
                <a:cs typeface="Times New Roman" panose="02020603050405020304" pitchFamily="18" charset="0"/>
              </a:rPr>
              <a:t>, boxplot</a:t>
            </a:r>
          </a:p>
          <a:p>
            <a:r>
              <a:rPr lang="en-US" sz="1800" dirty="0">
                <a:solidFill>
                  <a:schemeClr val="tx1"/>
                </a:solidFill>
                <a:latin typeface="Times New Roman" panose="02020603050405020304" pitchFamily="18" charset="0"/>
                <a:cs typeface="Times New Roman" panose="02020603050405020304" pitchFamily="18" charset="0"/>
              </a:rPr>
              <a:t>	 -  </a:t>
            </a:r>
            <a:r>
              <a:rPr lang="en-US" sz="1800" dirty="0" err="1">
                <a:solidFill>
                  <a:schemeClr val="tx1"/>
                </a:solidFill>
                <a:latin typeface="Times New Roman" panose="02020603050405020304" pitchFamily="18" charset="0"/>
                <a:cs typeface="Times New Roman" panose="02020603050405020304" pitchFamily="18" charset="0"/>
              </a:rPr>
              <a:t>distplot</a:t>
            </a:r>
            <a:r>
              <a:rPr lang="en-US" sz="1800" dirty="0">
                <a:solidFill>
                  <a:schemeClr val="tx1"/>
                </a:solidFill>
                <a:latin typeface="Times New Roman" panose="02020603050405020304" pitchFamily="18" charset="0"/>
                <a:cs typeface="Times New Roman" panose="02020603050405020304" pitchFamily="18" charset="0"/>
              </a:rPr>
              <a:t> : To check whether data distribution is normal or </a:t>
            </a:r>
            <a:r>
              <a:rPr lang="en-US" sz="1800" dirty="0" err="1">
                <a:solidFill>
                  <a:schemeClr val="tx1"/>
                </a:solidFill>
                <a:latin typeface="Times New Roman" panose="02020603050405020304" pitchFamily="18" charset="0"/>
                <a:cs typeface="Times New Roman" panose="02020603050405020304" pitchFamily="18" charset="0"/>
              </a:rPr>
              <a:t>schewed</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  boxplot : Outlier detection</a:t>
            </a:r>
          </a:p>
          <a:p>
            <a:endParaRPr lang="en-US" sz="18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832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61F5E3-FDC8-4123-B90C-893FDBE7B926}"/>
              </a:ext>
            </a:extLst>
          </p:cNvPr>
          <p:cNvSpPr txBox="1"/>
          <p:nvPr/>
        </p:nvSpPr>
        <p:spPr>
          <a:xfrm>
            <a:off x="1035697" y="867747"/>
            <a:ext cx="10058401" cy="4585871"/>
          </a:xfrm>
          <a:prstGeom prst="rect">
            <a:avLst/>
          </a:prstGeom>
          <a:noFill/>
        </p:spPr>
        <p:txBody>
          <a:bodyPr wrap="square" rtlCol="0">
            <a:spAutoFit/>
          </a:bodyPr>
          <a:lstStyle/>
          <a:p>
            <a:r>
              <a:rPr lang="en-US" sz="2800" dirty="0">
                <a:solidFill>
                  <a:schemeClr val="tx1"/>
                </a:solidFill>
                <a:latin typeface="Times New Roman" panose="02020603050405020304" pitchFamily="18" charset="0"/>
                <a:cs typeface="Times New Roman" panose="02020603050405020304" pitchFamily="18" charset="0"/>
              </a:rPr>
              <a:t>Feature Engineering</a:t>
            </a:r>
          </a:p>
          <a:p>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Removed duplicate rows</a:t>
            </a:r>
            <a:endParaRPr lang="en-US"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We have transformed categorical columns into numerical columns</a:t>
            </a:r>
          </a:p>
          <a:p>
            <a:r>
              <a:rPr lang="en-US" sz="1800" dirty="0">
                <a:solidFill>
                  <a:schemeClr val="tx1"/>
                </a:solidFill>
                <a:latin typeface="Times New Roman" panose="02020603050405020304" pitchFamily="18" charset="0"/>
                <a:cs typeface="Times New Roman" panose="02020603050405020304" pitchFamily="18" charset="0"/>
              </a:rPr>
              <a:t>     1. replace method</a:t>
            </a:r>
          </a:p>
          <a:p>
            <a:r>
              <a:rPr lang="en-US" sz="1800" dirty="0">
                <a:solidFill>
                  <a:schemeClr val="tx1"/>
                </a:solidFill>
                <a:latin typeface="Times New Roman" panose="02020603050405020304" pitchFamily="18" charset="0"/>
                <a:cs typeface="Times New Roman" panose="02020603050405020304" pitchFamily="18" charset="0"/>
              </a:rPr>
              <a:t>     2. one hot encoding</a:t>
            </a:r>
          </a:p>
          <a:p>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Handled outliers by using IQR method</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Splitting the data</a:t>
            </a:r>
          </a:p>
          <a:p>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Split the data into 80% train set and 20% test set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11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2DC2C-B397-4EAC-872D-9998C209C2E3}"/>
              </a:ext>
            </a:extLst>
          </p:cNvPr>
          <p:cNvSpPr txBox="1"/>
          <p:nvPr/>
        </p:nvSpPr>
        <p:spPr>
          <a:xfrm>
            <a:off x="1156996" y="793102"/>
            <a:ext cx="10086392" cy="522122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Model Building</a:t>
            </a:r>
          </a:p>
          <a:p>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Build models using different supervised Machine Learning </a:t>
            </a:r>
            <a:r>
              <a:rPr lang="en-IN" dirty="0" err="1">
                <a:latin typeface="Times New Roman" panose="02020603050405020304" pitchFamily="18" charset="0"/>
                <a:cs typeface="Times New Roman" panose="02020603050405020304" pitchFamily="18" charset="0"/>
              </a:rPr>
              <a:t>algorihms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Compared the performance of each model and selected the best one</a:t>
            </a:r>
          </a:p>
          <a:p>
            <a:endParaRPr lang="en-IN"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Save the model</a:t>
            </a:r>
          </a:p>
          <a:p>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Saved the model by converting it into a pickle file</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Cloud setup and pushing the app on the cloud</a:t>
            </a:r>
          </a:p>
          <a:p>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Selected Heroku for deployment</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Loaded the application files from GitHub to </a:t>
            </a:r>
            <a:r>
              <a:rPr lang="en-IN" dirty="0" err="1">
                <a:latin typeface="Times New Roman" panose="02020603050405020304" pitchFamily="18" charset="0"/>
                <a:cs typeface="Times New Roman" panose="02020603050405020304" pitchFamily="18" charset="0"/>
              </a:rPr>
              <a:t>Hiroku</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35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D0A10-3CC7-4D98-BD56-6E69C3B07A02}"/>
              </a:ext>
            </a:extLst>
          </p:cNvPr>
          <p:cNvSpPr txBox="1"/>
          <p:nvPr/>
        </p:nvSpPr>
        <p:spPr>
          <a:xfrm>
            <a:off x="1045029" y="961053"/>
            <a:ext cx="9955764" cy="317009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Application start and input data by the user</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Start the application and enter the inputs</a:t>
            </a:r>
          </a:p>
          <a:p>
            <a:endParaRPr lang="en-IN"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Prediction</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After the inputs are submitted the application runs the model and makes predictions.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output is displayed in the numerical form i.e. insurance premium on the basis of input provided by user</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5235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6BE3A0-DBF6-4C4D-A3F7-17C0E28B2864}"/>
              </a:ext>
            </a:extLst>
          </p:cNvPr>
          <p:cNvSpPr txBox="1"/>
          <p:nvPr/>
        </p:nvSpPr>
        <p:spPr>
          <a:xfrm>
            <a:off x="1113453" y="547453"/>
            <a:ext cx="9965094" cy="646331"/>
          </a:xfrm>
          <a:prstGeom prst="rect">
            <a:avLst/>
          </a:prstGeom>
          <a:noFill/>
        </p:spPr>
        <p:txBody>
          <a:bodyPr wrap="square" rtlCol="0">
            <a:spAutoFit/>
          </a:bodyPr>
          <a:lstStyle/>
          <a:p>
            <a:r>
              <a:rPr lang="en-US" sz="3200" dirty="0"/>
              <a:t>        </a:t>
            </a:r>
            <a:r>
              <a:rPr lang="en-US" sz="3600" dirty="0">
                <a:latin typeface="Times New Roman" panose="02020603050405020304" pitchFamily="18" charset="0"/>
                <a:cs typeface="Times New Roman" panose="02020603050405020304" pitchFamily="18" charset="0"/>
              </a:rPr>
              <a:t>Model Training and Evaluation Workflow</a:t>
            </a:r>
            <a:endParaRPr lang="en-IN" sz="36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14E3667A-989D-4550-8DAB-3929DCB10ED9}"/>
              </a:ext>
            </a:extLst>
          </p:cNvPr>
          <p:cNvSpPr/>
          <p:nvPr/>
        </p:nvSpPr>
        <p:spPr>
          <a:xfrm>
            <a:off x="1738606" y="1651517"/>
            <a:ext cx="1119674" cy="447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Start</a:t>
            </a: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A0450F7-4134-445A-B49F-7A39B0B52185}"/>
              </a:ext>
            </a:extLst>
          </p:cNvPr>
          <p:cNvSpPr/>
          <p:nvPr/>
        </p:nvSpPr>
        <p:spPr>
          <a:xfrm>
            <a:off x="3576736" y="1502227"/>
            <a:ext cx="1324947"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Import data from DB</a:t>
            </a:r>
            <a:endParaRPr lang="en-IN"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08EB125-3CBF-4CDF-A0C1-5E638297C45B}"/>
              </a:ext>
            </a:extLst>
          </p:cNvPr>
          <p:cNvSpPr/>
          <p:nvPr/>
        </p:nvSpPr>
        <p:spPr>
          <a:xfrm>
            <a:off x="3576735" y="2648367"/>
            <a:ext cx="1324947" cy="74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Exploratory Data Analysis</a:t>
            </a:r>
            <a:endParaRPr lang="en-IN" sz="1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67EDC0E-A0C8-40CD-B309-B0A43EC2FC7D}"/>
              </a:ext>
            </a:extLst>
          </p:cNvPr>
          <p:cNvSpPr/>
          <p:nvPr/>
        </p:nvSpPr>
        <p:spPr>
          <a:xfrm>
            <a:off x="5618586" y="2648367"/>
            <a:ext cx="1324947" cy="746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Feature Engineering</a:t>
            </a:r>
            <a:endParaRPr lang="en-IN"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3727A22-A3EC-42C9-A3A6-1E2C418B9CAA}"/>
              </a:ext>
            </a:extLst>
          </p:cNvPr>
          <p:cNvSpPr/>
          <p:nvPr/>
        </p:nvSpPr>
        <p:spPr>
          <a:xfrm>
            <a:off x="8708571" y="2648366"/>
            <a:ext cx="1427583" cy="746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Feature Selection</a:t>
            </a:r>
            <a:endParaRPr lang="en-IN" sz="16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2F47133-1ABD-447E-99F4-2796D843D303}"/>
              </a:ext>
            </a:extLst>
          </p:cNvPr>
          <p:cNvSpPr/>
          <p:nvPr/>
        </p:nvSpPr>
        <p:spPr>
          <a:xfrm>
            <a:off x="7268551" y="3855069"/>
            <a:ext cx="1324947" cy="86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Modelling</a:t>
            </a:r>
            <a:endParaRPr lang="en-IN"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C655161-B949-475A-9E41-B5F83239D8B1}"/>
              </a:ext>
            </a:extLst>
          </p:cNvPr>
          <p:cNvSpPr/>
          <p:nvPr/>
        </p:nvSpPr>
        <p:spPr>
          <a:xfrm>
            <a:off x="4771053" y="3855070"/>
            <a:ext cx="1324947" cy="86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Deployment</a:t>
            </a:r>
            <a:endParaRPr lang="en-IN" sz="16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E958EF9-0B56-4757-AB55-33E02BFE488A}"/>
              </a:ext>
            </a:extLst>
          </p:cNvPr>
          <p:cNvSpPr/>
          <p:nvPr/>
        </p:nvSpPr>
        <p:spPr>
          <a:xfrm>
            <a:off x="7268551" y="5197152"/>
            <a:ext cx="1324947" cy="86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Deployment</a:t>
            </a:r>
            <a:endParaRPr lang="en-IN" sz="16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60CD4C0-6444-4F6B-95CF-9911162A03C1}"/>
              </a:ext>
            </a:extLst>
          </p:cNvPr>
          <p:cNvSpPr/>
          <p:nvPr/>
        </p:nvSpPr>
        <p:spPr>
          <a:xfrm>
            <a:off x="4771053" y="5316921"/>
            <a:ext cx="1324947" cy="746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Prediction</a:t>
            </a:r>
            <a:endParaRPr lang="en-IN" sz="1600"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F061ED2F-3C0A-4F0A-93D0-FDC931D549EE}"/>
              </a:ext>
            </a:extLst>
          </p:cNvPr>
          <p:cNvSpPr/>
          <p:nvPr/>
        </p:nvSpPr>
        <p:spPr>
          <a:xfrm>
            <a:off x="1738606" y="5467741"/>
            <a:ext cx="1119674" cy="437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Stop</a:t>
            </a:r>
            <a:endParaRPr lang="en-IN" sz="1600"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8A32E887-F1ED-4B35-AA7B-7B7B7C04C63F}"/>
              </a:ext>
            </a:extLst>
          </p:cNvPr>
          <p:cNvCxnSpPr>
            <a:stCxn id="4" idx="3"/>
            <a:endCxn id="5" idx="1"/>
          </p:cNvCxnSpPr>
          <p:nvPr/>
        </p:nvCxnSpPr>
        <p:spPr>
          <a:xfrm>
            <a:off x="2858280" y="1875452"/>
            <a:ext cx="7184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B44CB611-B759-4D4E-AABC-CC2E35B4FDF0}"/>
              </a:ext>
            </a:extLst>
          </p:cNvPr>
          <p:cNvCxnSpPr>
            <a:stCxn id="5" idx="2"/>
            <a:endCxn id="6" idx="0"/>
          </p:cNvCxnSpPr>
          <p:nvPr/>
        </p:nvCxnSpPr>
        <p:spPr>
          <a:xfrm flipH="1">
            <a:off x="4239209" y="2248676"/>
            <a:ext cx="1" cy="3996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039273E-6052-42D4-A105-0376B98D3867}"/>
              </a:ext>
            </a:extLst>
          </p:cNvPr>
          <p:cNvCxnSpPr>
            <a:stCxn id="6" idx="3"/>
            <a:endCxn id="7" idx="1"/>
          </p:cNvCxnSpPr>
          <p:nvPr/>
        </p:nvCxnSpPr>
        <p:spPr>
          <a:xfrm>
            <a:off x="4901682" y="3021592"/>
            <a:ext cx="71690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or: Elbow 23">
            <a:extLst>
              <a:ext uri="{FF2B5EF4-FFF2-40B4-BE49-F238E27FC236}">
                <a16:creationId xmlns:a16="http://schemas.microsoft.com/office/drawing/2014/main" id="{153CA969-5760-4A81-91DE-08DF556B4FE5}"/>
              </a:ext>
            </a:extLst>
          </p:cNvPr>
          <p:cNvCxnSpPr>
            <a:stCxn id="7" idx="0"/>
            <a:endCxn id="8" idx="0"/>
          </p:cNvCxnSpPr>
          <p:nvPr/>
        </p:nvCxnSpPr>
        <p:spPr>
          <a:xfrm rot="5400000" flipH="1" flipV="1">
            <a:off x="7851711" y="1077716"/>
            <a:ext cx="1" cy="3141303"/>
          </a:xfrm>
          <a:prstGeom prst="bentConnector3">
            <a:avLst>
              <a:gd name="adj1" fmla="val 2286010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7" name="Connector: Elbow 26">
            <a:extLst>
              <a:ext uri="{FF2B5EF4-FFF2-40B4-BE49-F238E27FC236}">
                <a16:creationId xmlns:a16="http://schemas.microsoft.com/office/drawing/2014/main" id="{F0385608-6FA5-4372-8EF8-1AE70DA0679C}"/>
              </a:ext>
            </a:extLst>
          </p:cNvPr>
          <p:cNvCxnSpPr>
            <a:stCxn id="8" idx="2"/>
            <a:endCxn id="9" idx="3"/>
          </p:cNvCxnSpPr>
          <p:nvPr/>
        </p:nvCxnSpPr>
        <p:spPr>
          <a:xfrm rot="5400000">
            <a:off x="8561250" y="3427066"/>
            <a:ext cx="893363" cy="828865"/>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CD00CC69-7F45-499A-B0F8-FF328EB556FC}"/>
              </a:ext>
            </a:extLst>
          </p:cNvPr>
          <p:cNvCxnSpPr>
            <a:stCxn id="7" idx="2"/>
            <a:endCxn id="9" idx="0"/>
          </p:cNvCxnSpPr>
          <p:nvPr/>
        </p:nvCxnSpPr>
        <p:spPr>
          <a:xfrm rot="16200000" flipH="1">
            <a:off x="6875917" y="2799960"/>
            <a:ext cx="460251" cy="1649965"/>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EC85741-10F7-4F03-A09E-95DDD2255408}"/>
              </a:ext>
            </a:extLst>
          </p:cNvPr>
          <p:cNvCxnSpPr>
            <a:stCxn id="9" idx="1"/>
            <a:endCxn id="10" idx="3"/>
          </p:cNvCxnSpPr>
          <p:nvPr/>
        </p:nvCxnSpPr>
        <p:spPr>
          <a:xfrm flipH="1">
            <a:off x="6096000" y="4288180"/>
            <a:ext cx="117255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A4E4921-4D1E-42AA-A7D7-B3D6D3E7ACB5}"/>
              </a:ext>
            </a:extLst>
          </p:cNvPr>
          <p:cNvCxnSpPr>
            <a:stCxn id="9" idx="2"/>
            <a:endCxn id="11" idx="0"/>
          </p:cNvCxnSpPr>
          <p:nvPr/>
        </p:nvCxnSpPr>
        <p:spPr>
          <a:xfrm>
            <a:off x="7931025" y="4721290"/>
            <a:ext cx="0" cy="47586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D872F914-B0AF-43E4-886A-D5F255708523}"/>
              </a:ext>
            </a:extLst>
          </p:cNvPr>
          <p:cNvCxnSpPr>
            <a:cxnSpLocks/>
            <a:stCxn id="10" idx="2"/>
            <a:endCxn id="12" idx="0"/>
          </p:cNvCxnSpPr>
          <p:nvPr/>
        </p:nvCxnSpPr>
        <p:spPr>
          <a:xfrm>
            <a:off x="5433527" y="4721291"/>
            <a:ext cx="0" cy="5956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64E99EEE-6D75-4F61-9780-028BAB97C418}"/>
              </a:ext>
            </a:extLst>
          </p:cNvPr>
          <p:cNvCxnSpPr>
            <a:stCxn id="12" idx="1"/>
            <a:endCxn id="13" idx="3"/>
          </p:cNvCxnSpPr>
          <p:nvPr/>
        </p:nvCxnSpPr>
        <p:spPr>
          <a:xfrm flipH="1" flipV="1">
            <a:off x="2858280" y="5686248"/>
            <a:ext cx="1912773" cy="38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9749193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359</TotalTime>
  <Words>915</Words>
  <Application>Microsoft Office PowerPoint</Application>
  <PresentationFormat>Widescreen</PresentationFormat>
  <Paragraphs>151</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Wingdings</vt:lpstr>
      <vt:lpstr>Century Gothic</vt:lpstr>
      <vt:lpstr>Times New Roman</vt:lpstr>
      <vt:lpstr>Arial</vt:lpstr>
      <vt:lpstr>Noto Sans Symbols</vt:lpstr>
      <vt:lpstr>Wingdings 3</vt:lpstr>
      <vt:lpstr>Slice</vt:lpstr>
      <vt:lpstr>                     Project Report       Insurance Premium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Report           Insurance Premium Prediction</dc:title>
  <dc:creator>Windows 10</dc:creator>
  <cp:lastModifiedBy>mangesh devkate</cp:lastModifiedBy>
  <cp:revision>3</cp:revision>
  <dcterms:created xsi:type="dcterms:W3CDTF">2021-06-19T13:01:53Z</dcterms:created>
  <dcterms:modified xsi:type="dcterms:W3CDTF">2022-11-24T15:06:53Z</dcterms:modified>
</cp:coreProperties>
</file>