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463" r:id="rId5"/>
    <p:sldId id="2472" r:id="rId6"/>
    <p:sldId id="2474" r:id="rId7"/>
    <p:sldId id="2475" r:id="rId8"/>
    <p:sldId id="2471" r:id="rId9"/>
    <p:sldId id="2476" r:id="rId10"/>
    <p:sldId id="2477" r:id="rId11"/>
    <p:sldId id="2478" r:id="rId12"/>
    <p:sldId id="2479" r:id="rId13"/>
    <p:sldId id="2480" r:id="rId14"/>
    <p:sldId id="2481" r:id="rId15"/>
    <p:sldId id="24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3E4BF9D-3AC3-7E59-BC67-BD9E11B819A1}"/>
              </a:ext>
            </a:extLst>
          </p:cNvPr>
          <p:cNvSpPr txBox="1"/>
          <p:nvPr/>
        </p:nvSpPr>
        <p:spPr>
          <a:xfrm>
            <a:off x="5548235" y="4441365"/>
            <a:ext cx="5188034" cy="6820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By: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MANGESH PATIL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D6FE93D-6D5B-EFE0-A035-0B8C29668152}"/>
              </a:ext>
            </a:extLst>
          </p:cNvPr>
          <p:cNvSpPr txBox="1"/>
          <p:nvPr/>
        </p:nvSpPr>
        <p:spPr>
          <a:xfrm>
            <a:off x="3511981" y="4199063"/>
            <a:ext cx="5188034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A2AC2A-9942-B918-1A4E-B6734B836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84" y="2914227"/>
            <a:ext cx="11490325" cy="8239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40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HOUSE PRICE PREDICTION</a:t>
            </a:r>
            <a:br>
              <a:rPr lang="en-US" sz="40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br>
              <a:rPr lang="en-US" sz="40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181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07D522-0764-B4EF-F210-7065AD741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40" y="573995"/>
            <a:ext cx="5619750" cy="2981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A94D88-C68A-6177-937C-997FBEA7D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561" y="3912280"/>
            <a:ext cx="56578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9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6AE6BC-E337-A2B7-F180-7579246EA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394409"/>
              </p:ext>
            </p:extLst>
          </p:nvPr>
        </p:nvGraphicFramePr>
        <p:xfrm>
          <a:off x="2496466" y="976690"/>
          <a:ext cx="9202058" cy="39103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601029">
                  <a:extLst>
                    <a:ext uri="{9D8B030D-6E8A-4147-A177-3AD203B41FA5}">
                      <a16:colId xmlns:a16="http://schemas.microsoft.com/office/drawing/2014/main" val="782975214"/>
                    </a:ext>
                  </a:extLst>
                </a:gridCol>
                <a:gridCol w="4601029">
                  <a:extLst>
                    <a:ext uri="{9D8B030D-6E8A-4147-A177-3AD203B41FA5}">
                      <a16:colId xmlns:a16="http://schemas.microsoft.com/office/drawing/2014/main" val="538965844"/>
                    </a:ext>
                  </a:extLst>
                </a:gridCol>
              </a:tblGrid>
              <a:tr h="651732">
                <a:tc>
                  <a:txBody>
                    <a:bodyPr/>
                    <a:lstStyle/>
                    <a:p>
                      <a:r>
                        <a:rPr lang="en-US" dirty="0"/>
                        <a:t>Hyper Tuned Model</a:t>
                      </a:r>
                    </a:p>
                  </a:txBody>
                  <a:tcPr>
                    <a:solidFill>
                      <a:srgbClr val="FFFF00">
                        <a:alpha val="6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>
                    <a:solidFill>
                      <a:srgbClr val="FFFF00">
                        <a:alpha val="6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333227"/>
                  </a:ext>
                </a:extLst>
              </a:tr>
              <a:tr h="651732">
                <a:tc>
                  <a:txBody>
                    <a:bodyPr/>
                    <a:lstStyle/>
                    <a:p>
                      <a:r>
                        <a:rPr lang="en-US" dirty="0"/>
                        <a:t>Stacked – Gradient Boosting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0.13486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879663"/>
                  </a:ext>
                </a:extLst>
              </a:tr>
              <a:tr h="651732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Gradient Boosting Regressor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0.1305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331244"/>
                  </a:ext>
                </a:extLst>
              </a:tr>
              <a:tr h="651732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Random Forest Regressor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0.1506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425228"/>
                  </a:ext>
                </a:extLst>
              </a:tr>
              <a:tr h="651732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Decision Tree Regressor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0.18611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001628"/>
                  </a:ext>
                </a:extLst>
              </a:tr>
              <a:tr h="651732">
                <a:tc>
                  <a:txBody>
                    <a:bodyPr/>
                    <a:lstStyle/>
                    <a:p>
                      <a:r>
                        <a:rPr lang="en-US" dirty="0"/>
                        <a:t>MLP Regressor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0.38116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9184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A628A3D-2496-E52D-B17B-604484D1EB3E}"/>
              </a:ext>
            </a:extLst>
          </p:cNvPr>
          <p:cNvSpPr txBox="1"/>
          <p:nvPr/>
        </p:nvSpPr>
        <p:spPr>
          <a:xfrm>
            <a:off x="0" y="333828"/>
            <a:ext cx="135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Results: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68A72C-29F6-9012-4947-5140475C7335}"/>
              </a:ext>
            </a:extLst>
          </p:cNvPr>
          <p:cNvSpPr/>
          <p:nvPr/>
        </p:nvSpPr>
        <p:spPr>
          <a:xfrm>
            <a:off x="2496466" y="2293258"/>
            <a:ext cx="5457372" cy="63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89912-5CCD-D29B-8CA4-F869C65574EC}"/>
              </a:ext>
            </a:extLst>
          </p:cNvPr>
          <p:cNvSpPr txBox="1"/>
          <p:nvPr/>
        </p:nvSpPr>
        <p:spPr>
          <a:xfrm>
            <a:off x="52289" y="1872343"/>
            <a:ext cx="1863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</a:rPr>
              <a:t>Best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28D571-7E22-E41A-0A25-32BC5099DA74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1915876" y="2133953"/>
            <a:ext cx="580590" cy="4786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0507A5D-EC7E-07CD-DF37-A7B271995200}"/>
              </a:ext>
            </a:extLst>
          </p:cNvPr>
          <p:cNvSpPr txBox="1"/>
          <p:nvPr/>
        </p:nvSpPr>
        <p:spPr>
          <a:xfrm>
            <a:off x="275771" y="5881310"/>
            <a:ext cx="10632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 this Assignment we are performing the Regression which is different from previous assignments</a:t>
            </a:r>
          </a:p>
        </p:txBody>
      </p:sp>
    </p:spTree>
    <p:extLst>
      <p:ext uri="{BB962C8B-B14F-4D97-AF65-F5344CB8AC3E}">
        <p14:creationId xmlns:p14="http://schemas.microsoft.com/office/powerpoint/2010/main" val="202331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01DEF-D758-D1FA-C376-A63EE77EB7C7}"/>
              </a:ext>
            </a:extLst>
          </p:cNvPr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You!!</a:t>
            </a:r>
          </a:p>
        </p:txBody>
      </p:sp>
      <p:pic>
        <p:nvPicPr>
          <p:cNvPr id="28" name="Graphic 27" descr="Smiling Face with No Fill">
            <a:extLst>
              <a:ext uri="{FF2B5EF4-FFF2-40B4-BE49-F238E27FC236}">
                <a16:creationId xmlns:a16="http://schemas.microsoft.com/office/drawing/2014/main" id="{2EA539D2-7FD2-559B-B593-81915CBF4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30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C4123A-E8D3-B7E0-1E0B-DC6C0EF20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43" y="650496"/>
            <a:ext cx="4538074" cy="60133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C9630E-ECAD-9898-3320-96504F247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880" y="643467"/>
            <a:ext cx="4924728" cy="6020396"/>
          </a:xfrm>
          <a:prstGeom prst="rect">
            <a:avLst/>
          </a:prstGeom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44C9ACBE-8F75-E203-B056-41C1ACE68AA8}"/>
              </a:ext>
            </a:extLst>
          </p:cNvPr>
          <p:cNvSpPr txBox="1"/>
          <p:nvPr/>
        </p:nvSpPr>
        <p:spPr>
          <a:xfrm>
            <a:off x="754743" y="92479"/>
            <a:ext cx="4209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 : Importing all the required Libraries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F4F1D22-4F15-BBDD-5A41-2172B86C3E7B}"/>
              </a:ext>
            </a:extLst>
          </p:cNvPr>
          <p:cNvSpPr txBox="1"/>
          <p:nvPr/>
        </p:nvSpPr>
        <p:spPr>
          <a:xfrm>
            <a:off x="6606880" y="9471"/>
            <a:ext cx="4824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 : Reading the data from files and Analyzing</a:t>
            </a:r>
          </a:p>
        </p:txBody>
      </p:sp>
    </p:spTree>
    <p:extLst>
      <p:ext uri="{BB962C8B-B14F-4D97-AF65-F5344CB8AC3E}">
        <p14:creationId xmlns:p14="http://schemas.microsoft.com/office/powerpoint/2010/main" val="2052409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B15881C-DD14-3E20-F141-C416D7361AE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614" t="370" r="783" b="614"/>
          <a:stretch/>
        </p:blipFill>
        <p:spPr>
          <a:xfrm>
            <a:off x="7634513" y="1277257"/>
            <a:ext cx="4368801" cy="541491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DB2066-38A1-FA10-08A1-929DF0006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77256"/>
            <a:ext cx="6584348" cy="14659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8218C0-33EF-1737-BF02-393D8917735B}"/>
              </a:ext>
            </a:extLst>
          </p:cNvPr>
          <p:cNvSpPr txBox="1"/>
          <p:nvPr/>
        </p:nvSpPr>
        <p:spPr>
          <a:xfrm>
            <a:off x="188686" y="203201"/>
            <a:ext cx="351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 : Combined Train &amp; Test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61F73F-B544-7DA7-A0AF-0F2C2CA961A0}"/>
              </a:ext>
            </a:extLst>
          </p:cNvPr>
          <p:cNvSpPr txBox="1"/>
          <p:nvPr/>
        </p:nvSpPr>
        <p:spPr>
          <a:xfrm>
            <a:off x="2061029" y="4252686"/>
            <a:ext cx="4458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Analyzing the Target variable’s Distribution =&gt;</a:t>
            </a:r>
          </a:p>
        </p:txBody>
      </p:sp>
    </p:spTree>
    <p:extLst>
      <p:ext uri="{BB962C8B-B14F-4D97-AF65-F5344CB8AC3E}">
        <p14:creationId xmlns:p14="http://schemas.microsoft.com/office/powerpoint/2010/main" val="424472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99256-BAE0-1EE1-9596-8E45FE250C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r>
              <a:rPr lang="en-US" sz="1800" dirty="0"/>
              <a:t>Step 4 : Target Variable Transformation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21186-4494-4895-F379-E4CFB4910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84" y="867445"/>
            <a:ext cx="5513615" cy="5256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93064F-7D97-B717-9235-67C8B262C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1" y="1539556"/>
            <a:ext cx="4700815" cy="377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3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366DD99-2E19-9E5A-50B3-87679E5D0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7587"/>
            <a:ext cx="12192000" cy="584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2315C2-A109-DFED-DD0D-A5CC96030C20}"/>
              </a:ext>
            </a:extLst>
          </p:cNvPr>
          <p:cNvSpPr txBox="1"/>
          <p:nvPr/>
        </p:nvSpPr>
        <p:spPr>
          <a:xfrm>
            <a:off x="0" y="272921"/>
            <a:ext cx="6522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Total Missing Data after combining the train &amp; test dataset :</a:t>
            </a:r>
          </a:p>
        </p:txBody>
      </p:sp>
    </p:spTree>
    <p:extLst>
      <p:ext uri="{BB962C8B-B14F-4D97-AF65-F5344CB8AC3E}">
        <p14:creationId xmlns:p14="http://schemas.microsoft.com/office/powerpoint/2010/main" val="424810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5A4E0CD-BD1E-DBF2-5146-C48D2067729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567" t="10362" r="567"/>
          <a:stretch/>
        </p:blipFill>
        <p:spPr>
          <a:xfrm>
            <a:off x="101600" y="1132115"/>
            <a:ext cx="5994400" cy="3782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3D2F2B-64C5-2194-ABB3-3116EF7FD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1132115"/>
            <a:ext cx="5892800" cy="37821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1FD660-9FF8-8B40-0B68-26B26D63F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55" y="5305765"/>
            <a:ext cx="11154490" cy="840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47D7B4-EF9D-AF76-BA8E-FCB7888E66C1}"/>
              </a:ext>
            </a:extLst>
          </p:cNvPr>
          <p:cNvSpPr txBox="1"/>
          <p:nvPr/>
        </p:nvSpPr>
        <p:spPr>
          <a:xfrm>
            <a:off x="4393103" y="217714"/>
            <a:ext cx="3150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5: Handling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411648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C26178-3856-0623-2831-95037EFD4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7DEEA5D-73B0-E3DB-88B8-860FDD82D0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333"/>
          <a:stretch/>
        </p:blipFill>
        <p:spPr>
          <a:xfrm>
            <a:off x="969538" y="978353"/>
            <a:ext cx="5320593" cy="13593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12FD2A-1B85-532E-2BE6-9BA3544E2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38" y="3355068"/>
            <a:ext cx="10405127" cy="34861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65577C5-A987-81F3-5231-7A82FF727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97" t="33785" r="4283" b="4945"/>
          <a:stretch/>
        </p:blipFill>
        <p:spPr>
          <a:xfrm>
            <a:off x="7107465" y="257402"/>
            <a:ext cx="4267201" cy="280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9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AAB01C-7D9A-A244-A5B8-804C7B9EC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72" y="1570604"/>
            <a:ext cx="8254856" cy="3716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1AC624-603C-7464-FD30-3EBA0BDDEE1A}"/>
              </a:ext>
            </a:extLst>
          </p:cNvPr>
          <p:cNvSpPr txBox="1"/>
          <p:nvPr/>
        </p:nvSpPr>
        <p:spPr>
          <a:xfrm>
            <a:off x="4709178" y="246743"/>
            <a:ext cx="277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6: Separating the data</a:t>
            </a:r>
          </a:p>
        </p:txBody>
      </p:sp>
    </p:spTree>
    <p:extLst>
      <p:ext uri="{BB962C8B-B14F-4D97-AF65-F5344CB8AC3E}">
        <p14:creationId xmlns:p14="http://schemas.microsoft.com/office/powerpoint/2010/main" val="365189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61D3BD-1AB1-9084-C8E3-D9CF33FC7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7522"/>
            <a:ext cx="5993719" cy="26781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BA35DB-AC0E-5EE7-0294-45DF24CDF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75" y="3627522"/>
            <a:ext cx="5876925" cy="2619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E4C284-4EDB-F5BF-11AB-74872D15C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983" y="45498"/>
            <a:ext cx="5876925" cy="284474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DF5E1AF-8AFB-8660-1865-728ABA1DECB7}"/>
              </a:ext>
            </a:extLst>
          </p:cNvPr>
          <p:cNvGrpSpPr/>
          <p:nvPr/>
        </p:nvGrpSpPr>
        <p:grpSpPr>
          <a:xfrm>
            <a:off x="8552090" y="2744107"/>
            <a:ext cx="2472418" cy="581931"/>
            <a:chOff x="6824890" y="2354489"/>
            <a:chExt cx="2472418" cy="68489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AFC1D4B-6FFD-42F8-997B-F1B30C0446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r="80575" b="1459"/>
            <a:stretch/>
          </p:blipFill>
          <p:spPr>
            <a:xfrm>
              <a:off x="6824890" y="2457450"/>
              <a:ext cx="1715181" cy="58193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8FD0E16-3258-2021-8813-2BBC28813C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1424" t="-15975" b="-1"/>
            <a:stretch/>
          </p:blipFill>
          <p:spPr>
            <a:xfrm>
              <a:off x="8540071" y="2354489"/>
              <a:ext cx="757237" cy="68489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F449A34-7629-8939-3571-EE5ED0A344E0}"/>
              </a:ext>
            </a:extLst>
          </p:cNvPr>
          <p:cNvGrpSpPr/>
          <p:nvPr/>
        </p:nvGrpSpPr>
        <p:grpSpPr>
          <a:xfrm>
            <a:off x="8552090" y="6246898"/>
            <a:ext cx="2495324" cy="581931"/>
            <a:chOff x="1600200" y="3076574"/>
            <a:chExt cx="2495324" cy="66811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24C38DD-CB1B-4281-0B62-774855E79F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80670" b="5212"/>
            <a:stretch/>
          </p:blipFill>
          <p:spPr>
            <a:xfrm>
              <a:off x="1600200" y="3076575"/>
              <a:ext cx="1738086" cy="66811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8686226-7669-423D-94AA-B3ACC9F59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1578" t="5212"/>
            <a:stretch/>
          </p:blipFill>
          <p:spPr>
            <a:xfrm>
              <a:off x="3338286" y="3076574"/>
              <a:ext cx="757238" cy="668111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E2FB98-1806-7952-B744-E926B1C73F9C}"/>
              </a:ext>
            </a:extLst>
          </p:cNvPr>
          <p:cNvGrpSpPr/>
          <p:nvPr/>
        </p:nvGrpSpPr>
        <p:grpSpPr>
          <a:xfrm>
            <a:off x="1502228" y="6246897"/>
            <a:ext cx="2462893" cy="581931"/>
            <a:chOff x="8038419" y="3099481"/>
            <a:chExt cx="2462893" cy="5819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F20079E-4555-680B-DE91-AA7EC0BC0F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91405" t="-15274"/>
            <a:stretch/>
          </p:blipFill>
          <p:spPr>
            <a:xfrm>
              <a:off x="9744075" y="3099481"/>
              <a:ext cx="757237" cy="58193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024D273-E77F-52F3-C8ED-8EAB0B272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80641"/>
            <a:stretch/>
          </p:blipFill>
          <p:spPr>
            <a:xfrm>
              <a:off x="8038419" y="3176587"/>
              <a:ext cx="1705656" cy="504825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D4E6948-8719-0BCD-EBF3-145FAC200B64}"/>
              </a:ext>
            </a:extLst>
          </p:cNvPr>
          <p:cNvGrpSpPr/>
          <p:nvPr/>
        </p:nvGrpSpPr>
        <p:grpSpPr>
          <a:xfrm>
            <a:off x="1299706" y="2890238"/>
            <a:ext cx="3007633" cy="581932"/>
            <a:chOff x="347662" y="2825455"/>
            <a:chExt cx="3007633" cy="58193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C13BF9B-0633-C90A-4A15-08AFF2D818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74731" b="-19795"/>
            <a:stretch/>
          </p:blipFill>
          <p:spPr>
            <a:xfrm>
              <a:off x="347662" y="2825455"/>
              <a:ext cx="2250395" cy="581932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A6C34BD-090C-5E8C-33B1-5683B81FD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91694" r="-197" b="-19795"/>
            <a:stretch/>
          </p:blipFill>
          <p:spPr>
            <a:xfrm>
              <a:off x="2598057" y="2825455"/>
              <a:ext cx="757238" cy="581931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AF9240D8-BBF9-FB75-4ECE-8D5B0A9CBA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9525" y="45498"/>
            <a:ext cx="6105525" cy="282643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6571234-9096-BD11-98AF-04921B9670DA}"/>
              </a:ext>
            </a:extLst>
          </p:cNvPr>
          <p:cNvSpPr/>
          <p:nvPr/>
        </p:nvSpPr>
        <p:spPr>
          <a:xfrm>
            <a:off x="0" y="0"/>
            <a:ext cx="12170908" cy="6828828"/>
          </a:xfrm>
          <a:prstGeom prst="rect">
            <a:avLst/>
          </a:prstGeom>
          <a:solidFill>
            <a:srgbClr val="FF0000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Regression Using 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242866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02A8ED-1331-4C1D-8649-743D7BE164D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3D5DB56-3A71-4638-9571-EE877FD66E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{BE72CF09-519D-4165-8C6D-0007527736AD}tf55661986_win32</Template>
  <TotalTime>396</TotalTime>
  <Words>120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Biome Light</vt:lpstr>
      <vt:lpstr>Calibri</vt:lpstr>
      <vt:lpstr>Calibri Light</vt:lpstr>
      <vt:lpstr>Wingdings</vt:lpstr>
      <vt:lpstr>Office Theme</vt:lpstr>
      <vt:lpstr>HOUSE PRICE PREDICTION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CIS508 : Machine Learning in Business</dc:title>
  <dc:creator>Abhinay Kalyankar (Student)</dc:creator>
  <cp:lastModifiedBy>Mangesh Patil</cp:lastModifiedBy>
  <cp:revision>14</cp:revision>
  <dcterms:created xsi:type="dcterms:W3CDTF">2023-11-06T02:20:44Z</dcterms:created>
  <dcterms:modified xsi:type="dcterms:W3CDTF">2024-06-02T05:14:13Z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