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3" r:id="rId4"/>
    <p:sldId id="258" r:id="rId5"/>
    <p:sldId id="264" r:id="rId6"/>
    <p:sldId id="259" r:id="rId7"/>
    <p:sldId id="260" r:id="rId8"/>
    <p:sldId id="261" r:id="rId9"/>
    <p:sldId id="262"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67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72278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82897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575"/>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833199" y="1668185"/>
            <a:ext cx="7477601" cy="2499598"/>
          </a:xfrm>
          <a:prstGeom prst="rect">
            <a:avLst/>
          </a:prstGeom>
          <a:noFill/>
          <a:ln/>
        </p:spPr>
        <p:txBody>
          <a:bodyPr wrap="squar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Disasters: Understanding the Risk and How to Prepare</a:t>
            </a:r>
            <a:endParaRPr lang="en-US" sz="5249" dirty="0"/>
          </a:p>
        </p:txBody>
      </p:sp>
      <p:sp>
        <p:nvSpPr>
          <p:cNvPr id="5" name="Text 2"/>
          <p:cNvSpPr/>
          <p:nvPr/>
        </p:nvSpPr>
        <p:spPr>
          <a:xfrm>
            <a:off x="833199" y="4501039"/>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Disasters can strike at any moment, but by taking steps to prepare and mitigate the impact, we can protect ourselves and our communities. This presentation will cover the risks and strategies for natural and man-made disasters.</a:t>
            </a:r>
            <a:endParaRPr lang="en-US" sz="1750" dirty="0"/>
          </a:p>
        </p:txBody>
      </p:sp>
      <p:sp>
        <p:nvSpPr>
          <p:cNvPr id="6" name="Shape 3"/>
          <p:cNvSpPr/>
          <p:nvPr/>
        </p:nvSpPr>
        <p:spPr>
          <a:xfrm>
            <a:off x="833199" y="6189226"/>
            <a:ext cx="355402" cy="355402"/>
          </a:xfrm>
          <a:prstGeom prst="roundRect">
            <a:avLst>
              <a:gd name="adj" fmla="val 25726039"/>
            </a:avLst>
          </a:prstGeom>
          <a:noFill/>
          <a:ln w="7620">
            <a:solidFill>
              <a:srgbClr val="FFFFFF"/>
            </a:solidFill>
            <a:prstDash val="solid"/>
          </a:ln>
        </p:spPr>
        <p:txBody>
          <a:bodyPr/>
          <a:lstStyle/>
          <a:p>
            <a:endParaRPr lang="en-IN"/>
          </a:p>
        </p:txBody>
      </p:sp>
      <p:pic>
        <p:nvPicPr>
          <p:cNvPr id="7" name="Image 1" descr="preencoded.png"/>
          <p:cNvPicPr>
            <a:picLocks noChangeAspect="1"/>
          </p:cNvPicPr>
          <p:nvPr/>
        </p:nvPicPr>
        <p:blipFill>
          <a:blip r:embed="rId4"/>
          <a:stretch>
            <a:fillRect/>
          </a:stretch>
        </p:blipFill>
        <p:spPr>
          <a:xfrm>
            <a:off x="840819" y="6196846"/>
            <a:ext cx="340162" cy="340162"/>
          </a:xfrm>
          <a:prstGeom prst="rect">
            <a:avLst/>
          </a:prstGeom>
        </p:spPr>
      </p:pic>
      <p:sp>
        <p:nvSpPr>
          <p:cNvPr id="8" name="Text 4"/>
          <p:cNvSpPr/>
          <p:nvPr/>
        </p:nvSpPr>
        <p:spPr>
          <a:xfrm>
            <a:off x="1299686" y="6172557"/>
            <a:ext cx="2430780" cy="388858"/>
          </a:xfrm>
          <a:prstGeom prst="rect">
            <a:avLst/>
          </a:prstGeom>
          <a:noFill/>
          <a:ln/>
        </p:spPr>
        <p:txBody>
          <a:bodyPr wrap="none" rtlCol="0" anchor="t"/>
          <a:lstStyle/>
          <a:p>
            <a:pPr marL="0" indent="0" algn="l">
              <a:lnSpc>
                <a:spcPts val="3062"/>
              </a:lnSpc>
              <a:buNone/>
            </a:pPr>
            <a:r>
              <a:rPr lang="en-US" sz="2187" b="1" dirty="0">
                <a:solidFill>
                  <a:srgbClr val="FFFFFF"/>
                </a:solidFill>
                <a:latin typeface="PT Sans" pitchFamily="34" charset="0"/>
                <a:ea typeface="PT Sans" pitchFamily="34" charset="-122"/>
                <a:cs typeface="PT Sans" pitchFamily="34" charset="-120"/>
              </a:rPr>
              <a:t>by Mangesh Karande</a:t>
            </a:r>
            <a:endParaRPr lang="en-US" sz="2187" dirty="0"/>
          </a:p>
        </p:txBody>
      </p:sp>
      <p:pic>
        <p:nvPicPr>
          <p:cNvPr id="9" name="Image 2" descr="preencoded.png"/>
          <p:cNvPicPr>
            <a:picLocks noChangeAspect="1"/>
          </p:cNvPicPr>
          <p:nvPr/>
        </p:nvPicPr>
        <p:blipFill>
          <a:blip r:embed="rId5"/>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575"/>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270" y="975359"/>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Fighting Floods and Protecting Communities</a:t>
            </a:r>
            <a:endParaRPr lang="en-US" sz="4374" dirty="0"/>
          </a:p>
        </p:txBody>
      </p:sp>
      <p:sp>
        <p:nvSpPr>
          <p:cNvPr id="5" name="Shape 2"/>
          <p:cNvSpPr/>
          <p:nvPr/>
        </p:nvSpPr>
        <p:spPr>
          <a:xfrm>
            <a:off x="2348389" y="3252787"/>
            <a:ext cx="3163014" cy="3556992"/>
          </a:xfrm>
          <a:prstGeom prst="roundRect">
            <a:avLst>
              <a:gd name="adj" fmla="val 12645"/>
            </a:avLst>
          </a:prstGeom>
          <a:solidFill>
            <a:srgbClr val="00002E"/>
          </a:solidFill>
          <a:ln w="27742">
            <a:solidFill>
              <a:srgbClr val="F2B42D"/>
            </a:solidFill>
            <a:prstDash val="solid"/>
          </a:ln>
        </p:spPr>
        <p:txBody>
          <a:bodyPr/>
          <a:lstStyle/>
          <a:p>
            <a:endParaRPr lang="en-IN"/>
          </a:p>
        </p:txBody>
      </p:sp>
      <p:sp>
        <p:nvSpPr>
          <p:cNvPr id="6" name="Text 3"/>
          <p:cNvSpPr/>
          <p:nvPr/>
        </p:nvSpPr>
        <p:spPr>
          <a:xfrm>
            <a:off x="2598301" y="3502700"/>
            <a:ext cx="2644140"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The Risk of Flooding</a:t>
            </a:r>
            <a:endParaRPr lang="en-US" sz="2187" dirty="0"/>
          </a:p>
        </p:txBody>
      </p:sp>
      <p:sp>
        <p:nvSpPr>
          <p:cNvPr id="7" name="Text 4"/>
          <p:cNvSpPr/>
          <p:nvPr/>
        </p:nvSpPr>
        <p:spPr>
          <a:xfrm>
            <a:off x="2598301" y="4072057"/>
            <a:ext cx="2663190"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Flooding is one of the most common and devastating types of natural disasters, causing extensive damage to homes and infrastructure.</a:t>
            </a:r>
            <a:endParaRPr lang="en-US" sz="1750" dirty="0"/>
          </a:p>
        </p:txBody>
      </p:sp>
      <p:sp>
        <p:nvSpPr>
          <p:cNvPr id="8" name="Shape 5"/>
          <p:cNvSpPr/>
          <p:nvPr/>
        </p:nvSpPr>
        <p:spPr>
          <a:xfrm>
            <a:off x="5733574" y="3252787"/>
            <a:ext cx="3163014" cy="3556992"/>
          </a:xfrm>
          <a:prstGeom prst="roundRect">
            <a:avLst>
              <a:gd name="adj" fmla="val 12645"/>
            </a:avLst>
          </a:prstGeom>
          <a:solidFill>
            <a:srgbClr val="00002E"/>
          </a:solidFill>
          <a:ln w="27742">
            <a:solidFill>
              <a:srgbClr val="D7425E"/>
            </a:solidFill>
            <a:prstDash val="solid"/>
          </a:ln>
        </p:spPr>
        <p:txBody>
          <a:bodyPr/>
          <a:lstStyle/>
          <a:p>
            <a:endParaRPr lang="en-IN"/>
          </a:p>
        </p:txBody>
      </p:sp>
      <p:sp>
        <p:nvSpPr>
          <p:cNvPr id="9" name="Text 6"/>
          <p:cNvSpPr/>
          <p:nvPr/>
        </p:nvSpPr>
        <p:spPr>
          <a:xfrm>
            <a:off x="5983486" y="3502700"/>
            <a:ext cx="233172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Preventing Floods</a:t>
            </a:r>
            <a:endParaRPr lang="en-US" sz="2187" dirty="0"/>
          </a:p>
        </p:txBody>
      </p:sp>
      <p:sp>
        <p:nvSpPr>
          <p:cNvPr id="10" name="Text 7"/>
          <p:cNvSpPr/>
          <p:nvPr/>
        </p:nvSpPr>
        <p:spPr>
          <a:xfrm>
            <a:off x="5983486" y="4072057"/>
            <a:ext cx="2663190"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Preventing floods requires a comprehensive strategy, including building flood barriers and preserving wetlands and other natural water sources.</a:t>
            </a:r>
            <a:endParaRPr lang="en-US" sz="1750" dirty="0"/>
          </a:p>
        </p:txBody>
      </p:sp>
      <p:sp>
        <p:nvSpPr>
          <p:cNvPr id="11" name="Shape 8"/>
          <p:cNvSpPr/>
          <p:nvPr/>
        </p:nvSpPr>
        <p:spPr>
          <a:xfrm>
            <a:off x="9118759" y="3252787"/>
            <a:ext cx="3163014" cy="3556992"/>
          </a:xfrm>
          <a:prstGeom prst="roundRect">
            <a:avLst>
              <a:gd name="adj" fmla="val 12645"/>
            </a:avLst>
          </a:prstGeom>
          <a:solidFill>
            <a:srgbClr val="00002E"/>
          </a:solidFill>
          <a:ln w="27742">
            <a:solidFill>
              <a:srgbClr val="DD785E"/>
            </a:solidFill>
            <a:prstDash val="solid"/>
          </a:ln>
        </p:spPr>
        <p:txBody>
          <a:bodyPr/>
          <a:lstStyle/>
          <a:p>
            <a:endParaRPr lang="en-IN"/>
          </a:p>
        </p:txBody>
      </p:sp>
      <p:sp>
        <p:nvSpPr>
          <p:cNvPr id="12" name="Text 9"/>
          <p:cNvSpPr/>
          <p:nvPr/>
        </p:nvSpPr>
        <p:spPr>
          <a:xfrm>
            <a:off x="9368671" y="3502700"/>
            <a:ext cx="2644140"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Response Strategies</a:t>
            </a:r>
            <a:endParaRPr lang="en-US" sz="2187" dirty="0"/>
          </a:p>
        </p:txBody>
      </p:sp>
      <p:sp>
        <p:nvSpPr>
          <p:cNvPr id="13" name="Text 10"/>
          <p:cNvSpPr/>
          <p:nvPr/>
        </p:nvSpPr>
        <p:spPr>
          <a:xfrm>
            <a:off x="9368671" y="4072057"/>
            <a:ext cx="2663190" cy="2487811"/>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In the event of a flood, communities can take steps to evacuate, provide emergency supplies and medical assistance, and work to quickly repair the damage.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348329" y="717250"/>
            <a:ext cx="9933503" cy="721615"/>
          </a:xfrm>
          <a:prstGeom prst="rect">
            <a:avLst/>
          </a:prstGeom>
          <a:noFill/>
          <a:ln/>
        </p:spPr>
        <p:txBody>
          <a:bodyPr wrap="square" rtlCol="0" anchor="t"/>
          <a:lstStyle/>
          <a:p>
            <a:pPr>
              <a:lnSpc>
                <a:spcPts val="5468"/>
              </a:lnSpc>
            </a:pPr>
            <a:r>
              <a:rPr lang="en-US" sz="4374" b="1" dirty="0">
                <a:solidFill>
                  <a:srgbClr val="FFFFFF"/>
                </a:solidFill>
                <a:latin typeface="Nunito" pitchFamily="34" charset="0"/>
                <a:ea typeface="Nunito" pitchFamily="34" charset="-122"/>
                <a:cs typeface="Nunito" pitchFamily="34" charset="-120"/>
              </a:rPr>
              <a:t>Effective Flood Management</a:t>
            </a:r>
            <a:endParaRPr lang="en-US" sz="4374" dirty="0"/>
          </a:p>
          <a:p>
            <a:pPr marL="0" indent="0">
              <a:lnSpc>
                <a:spcPts val="5468"/>
              </a:lnSpc>
              <a:buNone/>
            </a:pPr>
            <a:endParaRPr lang="en-US" sz="4374" dirty="0"/>
          </a:p>
        </p:txBody>
      </p:sp>
      <p:pic>
        <p:nvPicPr>
          <p:cNvPr id="14" name="Image 1" descr="preencoded.png">
            <a:extLst>
              <a:ext uri="{FF2B5EF4-FFF2-40B4-BE49-F238E27FC236}">
                <a16:creationId xmlns:a16="http://schemas.microsoft.com/office/drawing/2014/main" id="{95774E15-D9EC-53CE-A984-497FFE997A21}"/>
              </a:ext>
            </a:extLst>
          </p:cNvPr>
          <p:cNvPicPr>
            <a:picLocks noChangeAspect="1"/>
          </p:cNvPicPr>
          <p:nvPr/>
        </p:nvPicPr>
        <p:blipFill>
          <a:blip r:embed="rId4"/>
          <a:stretch>
            <a:fillRect/>
          </a:stretch>
        </p:blipFill>
        <p:spPr>
          <a:xfrm>
            <a:off x="2376130" y="2053885"/>
            <a:ext cx="3033474" cy="1853565"/>
          </a:xfrm>
          <a:prstGeom prst="rect">
            <a:avLst/>
          </a:prstGeom>
        </p:spPr>
      </p:pic>
      <p:pic>
        <p:nvPicPr>
          <p:cNvPr id="15" name="Image 2" descr="preencoded.png">
            <a:extLst>
              <a:ext uri="{FF2B5EF4-FFF2-40B4-BE49-F238E27FC236}">
                <a16:creationId xmlns:a16="http://schemas.microsoft.com/office/drawing/2014/main" id="{EDB78C78-4FFC-9C8D-6EB1-5C0792B99892}"/>
              </a:ext>
            </a:extLst>
          </p:cNvPr>
          <p:cNvPicPr>
            <a:picLocks noChangeAspect="1"/>
          </p:cNvPicPr>
          <p:nvPr/>
        </p:nvPicPr>
        <p:blipFill>
          <a:blip r:embed="rId5"/>
          <a:stretch>
            <a:fillRect/>
          </a:stretch>
        </p:blipFill>
        <p:spPr>
          <a:xfrm>
            <a:off x="5798344" y="2043112"/>
            <a:ext cx="3033474" cy="1853565"/>
          </a:xfrm>
          <a:prstGeom prst="rect">
            <a:avLst/>
          </a:prstGeom>
        </p:spPr>
      </p:pic>
      <p:pic>
        <p:nvPicPr>
          <p:cNvPr id="16" name="Image 3" descr="preencoded.png">
            <a:extLst>
              <a:ext uri="{FF2B5EF4-FFF2-40B4-BE49-F238E27FC236}">
                <a16:creationId xmlns:a16="http://schemas.microsoft.com/office/drawing/2014/main" id="{7584FDC7-A649-7197-35C5-86928B7AC83C}"/>
              </a:ext>
            </a:extLst>
          </p:cNvPr>
          <p:cNvPicPr>
            <a:picLocks noChangeAspect="1"/>
          </p:cNvPicPr>
          <p:nvPr/>
        </p:nvPicPr>
        <p:blipFill>
          <a:blip r:embed="rId6"/>
          <a:stretch>
            <a:fillRect/>
          </a:stretch>
        </p:blipFill>
        <p:spPr>
          <a:xfrm>
            <a:off x="9220557" y="2056960"/>
            <a:ext cx="3033593" cy="1853684"/>
          </a:xfrm>
          <a:prstGeom prst="rect">
            <a:avLst/>
          </a:prstGeom>
        </p:spPr>
      </p:pic>
      <p:sp>
        <p:nvSpPr>
          <p:cNvPr id="17" name="Text 3">
            <a:extLst>
              <a:ext uri="{FF2B5EF4-FFF2-40B4-BE49-F238E27FC236}">
                <a16:creationId xmlns:a16="http://schemas.microsoft.com/office/drawing/2014/main" id="{3B7AC2B4-B249-20F4-8D24-17AAD4B5331A}"/>
              </a:ext>
            </a:extLst>
          </p:cNvPr>
          <p:cNvSpPr/>
          <p:nvPr/>
        </p:nvSpPr>
        <p:spPr>
          <a:xfrm>
            <a:off x="2348389" y="4322945"/>
            <a:ext cx="3088958" cy="694373"/>
          </a:xfrm>
          <a:prstGeom prst="rect">
            <a:avLst/>
          </a:prstGeom>
          <a:noFill/>
          <a:ln/>
        </p:spPr>
        <p:txBody>
          <a:bodyPr wrap="squar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Thailand's Flood Resistant Homes</a:t>
            </a:r>
            <a:endParaRPr lang="en-US" sz="2187" dirty="0"/>
          </a:p>
        </p:txBody>
      </p:sp>
      <p:sp>
        <p:nvSpPr>
          <p:cNvPr id="18" name="Text 6">
            <a:extLst>
              <a:ext uri="{FF2B5EF4-FFF2-40B4-BE49-F238E27FC236}">
                <a16:creationId xmlns:a16="http://schemas.microsoft.com/office/drawing/2014/main" id="{43066CC0-A731-74DF-DC15-B3E4045C9F22}"/>
              </a:ext>
            </a:extLst>
          </p:cNvPr>
          <p:cNvSpPr/>
          <p:nvPr/>
        </p:nvSpPr>
        <p:spPr>
          <a:xfrm>
            <a:off x="5770602" y="4319038"/>
            <a:ext cx="3088958" cy="694373"/>
          </a:xfrm>
          <a:prstGeom prst="rect">
            <a:avLst/>
          </a:prstGeom>
          <a:noFill/>
          <a:ln/>
        </p:spPr>
        <p:txBody>
          <a:bodyPr wrap="squar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Japan's Scenic Flood Drains</a:t>
            </a:r>
            <a:endParaRPr lang="en-US" sz="2187" dirty="0"/>
          </a:p>
        </p:txBody>
      </p:sp>
      <p:sp>
        <p:nvSpPr>
          <p:cNvPr id="19" name="Text 9">
            <a:extLst>
              <a:ext uri="{FF2B5EF4-FFF2-40B4-BE49-F238E27FC236}">
                <a16:creationId xmlns:a16="http://schemas.microsoft.com/office/drawing/2014/main" id="{5B6AB01A-DED6-0F0D-E42F-D38D551FAF4F}"/>
              </a:ext>
            </a:extLst>
          </p:cNvPr>
          <p:cNvSpPr/>
          <p:nvPr/>
        </p:nvSpPr>
        <p:spPr>
          <a:xfrm>
            <a:off x="9192816" y="4318957"/>
            <a:ext cx="3089077" cy="694373"/>
          </a:xfrm>
          <a:prstGeom prst="rect">
            <a:avLst/>
          </a:prstGeom>
          <a:noFill/>
          <a:ln/>
        </p:spPr>
        <p:txBody>
          <a:bodyPr wrap="squar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Oostvaardersdijk: The Dutch's Storm Barrier</a:t>
            </a:r>
            <a:endParaRPr lang="en-US" sz="2187" dirty="0"/>
          </a:p>
        </p:txBody>
      </p:sp>
      <p:sp>
        <p:nvSpPr>
          <p:cNvPr id="20" name="Text 4">
            <a:extLst>
              <a:ext uri="{FF2B5EF4-FFF2-40B4-BE49-F238E27FC236}">
                <a16:creationId xmlns:a16="http://schemas.microsoft.com/office/drawing/2014/main" id="{66C59A56-90C9-4132-8AFC-3FB623C63F46}"/>
              </a:ext>
            </a:extLst>
          </p:cNvPr>
          <p:cNvSpPr/>
          <p:nvPr/>
        </p:nvSpPr>
        <p:spPr>
          <a:xfrm>
            <a:off x="2348389" y="5201853"/>
            <a:ext cx="3088958"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Thais built amphibious houses using materials that float in water to stay afloat and avoid water damage.</a:t>
            </a:r>
            <a:endParaRPr lang="en-US" sz="1750" dirty="0"/>
          </a:p>
        </p:txBody>
      </p:sp>
      <p:sp>
        <p:nvSpPr>
          <p:cNvPr id="21" name="Text 7">
            <a:extLst>
              <a:ext uri="{FF2B5EF4-FFF2-40B4-BE49-F238E27FC236}">
                <a16:creationId xmlns:a16="http://schemas.microsoft.com/office/drawing/2014/main" id="{F776046D-B63F-2962-BEFB-59D508DC83A4}"/>
              </a:ext>
            </a:extLst>
          </p:cNvPr>
          <p:cNvSpPr/>
          <p:nvPr/>
        </p:nvSpPr>
        <p:spPr>
          <a:xfrm>
            <a:off x="5770602" y="5199899"/>
            <a:ext cx="3088958"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Japan's curvaceous and aesthetically pleasing water relaxation spots also double as flood drainage areas.</a:t>
            </a:r>
            <a:endParaRPr lang="en-US" sz="1750" dirty="0"/>
          </a:p>
        </p:txBody>
      </p:sp>
      <p:sp>
        <p:nvSpPr>
          <p:cNvPr id="22" name="Text 10">
            <a:extLst>
              <a:ext uri="{FF2B5EF4-FFF2-40B4-BE49-F238E27FC236}">
                <a16:creationId xmlns:a16="http://schemas.microsoft.com/office/drawing/2014/main" id="{4FA7ABD2-87C0-DA2F-A67C-AC0AE675AB7C}"/>
              </a:ext>
            </a:extLst>
          </p:cNvPr>
          <p:cNvSpPr/>
          <p:nvPr/>
        </p:nvSpPr>
        <p:spPr>
          <a:xfrm>
            <a:off x="9192816" y="5199899"/>
            <a:ext cx="3089077" cy="1777008"/>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The world's largest storm barrier keeps the Netherlands' four provinces safe from the sea, which is raised at 23 feet above sea level.</a:t>
            </a:r>
            <a:endParaRPr lang="en-US" sz="1750" dirty="0"/>
          </a:p>
        </p:txBody>
      </p:sp>
    </p:spTree>
    <p:extLst>
      <p:ext uri="{BB962C8B-B14F-4D97-AF65-F5344CB8AC3E}">
        <p14:creationId xmlns:p14="http://schemas.microsoft.com/office/powerpoint/2010/main" val="427066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575"/>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599124"/>
            <a:ext cx="9933503" cy="1041438"/>
          </a:xfrm>
          <a:prstGeom prst="rect">
            <a:avLst/>
          </a:prstGeom>
          <a:noFill/>
          <a:ln/>
        </p:spPr>
        <p:txBody>
          <a:bodyPr wrap="square" rtlCol="0" anchor="t"/>
          <a:lstStyle/>
          <a:p>
            <a:pPr>
              <a:lnSpc>
                <a:spcPts val="5468"/>
              </a:lnSpc>
            </a:pPr>
            <a:r>
              <a:rPr lang="en-US" sz="4374" b="1" dirty="0">
                <a:solidFill>
                  <a:srgbClr val="FFFFFF"/>
                </a:solidFill>
                <a:latin typeface="Nunito" pitchFamily="34" charset="0"/>
                <a:ea typeface="Nunito" pitchFamily="34" charset="-122"/>
                <a:cs typeface="Nunito" pitchFamily="34" charset="-120"/>
              </a:rPr>
              <a:t>Understanding Man-Made Explosions</a:t>
            </a:r>
            <a:endParaRPr lang="en-US" sz="4374" dirty="0"/>
          </a:p>
        </p:txBody>
      </p:sp>
      <p:sp>
        <p:nvSpPr>
          <p:cNvPr id="18" name="Shape 2">
            <a:extLst>
              <a:ext uri="{FF2B5EF4-FFF2-40B4-BE49-F238E27FC236}">
                <a16:creationId xmlns:a16="http://schemas.microsoft.com/office/drawing/2014/main" id="{31ED29DB-4DEC-389B-1530-F09B26C5A92A}"/>
              </a:ext>
            </a:extLst>
          </p:cNvPr>
          <p:cNvSpPr/>
          <p:nvPr/>
        </p:nvSpPr>
        <p:spPr>
          <a:xfrm>
            <a:off x="2348389" y="2424470"/>
            <a:ext cx="9933503" cy="4519255"/>
          </a:xfrm>
          <a:prstGeom prst="roundRect">
            <a:avLst>
              <a:gd name="adj" fmla="val 8850"/>
            </a:avLst>
          </a:prstGeom>
          <a:solidFill>
            <a:srgbClr val="00002E"/>
          </a:solidFill>
          <a:ln w="55483">
            <a:solidFill>
              <a:srgbClr val="262654"/>
            </a:solidFill>
            <a:prstDash val="solid"/>
          </a:ln>
        </p:spPr>
        <p:txBody>
          <a:bodyPr/>
          <a:lstStyle/>
          <a:p>
            <a:endParaRPr lang="en-IN"/>
          </a:p>
        </p:txBody>
      </p:sp>
      <p:sp>
        <p:nvSpPr>
          <p:cNvPr id="19" name="Text 3">
            <a:extLst>
              <a:ext uri="{FF2B5EF4-FFF2-40B4-BE49-F238E27FC236}">
                <a16:creationId xmlns:a16="http://schemas.microsoft.com/office/drawing/2014/main" id="{DD62B2E1-6571-EEF8-599A-EB5F6EB7F925}"/>
              </a:ext>
            </a:extLst>
          </p:cNvPr>
          <p:cNvSpPr/>
          <p:nvPr/>
        </p:nvSpPr>
        <p:spPr>
          <a:xfrm>
            <a:off x="2626162" y="2620804"/>
            <a:ext cx="4463058" cy="355402"/>
          </a:xfrm>
          <a:prstGeom prst="rect">
            <a:avLst/>
          </a:prstGeom>
          <a:noFill/>
          <a:ln/>
        </p:spPr>
        <p:txBody>
          <a:bodyPr wrap="none" rtlCol="0" anchor="t"/>
          <a:lstStyle/>
          <a:p>
            <a:pPr marL="0" indent="0">
              <a:lnSpc>
                <a:spcPts val="2799"/>
              </a:lnSpc>
              <a:buNone/>
            </a:pPr>
            <a:r>
              <a:rPr lang="en-US" sz="1750" b="1" dirty="0">
                <a:solidFill>
                  <a:srgbClr val="FFFFFF"/>
                </a:solidFill>
                <a:latin typeface="PT Sans" pitchFamily="34" charset="0"/>
                <a:ea typeface="PT Sans" pitchFamily="34" charset="-122"/>
                <a:cs typeface="PT Sans" pitchFamily="34" charset="-120"/>
              </a:rPr>
              <a:t>Type</a:t>
            </a:r>
            <a:endParaRPr lang="en-US" sz="1750" dirty="0"/>
          </a:p>
        </p:txBody>
      </p:sp>
      <p:sp>
        <p:nvSpPr>
          <p:cNvPr id="21" name="Text 4">
            <a:extLst>
              <a:ext uri="{FF2B5EF4-FFF2-40B4-BE49-F238E27FC236}">
                <a16:creationId xmlns:a16="http://schemas.microsoft.com/office/drawing/2014/main" id="{BF467024-A720-592E-8764-1A5205F55B86}"/>
              </a:ext>
            </a:extLst>
          </p:cNvPr>
          <p:cNvSpPr/>
          <p:nvPr/>
        </p:nvSpPr>
        <p:spPr>
          <a:xfrm>
            <a:off x="7541181" y="2620804"/>
            <a:ext cx="4463058" cy="355402"/>
          </a:xfrm>
          <a:prstGeom prst="rect">
            <a:avLst/>
          </a:prstGeom>
          <a:noFill/>
          <a:ln/>
        </p:spPr>
        <p:txBody>
          <a:bodyPr wrap="none" rtlCol="0" anchor="t"/>
          <a:lstStyle/>
          <a:p>
            <a:pPr marL="0" indent="0">
              <a:lnSpc>
                <a:spcPts val="2799"/>
              </a:lnSpc>
              <a:buNone/>
            </a:pPr>
            <a:r>
              <a:rPr lang="en-US" sz="1750" b="1" dirty="0">
                <a:solidFill>
                  <a:srgbClr val="FFFFFF"/>
                </a:solidFill>
                <a:latin typeface="PT Sans" pitchFamily="34" charset="0"/>
                <a:ea typeface="PT Sans" pitchFamily="34" charset="-122"/>
                <a:cs typeface="PT Sans" pitchFamily="34" charset="-120"/>
              </a:rPr>
              <a:t>Cause</a:t>
            </a:r>
            <a:endParaRPr lang="en-US" sz="1750" dirty="0"/>
          </a:p>
        </p:txBody>
      </p:sp>
      <p:sp>
        <p:nvSpPr>
          <p:cNvPr id="22" name="Text 5">
            <a:extLst>
              <a:ext uri="{FF2B5EF4-FFF2-40B4-BE49-F238E27FC236}">
                <a16:creationId xmlns:a16="http://schemas.microsoft.com/office/drawing/2014/main" id="{13416B68-B566-160F-0DB4-52BB86619865}"/>
              </a:ext>
            </a:extLst>
          </p:cNvPr>
          <p:cNvSpPr/>
          <p:nvPr/>
        </p:nvSpPr>
        <p:spPr>
          <a:xfrm>
            <a:off x="2626162" y="3285530"/>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Industrial explosions</a:t>
            </a:r>
            <a:endParaRPr lang="en-US" sz="1750" dirty="0"/>
          </a:p>
        </p:txBody>
      </p:sp>
      <p:sp>
        <p:nvSpPr>
          <p:cNvPr id="23" name="Text 6">
            <a:extLst>
              <a:ext uri="{FF2B5EF4-FFF2-40B4-BE49-F238E27FC236}">
                <a16:creationId xmlns:a16="http://schemas.microsoft.com/office/drawing/2014/main" id="{2E06917C-2705-EF3C-0FCD-7325A4C074F2}"/>
              </a:ext>
            </a:extLst>
          </p:cNvPr>
          <p:cNvSpPr/>
          <p:nvPr/>
        </p:nvSpPr>
        <p:spPr>
          <a:xfrm>
            <a:off x="7541181" y="3285530"/>
            <a:ext cx="4463058"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Common causes include sparks, overheating, and failures in the manufacturing process.</a:t>
            </a:r>
            <a:endParaRPr lang="en-US" sz="1750" dirty="0"/>
          </a:p>
        </p:txBody>
      </p:sp>
      <p:sp>
        <p:nvSpPr>
          <p:cNvPr id="24" name="Text 7">
            <a:extLst>
              <a:ext uri="{FF2B5EF4-FFF2-40B4-BE49-F238E27FC236}">
                <a16:creationId xmlns:a16="http://schemas.microsoft.com/office/drawing/2014/main" id="{B9E07D91-6951-6A4F-9C7A-E142BBF2137E}"/>
              </a:ext>
            </a:extLst>
          </p:cNvPr>
          <p:cNvSpPr/>
          <p:nvPr/>
        </p:nvSpPr>
        <p:spPr>
          <a:xfrm>
            <a:off x="2626162" y="4305657"/>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Terrorist Attacks</a:t>
            </a:r>
            <a:endParaRPr lang="en-US" sz="1750" dirty="0"/>
          </a:p>
        </p:txBody>
      </p:sp>
      <p:sp>
        <p:nvSpPr>
          <p:cNvPr id="25" name="Text 8">
            <a:extLst>
              <a:ext uri="{FF2B5EF4-FFF2-40B4-BE49-F238E27FC236}">
                <a16:creationId xmlns:a16="http://schemas.microsoft.com/office/drawing/2014/main" id="{977C16ED-A9C6-04A0-6570-EEC541F5B310}"/>
              </a:ext>
            </a:extLst>
          </p:cNvPr>
          <p:cNvSpPr/>
          <p:nvPr/>
        </p:nvSpPr>
        <p:spPr>
          <a:xfrm>
            <a:off x="7541181" y="4305657"/>
            <a:ext cx="4463058"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Explosives used by terrorists that are not controlled by government regulation or oversight.</a:t>
            </a:r>
            <a:endParaRPr lang="en-US" sz="1750" dirty="0"/>
          </a:p>
        </p:txBody>
      </p:sp>
      <p:sp>
        <p:nvSpPr>
          <p:cNvPr id="26" name="Text 9">
            <a:extLst>
              <a:ext uri="{FF2B5EF4-FFF2-40B4-BE49-F238E27FC236}">
                <a16:creationId xmlns:a16="http://schemas.microsoft.com/office/drawing/2014/main" id="{69CD09A3-B1EB-C75A-C01D-844B8190C867}"/>
              </a:ext>
            </a:extLst>
          </p:cNvPr>
          <p:cNvSpPr/>
          <p:nvPr/>
        </p:nvSpPr>
        <p:spPr>
          <a:xfrm>
            <a:off x="2626162" y="5681186"/>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Accidental Explosions</a:t>
            </a:r>
            <a:endParaRPr lang="en-US" sz="1750" dirty="0"/>
          </a:p>
        </p:txBody>
      </p:sp>
      <p:sp>
        <p:nvSpPr>
          <p:cNvPr id="27" name="Text 10">
            <a:extLst>
              <a:ext uri="{FF2B5EF4-FFF2-40B4-BE49-F238E27FC236}">
                <a16:creationId xmlns:a16="http://schemas.microsoft.com/office/drawing/2014/main" id="{D03FF2F4-B8AC-4D0E-7201-7FA75E8F8268}"/>
              </a:ext>
            </a:extLst>
          </p:cNvPr>
          <p:cNvSpPr/>
          <p:nvPr/>
        </p:nvSpPr>
        <p:spPr>
          <a:xfrm>
            <a:off x="7541181" y="5681186"/>
            <a:ext cx="4463058"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Unintentional or unplanned explosions resulting from errors or negligence in storage, transport and handling.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475029"/>
            <a:ext cx="9933503" cy="1388745"/>
          </a:xfrm>
          <a:prstGeom prst="rect">
            <a:avLst/>
          </a:prstGeom>
          <a:noFill/>
          <a:ln/>
        </p:spPr>
        <p:txBody>
          <a:bodyPr wrap="square" rtlCol="0" anchor="t"/>
          <a:lstStyle/>
          <a:p>
            <a:pPr marL="0" indent="0">
              <a:lnSpc>
                <a:spcPts val="5004"/>
              </a:lnSpc>
              <a:buNone/>
            </a:pPr>
            <a:r>
              <a:rPr lang="en-US" sz="4400" b="1" dirty="0">
                <a:solidFill>
                  <a:srgbClr val="FFFFFF"/>
                </a:solidFill>
                <a:latin typeface="Nunito" pitchFamily="34" charset="0"/>
                <a:ea typeface="Nunito" pitchFamily="34" charset="-122"/>
                <a:cs typeface="Nunito" pitchFamily="34" charset="-120"/>
              </a:rPr>
              <a:t>Examples of Effective Explosion Prevention</a:t>
            </a:r>
            <a:endParaRPr lang="en-US" sz="4400" dirty="0"/>
          </a:p>
        </p:txBody>
      </p:sp>
      <p:sp>
        <p:nvSpPr>
          <p:cNvPr id="5" name="Shape 2"/>
          <p:cNvSpPr/>
          <p:nvPr/>
        </p:nvSpPr>
        <p:spPr>
          <a:xfrm>
            <a:off x="2348389" y="2032692"/>
            <a:ext cx="3088958" cy="1909048"/>
          </a:xfrm>
          <a:prstGeom prst="roundRect">
            <a:avLst>
              <a:gd name="adj" fmla="val 20951"/>
            </a:avLst>
          </a:prstGeom>
          <a:noFill/>
          <a:ln w="27742">
            <a:solidFill>
              <a:srgbClr val="F2B42D"/>
            </a:solidFill>
            <a:prstDash val="solid"/>
          </a:ln>
        </p:spPr>
        <p:txBody>
          <a:bodyPr/>
          <a:lstStyle/>
          <a:p>
            <a:endParaRPr lang="en-IN"/>
          </a:p>
        </p:txBody>
      </p:sp>
      <p:sp>
        <p:nvSpPr>
          <p:cNvPr id="9" name="Shape 5"/>
          <p:cNvSpPr/>
          <p:nvPr/>
        </p:nvSpPr>
        <p:spPr>
          <a:xfrm>
            <a:off x="5769379" y="2081983"/>
            <a:ext cx="3088958" cy="1909048"/>
          </a:xfrm>
          <a:prstGeom prst="roundRect">
            <a:avLst>
              <a:gd name="adj" fmla="val 20951"/>
            </a:avLst>
          </a:prstGeom>
          <a:noFill/>
          <a:ln w="27742">
            <a:solidFill>
              <a:srgbClr val="D7425E"/>
            </a:solidFill>
            <a:prstDash val="solid"/>
          </a:ln>
        </p:spPr>
        <p:txBody>
          <a:bodyPr/>
          <a:lstStyle/>
          <a:p>
            <a:endParaRPr lang="en-IN"/>
          </a:p>
        </p:txBody>
      </p:sp>
      <p:sp>
        <p:nvSpPr>
          <p:cNvPr id="13" name="Shape 8"/>
          <p:cNvSpPr/>
          <p:nvPr/>
        </p:nvSpPr>
        <p:spPr>
          <a:xfrm>
            <a:off x="9120636" y="2081983"/>
            <a:ext cx="3089077" cy="1909167"/>
          </a:xfrm>
          <a:prstGeom prst="roundRect">
            <a:avLst>
              <a:gd name="adj" fmla="val 20949"/>
            </a:avLst>
          </a:prstGeom>
          <a:noFill/>
          <a:ln w="27742">
            <a:solidFill>
              <a:srgbClr val="DD785E"/>
            </a:solidFill>
            <a:prstDash val="solid"/>
          </a:ln>
        </p:spPr>
        <p:txBody>
          <a:bodyPr/>
          <a:lstStyle/>
          <a:p>
            <a:endParaRPr lang="en-IN"/>
          </a:p>
        </p:txBody>
      </p:sp>
      <p:pic>
        <p:nvPicPr>
          <p:cNvPr id="20" name="Image 1" descr="preencoded.png">
            <a:extLst>
              <a:ext uri="{FF2B5EF4-FFF2-40B4-BE49-F238E27FC236}">
                <a16:creationId xmlns:a16="http://schemas.microsoft.com/office/drawing/2014/main" id="{D283EDD5-3222-0367-FC22-CFB312F767B2}"/>
              </a:ext>
            </a:extLst>
          </p:cNvPr>
          <p:cNvPicPr>
            <a:picLocks noChangeAspect="1"/>
          </p:cNvPicPr>
          <p:nvPr/>
        </p:nvPicPr>
        <p:blipFill>
          <a:blip r:embed="rId4"/>
          <a:stretch>
            <a:fillRect/>
          </a:stretch>
        </p:blipFill>
        <p:spPr>
          <a:xfrm>
            <a:off x="2397682" y="2073587"/>
            <a:ext cx="2990372" cy="1827258"/>
          </a:xfrm>
          <a:prstGeom prst="rect">
            <a:avLst/>
          </a:prstGeom>
        </p:spPr>
      </p:pic>
      <p:pic>
        <p:nvPicPr>
          <p:cNvPr id="21" name="Image 2" descr="preencoded.png">
            <a:extLst>
              <a:ext uri="{FF2B5EF4-FFF2-40B4-BE49-F238E27FC236}">
                <a16:creationId xmlns:a16="http://schemas.microsoft.com/office/drawing/2014/main" id="{03975A2A-584C-DCC2-8BA1-4D0CA611246D}"/>
              </a:ext>
            </a:extLst>
          </p:cNvPr>
          <p:cNvPicPr>
            <a:picLocks noChangeAspect="1"/>
          </p:cNvPicPr>
          <p:nvPr/>
        </p:nvPicPr>
        <p:blipFill>
          <a:blip r:embed="rId5"/>
          <a:stretch>
            <a:fillRect/>
          </a:stretch>
        </p:blipFill>
        <p:spPr>
          <a:xfrm>
            <a:off x="5833677" y="2131273"/>
            <a:ext cx="3043474" cy="1859757"/>
          </a:xfrm>
          <a:prstGeom prst="rect">
            <a:avLst/>
          </a:prstGeom>
        </p:spPr>
      </p:pic>
      <p:pic>
        <p:nvPicPr>
          <p:cNvPr id="22" name="Image 3" descr="preencoded.png">
            <a:extLst>
              <a:ext uri="{FF2B5EF4-FFF2-40B4-BE49-F238E27FC236}">
                <a16:creationId xmlns:a16="http://schemas.microsoft.com/office/drawing/2014/main" id="{AD4A7B04-3EBF-0E9B-5C17-BEBBEC872612}"/>
              </a:ext>
            </a:extLst>
          </p:cNvPr>
          <p:cNvPicPr>
            <a:picLocks noChangeAspect="1"/>
          </p:cNvPicPr>
          <p:nvPr/>
        </p:nvPicPr>
        <p:blipFill>
          <a:blip r:embed="rId6"/>
          <a:stretch>
            <a:fillRect/>
          </a:stretch>
        </p:blipFill>
        <p:spPr>
          <a:xfrm>
            <a:off x="9174002" y="2109000"/>
            <a:ext cx="3035711" cy="1855013"/>
          </a:xfrm>
          <a:prstGeom prst="rect">
            <a:avLst/>
          </a:prstGeom>
        </p:spPr>
      </p:pic>
      <p:sp>
        <p:nvSpPr>
          <p:cNvPr id="23" name="Text 3">
            <a:extLst>
              <a:ext uri="{FF2B5EF4-FFF2-40B4-BE49-F238E27FC236}">
                <a16:creationId xmlns:a16="http://schemas.microsoft.com/office/drawing/2014/main" id="{6E880DC4-CFD2-F4CB-C8B2-22CBD5B70C40}"/>
              </a:ext>
            </a:extLst>
          </p:cNvPr>
          <p:cNvSpPr/>
          <p:nvPr/>
        </p:nvSpPr>
        <p:spPr>
          <a:xfrm>
            <a:off x="2348389" y="4238268"/>
            <a:ext cx="2804160" cy="317659"/>
          </a:xfrm>
          <a:prstGeom prst="rect">
            <a:avLst/>
          </a:prstGeom>
          <a:noFill/>
          <a:ln/>
        </p:spPr>
        <p:txBody>
          <a:bodyPr wrap="none" rtlCol="0" anchor="t"/>
          <a:lstStyle/>
          <a:p>
            <a:pPr marL="0" indent="0" algn="l">
              <a:lnSpc>
                <a:spcPts val="2502"/>
              </a:lnSpc>
              <a:buNone/>
            </a:pPr>
            <a:r>
              <a:rPr lang="en-US" sz="2002" b="1" dirty="0">
                <a:solidFill>
                  <a:srgbClr val="F2B42D"/>
                </a:solidFill>
                <a:latin typeface="Nunito" pitchFamily="34" charset="0"/>
                <a:ea typeface="Nunito" pitchFamily="34" charset="-122"/>
                <a:cs typeface="Nunito" pitchFamily="34" charset="-120"/>
              </a:rPr>
              <a:t>BP's Offshore Explosion</a:t>
            </a:r>
            <a:endParaRPr lang="en-US" sz="2002" dirty="0"/>
          </a:p>
        </p:txBody>
      </p:sp>
      <p:sp>
        <p:nvSpPr>
          <p:cNvPr id="24" name="Text 4">
            <a:extLst>
              <a:ext uri="{FF2B5EF4-FFF2-40B4-BE49-F238E27FC236}">
                <a16:creationId xmlns:a16="http://schemas.microsoft.com/office/drawing/2014/main" id="{58C015D2-B57C-CA49-CCC9-78594653061F}"/>
              </a:ext>
            </a:extLst>
          </p:cNvPr>
          <p:cNvSpPr/>
          <p:nvPr/>
        </p:nvSpPr>
        <p:spPr>
          <a:xfrm>
            <a:off x="2397682" y="4761375"/>
            <a:ext cx="2827139" cy="2276951"/>
          </a:xfrm>
          <a:prstGeom prst="rect">
            <a:avLst/>
          </a:prstGeom>
          <a:noFill/>
          <a:ln/>
        </p:spPr>
        <p:txBody>
          <a:bodyPr wrap="square" rtlCol="0" anchor="t"/>
          <a:lstStyle/>
          <a:p>
            <a:pPr marL="0" indent="0" algn="l">
              <a:lnSpc>
                <a:spcPts val="2562"/>
              </a:lnSpc>
              <a:buNone/>
            </a:pPr>
            <a:r>
              <a:rPr lang="en-US" sz="1601" dirty="0">
                <a:solidFill>
                  <a:srgbClr val="FFFFFF"/>
                </a:solidFill>
                <a:latin typeface="PT Sans" pitchFamily="34" charset="0"/>
                <a:ea typeface="PT Sans" pitchFamily="34" charset="-122"/>
                <a:cs typeface="PT Sans" pitchFamily="34" charset="-120"/>
              </a:rPr>
              <a:t>British petroleum operates offshore facilities with high safety protocols. Their integrity test prevents explosions from occurring in the offshore platform where a lot of flammable gas is produced.</a:t>
            </a:r>
            <a:endParaRPr lang="en-US" sz="1601" dirty="0"/>
          </a:p>
        </p:txBody>
      </p:sp>
      <p:sp>
        <p:nvSpPr>
          <p:cNvPr id="26" name="Text 6">
            <a:extLst>
              <a:ext uri="{FF2B5EF4-FFF2-40B4-BE49-F238E27FC236}">
                <a16:creationId xmlns:a16="http://schemas.microsoft.com/office/drawing/2014/main" id="{79BDC365-232E-4EF1-5EAB-B8B3D9053159}"/>
              </a:ext>
            </a:extLst>
          </p:cNvPr>
          <p:cNvSpPr/>
          <p:nvPr/>
        </p:nvSpPr>
        <p:spPr>
          <a:xfrm>
            <a:off x="5769380" y="4238387"/>
            <a:ext cx="2959330" cy="952976"/>
          </a:xfrm>
          <a:prstGeom prst="rect">
            <a:avLst/>
          </a:prstGeom>
          <a:noFill/>
          <a:ln/>
        </p:spPr>
        <p:txBody>
          <a:bodyPr wrap="square" rtlCol="0" anchor="t"/>
          <a:lstStyle/>
          <a:p>
            <a:pPr marL="0" indent="0" algn="l">
              <a:lnSpc>
                <a:spcPts val="2502"/>
              </a:lnSpc>
              <a:buNone/>
            </a:pPr>
            <a:r>
              <a:rPr lang="en-US" sz="2002" b="1" dirty="0">
                <a:solidFill>
                  <a:srgbClr val="D7425E"/>
                </a:solidFill>
                <a:latin typeface="Nunito" pitchFamily="34" charset="0"/>
                <a:ea typeface="Nunito" pitchFamily="34" charset="-122"/>
                <a:cs typeface="Nunito" pitchFamily="34" charset="-120"/>
              </a:rPr>
              <a:t>Tuticorin Copper Plant Explosion: A Lesson in Staff Training</a:t>
            </a:r>
            <a:endParaRPr lang="en-US" sz="2002" dirty="0"/>
          </a:p>
        </p:txBody>
      </p:sp>
      <p:sp>
        <p:nvSpPr>
          <p:cNvPr id="27" name="Text 7">
            <a:extLst>
              <a:ext uri="{FF2B5EF4-FFF2-40B4-BE49-F238E27FC236}">
                <a16:creationId xmlns:a16="http://schemas.microsoft.com/office/drawing/2014/main" id="{99F07374-C87C-693C-6BDC-4A0B263EDBB4}"/>
              </a:ext>
            </a:extLst>
          </p:cNvPr>
          <p:cNvSpPr/>
          <p:nvPr/>
        </p:nvSpPr>
        <p:spPr>
          <a:xfrm>
            <a:off x="5769379" y="5227007"/>
            <a:ext cx="3088957" cy="2276951"/>
          </a:xfrm>
          <a:prstGeom prst="rect">
            <a:avLst/>
          </a:prstGeom>
          <a:noFill/>
          <a:ln/>
        </p:spPr>
        <p:txBody>
          <a:bodyPr wrap="square" rtlCol="0" anchor="t"/>
          <a:lstStyle/>
          <a:p>
            <a:pPr marL="0" indent="0" algn="l">
              <a:lnSpc>
                <a:spcPts val="2562"/>
              </a:lnSpc>
              <a:buNone/>
            </a:pPr>
            <a:r>
              <a:rPr lang="en-US" sz="1601" dirty="0">
                <a:solidFill>
                  <a:srgbClr val="FFFFFF"/>
                </a:solidFill>
                <a:latin typeface="PT Sans" pitchFamily="34" charset="0"/>
                <a:ea typeface="PT Sans" pitchFamily="34" charset="-122"/>
                <a:cs typeface="PT Sans" pitchFamily="34" charset="-120"/>
              </a:rPr>
              <a:t>Tuticorin copper smelter team members had not been trained in hazardous waste storage or handling. The explosion resulted in 14 lethal casualties. Effective staff training is crucial in preventing such tragedies.</a:t>
            </a:r>
            <a:endParaRPr lang="en-US" sz="1601" dirty="0"/>
          </a:p>
        </p:txBody>
      </p:sp>
      <p:sp>
        <p:nvSpPr>
          <p:cNvPr id="28" name="Text 9">
            <a:extLst>
              <a:ext uri="{FF2B5EF4-FFF2-40B4-BE49-F238E27FC236}">
                <a16:creationId xmlns:a16="http://schemas.microsoft.com/office/drawing/2014/main" id="{458FAAFF-6C8E-B445-F806-27EB86CA7D35}"/>
              </a:ext>
            </a:extLst>
          </p:cNvPr>
          <p:cNvSpPr/>
          <p:nvPr/>
        </p:nvSpPr>
        <p:spPr>
          <a:xfrm>
            <a:off x="9120636" y="4238387"/>
            <a:ext cx="2959330" cy="635318"/>
          </a:xfrm>
          <a:prstGeom prst="rect">
            <a:avLst/>
          </a:prstGeom>
          <a:noFill/>
          <a:ln/>
        </p:spPr>
        <p:txBody>
          <a:bodyPr wrap="square" rtlCol="0" anchor="t"/>
          <a:lstStyle/>
          <a:p>
            <a:pPr marL="0" indent="0" algn="l">
              <a:lnSpc>
                <a:spcPts val="2502"/>
              </a:lnSpc>
              <a:buNone/>
            </a:pPr>
            <a:r>
              <a:rPr lang="en-US" sz="2002" b="1" dirty="0">
                <a:solidFill>
                  <a:srgbClr val="DD785E"/>
                </a:solidFill>
                <a:latin typeface="Nunito" pitchFamily="34" charset="0"/>
                <a:ea typeface="Nunito" pitchFamily="34" charset="-122"/>
                <a:cs typeface="Nunito" pitchFamily="34" charset="-120"/>
              </a:rPr>
              <a:t>Data Center Protection by Microsoft</a:t>
            </a:r>
            <a:endParaRPr lang="en-US" sz="2002" dirty="0"/>
          </a:p>
        </p:txBody>
      </p:sp>
      <p:sp>
        <p:nvSpPr>
          <p:cNvPr id="29" name="Text 10">
            <a:extLst>
              <a:ext uri="{FF2B5EF4-FFF2-40B4-BE49-F238E27FC236}">
                <a16:creationId xmlns:a16="http://schemas.microsoft.com/office/drawing/2014/main" id="{8D2179E5-BFD3-F860-253A-E6DB93CE6891}"/>
              </a:ext>
            </a:extLst>
          </p:cNvPr>
          <p:cNvSpPr/>
          <p:nvPr/>
        </p:nvSpPr>
        <p:spPr>
          <a:xfrm>
            <a:off x="9120636" y="5077063"/>
            <a:ext cx="2959330" cy="1951673"/>
          </a:xfrm>
          <a:prstGeom prst="rect">
            <a:avLst/>
          </a:prstGeom>
          <a:noFill/>
          <a:ln/>
        </p:spPr>
        <p:txBody>
          <a:bodyPr wrap="square" rtlCol="0" anchor="t"/>
          <a:lstStyle/>
          <a:p>
            <a:pPr marL="0" indent="0" algn="l">
              <a:lnSpc>
                <a:spcPts val="2562"/>
              </a:lnSpc>
              <a:buNone/>
            </a:pPr>
            <a:r>
              <a:rPr lang="en-US" sz="1601" dirty="0">
                <a:solidFill>
                  <a:srgbClr val="FFFFFF"/>
                </a:solidFill>
                <a:latin typeface="PT Sans" pitchFamily="34" charset="0"/>
                <a:ea typeface="PT Sans" pitchFamily="34" charset="-122"/>
                <a:cs typeface="PT Sans" pitchFamily="34" charset="-120"/>
              </a:rPr>
              <a:t>Microsoft uses advanced smoke detection, smart natural ventilation systems, and power redundancy measures to prevent explosion and maintain infrastructure continuity.</a:t>
            </a:r>
            <a:endParaRPr lang="en-US" sz="1601" dirty="0"/>
          </a:p>
        </p:txBody>
      </p:sp>
    </p:spTree>
    <p:extLst>
      <p:ext uri="{BB962C8B-B14F-4D97-AF65-F5344CB8AC3E}">
        <p14:creationId xmlns:p14="http://schemas.microsoft.com/office/powerpoint/2010/main" val="283895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760809"/>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Controlling the Spread of Epidemics: A Public Health Challenge</a:t>
            </a:r>
            <a:endParaRPr lang="en-US" sz="4374" dirty="0"/>
          </a:p>
        </p:txBody>
      </p:sp>
      <p:sp>
        <p:nvSpPr>
          <p:cNvPr id="5" name="Shape 2"/>
          <p:cNvSpPr/>
          <p:nvPr/>
        </p:nvSpPr>
        <p:spPr>
          <a:xfrm>
            <a:off x="7301270" y="2593896"/>
            <a:ext cx="27742" cy="4874895"/>
          </a:xfrm>
          <a:prstGeom prst="rect">
            <a:avLst/>
          </a:prstGeom>
          <a:solidFill>
            <a:srgbClr val="262654"/>
          </a:solidFill>
          <a:ln/>
        </p:spPr>
        <p:txBody>
          <a:bodyPr/>
          <a:lstStyle/>
          <a:p>
            <a:endParaRPr lang="en-IN"/>
          </a:p>
        </p:txBody>
      </p:sp>
      <p:sp>
        <p:nvSpPr>
          <p:cNvPr id="6" name="Shape 3"/>
          <p:cNvSpPr/>
          <p:nvPr/>
        </p:nvSpPr>
        <p:spPr>
          <a:xfrm>
            <a:off x="7565053" y="3003530"/>
            <a:ext cx="777597" cy="27742"/>
          </a:xfrm>
          <a:prstGeom prst="rect">
            <a:avLst/>
          </a:prstGeom>
          <a:solidFill>
            <a:srgbClr val="F2B42D"/>
          </a:solidFill>
          <a:ln/>
        </p:spPr>
        <p:txBody>
          <a:bodyPr/>
          <a:lstStyle/>
          <a:p>
            <a:endParaRPr lang="en-IN"/>
          </a:p>
        </p:txBody>
      </p:sp>
      <p:sp>
        <p:nvSpPr>
          <p:cNvPr id="7" name="Shape 4"/>
          <p:cNvSpPr/>
          <p:nvPr/>
        </p:nvSpPr>
        <p:spPr>
          <a:xfrm>
            <a:off x="7065109" y="2767489"/>
            <a:ext cx="499943" cy="499943"/>
          </a:xfrm>
          <a:prstGeom prst="roundRect">
            <a:avLst>
              <a:gd name="adj" fmla="val 80001"/>
            </a:avLst>
          </a:prstGeom>
          <a:solidFill>
            <a:srgbClr val="00002E"/>
          </a:solidFill>
          <a:ln w="27742">
            <a:solidFill>
              <a:srgbClr val="F2B42D"/>
            </a:solidFill>
            <a:prstDash val="solid"/>
          </a:ln>
        </p:spPr>
        <p:txBody>
          <a:bodyPr/>
          <a:lstStyle/>
          <a:p>
            <a:endParaRPr lang="en-IN"/>
          </a:p>
        </p:txBody>
      </p:sp>
      <p:sp>
        <p:nvSpPr>
          <p:cNvPr id="8" name="Text 5"/>
          <p:cNvSpPr/>
          <p:nvPr/>
        </p:nvSpPr>
        <p:spPr>
          <a:xfrm>
            <a:off x="7215961" y="2809161"/>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6"/>
          <p:cNvSpPr/>
          <p:nvPr/>
        </p:nvSpPr>
        <p:spPr>
          <a:xfrm>
            <a:off x="8537138" y="2816066"/>
            <a:ext cx="275844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What Are Epidemics?</a:t>
            </a:r>
            <a:endParaRPr lang="en-US" sz="2187" dirty="0"/>
          </a:p>
        </p:txBody>
      </p:sp>
      <p:sp>
        <p:nvSpPr>
          <p:cNvPr id="10" name="Text 7"/>
          <p:cNvSpPr/>
          <p:nvPr/>
        </p:nvSpPr>
        <p:spPr>
          <a:xfrm>
            <a:off x="8537138" y="3385423"/>
            <a:ext cx="3744754" cy="1066205"/>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Epidemics are highly contagious diseases that can quickly spread across communities and even continents.</a:t>
            </a:r>
            <a:endParaRPr lang="en-US" sz="1750" dirty="0"/>
          </a:p>
        </p:txBody>
      </p:sp>
      <p:sp>
        <p:nvSpPr>
          <p:cNvPr id="11" name="Shape 8"/>
          <p:cNvSpPr/>
          <p:nvPr/>
        </p:nvSpPr>
        <p:spPr>
          <a:xfrm>
            <a:off x="6287512" y="4114383"/>
            <a:ext cx="777597" cy="27742"/>
          </a:xfrm>
          <a:prstGeom prst="rect">
            <a:avLst/>
          </a:prstGeom>
          <a:solidFill>
            <a:srgbClr val="D7425E"/>
          </a:solidFill>
          <a:ln/>
        </p:spPr>
        <p:txBody>
          <a:bodyPr/>
          <a:lstStyle/>
          <a:p>
            <a:endParaRPr lang="en-IN"/>
          </a:p>
        </p:txBody>
      </p:sp>
      <p:sp>
        <p:nvSpPr>
          <p:cNvPr id="12" name="Shape 9"/>
          <p:cNvSpPr/>
          <p:nvPr/>
        </p:nvSpPr>
        <p:spPr>
          <a:xfrm>
            <a:off x="7065109" y="3878342"/>
            <a:ext cx="499943" cy="499943"/>
          </a:xfrm>
          <a:prstGeom prst="roundRect">
            <a:avLst>
              <a:gd name="adj" fmla="val 80001"/>
            </a:avLst>
          </a:prstGeom>
          <a:solidFill>
            <a:srgbClr val="00002E"/>
          </a:solidFill>
          <a:ln w="27742">
            <a:solidFill>
              <a:srgbClr val="D7425E"/>
            </a:solidFill>
            <a:prstDash val="solid"/>
          </a:ln>
        </p:spPr>
        <p:txBody>
          <a:bodyPr/>
          <a:lstStyle/>
          <a:p>
            <a:endParaRPr lang="en-IN"/>
          </a:p>
        </p:txBody>
      </p:sp>
      <p:sp>
        <p:nvSpPr>
          <p:cNvPr id="13" name="Text 10"/>
          <p:cNvSpPr/>
          <p:nvPr/>
        </p:nvSpPr>
        <p:spPr>
          <a:xfrm>
            <a:off x="7215961" y="3920014"/>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4" name="Text 11"/>
          <p:cNvSpPr/>
          <p:nvPr/>
        </p:nvSpPr>
        <p:spPr>
          <a:xfrm>
            <a:off x="3334583" y="3926919"/>
            <a:ext cx="2758440" cy="347186"/>
          </a:xfrm>
          <a:prstGeom prst="rect">
            <a:avLst/>
          </a:prstGeom>
          <a:noFill/>
          <a:ln/>
        </p:spPr>
        <p:txBody>
          <a:bodyPr wrap="none" rtlCol="0" anchor="t"/>
          <a:lstStyle/>
          <a:p>
            <a:pPr marL="0" indent="0" algn="r">
              <a:lnSpc>
                <a:spcPts val="2734"/>
              </a:lnSpc>
              <a:buNone/>
            </a:pPr>
            <a:r>
              <a:rPr lang="en-US" sz="2187" b="1" dirty="0">
                <a:solidFill>
                  <a:srgbClr val="D7425E"/>
                </a:solidFill>
                <a:latin typeface="Nunito" pitchFamily="34" charset="0"/>
                <a:ea typeface="Nunito" pitchFamily="34" charset="-122"/>
                <a:cs typeface="Nunito" pitchFamily="34" charset="-120"/>
              </a:rPr>
              <a:t>Preventing Epidemics</a:t>
            </a:r>
            <a:endParaRPr lang="en-US" sz="2187" dirty="0"/>
          </a:p>
        </p:txBody>
      </p:sp>
      <p:sp>
        <p:nvSpPr>
          <p:cNvPr id="15" name="Text 12"/>
          <p:cNvSpPr/>
          <p:nvPr/>
        </p:nvSpPr>
        <p:spPr>
          <a:xfrm>
            <a:off x="2348389" y="4496276"/>
            <a:ext cx="3744635" cy="1421606"/>
          </a:xfrm>
          <a:prstGeom prst="rect">
            <a:avLst/>
          </a:prstGeom>
          <a:noFill/>
          <a:ln/>
        </p:spPr>
        <p:txBody>
          <a:bodyPr wrap="square" rtlCol="0" anchor="t"/>
          <a:lstStyle/>
          <a:p>
            <a:pPr marL="0" indent="0" algn="r">
              <a:lnSpc>
                <a:spcPts val="2799"/>
              </a:lnSpc>
              <a:buNone/>
            </a:pPr>
            <a:r>
              <a:rPr lang="en-US" sz="1750" dirty="0">
                <a:solidFill>
                  <a:srgbClr val="FFFFFF"/>
                </a:solidFill>
                <a:latin typeface="PT Sans" pitchFamily="34" charset="0"/>
                <a:ea typeface="PT Sans" pitchFamily="34" charset="-122"/>
                <a:cs typeface="PT Sans" pitchFamily="34" charset="-120"/>
              </a:rPr>
              <a:t>Preventative measures include vaccinations, public health campaigns, and early detection through symptom monitoring.</a:t>
            </a:r>
            <a:endParaRPr lang="en-US" sz="1750" dirty="0"/>
          </a:p>
        </p:txBody>
      </p:sp>
      <p:sp>
        <p:nvSpPr>
          <p:cNvPr id="16" name="Shape 13"/>
          <p:cNvSpPr/>
          <p:nvPr/>
        </p:nvSpPr>
        <p:spPr>
          <a:xfrm>
            <a:off x="7565053" y="5443121"/>
            <a:ext cx="777597" cy="27742"/>
          </a:xfrm>
          <a:prstGeom prst="rect">
            <a:avLst/>
          </a:prstGeom>
          <a:solidFill>
            <a:srgbClr val="DD785E"/>
          </a:solidFill>
          <a:ln/>
        </p:spPr>
        <p:txBody>
          <a:bodyPr/>
          <a:lstStyle/>
          <a:p>
            <a:endParaRPr lang="en-IN"/>
          </a:p>
        </p:txBody>
      </p:sp>
      <p:sp>
        <p:nvSpPr>
          <p:cNvPr id="17" name="Shape 14"/>
          <p:cNvSpPr/>
          <p:nvPr/>
        </p:nvSpPr>
        <p:spPr>
          <a:xfrm>
            <a:off x="7065109" y="5207079"/>
            <a:ext cx="499943" cy="499943"/>
          </a:xfrm>
          <a:prstGeom prst="roundRect">
            <a:avLst>
              <a:gd name="adj" fmla="val 80001"/>
            </a:avLst>
          </a:prstGeom>
          <a:solidFill>
            <a:srgbClr val="00002E"/>
          </a:solidFill>
          <a:ln w="27742">
            <a:solidFill>
              <a:srgbClr val="DD785E"/>
            </a:solidFill>
            <a:prstDash val="solid"/>
          </a:ln>
        </p:spPr>
        <p:txBody>
          <a:bodyPr/>
          <a:lstStyle/>
          <a:p>
            <a:endParaRPr lang="en-IN"/>
          </a:p>
        </p:txBody>
      </p:sp>
      <p:sp>
        <p:nvSpPr>
          <p:cNvPr id="18" name="Text 15"/>
          <p:cNvSpPr/>
          <p:nvPr/>
        </p:nvSpPr>
        <p:spPr>
          <a:xfrm>
            <a:off x="7215961" y="5248751"/>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9" name="Text 16"/>
          <p:cNvSpPr/>
          <p:nvPr/>
        </p:nvSpPr>
        <p:spPr>
          <a:xfrm>
            <a:off x="8537138" y="5255657"/>
            <a:ext cx="275082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Containing Epidemics</a:t>
            </a:r>
            <a:endParaRPr lang="en-US" sz="2187" dirty="0"/>
          </a:p>
        </p:txBody>
      </p:sp>
      <p:sp>
        <p:nvSpPr>
          <p:cNvPr id="20" name="Text 17"/>
          <p:cNvSpPr/>
          <p:nvPr/>
        </p:nvSpPr>
        <p:spPr>
          <a:xfrm>
            <a:off x="8537138" y="5825014"/>
            <a:ext cx="3744754"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If an epidemic does arise, quick action is needed to contain the spread through contact tracing, quarantine measures, and medical treatment.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1246108"/>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Cyclones: Preparation and Response Strategies</a:t>
            </a:r>
            <a:endParaRPr lang="en-US" sz="4374" dirty="0"/>
          </a:p>
        </p:txBody>
      </p:sp>
      <p:sp>
        <p:nvSpPr>
          <p:cNvPr id="5" name="Shape 2"/>
          <p:cNvSpPr/>
          <p:nvPr/>
        </p:nvSpPr>
        <p:spPr>
          <a:xfrm>
            <a:off x="2348389" y="3079194"/>
            <a:ext cx="3163014" cy="3904178"/>
          </a:xfrm>
          <a:prstGeom prst="roundRect">
            <a:avLst>
              <a:gd name="adj" fmla="val 12645"/>
            </a:avLst>
          </a:prstGeom>
          <a:solidFill>
            <a:srgbClr val="00002E"/>
          </a:solidFill>
          <a:ln w="27742">
            <a:solidFill>
              <a:srgbClr val="F2B42D"/>
            </a:solidFill>
            <a:prstDash val="solid"/>
          </a:ln>
        </p:spPr>
        <p:txBody>
          <a:bodyPr/>
          <a:lstStyle/>
          <a:p>
            <a:endParaRPr lang="en-IN"/>
          </a:p>
        </p:txBody>
      </p:sp>
      <p:sp>
        <p:nvSpPr>
          <p:cNvPr id="6" name="Text 3"/>
          <p:cNvSpPr/>
          <p:nvPr/>
        </p:nvSpPr>
        <p:spPr>
          <a:xfrm>
            <a:off x="2598301" y="3329107"/>
            <a:ext cx="2663190" cy="694373"/>
          </a:xfrm>
          <a:prstGeom prst="rect">
            <a:avLst/>
          </a:prstGeom>
          <a:noFill/>
          <a:ln/>
        </p:spPr>
        <p:txBody>
          <a:bodyPr wrap="squar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The Danger of Cyclones</a:t>
            </a:r>
            <a:endParaRPr lang="en-US" sz="2187" dirty="0"/>
          </a:p>
        </p:txBody>
      </p:sp>
      <p:sp>
        <p:nvSpPr>
          <p:cNvPr id="7" name="Text 4"/>
          <p:cNvSpPr/>
          <p:nvPr/>
        </p:nvSpPr>
        <p:spPr>
          <a:xfrm>
            <a:off x="2598301" y="4245650"/>
            <a:ext cx="2663190"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Cyclones are powerful storms that cause high winds, flooding, and large-scale damage in coastal regions.</a:t>
            </a:r>
            <a:endParaRPr lang="en-US" sz="1750" dirty="0"/>
          </a:p>
        </p:txBody>
      </p:sp>
      <p:sp>
        <p:nvSpPr>
          <p:cNvPr id="8" name="Shape 5"/>
          <p:cNvSpPr/>
          <p:nvPr/>
        </p:nvSpPr>
        <p:spPr>
          <a:xfrm>
            <a:off x="5733574" y="3079194"/>
            <a:ext cx="3163014" cy="3904178"/>
          </a:xfrm>
          <a:prstGeom prst="roundRect">
            <a:avLst>
              <a:gd name="adj" fmla="val 12645"/>
            </a:avLst>
          </a:prstGeom>
          <a:solidFill>
            <a:srgbClr val="00002E"/>
          </a:solidFill>
          <a:ln w="27742">
            <a:solidFill>
              <a:srgbClr val="D7425E"/>
            </a:solidFill>
            <a:prstDash val="solid"/>
          </a:ln>
        </p:spPr>
        <p:txBody>
          <a:bodyPr/>
          <a:lstStyle/>
          <a:p>
            <a:endParaRPr lang="en-IN"/>
          </a:p>
        </p:txBody>
      </p:sp>
      <p:sp>
        <p:nvSpPr>
          <p:cNvPr id="9" name="Text 6"/>
          <p:cNvSpPr/>
          <p:nvPr/>
        </p:nvSpPr>
        <p:spPr>
          <a:xfrm>
            <a:off x="5983486" y="3329107"/>
            <a:ext cx="2663190" cy="694373"/>
          </a:xfrm>
          <a:prstGeom prst="rect">
            <a:avLst/>
          </a:prstGeom>
          <a:noFill/>
          <a:ln/>
        </p:spPr>
        <p:txBody>
          <a:bodyPr wrap="squar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Preparing for Cyclones</a:t>
            </a:r>
            <a:endParaRPr lang="en-US" sz="2187" dirty="0"/>
          </a:p>
        </p:txBody>
      </p:sp>
      <p:sp>
        <p:nvSpPr>
          <p:cNvPr id="10" name="Text 7"/>
          <p:cNvSpPr/>
          <p:nvPr/>
        </p:nvSpPr>
        <p:spPr>
          <a:xfrm>
            <a:off x="5983486" y="4245650"/>
            <a:ext cx="2663190" cy="2487811"/>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Preparing for a cyclone requires a range of strategies, including storm-proofing homes, stocking emergency supplies, and developing a community plan.</a:t>
            </a:r>
            <a:endParaRPr lang="en-US" sz="1750" dirty="0"/>
          </a:p>
        </p:txBody>
      </p:sp>
      <p:sp>
        <p:nvSpPr>
          <p:cNvPr id="11" name="Shape 8"/>
          <p:cNvSpPr/>
          <p:nvPr/>
        </p:nvSpPr>
        <p:spPr>
          <a:xfrm>
            <a:off x="9118759" y="3079194"/>
            <a:ext cx="3163014" cy="3904178"/>
          </a:xfrm>
          <a:prstGeom prst="roundRect">
            <a:avLst>
              <a:gd name="adj" fmla="val 12645"/>
            </a:avLst>
          </a:prstGeom>
          <a:solidFill>
            <a:srgbClr val="00002E"/>
          </a:solidFill>
          <a:ln w="27742">
            <a:solidFill>
              <a:srgbClr val="DD785E"/>
            </a:solidFill>
            <a:prstDash val="solid"/>
          </a:ln>
        </p:spPr>
        <p:txBody>
          <a:bodyPr/>
          <a:lstStyle/>
          <a:p>
            <a:endParaRPr lang="en-IN"/>
          </a:p>
        </p:txBody>
      </p:sp>
      <p:sp>
        <p:nvSpPr>
          <p:cNvPr id="12" name="Text 9"/>
          <p:cNvSpPr/>
          <p:nvPr/>
        </p:nvSpPr>
        <p:spPr>
          <a:xfrm>
            <a:off x="9368671" y="3329107"/>
            <a:ext cx="2663190" cy="694373"/>
          </a:xfrm>
          <a:prstGeom prst="rect">
            <a:avLst/>
          </a:prstGeom>
          <a:noFill/>
          <a:ln/>
        </p:spPr>
        <p:txBody>
          <a:bodyPr wrap="squar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Responding to Cyclones</a:t>
            </a:r>
            <a:endParaRPr lang="en-US" sz="2187" dirty="0"/>
          </a:p>
        </p:txBody>
      </p:sp>
      <p:sp>
        <p:nvSpPr>
          <p:cNvPr id="13" name="Text 10"/>
          <p:cNvSpPr/>
          <p:nvPr/>
        </p:nvSpPr>
        <p:spPr>
          <a:xfrm>
            <a:off x="9368671" y="4245650"/>
            <a:ext cx="2663190" cy="2487811"/>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In the aftermath of a cyclone, communities must work quickly to provide medical assistance, rebuild homes and infrastructure, and support those impacted by the storm.</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583335"/>
          </a:xfrm>
          <a:prstGeom prst="rect">
            <a:avLst/>
          </a:prstGeom>
          <a:solidFill>
            <a:srgbClr val="00002E">
              <a:alpha val="75000"/>
            </a:srgbClr>
          </a:solidFill>
          <a:ln w="55126">
            <a:solidFill>
              <a:srgbClr val="262654"/>
            </a:solidFill>
            <a:prstDash val="solid"/>
          </a:ln>
        </p:spPr>
        <p:txBody>
          <a:bodyPr/>
          <a:lstStyle/>
          <a:p>
            <a:endParaRPr lang="en-IN"/>
          </a:p>
        </p:txBody>
      </p:sp>
      <p:sp>
        <p:nvSpPr>
          <p:cNvPr id="4" name="Text 1"/>
          <p:cNvSpPr/>
          <p:nvPr/>
        </p:nvSpPr>
        <p:spPr>
          <a:xfrm>
            <a:off x="2384941" y="606504"/>
            <a:ext cx="9860518" cy="1378268"/>
          </a:xfrm>
          <a:prstGeom prst="rect">
            <a:avLst/>
          </a:prstGeom>
          <a:noFill/>
          <a:ln/>
        </p:spPr>
        <p:txBody>
          <a:bodyPr wrap="square" rtlCol="0" anchor="t"/>
          <a:lstStyle/>
          <a:p>
            <a:pPr marL="0" indent="0">
              <a:lnSpc>
                <a:spcPts val="5427"/>
              </a:lnSpc>
              <a:buNone/>
            </a:pPr>
            <a:r>
              <a:rPr lang="en-US" sz="4342" b="1" dirty="0">
                <a:solidFill>
                  <a:srgbClr val="FFFFFF"/>
                </a:solidFill>
                <a:latin typeface="Nunito" pitchFamily="34" charset="0"/>
                <a:ea typeface="Nunito" pitchFamily="34" charset="-122"/>
                <a:cs typeface="Nunito" pitchFamily="34" charset="-120"/>
              </a:rPr>
              <a:t>Earthquake Preparedness and Response Plans</a:t>
            </a:r>
            <a:endParaRPr lang="en-US" sz="4342" dirty="0"/>
          </a:p>
        </p:txBody>
      </p:sp>
      <p:sp>
        <p:nvSpPr>
          <p:cNvPr id="5" name="Shape 2"/>
          <p:cNvSpPr/>
          <p:nvPr/>
        </p:nvSpPr>
        <p:spPr>
          <a:xfrm>
            <a:off x="2384941" y="2425898"/>
            <a:ext cx="3066336" cy="1895118"/>
          </a:xfrm>
          <a:prstGeom prst="roundRect">
            <a:avLst>
              <a:gd name="adj" fmla="val 20950"/>
            </a:avLst>
          </a:prstGeom>
          <a:noFill/>
          <a:ln w="27503">
            <a:solidFill>
              <a:srgbClr val="F2B42D"/>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2412444" y="2453402"/>
            <a:ext cx="3011329" cy="1840111"/>
          </a:xfrm>
          <a:prstGeom prst="rect">
            <a:avLst/>
          </a:prstGeom>
        </p:spPr>
      </p:pic>
      <p:sp>
        <p:nvSpPr>
          <p:cNvPr id="7" name="Text 3"/>
          <p:cNvSpPr/>
          <p:nvPr/>
        </p:nvSpPr>
        <p:spPr>
          <a:xfrm>
            <a:off x="2384941" y="4596646"/>
            <a:ext cx="3066336" cy="689372"/>
          </a:xfrm>
          <a:prstGeom prst="rect">
            <a:avLst/>
          </a:prstGeom>
          <a:noFill/>
          <a:ln/>
        </p:spPr>
        <p:txBody>
          <a:bodyPr wrap="square" rtlCol="0" anchor="t"/>
          <a:lstStyle/>
          <a:p>
            <a:pPr marL="0" indent="0" algn="l">
              <a:lnSpc>
                <a:spcPts val="2714"/>
              </a:lnSpc>
              <a:buNone/>
            </a:pPr>
            <a:r>
              <a:rPr lang="en-US" sz="2171" b="1" dirty="0">
                <a:solidFill>
                  <a:srgbClr val="F2B42D"/>
                </a:solidFill>
                <a:latin typeface="Nunito" pitchFamily="34" charset="0"/>
                <a:ea typeface="Nunito" pitchFamily="34" charset="-122"/>
                <a:cs typeface="Nunito" pitchFamily="34" charset="-120"/>
              </a:rPr>
              <a:t>Preparing for Earthquakes</a:t>
            </a:r>
            <a:endParaRPr lang="en-US" sz="2171" dirty="0"/>
          </a:p>
        </p:txBody>
      </p:sp>
      <p:sp>
        <p:nvSpPr>
          <p:cNvPr id="8" name="Text 4"/>
          <p:cNvSpPr/>
          <p:nvPr/>
        </p:nvSpPr>
        <p:spPr>
          <a:xfrm>
            <a:off x="2384941" y="5506522"/>
            <a:ext cx="3066336" cy="2117408"/>
          </a:xfrm>
          <a:prstGeom prst="rect">
            <a:avLst/>
          </a:prstGeom>
          <a:noFill/>
          <a:ln/>
        </p:spPr>
        <p:txBody>
          <a:bodyPr wrap="square" rtlCol="0" anchor="t"/>
          <a:lstStyle/>
          <a:p>
            <a:pPr marL="0" indent="0" algn="l">
              <a:lnSpc>
                <a:spcPts val="2779"/>
              </a:lnSpc>
              <a:buNone/>
            </a:pPr>
            <a:r>
              <a:rPr lang="en-US" sz="1737" dirty="0">
                <a:solidFill>
                  <a:srgbClr val="FFFFFF"/>
                </a:solidFill>
                <a:latin typeface="PT Sans" pitchFamily="34" charset="0"/>
                <a:ea typeface="PT Sans" pitchFamily="34" charset="-122"/>
                <a:cs typeface="PT Sans" pitchFamily="34" charset="-120"/>
              </a:rPr>
              <a:t>Preparing for an earthquake requires a range of strategies, including securing heavy furniture, stocking emergency supplies, and identifying safe evacuation routes.</a:t>
            </a:r>
            <a:endParaRPr lang="en-US" sz="1737" dirty="0"/>
          </a:p>
        </p:txBody>
      </p:sp>
      <p:sp>
        <p:nvSpPr>
          <p:cNvPr id="9" name="Shape 5"/>
          <p:cNvSpPr/>
          <p:nvPr/>
        </p:nvSpPr>
        <p:spPr>
          <a:xfrm>
            <a:off x="5782032" y="2425898"/>
            <a:ext cx="3066336" cy="1895118"/>
          </a:xfrm>
          <a:prstGeom prst="roundRect">
            <a:avLst>
              <a:gd name="adj" fmla="val 20950"/>
            </a:avLst>
          </a:prstGeom>
          <a:noFill/>
          <a:ln w="27503">
            <a:solidFill>
              <a:srgbClr val="D7425E"/>
            </a:solidFill>
            <a:prstDash val="solid"/>
          </a:ln>
        </p:spPr>
        <p:txBody>
          <a:bodyPr/>
          <a:lstStyle/>
          <a:p>
            <a:endParaRPr lang="en-IN"/>
          </a:p>
        </p:txBody>
      </p:sp>
      <p:pic>
        <p:nvPicPr>
          <p:cNvPr id="10" name="Image 2" descr="preencoded.png"/>
          <p:cNvPicPr>
            <a:picLocks noChangeAspect="1"/>
          </p:cNvPicPr>
          <p:nvPr/>
        </p:nvPicPr>
        <p:blipFill>
          <a:blip r:embed="rId5"/>
          <a:stretch>
            <a:fillRect/>
          </a:stretch>
        </p:blipFill>
        <p:spPr>
          <a:xfrm>
            <a:off x="5809536" y="2453402"/>
            <a:ext cx="3011329" cy="1840111"/>
          </a:xfrm>
          <a:prstGeom prst="rect">
            <a:avLst/>
          </a:prstGeom>
        </p:spPr>
      </p:pic>
      <p:sp>
        <p:nvSpPr>
          <p:cNvPr id="11" name="Text 6"/>
          <p:cNvSpPr/>
          <p:nvPr/>
        </p:nvSpPr>
        <p:spPr>
          <a:xfrm>
            <a:off x="5782032" y="4596646"/>
            <a:ext cx="3066336" cy="689372"/>
          </a:xfrm>
          <a:prstGeom prst="rect">
            <a:avLst/>
          </a:prstGeom>
          <a:noFill/>
          <a:ln/>
        </p:spPr>
        <p:txBody>
          <a:bodyPr wrap="square" rtlCol="0" anchor="t"/>
          <a:lstStyle/>
          <a:p>
            <a:pPr marL="0" indent="0" algn="l">
              <a:lnSpc>
                <a:spcPts val="2714"/>
              </a:lnSpc>
              <a:buNone/>
            </a:pPr>
            <a:r>
              <a:rPr lang="en-US" sz="2171" b="1" dirty="0">
                <a:solidFill>
                  <a:srgbClr val="D7425E"/>
                </a:solidFill>
                <a:latin typeface="Nunito" pitchFamily="34" charset="0"/>
                <a:ea typeface="Nunito" pitchFamily="34" charset="-122"/>
                <a:cs typeface="Nunito" pitchFamily="34" charset="-120"/>
              </a:rPr>
              <a:t>Responding to Earthquakes</a:t>
            </a:r>
            <a:endParaRPr lang="en-US" sz="2171" dirty="0"/>
          </a:p>
        </p:txBody>
      </p:sp>
      <p:sp>
        <p:nvSpPr>
          <p:cNvPr id="12" name="Text 7"/>
          <p:cNvSpPr/>
          <p:nvPr/>
        </p:nvSpPr>
        <p:spPr>
          <a:xfrm>
            <a:off x="5782032" y="5506522"/>
            <a:ext cx="3066336" cy="2470309"/>
          </a:xfrm>
          <a:prstGeom prst="rect">
            <a:avLst/>
          </a:prstGeom>
          <a:noFill/>
          <a:ln/>
        </p:spPr>
        <p:txBody>
          <a:bodyPr wrap="square" rtlCol="0" anchor="t"/>
          <a:lstStyle/>
          <a:p>
            <a:pPr marL="0" indent="0" algn="l">
              <a:lnSpc>
                <a:spcPts val="2779"/>
              </a:lnSpc>
              <a:buNone/>
            </a:pPr>
            <a:r>
              <a:rPr lang="en-US" sz="1737" dirty="0">
                <a:solidFill>
                  <a:srgbClr val="FFFFFF"/>
                </a:solidFill>
                <a:latin typeface="PT Sans" pitchFamily="34" charset="0"/>
                <a:ea typeface="PT Sans" pitchFamily="34" charset="-122"/>
                <a:cs typeface="PT Sans" pitchFamily="34" charset="-120"/>
              </a:rPr>
              <a:t>After an earthquake, communities must work quickly to provide medical assistance, shelter for those who lost their homes, and support for recovery efforts in impacted areas.</a:t>
            </a:r>
            <a:endParaRPr lang="en-US" sz="1737" dirty="0"/>
          </a:p>
        </p:txBody>
      </p:sp>
      <p:sp>
        <p:nvSpPr>
          <p:cNvPr id="13" name="Shape 8"/>
          <p:cNvSpPr/>
          <p:nvPr/>
        </p:nvSpPr>
        <p:spPr>
          <a:xfrm>
            <a:off x="9179123" y="2425898"/>
            <a:ext cx="3066336" cy="1895118"/>
          </a:xfrm>
          <a:prstGeom prst="roundRect">
            <a:avLst>
              <a:gd name="adj" fmla="val 20950"/>
            </a:avLst>
          </a:prstGeom>
          <a:noFill/>
          <a:ln w="27503">
            <a:solidFill>
              <a:srgbClr val="DD785E"/>
            </a:solidFill>
            <a:prstDash val="solid"/>
          </a:ln>
        </p:spPr>
        <p:txBody>
          <a:bodyPr/>
          <a:lstStyle/>
          <a:p>
            <a:endParaRPr lang="en-IN"/>
          </a:p>
        </p:txBody>
      </p:sp>
      <p:pic>
        <p:nvPicPr>
          <p:cNvPr id="14" name="Image 3" descr="preencoded.png"/>
          <p:cNvPicPr>
            <a:picLocks noChangeAspect="1"/>
          </p:cNvPicPr>
          <p:nvPr/>
        </p:nvPicPr>
        <p:blipFill>
          <a:blip r:embed="rId6"/>
          <a:stretch>
            <a:fillRect/>
          </a:stretch>
        </p:blipFill>
        <p:spPr>
          <a:xfrm>
            <a:off x="9206627" y="2453402"/>
            <a:ext cx="3011329" cy="1840111"/>
          </a:xfrm>
          <a:prstGeom prst="rect">
            <a:avLst/>
          </a:prstGeom>
        </p:spPr>
      </p:pic>
      <p:sp>
        <p:nvSpPr>
          <p:cNvPr id="15" name="Text 9"/>
          <p:cNvSpPr/>
          <p:nvPr/>
        </p:nvSpPr>
        <p:spPr>
          <a:xfrm>
            <a:off x="9179123" y="4596646"/>
            <a:ext cx="2948940" cy="344686"/>
          </a:xfrm>
          <a:prstGeom prst="rect">
            <a:avLst/>
          </a:prstGeom>
          <a:noFill/>
          <a:ln/>
        </p:spPr>
        <p:txBody>
          <a:bodyPr wrap="none" rtlCol="0" anchor="t"/>
          <a:lstStyle/>
          <a:p>
            <a:pPr marL="0" indent="0" algn="l">
              <a:lnSpc>
                <a:spcPts val="2714"/>
              </a:lnSpc>
              <a:buNone/>
            </a:pPr>
            <a:r>
              <a:rPr lang="en-US" sz="2171" b="1" dirty="0">
                <a:solidFill>
                  <a:srgbClr val="DD785E"/>
                </a:solidFill>
                <a:latin typeface="Nunito" pitchFamily="34" charset="0"/>
                <a:ea typeface="Nunito" pitchFamily="34" charset="-122"/>
                <a:cs typeface="Nunito" pitchFamily="34" charset="-120"/>
              </a:rPr>
              <a:t>Measuring Earthquakes</a:t>
            </a:r>
            <a:endParaRPr lang="en-US" sz="2171" dirty="0"/>
          </a:p>
        </p:txBody>
      </p:sp>
      <p:sp>
        <p:nvSpPr>
          <p:cNvPr id="16" name="Text 10"/>
          <p:cNvSpPr/>
          <p:nvPr/>
        </p:nvSpPr>
        <p:spPr>
          <a:xfrm>
            <a:off x="9179123" y="5161836"/>
            <a:ext cx="3066336" cy="2117408"/>
          </a:xfrm>
          <a:prstGeom prst="rect">
            <a:avLst/>
          </a:prstGeom>
          <a:noFill/>
          <a:ln/>
        </p:spPr>
        <p:txBody>
          <a:bodyPr wrap="square" rtlCol="0" anchor="t"/>
          <a:lstStyle/>
          <a:p>
            <a:pPr marL="0" indent="0" algn="l">
              <a:lnSpc>
                <a:spcPts val="2779"/>
              </a:lnSpc>
              <a:buNone/>
            </a:pPr>
            <a:r>
              <a:rPr lang="en-US" sz="1737" dirty="0">
                <a:solidFill>
                  <a:srgbClr val="FFFFFF"/>
                </a:solidFill>
                <a:latin typeface="PT Sans" pitchFamily="34" charset="0"/>
                <a:ea typeface="PT Sans" pitchFamily="34" charset="-122"/>
                <a:cs typeface="PT Sans" pitchFamily="34" charset="-120"/>
              </a:rPr>
              <a:t>Scientists use seismographs to measure the magnitude and location of earthquakes, allowing communities to take appropriate action in the event of a quake.</a:t>
            </a:r>
            <a:endParaRPr lang="en-US" sz="173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2093238"/>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Ways to Mitigate and Manage Droughts</a:t>
            </a:r>
            <a:endParaRPr lang="en-US" sz="4374" dirty="0"/>
          </a:p>
        </p:txBody>
      </p:sp>
      <p:sp>
        <p:nvSpPr>
          <p:cNvPr id="5" name="Shape 2"/>
          <p:cNvSpPr/>
          <p:nvPr/>
        </p:nvSpPr>
        <p:spPr>
          <a:xfrm>
            <a:off x="2348389" y="3988832"/>
            <a:ext cx="499943" cy="499943"/>
          </a:xfrm>
          <a:prstGeom prst="roundRect">
            <a:avLst>
              <a:gd name="adj" fmla="val 80001"/>
            </a:avLst>
          </a:prstGeom>
          <a:solidFill>
            <a:srgbClr val="00002E"/>
          </a:solidFill>
          <a:ln w="27742">
            <a:solidFill>
              <a:srgbClr val="F2B42D"/>
            </a:solidFill>
            <a:prstDash val="solid"/>
          </a:ln>
        </p:spPr>
        <p:txBody>
          <a:bodyPr/>
          <a:lstStyle/>
          <a:p>
            <a:endParaRPr lang="en-IN"/>
          </a:p>
        </p:txBody>
      </p:sp>
      <p:sp>
        <p:nvSpPr>
          <p:cNvPr id="6" name="Text 3"/>
          <p:cNvSpPr/>
          <p:nvPr/>
        </p:nvSpPr>
        <p:spPr>
          <a:xfrm>
            <a:off x="2499241" y="4030504"/>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7" name="Text 4"/>
          <p:cNvSpPr/>
          <p:nvPr/>
        </p:nvSpPr>
        <p:spPr>
          <a:xfrm>
            <a:off x="3070503" y="4065151"/>
            <a:ext cx="3177540"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Understanding Droughts</a:t>
            </a:r>
            <a:endParaRPr lang="en-US" sz="2187" dirty="0"/>
          </a:p>
        </p:txBody>
      </p:sp>
      <p:sp>
        <p:nvSpPr>
          <p:cNvPr id="8" name="Text 5"/>
          <p:cNvSpPr/>
          <p:nvPr/>
        </p:nvSpPr>
        <p:spPr>
          <a:xfrm>
            <a:off x="3070503" y="4634508"/>
            <a:ext cx="4133612"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Droughts are prolonged periods of time with little precipitation, resulting in water scarcity and economic impacts.</a:t>
            </a:r>
            <a:endParaRPr lang="en-US" sz="1750" dirty="0"/>
          </a:p>
        </p:txBody>
      </p:sp>
      <p:sp>
        <p:nvSpPr>
          <p:cNvPr id="9" name="Shape 6"/>
          <p:cNvSpPr/>
          <p:nvPr/>
        </p:nvSpPr>
        <p:spPr>
          <a:xfrm>
            <a:off x="7426285" y="3988832"/>
            <a:ext cx="499943" cy="499943"/>
          </a:xfrm>
          <a:prstGeom prst="roundRect">
            <a:avLst>
              <a:gd name="adj" fmla="val 80001"/>
            </a:avLst>
          </a:prstGeom>
          <a:solidFill>
            <a:srgbClr val="00002E"/>
          </a:solidFill>
          <a:ln w="27742">
            <a:solidFill>
              <a:srgbClr val="D7425E"/>
            </a:solidFill>
            <a:prstDash val="solid"/>
          </a:ln>
        </p:spPr>
        <p:txBody>
          <a:bodyPr/>
          <a:lstStyle/>
          <a:p>
            <a:endParaRPr lang="en-IN"/>
          </a:p>
        </p:txBody>
      </p:sp>
      <p:sp>
        <p:nvSpPr>
          <p:cNvPr id="10" name="Text 7"/>
          <p:cNvSpPr/>
          <p:nvPr/>
        </p:nvSpPr>
        <p:spPr>
          <a:xfrm>
            <a:off x="7577138" y="4030504"/>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1" name="Text 8"/>
          <p:cNvSpPr/>
          <p:nvPr/>
        </p:nvSpPr>
        <p:spPr>
          <a:xfrm>
            <a:off x="8148399" y="4065151"/>
            <a:ext cx="4133612" cy="694373"/>
          </a:xfrm>
          <a:prstGeom prst="rect">
            <a:avLst/>
          </a:prstGeom>
          <a:noFill/>
          <a:ln/>
        </p:spPr>
        <p:txBody>
          <a:bodyPr wrap="squar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Preventing and Managing Droughts</a:t>
            </a:r>
            <a:endParaRPr lang="en-US" sz="2187" dirty="0"/>
          </a:p>
        </p:txBody>
      </p:sp>
      <p:sp>
        <p:nvSpPr>
          <p:cNvPr id="12" name="Text 9"/>
          <p:cNvSpPr/>
          <p:nvPr/>
        </p:nvSpPr>
        <p:spPr>
          <a:xfrm>
            <a:off x="8148399" y="4981694"/>
            <a:ext cx="4133612" cy="2487811"/>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Preventative measures include water conservation policies, sustainable farming practices, and reforestation efforts. In the event of a drought, communities can take steps to conserve water, promote water recycling, and support economic recovery efforts.</a:t>
            </a:r>
            <a:endParaRPr lang="en-US" sz="1750" dirty="0"/>
          </a:p>
        </p:txBody>
      </p:sp>
      <p:pic>
        <p:nvPicPr>
          <p:cNvPr id="13" name="Image 1" descr="preencoded.png"/>
          <p:cNvPicPr>
            <a:picLocks noChangeAspect="1"/>
          </p:cNvPicPr>
          <p:nvPr/>
        </p:nvPicPr>
        <p:blipFill>
          <a:blip r:embed="rId4"/>
          <a:stretch>
            <a:fillRect/>
          </a:stretch>
        </p:blipFill>
        <p:spPr>
          <a:xfrm>
            <a:off x="0" y="0"/>
            <a:ext cx="14630400" cy="133314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715</Words>
  <Application>Microsoft Office PowerPoint</Application>
  <PresentationFormat>Custom</PresentationFormat>
  <Paragraphs>73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Mangesh Karande</cp:lastModifiedBy>
  <cp:revision>4</cp:revision>
  <dcterms:created xsi:type="dcterms:W3CDTF">2023-09-16T15:59:43Z</dcterms:created>
  <dcterms:modified xsi:type="dcterms:W3CDTF">2023-09-16T16:38:47Z</dcterms:modified>
</cp:coreProperties>
</file>