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3" r:id="rId12"/>
  </p:sldIdLst>
  <p:sldSz cx="18288000" cy="10287000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22" autoAdjust="0"/>
  </p:normalViewPr>
  <p:slideViewPr>
    <p:cSldViewPr>
      <p:cViewPr>
        <p:scale>
          <a:sx n="37" d="100"/>
          <a:sy n="37" d="100"/>
        </p:scale>
        <p:origin x="1290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27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1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5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4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1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-1179"/>
            <a:ext cx="3535011" cy="1028105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gesh.22010853@vi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571500"/>
            <a:ext cx="13373099" cy="141297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INTERNSHIP REVIEW - 1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076700"/>
            <a:ext cx="8229600" cy="3810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Georgia" panose="02040502050405020303" pitchFamily="18" charset="0"/>
              </a:rPr>
              <a:t>NAME  : MANGESH BALASO PAWAR </a:t>
            </a:r>
          </a:p>
          <a:p>
            <a:pPr algn="just"/>
            <a:r>
              <a:rPr lang="en-US" dirty="0" smtClean="0">
                <a:latin typeface="Georgia" panose="02040502050405020303" pitchFamily="18" charset="0"/>
              </a:rPr>
              <a:t>PRN NO : 22010853</a:t>
            </a:r>
          </a:p>
          <a:p>
            <a:pPr algn="just"/>
            <a:r>
              <a:rPr lang="en-US" dirty="0" smtClean="0">
                <a:latin typeface="Georgia" panose="02040502050405020303" pitchFamily="18" charset="0"/>
              </a:rPr>
              <a:t>CLASS : </a:t>
            </a:r>
            <a:r>
              <a:rPr lang="en-US" dirty="0" err="1" smtClean="0">
                <a:latin typeface="Georgia" panose="02040502050405020303" pitchFamily="18" charset="0"/>
              </a:rPr>
              <a:t>Btech</a:t>
            </a:r>
            <a:endParaRPr lang="en-US" dirty="0" smtClean="0">
              <a:latin typeface="Georgia" panose="02040502050405020303" pitchFamily="18" charset="0"/>
            </a:endParaRPr>
          </a:p>
          <a:p>
            <a:pPr algn="just"/>
            <a:r>
              <a:rPr lang="en-US" dirty="0" smtClean="0">
                <a:latin typeface="Georgia" panose="02040502050405020303" pitchFamily="18" charset="0"/>
              </a:rPr>
              <a:t>Email : </a:t>
            </a:r>
            <a:r>
              <a:rPr lang="en-US" dirty="0" smtClean="0">
                <a:latin typeface="Georgia" panose="02040502050405020303" pitchFamily="18" charset="0"/>
                <a:hlinkClick r:id="rId2"/>
              </a:rPr>
              <a:t>mangesh.22010853@viit.ac.in</a:t>
            </a:r>
            <a:endParaRPr lang="en-US" dirty="0" smtClean="0">
              <a:latin typeface="Georgia" panose="02040502050405020303" pitchFamily="18" charset="0"/>
            </a:endParaRPr>
          </a:p>
          <a:p>
            <a:pPr algn="just"/>
            <a:r>
              <a:rPr lang="en-US" dirty="0" smtClean="0">
                <a:latin typeface="Georgia" panose="02040502050405020303" pitchFamily="18" charset="0"/>
              </a:rPr>
              <a:t>Department : Artificial Intelligence And Data Science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 DIAGRAM - PRICE ESTIMATION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88" y="2857500"/>
            <a:ext cx="12950812" cy="6783638"/>
          </a:xfrm>
        </p:spPr>
      </p:pic>
    </p:spTree>
    <p:extLst>
      <p:ext uri="{BB962C8B-B14F-4D97-AF65-F5344CB8AC3E}">
        <p14:creationId xmlns:p14="http://schemas.microsoft.com/office/powerpoint/2010/main" val="18972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200" y="627013"/>
            <a:ext cx="10058400" cy="141297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Key Learning Till Now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2781300"/>
            <a:ext cx="13335000" cy="3733800"/>
          </a:xfrm>
        </p:spPr>
        <p:txBody>
          <a:bodyPr>
            <a:noAutofit/>
          </a:bodyPr>
          <a:lstStyle/>
          <a:p>
            <a:pPr marL="457200" lvl="0" indent="-330200" algn="just">
              <a:lnSpc>
                <a:spcPct val="15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 smtClean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Raw data and cleaning data</a:t>
            </a:r>
          </a:p>
          <a:p>
            <a:pPr marL="457200" lvl="0" indent="-330200" algn="just">
              <a:lnSpc>
                <a:spcPct val="15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 smtClean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</a:t>
            </a:r>
          </a:p>
          <a:p>
            <a:pPr marL="457200" lvl="0" indent="-330200" algn="just">
              <a:lnSpc>
                <a:spcPct val="15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 smtClean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on seven different models related to time series forecasting and machine learning model.</a:t>
            </a:r>
          </a:p>
          <a:p>
            <a:pPr marL="457200" lvl="0" indent="-330200" algn="just">
              <a:lnSpc>
                <a:spcPct val="15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Results from Ensemble Learning </a:t>
            </a:r>
            <a:r>
              <a:rPr lang="en-US" sz="3600" dirty="0" smtClean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</a:p>
          <a:p>
            <a:pPr marL="457200" lvl="0" indent="-330200" algn="just">
              <a:lnSpc>
                <a:spcPct val="15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b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Decision: Stacking </a:t>
            </a:r>
            <a:r>
              <a:rPr lang="en-US" sz="3600" b="1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Regressor</a:t>
            </a:r>
            <a:r>
              <a:rPr lang="en-US" sz="3600" b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Robust </a:t>
            </a:r>
            <a:r>
              <a:rPr lang="en-US" sz="3600" b="1" dirty="0" smtClean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</a:p>
          <a:p>
            <a:pPr marL="457200" lvl="0" indent="-330200" algn="just">
              <a:lnSpc>
                <a:spcPct val="15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b="1" dirty="0" smtClean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Big Data Technology</a:t>
            </a:r>
            <a:endParaRPr lang="en-US" sz="3600" b="1" dirty="0" smtClean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>
              <a:lnSpc>
                <a:spcPct val="15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endParaRPr lang="en-US" sz="3600" b="1" dirty="0" smtClean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>
              <a:lnSpc>
                <a:spcPct val="15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endParaRPr lang="en-US" sz="3600" b="1" dirty="0" smtClean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1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571500"/>
            <a:ext cx="13373099" cy="141297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About Internship Details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298" y="4000500"/>
            <a:ext cx="13030200" cy="50292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Georgia" panose="02040502050405020303" pitchFamily="18" charset="0"/>
              </a:rPr>
              <a:t>Organization Name  : The Institution Of Engineering and Technology</a:t>
            </a:r>
          </a:p>
          <a:p>
            <a:pPr algn="just"/>
            <a:r>
              <a:rPr lang="en-US" sz="3200" dirty="0" smtClean="0">
                <a:latin typeface="Georgia" panose="02040502050405020303" pitchFamily="18" charset="0"/>
              </a:rPr>
              <a:t>Designation : Data </a:t>
            </a:r>
            <a:r>
              <a:rPr lang="en-US" sz="3200" dirty="0" err="1" smtClean="0">
                <a:latin typeface="Georgia" panose="02040502050405020303" pitchFamily="18" charset="0"/>
              </a:rPr>
              <a:t>Scientiest</a:t>
            </a:r>
            <a:r>
              <a:rPr lang="en-US" sz="3200" dirty="0" smtClean="0">
                <a:latin typeface="Georgia" panose="02040502050405020303" pitchFamily="18" charset="0"/>
              </a:rPr>
              <a:t> Intern</a:t>
            </a:r>
          </a:p>
          <a:p>
            <a:pPr algn="just"/>
            <a:r>
              <a:rPr lang="en-US" sz="3200" dirty="0" smtClean="0">
                <a:latin typeface="Georgia" panose="02040502050405020303" pitchFamily="18" charset="0"/>
              </a:rPr>
              <a:t>Period Of Internship  : 6 Months</a:t>
            </a:r>
          </a:p>
          <a:p>
            <a:pPr algn="just"/>
            <a:r>
              <a:rPr lang="en-US" sz="3200" dirty="0" smtClean="0">
                <a:latin typeface="Georgia" panose="02040502050405020303" pitchFamily="18" charset="0"/>
              </a:rPr>
              <a:t>Industry Mentor : Mr. </a:t>
            </a:r>
            <a:r>
              <a:rPr lang="en-US" sz="3200" dirty="0" err="1" smtClean="0">
                <a:latin typeface="Georgia" panose="02040502050405020303" pitchFamily="18" charset="0"/>
              </a:rPr>
              <a:t>Ashwini</a:t>
            </a:r>
            <a:r>
              <a:rPr lang="en-US" sz="3200" dirty="0" smtClean="0">
                <a:latin typeface="Georgia" panose="02040502050405020303" pitchFamily="18" charset="0"/>
              </a:rPr>
              <a:t> Kumar </a:t>
            </a:r>
            <a:r>
              <a:rPr lang="en-US" sz="3200" dirty="0" err="1" smtClean="0">
                <a:latin typeface="Georgia" panose="02040502050405020303" pitchFamily="18" charset="0"/>
              </a:rPr>
              <a:t>Saxena</a:t>
            </a:r>
            <a:r>
              <a:rPr lang="en-US" sz="3200" dirty="0" smtClean="0">
                <a:latin typeface="Georgia" panose="02040502050405020303" pitchFamily="18" charset="0"/>
              </a:rPr>
              <a:t> </a:t>
            </a:r>
          </a:p>
          <a:p>
            <a:pPr algn="just"/>
            <a:r>
              <a:rPr lang="en-US" sz="3200" dirty="0" smtClean="0">
                <a:latin typeface="Georgia" panose="02040502050405020303" pitchFamily="18" charset="0"/>
              </a:rPr>
              <a:t>Faculty Mentor : Mr. </a:t>
            </a:r>
            <a:r>
              <a:rPr lang="en-US" sz="3200" dirty="0" err="1" smtClean="0">
                <a:latin typeface="Georgia" panose="02040502050405020303" pitchFamily="18" charset="0"/>
              </a:rPr>
              <a:t>Mandar</a:t>
            </a:r>
            <a:r>
              <a:rPr lang="en-US" sz="3200" dirty="0" smtClean="0">
                <a:latin typeface="Georgia" panose="02040502050405020303" pitchFamily="18" charset="0"/>
              </a:rPr>
              <a:t> </a:t>
            </a:r>
            <a:r>
              <a:rPr lang="en-US" sz="3200" dirty="0" err="1" smtClean="0">
                <a:latin typeface="Georgia" panose="02040502050405020303" pitchFamily="18" charset="0"/>
              </a:rPr>
              <a:t>Diwakar</a:t>
            </a:r>
            <a:endParaRPr lang="en-US" sz="3200" dirty="0" smtClean="0">
              <a:latin typeface="Georgia" panose="02040502050405020303" pitchFamily="18" charset="0"/>
            </a:endParaRPr>
          </a:p>
          <a:p>
            <a:pPr algn="just"/>
            <a:endParaRPr lang="en-US" sz="32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200" y="627013"/>
            <a:ext cx="8382001" cy="141297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About Company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298" y="4000500"/>
            <a:ext cx="13030200" cy="50292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latin typeface="Georgia" panose="02040502050405020303" pitchFamily="18" charset="0"/>
              </a:rPr>
              <a:t>Organization Name : </a:t>
            </a:r>
            <a:r>
              <a:rPr lang="en-US" sz="3200" dirty="0" smtClean="0">
                <a:latin typeface="Georgia" panose="02040502050405020303" pitchFamily="18" charset="0"/>
              </a:rPr>
              <a:t>The Institution Of Engineering and Technology</a:t>
            </a:r>
          </a:p>
          <a:p>
            <a:pPr algn="just"/>
            <a:r>
              <a:rPr lang="en-US" sz="3200" b="1" dirty="0" smtClean="0">
                <a:latin typeface="Georgia" panose="02040502050405020303" pitchFamily="18" charset="0"/>
              </a:rPr>
              <a:t>About </a:t>
            </a:r>
            <a:r>
              <a:rPr lang="en-US" sz="3200" b="1" dirty="0">
                <a:latin typeface="Georgia" panose="02040502050405020303" pitchFamily="18" charset="0"/>
              </a:rPr>
              <a:t>: </a:t>
            </a:r>
            <a:r>
              <a:rPr lang="en-US" sz="3200" dirty="0">
                <a:latin typeface="Georgia" panose="02040502050405020303" pitchFamily="18" charset="0"/>
              </a:rPr>
              <a:t>The IET is one of the world’s largest engineering institutions with 154,000 members in 148 countries. The IET is working to engineer a better world by inspiring, informing and influencing our members, engineers and technicians, and all those who are touched by, or touch, the work of engineers.</a:t>
            </a:r>
            <a:endParaRPr lang="en-US" sz="3200" dirty="0" smtClean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723900"/>
            <a:ext cx="571499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397" y="723900"/>
            <a:ext cx="8382001" cy="141297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Problem Statement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298" y="4000500"/>
            <a:ext cx="13030200" cy="5029200"/>
          </a:xfrm>
        </p:spPr>
        <p:txBody>
          <a:bodyPr>
            <a:normAutofit/>
          </a:bodyPr>
          <a:lstStyle/>
          <a:p>
            <a:pPr lvl="0" algn="just">
              <a:spcBef>
                <a:spcPts val="0"/>
              </a:spcBef>
              <a:buClr>
                <a:srgbClr val="000000"/>
              </a:buClr>
              <a:buSzPts val="1500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agriculture industry faces a significant challenge in predicting crop yield </a:t>
            </a:r>
            <a:r>
              <a:rPr lang="en-US" sz="3600" dirty="0" smtClean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</a:t>
            </a: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crop demand accurately. The traditional methods of predicting crop yield and demand are time-consuming and can be prone to errors, leading to inefficient use of resources and revenue loss. There is a need for predicting the most suitable crop based on various influential factors and forecasting the profitability. </a:t>
            </a:r>
          </a:p>
          <a:p>
            <a:pPr algn="just"/>
            <a:endParaRPr lang="en-US" sz="36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200" y="627013"/>
            <a:ext cx="8382001" cy="14129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Objective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298" y="4000500"/>
            <a:ext cx="13030200" cy="5029200"/>
          </a:xfrm>
        </p:spPr>
        <p:txBody>
          <a:bodyPr>
            <a:normAutofit/>
          </a:bodyPr>
          <a:lstStyle/>
          <a:p>
            <a:pPr marL="457200" lvl="0" indent="-330200" algn="just"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an intelligent platform that uses machine learning algorithms to estimate the most suitable crop for cultivation in a given area based on environmental factors.</a:t>
            </a:r>
          </a:p>
          <a:p>
            <a:pPr marL="457200" lvl="0" algn="just">
              <a:spcBef>
                <a:spcPts val="0"/>
              </a:spcBef>
              <a:buClr>
                <a:srgbClr val="000000"/>
              </a:buClr>
              <a:buSzPts val="1500"/>
            </a:pPr>
            <a:endParaRPr lang="en-US" sz="36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forecast market demand and pricing trends for the identified crop, with the aim of increasing profitability for farmers and stakeholders in the agriculture industry.</a:t>
            </a:r>
            <a:endParaRPr lang="en-US" sz="44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7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200" y="627013"/>
            <a:ext cx="8382001" cy="141297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My Responsibility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2781300"/>
            <a:ext cx="13030200" cy="3733800"/>
          </a:xfrm>
        </p:spPr>
        <p:txBody>
          <a:bodyPr>
            <a:noAutofit/>
          </a:bodyPr>
          <a:lstStyle/>
          <a:p>
            <a:pPr marL="457200" lvl="0" indent="-330200" algn="just">
              <a:lnSpc>
                <a:spcPct val="17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Collect data from various sources.</a:t>
            </a:r>
          </a:p>
          <a:p>
            <a:pPr marL="457200" lvl="0" indent="-330200" algn="just">
              <a:lnSpc>
                <a:spcPct val="17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Preprocess data to clean and standardize it.</a:t>
            </a:r>
          </a:p>
          <a:p>
            <a:pPr marL="457200" lvl="0" indent="-330200" algn="just">
              <a:lnSpc>
                <a:spcPct val="17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Perform exploratory data analysis.</a:t>
            </a:r>
          </a:p>
          <a:p>
            <a:pPr marL="457200" lvl="0" indent="-330200" algn="just">
              <a:lnSpc>
                <a:spcPct val="17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Work on machine learning and deep learning models.</a:t>
            </a:r>
          </a:p>
          <a:p>
            <a:pPr marL="457200" lvl="0" indent="-330200" algn="just">
              <a:lnSpc>
                <a:spcPct val="17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Build robust and scalable models for price forecasting.</a:t>
            </a:r>
          </a:p>
          <a:p>
            <a:pPr marL="457200" lvl="0" indent="-330200" algn="just">
              <a:lnSpc>
                <a:spcPct val="17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Develop a web-based application.</a:t>
            </a:r>
          </a:p>
          <a:p>
            <a:pPr marL="457200" lvl="0" indent="-330200" algn="just">
              <a:lnSpc>
                <a:spcPct val="170000"/>
              </a:lnSpc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3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Deploy the application on a cloud platform.</a:t>
            </a:r>
            <a:endParaRPr lang="en-US" sz="40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7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200" y="627013"/>
            <a:ext cx="8382001" cy="14129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Modules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2781300"/>
            <a:ext cx="13030200" cy="3733800"/>
          </a:xfrm>
        </p:spPr>
        <p:txBody>
          <a:bodyPr>
            <a:noAutofit/>
          </a:bodyPr>
          <a:lstStyle/>
          <a:p>
            <a:pPr marL="127000" lvl="0" algn="just">
              <a:spcBef>
                <a:spcPts val="0"/>
              </a:spcBef>
              <a:buClr>
                <a:srgbClr val="374151"/>
              </a:buClr>
              <a:buSzPts val="1600"/>
            </a:pPr>
            <a:r>
              <a:rPr lang="en-IN" sz="4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contains 3</a:t>
            </a:r>
            <a:r>
              <a:rPr lang="en-IN" sz="4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modules</a:t>
            </a:r>
            <a:r>
              <a:rPr lang="en-IN" sz="4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27000" lvl="0" algn="just">
              <a:spcBef>
                <a:spcPts val="0"/>
              </a:spcBef>
              <a:buClr>
                <a:srgbClr val="374151"/>
              </a:buClr>
              <a:buSzPts val="1600"/>
            </a:pPr>
            <a:endParaRPr lang="en-IN" sz="4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I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 Prediction</a:t>
            </a:r>
          </a:p>
          <a:p>
            <a:pPr marL="457200" lvl="0" indent="-330200" algn="just"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I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 Price Estimation</a:t>
            </a:r>
          </a:p>
          <a:p>
            <a:pPr marL="457200" lvl="0" indent="-330200" algn="just">
              <a:spcBef>
                <a:spcPts val="0"/>
              </a:spcBef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IN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  <a:r>
              <a:rPr lang="en-I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development</a:t>
            </a:r>
            <a:endParaRPr lang="en-IN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6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563146"/>
            <a:ext cx="10058400" cy="141297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High Level Architecture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6" name="image7.jpg">
            <a:extLst>
              <a:ext uri="{FF2B5EF4-FFF2-40B4-BE49-F238E27FC236}">
                <a16:creationId xmlns:a16="http://schemas.microsoft.com/office/drawing/2014/main" xmlns="" id="{03B47465-6B42-55ED-B695-44183D0819C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38400" y="2324100"/>
            <a:ext cx="13944600" cy="7467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783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 DIAGRAM - CROP 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.jpg">
            <a:extLst>
              <a:ext uri="{FF2B5EF4-FFF2-40B4-BE49-F238E27FC236}">
                <a16:creationId xmlns:a16="http://schemas.microsoft.com/office/drawing/2014/main" xmlns="" id="{22D08636-B221-F8F5-E4CC-ED1427D965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89389" y="2857500"/>
            <a:ext cx="13367530" cy="6705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35751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397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Georgia</vt:lpstr>
      <vt:lpstr>Century Gothic</vt:lpstr>
      <vt:lpstr>Wingdings 3</vt:lpstr>
      <vt:lpstr>Times New Roman</vt:lpstr>
      <vt:lpstr>Wisp</vt:lpstr>
      <vt:lpstr>INTERNSHIP REVIEW - 1</vt:lpstr>
      <vt:lpstr>About Internship Details </vt:lpstr>
      <vt:lpstr>About Company </vt:lpstr>
      <vt:lpstr>Problem Statement</vt:lpstr>
      <vt:lpstr>Objective</vt:lpstr>
      <vt:lpstr>My Responsibility</vt:lpstr>
      <vt:lpstr>Modules</vt:lpstr>
      <vt:lpstr>High Level Architecture</vt:lpstr>
      <vt:lpstr>ALGORITHM FLOW DIAGRAM - CROP PREDICTION</vt:lpstr>
      <vt:lpstr>ALGORITHM FLOW DIAGRAM - PRICE ESTIMATION</vt:lpstr>
      <vt:lpstr>Key Learning Till Now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Cycle Visual Charts Presentation in Blue White Teal Simple Style</dc:title>
  <dc:creator>MANGESH PAWAR</dc:creator>
  <cp:lastModifiedBy>MANGESH PAWAR</cp:lastModifiedBy>
  <cp:revision>10</cp:revision>
  <dcterms:created xsi:type="dcterms:W3CDTF">2006-08-16T00:00:00Z</dcterms:created>
  <dcterms:modified xsi:type="dcterms:W3CDTF">2023-12-20T05:39:15Z</dcterms:modified>
  <dc:identifier>DAFxoUptWio</dc:identifier>
</cp:coreProperties>
</file>