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3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4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5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6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7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8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9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0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2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079AC86-370E-43FA-8449-7A4757FD5A1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6"/>
            <p14:sldId id="264"/>
            <p14:sldId id="265"/>
            <p14:sldId id="267"/>
            <p14:sldId id="268"/>
            <p14:sldId id="269"/>
            <p14:sldId id="270"/>
            <p14:sldId id="272"/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package" Target="../embeddings/Microsoft_Excel_Worksheet12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Mean</a:t>
            </a:r>
            <a:r>
              <a:rPr lang="en-GB" baseline="0" dirty="0"/>
              <a:t> Ages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Sheet1!$A$1:$A$2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Sheet1!$B$1:$B$2</c:f>
              <c:numCache>
                <c:formatCode>General</c:formatCode>
                <c:ptCount val="2"/>
                <c:pt idx="0">
                  <c:v>80.134692000000001</c:v>
                </c:pt>
                <c:pt idx="1">
                  <c:v>74.740125000000006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36-437C-B619-B9FB72F756D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5416408"/>
        <c:axId val="515421328"/>
      </c:barChart>
      <c:catAx>
        <c:axId val="515416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421328"/>
        <c:crosses val="autoZero"/>
        <c:auto val="1"/>
        <c:lblAlgn val="ctr"/>
        <c:lblOffset val="100"/>
        <c:noMultiLvlLbl val="0"/>
      </c:catAx>
      <c:valAx>
        <c:axId val="515421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416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Average </a:t>
            </a:r>
            <a:r>
              <a:rPr lang="en-GB" dirty="0" err="1"/>
              <a:t>Cholesterol_AD</a:t>
            </a:r>
            <a:r>
              <a:rPr lang="en-GB" baseline="0" dirty="0"/>
              <a:t> 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Sheet1!$A$102:$A$103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Sheet1!$B$102:$B$103</c:f>
              <c:numCache>
                <c:formatCode>General</c:formatCode>
                <c:ptCount val="2"/>
                <c:pt idx="0">
                  <c:v>5.0184300000000004</c:v>
                </c:pt>
                <c:pt idx="1">
                  <c:v>4.6148020000000001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C6-430F-9EBA-4A0E046E28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63289440"/>
        <c:axId val="663288784"/>
      </c:barChart>
      <c:catAx>
        <c:axId val="66328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3288784"/>
        <c:crosses val="autoZero"/>
        <c:auto val="1"/>
        <c:lblAlgn val="ctr"/>
        <c:lblOffset val="100"/>
        <c:noMultiLvlLbl val="0"/>
      </c:catAx>
      <c:valAx>
        <c:axId val="663288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3289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Average</a:t>
            </a:r>
            <a:r>
              <a:rPr lang="en-GB" baseline="0" dirty="0"/>
              <a:t> HDL_AD</a:t>
            </a:r>
          </a:p>
          <a:p>
            <a:pPr>
              <a:defRPr/>
            </a:pP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Sheet1!$P$102:$P$103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Sheet1!$Q$102:$Q$103</c:f>
              <c:numCache>
                <c:formatCode>General</c:formatCode>
                <c:ptCount val="2"/>
                <c:pt idx="0">
                  <c:v>1.341893</c:v>
                </c:pt>
                <c:pt idx="1">
                  <c:v>1.1536219999999999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06-4039-B138-2530353D9DF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4705728"/>
        <c:axId val="404707040"/>
      </c:barChart>
      <c:catAx>
        <c:axId val="404705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707040"/>
        <c:crosses val="autoZero"/>
        <c:auto val="1"/>
        <c:lblAlgn val="ctr"/>
        <c:lblOffset val="100"/>
        <c:noMultiLvlLbl val="0"/>
      </c:catAx>
      <c:valAx>
        <c:axId val="404707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705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Average</a:t>
            </a:r>
            <a:r>
              <a:rPr lang="en-GB" baseline="0" dirty="0"/>
              <a:t> LDL_AD</a:t>
            </a:r>
            <a:endParaRPr lang="en-GB" dirty="0"/>
          </a:p>
        </c:rich>
      </c:tx>
      <c:layout>
        <c:manualLayout>
          <c:xMode val="edge"/>
          <c:yMode val="edge"/>
          <c:x val="0.37523675884155955"/>
          <c:y val="6.60094138779854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845898157365966"/>
          <c:y val="0.22808055649515002"/>
          <c:w val="0.85791026964892547"/>
          <c:h val="0.629264199391162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Sheet1!$AB$102:$AB$103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Sheet1!$AC$102:$AC$103</c:f>
              <c:numCache>
                <c:formatCode>General</c:formatCode>
                <c:ptCount val="2"/>
                <c:pt idx="0">
                  <c:v>3.1159490000000001</c:v>
                </c:pt>
                <c:pt idx="1">
                  <c:v>2.833879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FD-4DAC-9D96-076A89B123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26090384"/>
        <c:axId val="226090712"/>
      </c:barChart>
      <c:catAx>
        <c:axId val="22609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090712"/>
        <c:crosses val="autoZero"/>
        <c:auto val="1"/>
        <c:lblAlgn val="ctr"/>
        <c:lblOffset val="100"/>
        <c:noMultiLvlLbl val="0"/>
      </c:catAx>
      <c:valAx>
        <c:axId val="226090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090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Predicted</a:t>
            </a:r>
            <a:r>
              <a:rPr lang="en-US" baseline="0" dirty="0"/>
              <a:t> </a:t>
            </a:r>
            <a:r>
              <a:rPr lang="en-US" baseline="0" dirty="0" err="1"/>
              <a:t>LoS</a:t>
            </a:r>
            <a:r>
              <a:rPr lang="en-US" baseline="0" dirty="0"/>
              <a:t> values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Strokesagelos!$C$1</c:f>
              <c:strCache>
                <c:ptCount val="1"/>
                <c:pt idx="0">
                  <c:v>strokesage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Strokesagelos!$B$2:$B$130</c:f>
              <c:numCache>
                <c:formatCode>General</c:formatCode>
                <c:ptCount val="1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</c:numCache>
            </c:numRef>
          </c:xVal>
          <c:yVal>
            <c:numRef>
              <c:f>Strokesagelos!$C$2:$C$130</c:f>
              <c:numCache>
                <c:formatCode>General</c:formatCode>
                <c:ptCount val="129"/>
                <c:pt idx="0">
                  <c:v>-4.6732836503564696</c:v>
                </c:pt>
                <c:pt idx="1">
                  <c:v>-4.4642118804429796</c:v>
                </c:pt>
                <c:pt idx="2">
                  <c:v>-4.2551401105294797</c:v>
                </c:pt>
                <c:pt idx="3">
                  <c:v>-4.0460683406159896</c:v>
                </c:pt>
                <c:pt idx="4">
                  <c:v>-3.8369965707024898</c:v>
                </c:pt>
                <c:pt idx="5">
                  <c:v>-3.6279248007890001</c:v>
                </c:pt>
                <c:pt idx="6">
                  <c:v>-3.4188530308755101</c:v>
                </c:pt>
                <c:pt idx="7">
                  <c:v>-3.2097812609620102</c:v>
                </c:pt>
                <c:pt idx="8">
                  <c:v>-3.0007094910485201</c:v>
                </c:pt>
                <c:pt idx="9">
                  <c:v>-2.7916377211350198</c:v>
                </c:pt>
                <c:pt idx="10">
                  <c:v>-2.5825659512215302</c:v>
                </c:pt>
                <c:pt idx="11">
                  <c:v>-2.3734941813080299</c:v>
                </c:pt>
                <c:pt idx="12">
                  <c:v>-2.1644224113945398</c:v>
                </c:pt>
                <c:pt idx="13">
                  <c:v>-1.95535064148105</c:v>
                </c:pt>
                <c:pt idx="14">
                  <c:v>-1.7462788715675499</c:v>
                </c:pt>
                <c:pt idx="15">
                  <c:v>-1.53720710165406</c:v>
                </c:pt>
                <c:pt idx="16">
                  <c:v>-1.32813533174056</c:v>
                </c:pt>
                <c:pt idx="17">
                  <c:v>-1.1190635618270699</c:v>
                </c:pt>
                <c:pt idx="18">
                  <c:v>-0.90999179191358104</c:v>
                </c:pt>
                <c:pt idx="19">
                  <c:v>-0.70092002200008696</c:v>
                </c:pt>
                <c:pt idx="20">
                  <c:v>-0.491848252086592</c:v>
                </c:pt>
                <c:pt idx="21">
                  <c:v>-0.28277648217309798</c:v>
                </c:pt>
                <c:pt idx="22">
                  <c:v>-7.3704712259605204E-2</c:v>
                </c:pt>
                <c:pt idx="23">
                  <c:v>0.13536705765388901</c:v>
                </c:pt>
                <c:pt idx="24">
                  <c:v>0.34443882756738298</c:v>
                </c:pt>
                <c:pt idx="25">
                  <c:v>0.55351059748087705</c:v>
                </c:pt>
                <c:pt idx="26">
                  <c:v>0.76258236739437102</c:v>
                </c:pt>
                <c:pt idx="27">
                  <c:v>0.97165413730786498</c:v>
                </c:pt>
                <c:pt idx="28">
                  <c:v>1.1807259072213601</c:v>
                </c:pt>
                <c:pt idx="29">
                  <c:v>1.3897976771348499</c:v>
                </c:pt>
                <c:pt idx="30">
                  <c:v>1.59886944704834</c:v>
                </c:pt>
                <c:pt idx="31">
                  <c:v>1.8079412169618401</c:v>
                </c:pt>
                <c:pt idx="32">
                  <c:v>2.0170129868753301</c:v>
                </c:pt>
                <c:pt idx="33">
                  <c:v>2.22608475678883</c:v>
                </c:pt>
                <c:pt idx="34">
                  <c:v>2.4351565267023201</c:v>
                </c:pt>
                <c:pt idx="35">
                  <c:v>2.6442282966158102</c:v>
                </c:pt>
                <c:pt idx="36">
                  <c:v>2.85330006652931</c:v>
                </c:pt>
                <c:pt idx="37">
                  <c:v>3.0623718364428001</c:v>
                </c:pt>
                <c:pt idx="38">
                  <c:v>3.2714436063562999</c:v>
                </c:pt>
                <c:pt idx="39">
                  <c:v>3.48051537626979</c:v>
                </c:pt>
                <c:pt idx="40">
                  <c:v>3.6895871461832801</c:v>
                </c:pt>
                <c:pt idx="41">
                  <c:v>3.8986589160967799</c:v>
                </c:pt>
                <c:pt idx="42">
                  <c:v>4.10773068601027</c:v>
                </c:pt>
                <c:pt idx="43">
                  <c:v>4.3168024559237699</c:v>
                </c:pt>
                <c:pt idx="44">
                  <c:v>4.52587422583726</c:v>
                </c:pt>
                <c:pt idx="45">
                  <c:v>4.73494599575075</c:v>
                </c:pt>
                <c:pt idx="46">
                  <c:v>4.9440177656642499</c:v>
                </c:pt>
                <c:pt idx="47">
                  <c:v>5.15308953557774</c:v>
                </c:pt>
                <c:pt idx="48">
                  <c:v>5.3621613054912398</c:v>
                </c:pt>
                <c:pt idx="49">
                  <c:v>5.5712330754047299</c:v>
                </c:pt>
                <c:pt idx="50">
                  <c:v>5.78030484531822</c:v>
                </c:pt>
                <c:pt idx="51">
                  <c:v>5.9893766152317198</c:v>
                </c:pt>
                <c:pt idx="52">
                  <c:v>6.1984483851452099</c:v>
                </c:pt>
                <c:pt idx="53">
                  <c:v>6.4075201550587098</c:v>
                </c:pt>
                <c:pt idx="54">
                  <c:v>6.6165919249721998</c:v>
                </c:pt>
                <c:pt idx="55">
                  <c:v>6.8256636948856997</c:v>
                </c:pt>
                <c:pt idx="56">
                  <c:v>7.0347354647991898</c:v>
                </c:pt>
                <c:pt idx="57">
                  <c:v>7.2438072347126798</c:v>
                </c:pt>
                <c:pt idx="58">
                  <c:v>7.4528790046261797</c:v>
                </c:pt>
                <c:pt idx="59">
                  <c:v>7.6619507745396698</c:v>
                </c:pt>
                <c:pt idx="60">
                  <c:v>7.8710225444531696</c:v>
                </c:pt>
                <c:pt idx="61">
                  <c:v>8.0800943143666597</c:v>
                </c:pt>
                <c:pt idx="62">
                  <c:v>8.2891660842801507</c:v>
                </c:pt>
                <c:pt idx="63">
                  <c:v>8.4982378541936505</c:v>
                </c:pt>
                <c:pt idx="64">
                  <c:v>8.7073096241071397</c:v>
                </c:pt>
                <c:pt idx="65">
                  <c:v>8.9163813940206396</c:v>
                </c:pt>
                <c:pt idx="66">
                  <c:v>9.1254531639341305</c:v>
                </c:pt>
                <c:pt idx="67">
                  <c:v>9.3345249338476197</c:v>
                </c:pt>
                <c:pt idx="68">
                  <c:v>9.5435967037611196</c:v>
                </c:pt>
                <c:pt idx="69">
                  <c:v>9.7526684736746105</c:v>
                </c:pt>
                <c:pt idx="70">
                  <c:v>9.9617402435881104</c:v>
                </c:pt>
                <c:pt idx="71">
                  <c:v>10.1708120135016</c:v>
                </c:pt>
                <c:pt idx="72">
                  <c:v>10.379883783415099</c:v>
                </c:pt>
                <c:pt idx="73">
                  <c:v>10.5889555533285</c:v>
                </c:pt>
                <c:pt idx="74">
                  <c:v>10.798027323242</c:v>
                </c:pt>
                <c:pt idx="75">
                  <c:v>11.0070990931555</c:v>
                </c:pt>
                <c:pt idx="76">
                  <c:v>11.216170863068999</c:v>
                </c:pt>
                <c:pt idx="77">
                  <c:v>11.425242632982499</c:v>
                </c:pt>
                <c:pt idx="78">
                  <c:v>11.634314402896001</c:v>
                </c:pt>
                <c:pt idx="79">
                  <c:v>11.843386172809501</c:v>
                </c:pt>
                <c:pt idx="80">
                  <c:v>12.052457942723001</c:v>
                </c:pt>
                <c:pt idx="81">
                  <c:v>12.2615297126365</c:v>
                </c:pt>
                <c:pt idx="82">
                  <c:v>12.47060148255</c:v>
                </c:pt>
                <c:pt idx="83">
                  <c:v>12.6796732524635</c:v>
                </c:pt>
                <c:pt idx="84">
                  <c:v>12.888745022377</c:v>
                </c:pt>
                <c:pt idx="85">
                  <c:v>13.0978167922905</c:v>
                </c:pt>
                <c:pt idx="86">
                  <c:v>13.306888562204</c:v>
                </c:pt>
                <c:pt idx="87">
                  <c:v>13.515960332117499</c:v>
                </c:pt>
                <c:pt idx="88">
                  <c:v>13.725032102030999</c:v>
                </c:pt>
                <c:pt idx="89">
                  <c:v>13.934103871944499</c:v>
                </c:pt>
                <c:pt idx="90">
                  <c:v>14.1431756418579</c:v>
                </c:pt>
                <c:pt idx="91">
                  <c:v>14.352247411771399</c:v>
                </c:pt>
                <c:pt idx="92">
                  <c:v>14.561319181684899</c:v>
                </c:pt>
                <c:pt idx="93">
                  <c:v>14.770390951598401</c:v>
                </c:pt>
                <c:pt idx="94">
                  <c:v>14.979462721511901</c:v>
                </c:pt>
                <c:pt idx="95">
                  <c:v>15.188534491425401</c:v>
                </c:pt>
                <c:pt idx="96">
                  <c:v>15.3976062613389</c:v>
                </c:pt>
                <c:pt idx="97">
                  <c:v>15.6066780312524</c:v>
                </c:pt>
                <c:pt idx="98">
                  <c:v>15.8157498011659</c:v>
                </c:pt>
                <c:pt idx="99">
                  <c:v>16.0248215710794</c:v>
                </c:pt>
                <c:pt idx="100">
                  <c:v>16.2338933409929</c:v>
                </c:pt>
                <c:pt idx="101">
                  <c:v>16.4429651109064</c:v>
                </c:pt>
                <c:pt idx="102">
                  <c:v>16.6520368808199</c:v>
                </c:pt>
                <c:pt idx="103">
                  <c:v>16.861108650733399</c:v>
                </c:pt>
                <c:pt idx="104">
                  <c:v>17.070180420646899</c:v>
                </c:pt>
                <c:pt idx="105">
                  <c:v>17.279252190560399</c:v>
                </c:pt>
                <c:pt idx="106">
                  <c:v>17.488323960473899</c:v>
                </c:pt>
                <c:pt idx="107">
                  <c:v>17.697395730387299</c:v>
                </c:pt>
                <c:pt idx="108">
                  <c:v>17.906467500300799</c:v>
                </c:pt>
                <c:pt idx="109">
                  <c:v>18.115539270214299</c:v>
                </c:pt>
                <c:pt idx="110">
                  <c:v>18.324611040127799</c:v>
                </c:pt>
                <c:pt idx="111">
                  <c:v>18.533682810041299</c:v>
                </c:pt>
                <c:pt idx="112">
                  <c:v>18.742754579954799</c:v>
                </c:pt>
                <c:pt idx="113">
                  <c:v>18.951826349868298</c:v>
                </c:pt>
                <c:pt idx="114">
                  <c:v>19.160898119781798</c:v>
                </c:pt>
                <c:pt idx="115">
                  <c:v>19.369969889695302</c:v>
                </c:pt>
                <c:pt idx="116">
                  <c:v>19.579041659608801</c:v>
                </c:pt>
                <c:pt idx="117">
                  <c:v>19.788113429522301</c:v>
                </c:pt>
                <c:pt idx="118">
                  <c:v>19.997185199435801</c:v>
                </c:pt>
                <c:pt idx="119">
                  <c:v>20.206256969349301</c:v>
                </c:pt>
                <c:pt idx="120">
                  <c:v>20.415328739262801</c:v>
                </c:pt>
                <c:pt idx="121">
                  <c:v>20.624400509176301</c:v>
                </c:pt>
                <c:pt idx="122">
                  <c:v>20.833472279089801</c:v>
                </c:pt>
                <c:pt idx="123">
                  <c:v>21.042544049003201</c:v>
                </c:pt>
                <c:pt idx="124">
                  <c:v>21.251615818916701</c:v>
                </c:pt>
                <c:pt idx="125">
                  <c:v>21.460687588830201</c:v>
                </c:pt>
                <c:pt idx="126">
                  <c:v>21.669759358743701</c:v>
                </c:pt>
                <c:pt idx="127">
                  <c:v>21.8788311286572</c:v>
                </c:pt>
                <c:pt idx="128">
                  <c:v>22.0879028985707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5EF-4104-A5FE-AA4109448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0448376"/>
        <c:axId val="540453952"/>
      </c:scatterChart>
      <c:valAx>
        <c:axId val="540448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453952"/>
        <c:crosses val="autoZero"/>
        <c:crossBetween val="midCat"/>
      </c:valAx>
      <c:valAx>
        <c:axId val="540453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Length</a:t>
                </a:r>
                <a:r>
                  <a:rPr lang="en-GB" baseline="0"/>
                  <a:t> of Stay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4483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Sex</a:t>
            </a:r>
            <a:r>
              <a:rPr lang="en-GB" baseline="0"/>
              <a:t> %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Sex</a:t>
            </a:r>
            <a:r>
              <a:rPr lang="en-GB" baseline="0"/>
              <a:t> %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79A-4358-B9C7-745B95CAFB7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79A-4358-B9C7-745B95CAFB7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Sheet1!$A$19:$A$20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Sheet1!$B$19:$B$20</c:f>
              <c:numCache>
                <c:formatCode>General</c:formatCode>
                <c:ptCount val="2"/>
                <c:pt idx="0">
                  <c:v>51.697901000000002</c:v>
                </c:pt>
                <c:pt idx="1">
                  <c:v>48.302098999999998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9A-4358-B9C7-745B95CAFB7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Infarction Stroke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E7-4C06-9EDD-4415155E9E5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E7-4C06-9EDD-4415155E9E5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Sheet1!$B$38:$B$39</c:f>
              <c:strCache>
                <c:ptCount val="2"/>
                <c:pt idx="0">
                  <c:v>Alive</c:v>
                </c:pt>
                <c:pt idx="1">
                  <c:v>Dead</c:v>
                </c:pt>
              </c:strCache>
            </c:strRef>
          </c:cat>
          <c:val>
            <c:numRef>
              <c:f>Sheet1!$C$38:$C$39</c:f>
              <c:numCache>
                <c:formatCode>General</c:formatCode>
                <c:ptCount val="2"/>
                <c:pt idx="0">
                  <c:v>81.340309000000005</c:v>
                </c:pt>
                <c:pt idx="1">
                  <c:v>18.659690999999999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BE7-4C06-9EDD-4415155E9E5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Bleed</a:t>
            </a:r>
            <a:r>
              <a:rPr lang="en-GB" baseline="0"/>
              <a:t> Stroke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2AA-4217-B527-14372DF45A5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2AA-4217-B527-14372DF45A5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Sheet1!$B$36:$B$37</c:f>
              <c:strCache>
                <c:ptCount val="2"/>
                <c:pt idx="0">
                  <c:v>Alive</c:v>
                </c:pt>
                <c:pt idx="1">
                  <c:v>Dead</c:v>
                </c:pt>
              </c:strCache>
            </c:strRef>
          </c:cat>
          <c:val>
            <c:numRef>
              <c:f>Sheet1!$C$36:$C$37</c:f>
              <c:numCache>
                <c:formatCode>General</c:formatCode>
                <c:ptCount val="2"/>
                <c:pt idx="0">
                  <c:v>63.205061000000001</c:v>
                </c:pt>
                <c:pt idx="1">
                  <c:v>36.794938999999999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2AA-4217-B527-14372DF45A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772797755047126"/>
          <c:y val="0.7309050250864072"/>
          <c:w val="0.31327365514425887"/>
          <c:h val="0.266416234852290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Subarachnoid Stroke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7F1-4D5F-850F-9BB15AB75B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7F1-4D5F-850F-9BB15AB75BE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Sheet1!$B$40:$B$41</c:f>
              <c:strCache>
                <c:ptCount val="2"/>
                <c:pt idx="0">
                  <c:v>Alive</c:v>
                </c:pt>
                <c:pt idx="1">
                  <c:v>Dead</c:v>
                </c:pt>
              </c:strCache>
            </c:strRef>
          </c:cat>
          <c:val>
            <c:numRef>
              <c:f>Sheet1!$C$40:$C$41</c:f>
              <c:numCache>
                <c:formatCode>General</c:formatCode>
                <c:ptCount val="2"/>
                <c:pt idx="0">
                  <c:v>70.063693999999998</c:v>
                </c:pt>
                <c:pt idx="1">
                  <c:v>29.936305999999998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7F1-4D5F-850F-9BB15AB75BE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Lenth</a:t>
            </a:r>
            <a:r>
              <a:rPr lang="en-GB" baseline="0"/>
              <a:t> of Stay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Sheet1!$A$54:$A$56</c:f>
              <c:strCache>
                <c:ptCount val="3"/>
                <c:pt idx="0">
                  <c:v>Bleed</c:v>
                </c:pt>
                <c:pt idx="1">
                  <c:v>Infarction</c:v>
                </c:pt>
                <c:pt idx="2">
                  <c:v>Subarachnoid</c:v>
                </c:pt>
              </c:strCache>
            </c:strRef>
          </c:cat>
          <c:val>
            <c:numRef>
              <c:f>Sheet1!$B$54:$B$56</c:f>
              <c:numCache>
                <c:formatCode>General</c:formatCode>
                <c:ptCount val="3"/>
                <c:pt idx="0">
                  <c:v>15.109762999999999</c:v>
                </c:pt>
                <c:pt idx="1">
                  <c:v>13.879993000000001</c:v>
                </c:pt>
                <c:pt idx="2">
                  <c:v>3.5987260000000001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90-409F-B8CF-DFA454249C9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10266568"/>
        <c:axId val="710267552"/>
      </c:barChart>
      <c:catAx>
        <c:axId val="710266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267552"/>
        <c:crosses val="autoZero"/>
        <c:auto val="1"/>
        <c:lblAlgn val="ctr"/>
        <c:lblOffset val="100"/>
        <c:noMultiLvlLbl val="0"/>
      </c:catAx>
      <c:valAx>
        <c:axId val="710267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266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Survival</a:t>
            </a:r>
            <a:r>
              <a:rPr lang="en-GB" baseline="0" dirty="0"/>
              <a:t> Rate of Patience who had a Brain Scan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5DF-476C-A8A3-A7661B60D6D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DF-476C-A8A3-A7661B60D6D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Sheet1!$B$86:$B$87</c:f>
              <c:strCache>
                <c:ptCount val="2"/>
                <c:pt idx="0">
                  <c:v>Alive</c:v>
                </c:pt>
                <c:pt idx="1">
                  <c:v>Dead</c:v>
                </c:pt>
              </c:strCache>
            </c:strRef>
          </c:cat>
          <c:val>
            <c:numRef>
              <c:f>Sheet1!$C$86:$C$87</c:f>
              <c:numCache>
                <c:formatCode>General</c:formatCode>
                <c:ptCount val="2"/>
                <c:pt idx="0">
                  <c:v>83.747017</c:v>
                </c:pt>
                <c:pt idx="1">
                  <c:v>16.252983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DF-476C-A8A3-A7661B60D6D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Survival</a:t>
            </a:r>
            <a:r>
              <a:rPr lang="en-GB" baseline="0" dirty="0"/>
              <a:t> Rate of Patience who did not have a Brain Scan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46B-420A-BCB4-CCA2921CCA5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46B-420A-BCB4-CCA2921CCA5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Sheet1!$B$84:$B$85</c:f>
              <c:strCache>
                <c:ptCount val="2"/>
                <c:pt idx="0">
                  <c:v>Alive</c:v>
                </c:pt>
                <c:pt idx="1">
                  <c:v>Dead</c:v>
                </c:pt>
              </c:strCache>
            </c:strRef>
          </c:cat>
          <c:val>
            <c:numRef>
              <c:f>Sheet1!$C$84:$C$85</c:f>
              <c:numCache>
                <c:formatCode>General</c:formatCode>
                <c:ptCount val="2"/>
                <c:pt idx="0">
                  <c:v>59.493670999999999</c:v>
                </c:pt>
                <c:pt idx="1">
                  <c:v>40.506329000000001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6B-420A-BCB4-CCA2921CCA5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0.72854</cdr:x>
      <cdr:y>0.28588</cdr:y>
    </cdr:from>
    <cdr:to>
      <cdr:x>0.90798</cdr:x>
      <cdr:y>0.57916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52CCC9C-8157-4642-81F8-77A278921D21}"/>
            </a:ext>
          </a:extLst>
        </cdr:cNvPr>
        <cdr:cNvSpPr txBox="1"/>
      </cdr:nvSpPr>
      <cdr:spPr>
        <a:xfrm xmlns:a="http://schemas.openxmlformats.org/drawingml/2006/main">
          <a:off x="3712547" y="891322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GB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5428-D4AA-4837-A521-A68B530BD7EA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F052-512D-456B-8263-8E649CB17C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07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5428-D4AA-4837-A521-A68B530BD7EA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F052-512D-456B-8263-8E649CB17C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11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5428-D4AA-4837-A521-A68B530BD7EA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F052-512D-456B-8263-8E649CB17CA2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5668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5428-D4AA-4837-A521-A68B530BD7EA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F052-512D-456B-8263-8E649CB17C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272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5428-D4AA-4837-A521-A68B530BD7EA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F052-512D-456B-8263-8E649CB17CA2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220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5428-D4AA-4837-A521-A68B530BD7EA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F052-512D-456B-8263-8E649CB17C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010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5428-D4AA-4837-A521-A68B530BD7EA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F052-512D-456B-8263-8E649CB17C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348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5428-D4AA-4837-A521-A68B530BD7EA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F052-512D-456B-8263-8E649CB17C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9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5428-D4AA-4837-A521-A68B530BD7EA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F052-512D-456B-8263-8E649CB17C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80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5428-D4AA-4837-A521-A68B530BD7EA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F052-512D-456B-8263-8E649CB17C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92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5428-D4AA-4837-A521-A68B530BD7EA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F052-512D-456B-8263-8E649CB17C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5428-D4AA-4837-A521-A68B530BD7EA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F052-512D-456B-8263-8E649CB17C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27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5428-D4AA-4837-A521-A68B530BD7EA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F052-512D-456B-8263-8E649CB17C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76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5428-D4AA-4837-A521-A68B530BD7EA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F052-512D-456B-8263-8E649CB17C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21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5428-D4AA-4837-A521-A68B530BD7EA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F052-512D-456B-8263-8E649CB17C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79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5428-D4AA-4837-A521-A68B530BD7EA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F052-512D-456B-8263-8E649CB17C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53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25428-D4AA-4837-A521-A68B530BD7EA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79F052-512D-456B-8263-8E649CB17C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82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27729-78FD-415C-8C1B-30F177C698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Patient Stroke Analysis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22017-584B-4FDE-8053-C0147FC2A7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Mangesh Rai</a:t>
            </a:r>
          </a:p>
        </p:txBody>
      </p:sp>
    </p:spTree>
    <p:extLst>
      <p:ext uri="{BB962C8B-B14F-4D97-AF65-F5344CB8AC3E}">
        <p14:creationId xmlns:p14="http://schemas.microsoft.com/office/powerpoint/2010/main" val="2257334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DE9D-C2CE-42E2-82DD-AED12B6A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402976" cy="678609"/>
          </a:xfrm>
        </p:spPr>
        <p:txBody>
          <a:bodyPr/>
          <a:lstStyle/>
          <a:p>
            <a:r>
              <a:rPr lang="en-GB" dirty="0"/>
              <a:t>Time Series Analysis by Month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4B4717-702B-4856-A45F-907326CB9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6868"/>
            <a:ext cx="9585844" cy="25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0ED384-A05D-438D-BE42-E3C92C47BF9B}"/>
              </a:ext>
            </a:extLst>
          </p:cNvPr>
          <p:cNvSpPr txBox="1"/>
          <p:nvPr/>
        </p:nvSpPr>
        <p:spPr>
          <a:xfrm>
            <a:off x="1138563" y="4664801"/>
            <a:ext cx="7092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Months April, May, July, October and December tend to be the most busiest for Strokes.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Note this is 14 years worth of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18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9811-F5FD-4DAF-8786-A7004EBF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Series Analysis by Week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668969-7593-4FED-BD0F-7ABF93E3C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7" y="1517567"/>
            <a:ext cx="9207667" cy="25995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40501D-BE32-49CA-A1CD-1F451B609820}"/>
              </a:ext>
            </a:extLst>
          </p:cNvPr>
          <p:cNvSpPr txBox="1"/>
          <p:nvPr/>
        </p:nvSpPr>
        <p:spPr>
          <a:xfrm>
            <a:off x="1214651" y="4221707"/>
            <a:ext cx="73379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graph shows there are over 220 patience being emitted to hospital every week for strokes. (15.7)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Weekly emissions tend to stay between 220 and 300 patience per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 real pattern observed.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738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652F-C096-4381-B428-F0CBB8A7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Cholestorel_AD</a:t>
            </a:r>
            <a:r>
              <a:rPr lang="en-GB" dirty="0"/>
              <a:t>, HDL_AD and LDL_AD Levels at Admission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D060B1-DA30-46D5-AEBA-F5C7F99AD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15" y="1921023"/>
            <a:ext cx="2960247" cy="22201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2923F1-2281-4F8D-99D7-03A20B047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542" y="1917605"/>
            <a:ext cx="2994365" cy="22457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5629BE-3273-46A4-B932-F909946EE0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226" y="1912918"/>
            <a:ext cx="2994365" cy="22457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22B058-60F3-424D-8295-692395FD0421}"/>
              </a:ext>
            </a:extLst>
          </p:cNvPr>
          <p:cNvSpPr txBox="1"/>
          <p:nvPr/>
        </p:nvSpPr>
        <p:spPr>
          <a:xfrm>
            <a:off x="391995" y="4258044"/>
            <a:ext cx="3170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Average </a:t>
            </a:r>
            <a:r>
              <a:rPr lang="en-GB" sz="1200" dirty="0" err="1"/>
              <a:t>Cholesterol_AD</a:t>
            </a:r>
            <a:r>
              <a:rPr lang="en-GB" sz="1200" dirty="0"/>
              <a:t> level is 4.82.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Std is 1.3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Note only 8973 entries, missing 5221.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F50F3C-2846-48FF-B959-5C33C486A15B}"/>
              </a:ext>
            </a:extLst>
          </p:cNvPr>
          <p:cNvSpPr txBox="1"/>
          <p:nvPr/>
        </p:nvSpPr>
        <p:spPr>
          <a:xfrm>
            <a:off x="3712542" y="4258044"/>
            <a:ext cx="3021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Average HDL_AD level is 1.25.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Std is 0.40.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Note only 3786 entries, missing 10408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9126B2-6FA8-4F3B-8342-1A2B85EE36F6}"/>
              </a:ext>
            </a:extLst>
          </p:cNvPr>
          <p:cNvSpPr txBox="1"/>
          <p:nvPr/>
        </p:nvSpPr>
        <p:spPr>
          <a:xfrm>
            <a:off x="6993394" y="4218798"/>
            <a:ext cx="306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Average LDL_AD level is 2.98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Std is 1.12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Note only 2506 entries, missing 11688 </a:t>
            </a:r>
          </a:p>
        </p:txBody>
      </p:sp>
    </p:spTree>
    <p:extLst>
      <p:ext uri="{BB962C8B-B14F-4D97-AF65-F5344CB8AC3E}">
        <p14:creationId xmlns:p14="http://schemas.microsoft.com/office/powerpoint/2010/main" val="2403998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06F3-43B1-4D54-983F-D1D3546FF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863" y="617449"/>
            <a:ext cx="8596668" cy="744340"/>
          </a:xfrm>
        </p:spPr>
        <p:txBody>
          <a:bodyPr/>
          <a:lstStyle/>
          <a:p>
            <a:r>
              <a:rPr lang="en-GB" dirty="0"/>
              <a:t>Male and Female </a:t>
            </a:r>
            <a:r>
              <a:rPr lang="en-GB" dirty="0" err="1"/>
              <a:t>Cholesterol_AD</a:t>
            </a:r>
            <a:r>
              <a:rPr lang="en-GB" dirty="0"/>
              <a:t> level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F9C039-048F-46D3-A718-EC0D62A16A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841214"/>
              </p:ext>
            </p:extLst>
          </p:nvPr>
        </p:nvGraphicFramePr>
        <p:xfrm>
          <a:off x="380674" y="1775329"/>
          <a:ext cx="2409620" cy="2185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AF11821-A503-49A7-AE65-6809DC62D0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0435481"/>
              </p:ext>
            </p:extLst>
          </p:nvPr>
        </p:nvGraphicFramePr>
        <p:xfrm>
          <a:off x="3751788" y="1896007"/>
          <a:ext cx="2770670" cy="2065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20DD475-0233-463F-978B-535469A8F6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1016469"/>
              </p:ext>
            </p:extLst>
          </p:nvPr>
        </p:nvGraphicFramePr>
        <p:xfrm>
          <a:off x="7291654" y="1775329"/>
          <a:ext cx="2892330" cy="2229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48313C3-6BE7-4EED-90B7-56CC08A86300}"/>
              </a:ext>
            </a:extLst>
          </p:cNvPr>
          <p:cNvSpPr txBox="1"/>
          <p:nvPr/>
        </p:nvSpPr>
        <p:spPr>
          <a:xfrm>
            <a:off x="427767" y="4043178"/>
            <a:ext cx="26254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err="1"/>
              <a:t>Cholesterol_AD</a:t>
            </a:r>
            <a:r>
              <a:rPr lang="en-GB" sz="1200" dirty="0"/>
              <a:t> levels in females are higher than males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Healthy level of cholesterol is less than 5.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Both males and females have high </a:t>
            </a:r>
            <a:r>
              <a:rPr lang="en-GB" sz="1200" dirty="0" err="1"/>
              <a:t>Cholesterol_AD</a:t>
            </a:r>
            <a:r>
              <a:rPr lang="en-GB" sz="1200" dirty="0"/>
              <a:t> levels.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063677-D12F-4F77-9930-9EC2EFA445F0}"/>
              </a:ext>
            </a:extLst>
          </p:cNvPr>
          <p:cNvSpPr txBox="1"/>
          <p:nvPr/>
        </p:nvSpPr>
        <p:spPr>
          <a:xfrm>
            <a:off x="3704694" y="4002953"/>
            <a:ext cx="2817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HDL_AD levels in females are higher than males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Healthy level of HDL is above 1.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Both males and both have low HDL_AD levels.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986236-C9E6-401D-901D-7F40C3874ED5}"/>
              </a:ext>
            </a:extLst>
          </p:cNvPr>
          <p:cNvSpPr txBox="1"/>
          <p:nvPr/>
        </p:nvSpPr>
        <p:spPr>
          <a:xfrm>
            <a:off x="7173919" y="3961254"/>
            <a:ext cx="3316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LDL_AD in females are higher than males.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Healthy level of LDL is 3 and below.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Both males and females have high LDL_AD levels.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88012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A81C-F00E-4DD3-953E-04D37F968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851"/>
          </a:xfrm>
        </p:spPr>
        <p:txBody>
          <a:bodyPr/>
          <a:lstStyle/>
          <a:p>
            <a:r>
              <a:rPr lang="en-GB" dirty="0"/>
              <a:t>Correlation of dataset 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DA04E1A-6209-4121-9FE8-1D85A3928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767" y="2036797"/>
            <a:ext cx="6086833" cy="138835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2C1D6A-8852-4000-A44D-6D4D957FC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34" y="3499562"/>
            <a:ext cx="4938085" cy="33054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46AE5C-57D8-4F78-BD1F-75B8A5C66AC6}"/>
              </a:ext>
            </a:extLst>
          </p:cNvPr>
          <p:cNvSpPr txBox="1"/>
          <p:nvPr/>
        </p:nvSpPr>
        <p:spPr>
          <a:xfrm>
            <a:off x="780968" y="1240130"/>
            <a:ext cx="7742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Dropping all NA values, only 1231 rows remain.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18B641-8DFE-4126-B2EA-F351E7DE569F}"/>
              </a:ext>
            </a:extLst>
          </p:cNvPr>
          <p:cNvSpPr txBox="1"/>
          <p:nvPr/>
        </p:nvSpPr>
        <p:spPr>
          <a:xfrm>
            <a:off x="7064035" y="2026876"/>
            <a:ext cx="29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Pairwise correlation of dataset</a:t>
            </a:r>
          </a:p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B04697-F605-426D-AC21-75187C38D2D3}"/>
              </a:ext>
            </a:extLst>
          </p:cNvPr>
          <p:cNvSpPr txBox="1"/>
          <p:nvPr/>
        </p:nvSpPr>
        <p:spPr>
          <a:xfrm>
            <a:off x="5745415" y="4615169"/>
            <a:ext cx="341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Heatmap of 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BAD92-0C8D-4B31-9011-149E5D968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767" y="1650529"/>
            <a:ext cx="1589409" cy="34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55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54E1-2C61-46D4-8D96-770F4A2F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Linear Regression of Age vs </a:t>
            </a:r>
            <a:r>
              <a:rPr lang="en-GB" sz="2400" dirty="0" err="1"/>
              <a:t>LoS</a:t>
            </a:r>
            <a:r>
              <a:rPr lang="en-GB" sz="2400" dirty="0"/>
              <a:t>, </a:t>
            </a:r>
            <a:r>
              <a:rPr lang="en-GB" sz="2400" dirty="0" err="1"/>
              <a:t>Cholestorol_AD</a:t>
            </a:r>
            <a:r>
              <a:rPr lang="en-GB" sz="2400" dirty="0"/>
              <a:t>, HDL_AD and LDL_AD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F3650-68F4-45FF-897E-30B53A4DE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449" y="1638636"/>
            <a:ext cx="9074957" cy="916190"/>
          </a:xfrm>
        </p:spPr>
        <p:txBody>
          <a:bodyPr/>
          <a:lstStyle/>
          <a:p>
            <a:r>
              <a:rPr lang="en-GB" dirty="0"/>
              <a:t>Null Hypothesis: Age has no effect on </a:t>
            </a:r>
            <a:r>
              <a:rPr lang="en-GB" dirty="0" err="1"/>
              <a:t>LoS</a:t>
            </a:r>
            <a:r>
              <a:rPr lang="en-GB" dirty="0"/>
              <a:t>, </a:t>
            </a:r>
            <a:r>
              <a:rPr lang="en-GB" dirty="0" err="1"/>
              <a:t>Cholestorol</a:t>
            </a:r>
            <a:r>
              <a:rPr lang="en-GB" dirty="0"/>
              <a:t>, HDL_AD and LDL_AD</a:t>
            </a:r>
          </a:p>
          <a:p>
            <a:r>
              <a:rPr lang="en-GB" dirty="0"/>
              <a:t>Alternative Hypothesis: Age does have an effect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041237-CADE-49CD-97C0-6A352EAF7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744" y="4436628"/>
            <a:ext cx="3074134" cy="230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027DFC-FBF7-40E8-97E2-17CB7EF38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754" y="2345249"/>
            <a:ext cx="3074133" cy="230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D4B8AD-9573-4132-A1CA-2387AACEB0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79" y="2424099"/>
            <a:ext cx="2863867" cy="2147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41293C-4A4D-4949-8353-9EE4B711D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79" y="4571999"/>
            <a:ext cx="2795972" cy="20969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D75D7A-2EA8-49DC-AFAA-D6909D76F2CF}"/>
              </a:ext>
            </a:extLst>
          </p:cNvPr>
          <p:cNvSpPr txBox="1"/>
          <p:nvPr/>
        </p:nvSpPr>
        <p:spPr>
          <a:xfrm>
            <a:off x="3170967" y="2715863"/>
            <a:ext cx="20956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R^2 =0.03</a:t>
            </a:r>
          </a:p>
          <a:p>
            <a:r>
              <a:rPr lang="en-GB" sz="1200" dirty="0"/>
              <a:t>P-Value= 6.84373799593667e-10</a:t>
            </a:r>
          </a:p>
          <a:p>
            <a:r>
              <a:rPr lang="en-GB" sz="1200" dirty="0"/>
              <a:t>Gradient = 0.21</a:t>
            </a:r>
          </a:p>
          <a:p>
            <a:r>
              <a:rPr lang="en-GB" sz="1200" dirty="0"/>
              <a:t>Y-Intercept = -4.88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CC05CF-8870-4794-8ED7-648DAE1B8235}"/>
              </a:ext>
            </a:extLst>
          </p:cNvPr>
          <p:cNvSpPr txBox="1"/>
          <p:nvPr/>
        </p:nvSpPr>
        <p:spPr>
          <a:xfrm>
            <a:off x="3170967" y="4827781"/>
            <a:ext cx="2130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R^2 =0.02</a:t>
            </a:r>
          </a:p>
          <a:p>
            <a:r>
              <a:rPr lang="en-GB" sz="1200" dirty="0"/>
              <a:t>P-Value</a:t>
            </a:r>
          </a:p>
          <a:p>
            <a:r>
              <a:rPr lang="en-GB" sz="1200" dirty="0"/>
              <a:t>1.7192421914070178e-07</a:t>
            </a:r>
          </a:p>
          <a:p>
            <a:r>
              <a:rPr lang="en-GB" sz="1200" dirty="0"/>
              <a:t>Gradient = -0.02</a:t>
            </a:r>
          </a:p>
          <a:p>
            <a:r>
              <a:rPr lang="en-GB" sz="1200" dirty="0"/>
              <a:t>Y-Intercept =  6.12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ED84CB-6E47-42DB-A425-BE3741029063}"/>
              </a:ext>
            </a:extLst>
          </p:cNvPr>
          <p:cNvSpPr txBox="1"/>
          <p:nvPr/>
        </p:nvSpPr>
        <p:spPr>
          <a:xfrm>
            <a:off x="8288467" y="2664711"/>
            <a:ext cx="20054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R^2=0.03</a:t>
            </a:r>
          </a:p>
          <a:p>
            <a:r>
              <a:rPr lang="en-GB" sz="1200" dirty="0"/>
              <a:t>P-Value=</a:t>
            </a:r>
          </a:p>
          <a:p>
            <a:r>
              <a:rPr lang="en-GB" sz="1200" dirty="0"/>
              <a:t>2.636669637713897e-09</a:t>
            </a:r>
          </a:p>
          <a:p>
            <a:r>
              <a:rPr lang="en-GB" sz="1200" dirty="0"/>
              <a:t>Gradient = 0.005</a:t>
            </a:r>
          </a:p>
          <a:p>
            <a:r>
              <a:rPr lang="en-GB" sz="1200" dirty="0"/>
              <a:t>Y-Intercept = 0.84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C68D5E-69DE-4BC8-A3A0-8C7FA1986D1B}"/>
              </a:ext>
            </a:extLst>
          </p:cNvPr>
          <p:cNvSpPr txBox="1"/>
          <p:nvPr/>
        </p:nvSpPr>
        <p:spPr>
          <a:xfrm>
            <a:off x="8351258" y="4705432"/>
            <a:ext cx="19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R^2=0.02</a:t>
            </a:r>
          </a:p>
          <a:p>
            <a:r>
              <a:rPr lang="en-GB" sz="1200" dirty="0"/>
              <a:t>P-Value=</a:t>
            </a:r>
          </a:p>
          <a:p>
            <a:r>
              <a:rPr lang="en-GB" sz="1200" dirty="0"/>
              <a:t>1.5847766935483104e-07</a:t>
            </a:r>
          </a:p>
          <a:p>
            <a:r>
              <a:rPr lang="en-GB" sz="1200" dirty="0" err="1"/>
              <a:t>Gradiant</a:t>
            </a:r>
            <a:r>
              <a:rPr lang="en-GB" sz="1200" dirty="0"/>
              <a:t> = -0.013</a:t>
            </a:r>
          </a:p>
          <a:p>
            <a:r>
              <a:rPr lang="en-GB" sz="1200" dirty="0"/>
              <a:t>Y-Intercept = 4.08</a:t>
            </a:r>
          </a:p>
        </p:txBody>
      </p:sp>
    </p:spTree>
    <p:extLst>
      <p:ext uri="{BB962C8B-B14F-4D97-AF65-F5344CB8AC3E}">
        <p14:creationId xmlns:p14="http://schemas.microsoft.com/office/powerpoint/2010/main" val="2251378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1385-7AAB-4374-8E84-38FE415F6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B0BDE-350C-4460-90AA-CC53D6E31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597" y="1642559"/>
            <a:ext cx="8596668" cy="3880773"/>
          </a:xfrm>
        </p:spPr>
        <p:txBody>
          <a:bodyPr/>
          <a:lstStyle/>
          <a:p>
            <a:r>
              <a:rPr lang="en-GB" dirty="0"/>
              <a:t>As P-Value is below 0.05 is all cases we can say Age does effect </a:t>
            </a:r>
            <a:r>
              <a:rPr lang="en-GB" dirty="0" err="1"/>
              <a:t>LoS</a:t>
            </a:r>
            <a:r>
              <a:rPr lang="en-GB" dirty="0"/>
              <a:t>, </a:t>
            </a:r>
            <a:r>
              <a:rPr lang="en-GB" dirty="0" err="1"/>
              <a:t>Cholesterol_AD</a:t>
            </a:r>
            <a:r>
              <a:rPr lang="en-GB" dirty="0"/>
              <a:t>, HDL_AD and LDL_AD levels.</a:t>
            </a:r>
          </a:p>
          <a:p>
            <a:r>
              <a:rPr lang="en-GB" dirty="0"/>
              <a:t>R^2 value is low for all cases meaning these model should not be used to make accurate predictions.</a:t>
            </a:r>
          </a:p>
          <a:p>
            <a:r>
              <a:rPr lang="en-GB" dirty="0"/>
              <a:t>For every increase in age </a:t>
            </a:r>
            <a:r>
              <a:rPr lang="en-GB" dirty="0" err="1"/>
              <a:t>LoS</a:t>
            </a:r>
            <a:r>
              <a:rPr lang="en-GB" dirty="0"/>
              <a:t> increases by 0.21.</a:t>
            </a:r>
          </a:p>
          <a:p>
            <a:r>
              <a:rPr lang="en-GB" dirty="0"/>
              <a:t>For every increase in age </a:t>
            </a:r>
            <a:r>
              <a:rPr lang="en-GB" dirty="0" err="1"/>
              <a:t>Cholesterol_AD</a:t>
            </a:r>
            <a:r>
              <a:rPr lang="en-GB" dirty="0"/>
              <a:t> decreases by 0.02. </a:t>
            </a:r>
          </a:p>
          <a:p>
            <a:r>
              <a:rPr lang="en-GB" dirty="0"/>
              <a:t>For every increase in age HDL_AD increase by 0.005</a:t>
            </a:r>
          </a:p>
          <a:p>
            <a:r>
              <a:rPr lang="en-GB" dirty="0"/>
              <a:t>For every increase in age LDL_AD decreases by  0.013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0381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D0D6-6CEF-41E5-ABCD-688BAF66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Linear Regression Model to Predict values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4EEC655-138D-4A90-A098-F4A7C0D543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631115"/>
              </p:ext>
            </p:extLst>
          </p:nvPr>
        </p:nvGraphicFramePr>
        <p:xfrm>
          <a:off x="833295" y="2970820"/>
          <a:ext cx="6889032" cy="299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7CAFC16-1C50-4685-8D36-AE3066D6E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95" y="1883742"/>
            <a:ext cx="2380841" cy="6368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7DC2A8-582C-4446-B6FF-7A9FEB933FAE}"/>
              </a:ext>
            </a:extLst>
          </p:cNvPr>
          <p:cNvSpPr txBox="1"/>
          <p:nvPr/>
        </p:nvSpPr>
        <p:spPr>
          <a:xfrm>
            <a:off x="3355416" y="1883742"/>
            <a:ext cx="5062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This function allows you to quickly read in a separate file with variables you want to predict with your model. </a:t>
            </a:r>
          </a:p>
        </p:txBody>
      </p:sp>
    </p:spTree>
    <p:extLst>
      <p:ext uri="{BB962C8B-B14F-4D97-AF65-F5344CB8AC3E}">
        <p14:creationId xmlns:p14="http://schemas.microsoft.com/office/powerpoint/2010/main" val="2528889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5823-FA39-483B-B829-CB3D408CF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035713" cy="693322"/>
          </a:xfrm>
        </p:spPr>
        <p:txBody>
          <a:bodyPr>
            <a:normAutofit/>
          </a:bodyPr>
          <a:lstStyle/>
          <a:p>
            <a:r>
              <a:rPr lang="en-GB" dirty="0"/>
              <a:t>Other Statistical Functions in Python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DA6FCF-384D-4626-9640-A11D2C692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855" y="2041974"/>
            <a:ext cx="4072702" cy="288551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B9EEED-DFDD-4E05-9532-4034558457EE}"/>
              </a:ext>
            </a:extLst>
          </p:cNvPr>
          <p:cNvSpPr txBox="1"/>
          <p:nvPr/>
        </p:nvSpPr>
        <p:spPr>
          <a:xfrm>
            <a:off x="521472" y="1653510"/>
            <a:ext cx="2876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Ordinary Least Squares Regression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98B651-7023-4BB3-88B9-7B9E8BA3D3CE}"/>
              </a:ext>
            </a:extLst>
          </p:cNvPr>
          <p:cNvSpPr txBox="1"/>
          <p:nvPr/>
        </p:nvSpPr>
        <p:spPr>
          <a:xfrm>
            <a:off x="5010801" y="1238011"/>
            <a:ext cx="43137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Accuracy score tells you how accurate your model is based on the confusion matrix.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Precision tells you true positive is correct 91% of the time for people who survived and 50% for people who died.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endParaRPr lang="en-GB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618C2D-83A7-447D-A9F7-78AA7B604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310" y="4733081"/>
            <a:ext cx="2995104" cy="17266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16F4BD-506C-4476-B35D-EA284CEE3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310" y="2087612"/>
            <a:ext cx="3085366" cy="171060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C277312-7144-4B42-8875-234C70F8397C}"/>
              </a:ext>
            </a:extLst>
          </p:cNvPr>
          <p:cNvSpPr txBox="1"/>
          <p:nvPr/>
        </p:nvSpPr>
        <p:spPr>
          <a:xfrm>
            <a:off x="5057894" y="3923100"/>
            <a:ext cx="354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Random Forest Classification Report, Confusion Matrix and Accuracy score. 91% Specificity Rate for true negative results.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4B2E98-B9C1-44A3-8540-43E343F34F4B}"/>
              </a:ext>
            </a:extLst>
          </p:cNvPr>
          <p:cNvSpPr txBox="1"/>
          <p:nvPr/>
        </p:nvSpPr>
        <p:spPr>
          <a:xfrm>
            <a:off x="8355185" y="2228102"/>
            <a:ext cx="3167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F1-Score is a way of combining precision and recall of a model and is the harmonic mean of both. 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49126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2E0A-73E9-4492-B1C6-733CF272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Set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224184-FD2B-477F-BA1D-72BE9DC19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675" y="1433314"/>
            <a:ext cx="10585763" cy="199568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959880-1869-4344-AE63-1B1EA76BF38E}"/>
              </a:ext>
            </a:extLst>
          </p:cNvPr>
          <p:cNvSpPr txBox="1"/>
          <p:nvPr/>
        </p:nvSpPr>
        <p:spPr>
          <a:xfrm>
            <a:off x="532657" y="3473150"/>
            <a:ext cx="105857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Anon-ID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Age – Age of Patient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Sex - Male or 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err="1"/>
              <a:t>DateAdmission</a:t>
            </a:r>
            <a:r>
              <a:rPr lang="en-GB" sz="1200" dirty="0"/>
              <a:t> – Date when patient was admitted into the hospital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Type of Stroke – Infarction, Bleed or Subarachnoid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err="1"/>
              <a:t>DateDischarged</a:t>
            </a:r>
            <a:r>
              <a:rPr lang="en-GB" sz="1200" dirty="0"/>
              <a:t> – Date when patient was discharged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err="1"/>
              <a:t>LoS</a:t>
            </a:r>
            <a:r>
              <a:rPr lang="en-GB" sz="1200" dirty="0"/>
              <a:t> – Length of stay in hospital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err="1"/>
              <a:t>BrainScan</a:t>
            </a:r>
            <a:r>
              <a:rPr lang="en-GB" sz="1200" dirty="0"/>
              <a:t> – Whether a brain scan was conducted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err="1"/>
              <a:t>Cholesterol_AD</a:t>
            </a:r>
            <a:r>
              <a:rPr lang="en-GB" sz="1200" dirty="0"/>
              <a:t> – Cholesterol level at admission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HDL_AD – HDL level at admission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LDL_AD – LDL level at admission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err="1"/>
              <a:t>StatusDischarge</a:t>
            </a:r>
            <a:r>
              <a:rPr lang="en-GB" sz="1200" dirty="0"/>
              <a:t> – 1 = Alive 2=Dead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783D00-0EC4-49D1-AE0F-C0DDD4B5B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100" y="814896"/>
            <a:ext cx="2153406" cy="41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1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7B21-343C-45E8-97ED-3E5A49C1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 of Patients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8A3A-4FEF-4407-AEF2-CFAEAF24D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825"/>
            <a:ext cx="8596668" cy="4577537"/>
          </a:xfrm>
        </p:spPr>
        <p:txBody>
          <a:bodyPr/>
          <a:lstStyle/>
          <a:p>
            <a:r>
              <a:rPr lang="en-GB" dirty="0"/>
              <a:t>Cleaning up Sex column;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7CD07B-47C9-463E-A327-12B730109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529" y="1843099"/>
            <a:ext cx="4255590" cy="11415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5AFEFA-0181-4CB2-9A14-E04417FED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17" y="3090113"/>
            <a:ext cx="3531762" cy="26488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126661-5A18-4D1C-A270-F87F776FADA5}"/>
              </a:ext>
            </a:extLst>
          </p:cNvPr>
          <p:cNvSpPr txBox="1"/>
          <p:nvPr/>
        </p:nvSpPr>
        <p:spPr>
          <a:xfrm>
            <a:off x="4762368" y="3682032"/>
            <a:ext cx="4713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Average age of all patients is 77.52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Standard deviation is 12.24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Median age = 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Almost follows a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98240288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8285C-8FEB-4ED7-B372-2552BACDE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 of Male and Female Patients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023634-67A6-416F-A0F7-E7E52752A9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965664"/>
              </p:ext>
            </p:extLst>
          </p:nvPr>
        </p:nvGraphicFramePr>
        <p:xfrm>
          <a:off x="850711" y="1455761"/>
          <a:ext cx="4722125" cy="1797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FC93D6B-E2F9-466D-9937-E3D215DBB4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896134"/>
              </p:ext>
            </p:extLst>
          </p:nvPr>
        </p:nvGraphicFramePr>
        <p:xfrm>
          <a:off x="714233" y="3339152"/>
          <a:ext cx="4462818" cy="2335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D6F7F8D-D76C-4EA3-8131-1CC6DD77F83F}"/>
              </a:ext>
            </a:extLst>
          </p:cNvPr>
          <p:cNvSpPr txBox="1"/>
          <p:nvPr/>
        </p:nvSpPr>
        <p:spPr>
          <a:xfrm>
            <a:off x="5709313" y="1930400"/>
            <a:ext cx="4057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Mean age of Female patients – 80.13</a:t>
            </a:r>
          </a:p>
          <a:p>
            <a:r>
              <a:rPr lang="en-GB" dirty="0"/>
              <a:t>Mean age of Male patients – 74.74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C39BD-9AB6-4FE1-9389-44F7E73E4240}"/>
              </a:ext>
            </a:extLst>
          </p:cNvPr>
          <p:cNvSpPr txBox="1"/>
          <p:nvPr/>
        </p:nvSpPr>
        <p:spPr>
          <a:xfrm>
            <a:off x="5848065" y="4183841"/>
            <a:ext cx="3780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51.70% of patients are Males</a:t>
            </a:r>
          </a:p>
          <a:p>
            <a:r>
              <a:rPr lang="en-GB" dirty="0"/>
              <a:t>48.30% of patients are Females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FC93D6B-E2F9-466D-9937-E3D215DBB4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3241853"/>
              </p:ext>
            </p:extLst>
          </p:nvPr>
        </p:nvGraphicFramePr>
        <p:xfrm>
          <a:off x="677333" y="3429000"/>
          <a:ext cx="5170731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5285720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0F0F-CD65-4326-AA41-77E326588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679645" cy="682388"/>
          </a:xfrm>
        </p:spPr>
        <p:txBody>
          <a:bodyPr/>
          <a:lstStyle/>
          <a:p>
            <a:r>
              <a:rPr lang="en-GB" dirty="0"/>
              <a:t>Type of Strokes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286F4E-A875-44B3-AB06-8C005BC79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5" y="2743277"/>
            <a:ext cx="3571165" cy="35051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AC9D5E-E89B-4E84-B160-2AF2B8ABEEB7}"/>
              </a:ext>
            </a:extLst>
          </p:cNvPr>
          <p:cNvSpPr txBox="1"/>
          <p:nvPr/>
        </p:nvSpPr>
        <p:spPr>
          <a:xfrm>
            <a:off x="5431808" y="3832723"/>
            <a:ext cx="4415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Infarction strokes make up 85.4%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Bleed strokes make up 13.5%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Subarachnoid make up a small 1.1%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D927DC-F000-4813-A09A-0B88EF78D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81" y="1971059"/>
            <a:ext cx="4200240" cy="591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95AB7A-E47C-477B-988B-76D4EC439285}"/>
              </a:ext>
            </a:extLst>
          </p:cNvPr>
          <p:cNvSpPr txBox="1"/>
          <p:nvPr/>
        </p:nvSpPr>
        <p:spPr>
          <a:xfrm>
            <a:off x="767548" y="1456998"/>
            <a:ext cx="3918184" cy="37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Cleaning up </a:t>
            </a:r>
            <a:r>
              <a:rPr lang="en-GB" dirty="0" err="1"/>
              <a:t>TypeofStroke</a:t>
            </a:r>
            <a:r>
              <a:rPr lang="en-GB" dirty="0"/>
              <a:t> column;</a:t>
            </a:r>
          </a:p>
        </p:txBody>
      </p:sp>
    </p:spTree>
    <p:extLst>
      <p:ext uri="{BB962C8B-B14F-4D97-AF65-F5344CB8AC3E}">
        <p14:creationId xmlns:p14="http://schemas.microsoft.com/office/powerpoint/2010/main" val="425361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EFAB-E5C5-4A68-9484-6E1BFB8B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05" y="462701"/>
            <a:ext cx="8596668" cy="1320800"/>
          </a:xfrm>
        </p:spPr>
        <p:txBody>
          <a:bodyPr/>
          <a:lstStyle/>
          <a:p>
            <a:r>
              <a:rPr lang="en-GB" dirty="0"/>
              <a:t>Survival Percentage of Strokes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C9BFDBF-B200-421C-B721-29B1D387A1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3476346"/>
              </p:ext>
            </p:extLst>
          </p:nvPr>
        </p:nvGraphicFramePr>
        <p:xfrm>
          <a:off x="3283725" y="1554625"/>
          <a:ext cx="5014114" cy="2949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C6B09A24-EA2B-4D6A-9494-3A054A8C17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954020"/>
              </p:ext>
            </p:extLst>
          </p:nvPr>
        </p:nvGraphicFramePr>
        <p:xfrm>
          <a:off x="109182" y="1554625"/>
          <a:ext cx="4647063" cy="3066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4680E4A-7EE5-4EEC-A082-ABE045927A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9148739"/>
              </p:ext>
            </p:extLst>
          </p:nvPr>
        </p:nvGraphicFramePr>
        <p:xfrm>
          <a:off x="7245487" y="1442400"/>
          <a:ext cx="4576826" cy="3005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691C0CF-CED7-4B07-A257-D9EB6B954FE7}"/>
              </a:ext>
            </a:extLst>
          </p:cNvPr>
          <p:cNvSpPr txBox="1"/>
          <p:nvPr/>
        </p:nvSpPr>
        <p:spPr>
          <a:xfrm>
            <a:off x="1137313" y="4767618"/>
            <a:ext cx="8088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Bleed strokes seem to be the most lethal with 36.8% of patience dying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Subarachnoid strokes 2</a:t>
            </a:r>
            <a:r>
              <a:rPr lang="en-GB" baseline="30000" dirty="0"/>
              <a:t>nd</a:t>
            </a:r>
            <a:r>
              <a:rPr lang="en-GB" dirty="0"/>
              <a:t> lethal with 29.9% patience dying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Infarction strokes the least dangerous with 81.3% of patience surviving. </a:t>
            </a:r>
          </a:p>
        </p:txBody>
      </p:sp>
    </p:spTree>
    <p:extLst>
      <p:ext uri="{BB962C8B-B14F-4D97-AF65-F5344CB8AC3E}">
        <p14:creationId xmlns:p14="http://schemas.microsoft.com/office/powerpoint/2010/main" val="63865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1906-6024-4C1A-AFF1-35EB3D9B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of Stay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4E206E-F4C3-4495-89AA-7A81DB2D6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03765"/>
            <a:ext cx="3802471" cy="2851853"/>
          </a:xfr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EA4BAE1-7769-487E-9A11-F107DE7BA4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6886749"/>
              </p:ext>
            </p:extLst>
          </p:nvPr>
        </p:nvGraphicFramePr>
        <p:xfrm>
          <a:off x="5274860" y="165809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DA97E1-14C9-4325-9606-3475D4D8A09E}"/>
              </a:ext>
            </a:extLst>
          </p:cNvPr>
          <p:cNvSpPr txBox="1"/>
          <p:nvPr/>
        </p:nvSpPr>
        <p:spPr>
          <a:xfrm>
            <a:off x="983811" y="4599744"/>
            <a:ext cx="7597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 average patience are staying around 14 days with standard deviation of 13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Subarachnoid patience tend to have quick turnaround and stay between 3 to 4 days only.  </a:t>
            </a:r>
          </a:p>
        </p:txBody>
      </p:sp>
    </p:spTree>
    <p:extLst>
      <p:ext uri="{BB962C8B-B14F-4D97-AF65-F5344CB8AC3E}">
        <p14:creationId xmlns:p14="http://schemas.microsoft.com/office/powerpoint/2010/main" val="308390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C52F-306E-4CDB-B3C5-9B3ECF32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Brain Scan Survival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75E30-BAD8-41EF-91AD-E3E241F7E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2626"/>
            <a:ext cx="8889747" cy="423386"/>
          </a:xfrm>
        </p:spPr>
        <p:txBody>
          <a:bodyPr>
            <a:normAutofit fontScale="92500"/>
          </a:bodyPr>
          <a:lstStyle/>
          <a:p>
            <a:r>
              <a:rPr lang="en-GB" dirty="0"/>
              <a:t>Note only 8512 entries where made in the </a:t>
            </a:r>
            <a:r>
              <a:rPr lang="en-GB" dirty="0" err="1"/>
              <a:t>BrainScan</a:t>
            </a:r>
            <a:r>
              <a:rPr lang="en-GB" dirty="0"/>
              <a:t> meaning 5685 entries are blank.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5C03B76-2C24-4832-9FBB-C959AA67B9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8046829"/>
              </p:ext>
            </p:extLst>
          </p:nvPr>
        </p:nvGraphicFramePr>
        <p:xfrm>
          <a:off x="275230" y="2102209"/>
          <a:ext cx="451513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411C4FD-2E85-4429-A149-8FD218D06F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3272490"/>
              </p:ext>
            </p:extLst>
          </p:nvPr>
        </p:nvGraphicFramePr>
        <p:xfrm>
          <a:off x="5174776" y="212540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63F7B85-49A8-4669-A326-6084D4BE789A}"/>
              </a:ext>
            </a:extLst>
          </p:cNvPr>
          <p:cNvSpPr txBox="1"/>
          <p:nvPr/>
        </p:nvSpPr>
        <p:spPr>
          <a:xfrm>
            <a:off x="1137313" y="5008728"/>
            <a:ext cx="8193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Patience who have a brain scan have a greater chance of surviving than those patience who do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Patience are 3.51 times likely to survive if a Brain Scan is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Missing values could change the results</a:t>
            </a:r>
          </a:p>
        </p:txBody>
      </p:sp>
    </p:spTree>
    <p:extLst>
      <p:ext uri="{BB962C8B-B14F-4D97-AF65-F5344CB8AC3E}">
        <p14:creationId xmlns:p14="http://schemas.microsoft.com/office/powerpoint/2010/main" val="59419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5DF9-B125-4374-B1C9-69800DAB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Series Analysis by Year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036705F-F7BE-46E6-973A-EFC0BDC7D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157" y="1578254"/>
            <a:ext cx="3411136" cy="74358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D3E811-0465-4488-8737-A5B58A7F06F7}"/>
              </a:ext>
            </a:extLst>
          </p:cNvPr>
          <p:cNvSpPr txBox="1"/>
          <p:nvPr/>
        </p:nvSpPr>
        <p:spPr>
          <a:xfrm>
            <a:off x="4707306" y="1607234"/>
            <a:ext cx="4180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Adding in Year, Month, week and weekday column.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92CE51-D69A-4289-9017-68E51745F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11" y="2746159"/>
            <a:ext cx="8143261" cy="21715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2E527-10A5-447A-8596-34722C6DCAD7}"/>
              </a:ext>
            </a:extLst>
          </p:cNvPr>
          <p:cNvSpPr txBox="1"/>
          <p:nvPr/>
        </p:nvSpPr>
        <p:spPr>
          <a:xfrm>
            <a:off x="1291148" y="5090029"/>
            <a:ext cx="7103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was a sharp fall in 2008(could be due to missing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Over 900 patience per year being admitted to hospital for strokes</a:t>
            </a:r>
          </a:p>
        </p:txBody>
      </p:sp>
    </p:spTree>
    <p:extLst>
      <p:ext uri="{BB962C8B-B14F-4D97-AF65-F5344CB8AC3E}">
        <p14:creationId xmlns:p14="http://schemas.microsoft.com/office/powerpoint/2010/main" val="333382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761</TotalTime>
  <Words>979</Words>
  <Application>Microsoft Office PowerPoint</Application>
  <PresentationFormat>Widescreen</PresentationFormat>
  <Paragraphs>132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Patient Stroke Analysis in Python</vt:lpstr>
      <vt:lpstr>Data Set Summary</vt:lpstr>
      <vt:lpstr>Age of Patients </vt:lpstr>
      <vt:lpstr>Age of Male and Female Patients</vt:lpstr>
      <vt:lpstr>Type of Strokes</vt:lpstr>
      <vt:lpstr>Survival Percentage of Strokes</vt:lpstr>
      <vt:lpstr>Length of Stay</vt:lpstr>
      <vt:lpstr>Brain Scan Survival </vt:lpstr>
      <vt:lpstr>Time Series Analysis by Year</vt:lpstr>
      <vt:lpstr>Time Series Analysis by Month</vt:lpstr>
      <vt:lpstr>Time Series Analysis by Week</vt:lpstr>
      <vt:lpstr>Cholestorel_AD, HDL_AD and LDL_AD Levels at Admission</vt:lpstr>
      <vt:lpstr>Male and Female Cholesterol_AD level</vt:lpstr>
      <vt:lpstr>Correlation of dataset  </vt:lpstr>
      <vt:lpstr>Linear Regression of Age vs LoS, Cholestorol_AD, HDL_AD and LDL_AD</vt:lpstr>
      <vt:lpstr>Conclusion</vt:lpstr>
      <vt:lpstr>Using Linear Regression Model to Predict values</vt:lpstr>
      <vt:lpstr>Other Statistical Functions in Python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Stroke Analysis in Python</dc:title>
  <dc:creator>Mangesh Rai</dc:creator>
  <cp:lastModifiedBy>Mangesh Rai</cp:lastModifiedBy>
  <cp:revision>55</cp:revision>
  <dcterms:created xsi:type="dcterms:W3CDTF">2021-02-03T19:59:05Z</dcterms:created>
  <dcterms:modified xsi:type="dcterms:W3CDTF">2021-02-04T23:57:00Z</dcterms:modified>
</cp:coreProperties>
</file>