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6E5AE1-FAFB-4FD8-B3EB-D0FD2433BDAC}">
  <a:tblStyle styleId="{7E6E5AE1-FAFB-4FD8-B3EB-D0FD2433BDA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d317bdad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d317bdad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Ishtiaq</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314cf19e9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314cf19e9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14cf19e9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314cf19e9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14cf19e9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314cf19e9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d317bdad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d317bdad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1735b22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1735b22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31735b226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31735b226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d317bdad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d317bdad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Ishtiaq</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1735b226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1735b226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2d317bdad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2d317bdad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Michael and Kelsey and Will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Distribution and continued worked:</a:t>
            </a:r>
            <a:endParaRPr/>
          </a:p>
          <a:p>
            <a:pPr indent="0" lvl="0" marL="0" rtl="0" algn="l">
              <a:spcBef>
                <a:spcPts val="0"/>
              </a:spcBef>
              <a:spcAft>
                <a:spcPts val="0"/>
              </a:spcAft>
              <a:buClr>
                <a:schemeClr val="dk1"/>
              </a:buClr>
              <a:buSzPts val="1100"/>
              <a:buFont typeface="Arial"/>
              <a:buNone/>
            </a:pPr>
            <a:r>
              <a:rPr lang="en"/>
              <a:t>	This project will be available on GitHub for any future work considered.  The API key is provided in the submitted notebook but will be removed from the GitHub based source code. Those continuing this work will have to obtain an API key through RapidAPI.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Future work can include: larger/different data sets, work identifying words with the highest variance (those with the highest relative weights), analyzing the difference between reviews from verified purchasers and non-verified purchasers or reviews from different regions.</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d317bdad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d317bdad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Kelsey and Will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2d317bdad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2d317bdad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2d317bdad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2d317bdad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Kelsey and Will</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2d317bdad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2d317bdad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we are going to delve into how our code works.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d317bdad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d317bdad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looked at two options for accessing Amazon review data.  Our first choice was to use Amazon’s own API solution but we ran into issues getting AWS approval for API access.  We, instead, opted to use RapidAPI which, though it is a paid subscription service, worked well and had all the features we needed.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of the three </a:t>
            </a:r>
            <a:r>
              <a:rPr lang="en"/>
              <a:t>variants</a:t>
            </a:r>
            <a:r>
              <a:rPr lang="en"/>
              <a:t> of Nintendo Switch for sale on Amazon, we first check to see if the downloaded dataset already exists on file.  If not, we make a request to fetch reviews one page at a time.  Each page contains up to ten reviews and is returned in JSON format.  Each review on the page contains review specific data, such as: star rating, review, reviewed product id, and so on.  We continue to request pages one at a time until one of three things happen: we reach our configurable softcap for number of requests, we start to receive empty review sets (which signifies there are no more reviews available for that product), or we reach the hard cap number for maximum pages which reflects the previously determined max number of reviews per product.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40674b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40674be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each </a:t>
            </a:r>
            <a:r>
              <a:rPr lang="en"/>
              <a:t>review</a:t>
            </a:r>
            <a:r>
              <a:rPr lang="en"/>
              <a:t> page is returned, we add each </a:t>
            </a:r>
            <a:r>
              <a:rPr lang="en"/>
              <a:t>individual</a:t>
            </a:r>
            <a:r>
              <a:rPr lang="en"/>
              <a:t> review to a list of previous reviews for that product.</a:t>
            </a:r>
            <a:endParaRPr/>
          </a:p>
          <a:p>
            <a:pPr indent="0" lvl="0" marL="0" rtl="0" algn="l">
              <a:spcBef>
                <a:spcPts val="0"/>
              </a:spcBef>
              <a:spcAft>
                <a:spcPts val="0"/>
              </a:spcAft>
              <a:buNone/>
            </a:pPr>
            <a:r>
              <a:rPr lang="en"/>
              <a:t>When we reach the end of our request loop, since we want to conserve the number of requests we make, we save the list into a JSON file to disk.</a:t>
            </a:r>
            <a:endParaRPr/>
          </a:p>
          <a:p>
            <a:pPr indent="0" lvl="0" marL="0" rtl="0" algn="l">
              <a:spcBef>
                <a:spcPts val="0"/>
              </a:spcBef>
              <a:spcAft>
                <a:spcPts val="0"/>
              </a:spcAft>
              <a:buNone/>
            </a:pPr>
            <a:r>
              <a:rPr lang="en"/>
              <a:t>Each product’s review set is stored in it’s own file so that product reviews can be investigated individually and re-fetching a product’s full review set doesn’t require us to re-fetch them all.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d317bdad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d317bdad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Mike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t>
            </a:r>
            <a:r>
              <a:rPr lang="en"/>
              <a:t>fields</a:t>
            </a:r>
            <a:r>
              <a:rPr lang="en"/>
              <a:t> that are returned by the API for each Amazon review consist of the information here..</a:t>
            </a:r>
            <a:endParaRPr/>
          </a:p>
          <a:p>
            <a:pPr indent="0" lvl="0" marL="0" rtl="0" algn="l">
              <a:spcBef>
                <a:spcPts val="0"/>
              </a:spcBef>
              <a:spcAft>
                <a:spcPts val="0"/>
              </a:spcAft>
              <a:buNone/>
            </a:pPr>
            <a:r>
              <a:rPr lang="en"/>
              <a:t>Even though we only use a handful of fields, we still store the full dataset for any future needs.</a:t>
            </a:r>
            <a:endParaRPr/>
          </a:p>
          <a:p>
            <a:pPr indent="0" lvl="0" marL="0" rtl="0" algn="l">
              <a:spcBef>
                <a:spcPts val="0"/>
              </a:spcBef>
              <a:spcAft>
                <a:spcPts val="0"/>
              </a:spcAft>
              <a:buNone/>
            </a:pPr>
            <a:r>
              <a:rPr lang="en"/>
              <a:t>The fields relevant to us, for this process are: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ASIN (the unique ID given to each Amazon product) by which we request and store reviews.</a:t>
            </a:r>
            <a:endParaRPr/>
          </a:p>
          <a:p>
            <a:pPr indent="0" lvl="0" marL="0" rtl="0" algn="l">
              <a:spcBef>
                <a:spcPts val="0"/>
              </a:spcBef>
              <a:spcAft>
                <a:spcPts val="0"/>
              </a:spcAft>
              <a:buNone/>
            </a:pPr>
            <a:r>
              <a:rPr lang="en"/>
              <a:t>Rating: Which is the 1-5 star rating that  the reviewer gave to the product.</a:t>
            </a:r>
            <a:endParaRPr/>
          </a:p>
          <a:p>
            <a:pPr indent="0" lvl="0" marL="0" rtl="0" algn="l">
              <a:spcBef>
                <a:spcPts val="0"/>
              </a:spcBef>
              <a:spcAft>
                <a:spcPts val="0"/>
              </a:spcAft>
              <a:buNone/>
            </a:pPr>
            <a:r>
              <a:rPr lang="en"/>
              <a:t>Title: The title of the review given by the reviewer</a:t>
            </a:r>
            <a:endParaRPr/>
          </a:p>
          <a:p>
            <a:pPr indent="0" lvl="0" marL="0" rtl="0" algn="l">
              <a:spcBef>
                <a:spcPts val="0"/>
              </a:spcBef>
              <a:spcAft>
                <a:spcPts val="0"/>
              </a:spcAft>
              <a:buClr>
                <a:schemeClr val="dk1"/>
              </a:buClr>
              <a:buSzPts val="1100"/>
              <a:buFont typeface="Arial"/>
              <a:buNone/>
            </a:pPr>
            <a:r>
              <a:rPr lang="en"/>
              <a:t>And the review field which contains the reviewer’s </a:t>
            </a:r>
            <a:r>
              <a:rPr lang="en"/>
              <a:t>text</a:t>
            </a: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2d317bdad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2d317bdad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Kelsey and Will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Once we received the data from the API, we then parsed our data. Our code reads each review and looks at each word individually. But, to make our code effective, we need to clean up the reviews.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we removed the 100 most common English words as well a some other common words that we saw within the reviews. Some examples of these words are “I”, “is”, “that”, and “the”. These words held no value for our purposes so we removed them so that they wouldn’t be taken into account throughout the rest of our code.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removed all the non-alpha characters. This means that we would remove all punctuation, numbers and any other random characters. We wanted to do this because they are again, irrelevant for our code and also removing them </a:t>
            </a:r>
            <a:r>
              <a:rPr lang="en"/>
              <a:t>allows</a:t>
            </a:r>
            <a:r>
              <a:rPr lang="en"/>
              <a:t> there to be no difference between someone saying “awesome.” and “awesome!” because they will both be just awesome with no punctuation and the words can be counted the same.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we made all of the letters lowercase.This way, there is no difference between “Good” with a capital G and “good” with a lowercase g and the words would be counted the same.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example of the data parsing is shown at the bottom of the slide, so the sentence “Such a great product! Great packaging and such a fun time. I 100% </a:t>
            </a:r>
            <a:r>
              <a:rPr lang="en"/>
              <a:t>recommend</a:t>
            </a:r>
            <a:r>
              <a:rPr lang="en"/>
              <a:t> this product.” Because of the cleaning up that we did in our code, “Such” with a </a:t>
            </a:r>
            <a:r>
              <a:rPr lang="en"/>
              <a:t>capital</a:t>
            </a:r>
            <a:r>
              <a:rPr lang="en"/>
              <a:t> “S” and “such” with a lowercase “s” are counted as the same and, “product!” and “product.” are counted the same. Also “100%” is not </a:t>
            </a:r>
            <a:r>
              <a:rPr lang="en"/>
              <a:t>included</a:t>
            </a: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f183724c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f183724c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Kelsey and Will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based on the star value of the </a:t>
            </a:r>
            <a:r>
              <a:rPr lang="en"/>
              <a:t>review</a:t>
            </a:r>
            <a:r>
              <a:rPr lang="en"/>
              <a:t>, the words are tallied up into bad, neutral, and good buckets. Reviews with 1 and 2 star ratings are considered bad reviews, reviews </a:t>
            </a:r>
            <a:r>
              <a:rPr lang="en"/>
              <a:t>with</a:t>
            </a:r>
            <a:r>
              <a:rPr lang="en"/>
              <a:t> 3 star ratings are considered neutral, and reviews with 4 and 5 star reviews are considered good.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by the time we have parsed all the reviews, we will have a bucket of good words with a count for each word for how many times it is in each good review as well as the same for neutral and bad reviews.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github.com/MF80/DSCI511-TermProject" TargetMode="Externa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82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  Term Project Presentation</a:t>
            </a:r>
            <a:endParaRPr/>
          </a:p>
          <a:p>
            <a:pPr indent="0" lvl="0" marL="0" rtl="0" algn="ctr">
              <a:spcBef>
                <a:spcPts val="0"/>
              </a:spcBef>
              <a:spcAft>
                <a:spcPts val="0"/>
              </a:spcAft>
              <a:buNone/>
            </a:pPr>
            <a:r>
              <a:rPr lang="en" sz="3600"/>
              <a:t>Sentiment Analysis</a:t>
            </a:r>
            <a:r>
              <a:rPr lang="en"/>
              <a:t> </a:t>
            </a:r>
            <a:endParaRPr/>
          </a:p>
        </p:txBody>
      </p:sp>
      <p:sp>
        <p:nvSpPr>
          <p:cNvPr id="55" name="Google Shape;55;p13"/>
          <p:cNvSpPr txBox="1"/>
          <p:nvPr>
            <p:ph idx="1" type="subTitle"/>
          </p:nvPr>
        </p:nvSpPr>
        <p:spPr>
          <a:xfrm>
            <a:off x="311700" y="2834125"/>
            <a:ext cx="8520600" cy="1702800"/>
          </a:xfrm>
          <a:prstGeom prst="rect">
            <a:avLst/>
          </a:prstGeom>
        </p:spPr>
        <p:txBody>
          <a:bodyPr anchorCtr="0" anchor="t" bIns="91425" lIns="91425" spcFirstLastPara="1" rIns="91425" wrap="square" tIns="91425">
            <a:normAutofit fontScale="70000" lnSpcReduction="20000"/>
          </a:bodyPr>
          <a:lstStyle/>
          <a:p>
            <a:pPr indent="0" lvl="0" marL="0" rtl="0" algn="ctr">
              <a:spcBef>
                <a:spcPts val="0"/>
              </a:spcBef>
              <a:spcAft>
                <a:spcPts val="0"/>
              </a:spcAft>
              <a:buNone/>
            </a:pPr>
            <a:r>
              <a:rPr lang="en"/>
              <a:t>DSCI511 Spring 2022</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Kelsey Muckelbauer</a:t>
            </a:r>
            <a:endParaRPr/>
          </a:p>
          <a:p>
            <a:pPr indent="0" lvl="0" marL="0" rtl="0" algn="ctr">
              <a:spcBef>
                <a:spcPts val="0"/>
              </a:spcBef>
              <a:spcAft>
                <a:spcPts val="0"/>
              </a:spcAft>
              <a:buNone/>
            </a:pPr>
            <a:r>
              <a:rPr lang="en"/>
              <a:t>Michael Fenton</a:t>
            </a:r>
            <a:endParaRPr/>
          </a:p>
          <a:p>
            <a:pPr indent="0" lvl="0" marL="0" rtl="0" algn="ctr">
              <a:spcBef>
                <a:spcPts val="0"/>
              </a:spcBef>
              <a:spcAft>
                <a:spcPts val="0"/>
              </a:spcAft>
              <a:buNone/>
            </a:pPr>
            <a:r>
              <a:rPr lang="en"/>
              <a:t>Will Wu</a:t>
            </a:r>
            <a:endParaRPr/>
          </a:p>
          <a:p>
            <a:pPr indent="0" lvl="0" marL="0" rtl="0" algn="ctr">
              <a:spcBef>
                <a:spcPts val="0"/>
              </a:spcBef>
              <a:spcAft>
                <a:spcPts val="0"/>
              </a:spcAft>
              <a:buNone/>
            </a:pPr>
            <a:r>
              <a:rPr lang="en"/>
              <a:t>Ishtiaq Shahriar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Multinomial Naive Bayes Classifier </a:t>
            </a:r>
            <a:endParaRPr/>
          </a:p>
        </p:txBody>
      </p:sp>
      <p:sp>
        <p:nvSpPr>
          <p:cNvPr id="124" name="Google Shape;124;p22"/>
          <p:cNvSpPr txBox="1"/>
          <p:nvPr>
            <p:ph idx="1" type="body"/>
          </p:nvPr>
        </p:nvSpPr>
        <p:spPr>
          <a:xfrm>
            <a:off x="311700" y="863550"/>
            <a:ext cx="44643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Calculate </a:t>
            </a:r>
            <a:r>
              <a:rPr i="1" lang="en"/>
              <a:t>P(c</a:t>
            </a:r>
            <a:r>
              <a:rPr baseline="-25000" i="1" lang="en"/>
              <a:t>j</a:t>
            </a:r>
            <a:r>
              <a:rPr i="1" lang="en"/>
              <a:t>)</a:t>
            </a:r>
            <a:r>
              <a:rPr lang="en"/>
              <a:t> (prior) terms</a:t>
            </a:r>
            <a:endParaRPr/>
          </a:p>
          <a:p>
            <a:pPr indent="-317500" lvl="1" marL="914400" rtl="0" algn="l">
              <a:spcBef>
                <a:spcPts val="0"/>
              </a:spcBef>
              <a:spcAft>
                <a:spcPts val="0"/>
              </a:spcAft>
              <a:buSzPts val="1400"/>
              <a:buChar char="○"/>
            </a:pPr>
            <a:r>
              <a:rPr lang="en"/>
              <a:t>For each </a:t>
            </a:r>
            <a:r>
              <a:rPr i="1" lang="en"/>
              <a:t>c</a:t>
            </a:r>
            <a:r>
              <a:rPr baseline="-25000" i="1" lang="en"/>
              <a:t>j</a:t>
            </a:r>
            <a:r>
              <a:rPr baseline="-25000" lang="en"/>
              <a:t> </a:t>
            </a:r>
            <a:r>
              <a:rPr lang="en"/>
              <a:t>in C do</a:t>
            </a:r>
            <a:endParaRPr/>
          </a:p>
          <a:p>
            <a:pPr indent="-317500" lvl="2" marL="1371600" rtl="0" algn="l">
              <a:spcBef>
                <a:spcPts val="0"/>
              </a:spcBef>
              <a:spcAft>
                <a:spcPts val="0"/>
              </a:spcAft>
              <a:buSzPts val="1400"/>
              <a:buChar char="■"/>
            </a:pPr>
            <a:r>
              <a:rPr i="1" lang="en"/>
              <a:t>docs</a:t>
            </a:r>
            <a:r>
              <a:rPr baseline="-25000" i="1" lang="en"/>
              <a:t>j</a:t>
            </a:r>
            <a:r>
              <a:rPr lang="en"/>
              <a:t> ← all docs with class = </a:t>
            </a:r>
            <a:r>
              <a:rPr i="1" lang="en"/>
              <a:t>c</a:t>
            </a:r>
            <a:r>
              <a:rPr baseline="-25000" i="1" lang="en"/>
              <a:t>j</a:t>
            </a:r>
            <a:r>
              <a:rPr i="1" lang="en"/>
              <a:t> </a:t>
            </a:r>
            <a:endParaRPr i="1"/>
          </a:p>
          <a:p>
            <a:pPr indent="-317500" lvl="2" marL="1371600" rtl="0" algn="l">
              <a:spcBef>
                <a:spcPts val="0"/>
              </a:spcBef>
              <a:spcAft>
                <a:spcPts val="0"/>
              </a:spcAft>
              <a:buSzPts val="1400"/>
              <a:buChar char="■"/>
            </a:pPr>
            <a:r>
              <a:rPr i="1" lang="en"/>
              <a:t>P(c</a:t>
            </a:r>
            <a:r>
              <a:rPr baseline="-25000" i="1" lang="en"/>
              <a:t>j</a:t>
            </a:r>
            <a:r>
              <a:rPr i="1" lang="en"/>
              <a:t>)</a:t>
            </a:r>
            <a:r>
              <a:rPr lang="en"/>
              <a:t> ← </a:t>
            </a:r>
            <a:r>
              <a:rPr i="1" lang="en"/>
              <a:t>|docs</a:t>
            </a:r>
            <a:r>
              <a:rPr baseline="-25000" i="1" lang="en"/>
              <a:t>j</a:t>
            </a:r>
            <a:r>
              <a:rPr i="1" lang="en"/>
              <a:t>| / | total # documents|</a:t>
            </a:r>
            <a:endParaRPr i="1"/>
          </a:p>
        </p:txBody>
      </p:sp>
      <p:sp>
        <p:nvSpPr>
          <p:cNvPr id="125" name="Google Shape;125;p22"/>
          <p:cNvSpPr txBox="1"/>
          <p:nvPr>
            <p:ph idx="1" type="body"/>
          </p:nvPr>
        </p:nvSpPr>
        <p:spPr>
          <a:xfrm>
            <a:off x="4662600" y="1291100"/>
            <a:ext cx="4169700" cy="33345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Calculate </a:t>
            </a:r>
            <a:r>
              <a:rPr i="1" lang="en"/>
              <a:t>P(w</a:t>
            </a:r>
            <a:r>
              <a:rPr baseline="-25000" i="1" lang="en"/>
              <a:t>k</a:t>
            </a:r>
            <a:r>
              <a:rPr i="1" lang="en"/>
              <a:t>|</a:t>
            </a:r>
            <a:r>
              <a:rPr i="1" lang="en"/>
              <a:t>c</a:t>
            </a:r>
            <a:r>
              <a:rPr baseline="-25000" i="1" lang="en"/>
              <a:t>j</a:t>
            </a:r>
            <a:r>
              <a:rPr i="1" lang="en"/>
              <a:t>)</a:t>
            </a:r>
            <a:r>
              <a:rPr lang="en"/>
              <a:t> (likelihood) terms</a:t>
            </a:r>
            <a:endParaRPr/>
          </a:p>
          <a:p>
            <a:pPr indent="-317500" lvl="1" marL="914400" rtl="0" algn="l">
              <a:spcBef>
                <a:spcPts val="0"/>
              </a:spcBef>
              <a:spcAft>
                <a:spcPts val="0"/>
              </a:spcAft>
              <a:buSzPts val="1400"/>
              <a:buChar char="○"/>
            </a:pPr>
            <a:r>
              <a:rPr i="1" lang="en"/>
              <a:t>Text</a:t>
            </a:r>
            <a:r>
              <a:rPr baseline="-25000" i="1" lang="en"/>
              <a:t>j</a:t>
            </a:r>
            <a:r>
              <a:rPr lang="en"/>
              <a:t> ← single doc containing all </a:t>
            </a:r>
            <a:r>
              <a:rPr lang="en"/>
              <a:t>docs</a:t>
            </a:r>
            <a:endParaRPr/>
          </a:p>
          <a:p>
            <a:pPr indent="-317500" lvl="1" marL="914400" rtl="0" algn="l">
              <a:spcBef>
                <a:spcPts val="0"/>
              </a:spcBef>
              <a:spcAft>
                <a:spcPts val="0"/>
              </a:spcAft>
              <a:buSzPts val="1400"/>
              <a:buChar char="○"/>
            </a:pPr>
            <a:r>
              <a:rPr lang="en"/>
              <a:t>For each word </a:t>
            </a:r>
            <a:r>
              <a:rPr i="1" lang="en" sz="1800"/>
              <a:t>w</a:t>
            </a:r>
            <a:r>
              <a:rPr baseline="-25000" i="1" lang="en" sz="1800"/>
              <a:t>k</a:t>
            </a:r>
            <a:r>
              <a:rPr lang="en"/>
              <a:t> in Vocabulary</a:t>
            </a:r>
            <a:endParaRPr/>
          </a:p>
          <a:p>
            <a:pPr indent="-317500" lvl="2" marL="1371600" rtl="0" algn="l">
              <a:spcBef>
                <a:spcPts val="0"/>
              </a:spcBef>
              <a:spcAft>
                <a:spcPts val="0"/>
              </a:spcAft>
              <a:buSzPts val="1400"/>
              <a:buChar char="■"/>
            </a:pPr>
            <a:r>
              <a:rPr i="1" lang="en"/>
              <a:t>n</a:t>
            </a:r>
            <a:r>
              <a:rPr baseline="-25000" i="1" lang="en"/>
              <a:t>k</a:t>
            </a:r>
            <a:r>
              <a:rPr i="1" lang="en"/>
              <a:t> </a:t>
            </a:r>
            <a:r>
              <a:rPr lang="en"/>
              <a:t>← # of </a:t>
            </a:r>
            <a:r>
              <a:rPr lang="en"/>
              <a:t>occurrences</a:t>
            </a:r>
            <a:r>
              <a:rPr lang="en"/>
              <a:t> of </a:t>
            </a:r>
            <a:r>
              <a:rPr i="1" lang="en" sz="1800"/>
              <a:t>w</a:t>
            </a:r>
            <a:r>
              <a:rPr baseline="-25000" i="1" lang="en" sz="1800"/>
              <a:t>k</a:t>
            </a:r>
            <a:r>
              <a:rPr i="1" lang="en"/>
              <a:t> </a:t>
            </a:r>
            <a:r>
              <a:rPr lang="en"/>
              <a:t>in Text</a:t>
            </a:r>
            <a:r>
              <a:rPr baseline="-25000" lang="en" sz="1800"/>
              <a:t>j</a:t>
            </a:r>
            <a:endParaRPr/>
          </a:p>
          <a:p>
            <a:pPr indent="-317500" lvl="2" marL="1371600" rtl="0" algn="l">
              <a:spcBef>
                <a:spcPts val="0"/>
              </a:spcBef>
              <a:spcAft>
                <a:spcPts val="0"/>
              </a:spcAft>
              <a:buSzPts val="1400"/>
              <a:buChar char="■"/>
            </a:pPr>
            <a:r>
              <a:rPr i="1" lang="en"/>
              <a:t>P(</a:t>
            </a:r>
            <a:r>
              <a:rPr i="1" lang="en" sz="1800"/>
              <a:t>w</a:t>
            </a:r>
            <a:r>
              <a:rPr baseline="-25000" i="1" lang="en" sz="1800"/>
              <a:t>k</a:t>
            </a:r>
            <a:r>
              <a:rPr i="1" lang="en" sz="1800"/>
              <a:t>|</a:t>
            </a:r>
            <a:r>
              <a:rPr i="1" lang="en"/>
              <a:t>c</a:t>
            </a:r>
            <a:r>
              <a:rPr baseline="-25000" i="1" lang="en"/>
              <a:t>j</a:t>
            </a:r>
            <a:r>
              <a:rPr i="1" lang="en"/>
              <a:t>) ← (</a:t>
            </a:r>
            <a:r>
              <a:rPr i="1" lang="en"/>
              <a:t>n</a:t>
            </a:r>
            <a:r>
              <a:rPr baseline="-25000" i="1" lang="en"/>
              <a:t>k</a:t>
            </a:r>
            <a:r>
              <a:rPr i="1" lang="en"/>
              <a:t> + 𝞪) / |n + </a:t>
            </a:r>
            <a:r>
              <a:rPr i="1" lang="en"/>
              <a:t>𝞪|Vocabulary|</a:t>
            </a:r>
            <a:endParaRPr i="1"/>
          </a:p>
        </p:txBody>
      </p:sp>
      <p:sp>
        <p:nvSpPr>
          <p:cNvPr id="126" name="Google Shape;126;p22"/>
          <p:cNvSpPr txBox="1"/>
          <p:nvPr>
            <p:ph idx="1" type="body"/>
          </p:nvPr>
        </p:nvSpPr>
        <p:spPr>
          <a:xfrm>
            <a:off x="311700" y="1378525"/>
            <a:ext cx="5930700" cy="141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From training corpus, extract Vocabulary</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rPr i="1" lang="en"/>
              <a:t>  </a:t>
            </a:r>
            <a:endParaRPr i="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Multinomial Naive Bayes Classifier (continued)</a:t>
            </a:r>
            <a:endParaRPr/>
          </a:p>
        </p:txBody>
      </p:sp>
      <p:sp>
        <p:nvSpPr>
          <p:cNvPr id="132" name="Google Shape;132;p23"/>
          <p:cNvSpPr txBox="1"/>
          <p:nvPr>
            <p:ph idx="1" type="body"/>
          </p:nvPr>
        </p:nvSpPr>
        <p:spPr>
          <a:xfrm>
            <a:off x="311700" y="959800"/>
            <a:ext cx="4275900" cy="166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lnSpc>
                <a:spcPct val="150000"/>
              </a:lnSpc>
              <a:spcBef>
                <a:spcPts val="1200"/>
              </a:spcBef>
              <a:spcAft>
                <a:spcPts val="0"/>
              </a:spcAft>
              <a:buSzPts val="1800"/>
              <a:buChar char="●"/>
            </a:pPr>
            <a:r>
              <a:rPr i="1" lang="en"/>
              <a:t>Calculate P(c</a:t>
            </a:r>
            <a:r>
              <a:rPr baseline="-25000" i="1" lang="en"/>
              <a:t>j </a:t>
            </a:r>
            <a:r>
              <a:rPr i="1" lang="en"/>
              <a:t>|w</a:t>
            </a:r>
            <a:r>
              <a:rPr baseline="-25000" i="1" lang="en"/>
              <a:t>k</a:t>
            </a:r>
            <a:r>
              <a:rPr i="1" lang="en"/>
              <a:t>)</a:t>
            </a:r>
            <a:r>
              <a:rPr i="1" lang="en"/>
              <a:t> (posterior) terms</a:t>
            </a:r>
            <a:endParaRPr i="1"/>
          </a:p>
          <a:p>
            <a:pPr indent="-317500" lvl="1" marL="914400" rtl="0" algn="l">
              <a:lnSpc>
                <a:spcPct val="150000"/>
              </a:lnSpc>
              <a:spcBef>
                <a:spcPts val="0"/>
              </a:spcBef>
              <a:spcAft>
                <a:spcPts val="0"/>
              </a:spcAft>
              <a:buSzPts val="1400"/>
              <a:buChar char="○"/>
            </a:pPr>
            <a:r>
              <a:rPr i="1" lang="en" sz="1800"/>
              <a:t>P(c</a:t>
            </a:r>
            <a:r>
              <a:rPr baseline="-25000" i="1" lang="en" sz="1800"/>
              <a:t>j </a:t>
            </a:r>
            <a:r>
              <a:rPr i="1" lang="en" sz="1800"/>
              <a:t>|w</a:t>
            </a:r>
            <a:r>
              <a:rPr baseline="-25000" i="1" lang="en" sz="1800"/>
              <a:t>k</a:t>
            </a:r>
            <a:r>
              <a:rPr i="1" lang="en" sz="1800"/>
              <a:t>) </a:t>
            </a:r>
            <a:r>
              <a:rPr lang="en" sz="1100">
                <a:solidFill>
                  <a:srgbClr val="141414"/>
                </a:solidFill>
                <a:highlight>
                  <a:srgbClr val="FDFDFD"/>
                </a:highlight>
                <a:latin typeface="Times New Roman"/>
                <a:ea typeface="Times New Roman"/>
                <a:cs typeface="Times New Roman"/>
                <a:sym typeface="Times New Roman"/>
              </a:rPr>
              <a:t>∝ </a:t>
            </a:r>
            <a:r>
              <a:rPr i="1" lang="en" sz="1800"/>
              <a:t> P(c</a:t>
            </a:r>
            <a:r>
              <a:rPr baseline="-25000" i="1" lang="en" sz="1800"/>
              <a:t>j </a:t>
            </a:r>
            <a:r>
              <a:rPr i="1" lang="en" sz="1800"/>
              <a:t>)     P(w</a:t>
            </a:r>
            <a:r>
              <a:rPr baseline="-25000" i="1" lang="en" sz="1800"/>
              <a:t>k</a:t>
            </a:r>
            <a:r>
              <a:rPr i="1" lang="en" sz="1800"/>
              <a:t>|c</a:t>
            </a:r>
            <a:r>
              <a:rPr baseline="-25000" i="1" lang="en" sz="1800"/>
              <a:t>j</a:t>
            </a:r>
            <a:r>
              <a:rPr i="1" lang="en" sz="1800"/>
              <a:t>)</a:t>
            </a:r>
            <a:endParaRPr sz="1100">
              <a:solidFill>
                <a:schemeClr val="dk1"/>
              </a:solidFill>
            </a:endParaRPr>
          </a:p>
        </p:txBody>
      </p:sp>
      <p:pic>
        <p:nvPicPr>
          <p:cNvPr id="133" name="Google Shape;133;p23"/>
          <p:cNvPicPr preferRelativeResize="0"/>
          <p:nvPr/>
        </p:nvPicPr>
        <p:blipFill rotWithShape="1">
          <a:blip r:embed="rId3">
            <a:alphaModFix/>
          </a:blip>
          <a:srcRect b="0" l="0" r="0" t="0"/>
          <a:stretch/>
        </p:blipFill>
        <p:spPr>
          <a:xfrm>
            <a:off x="2862725" y="1824400"/>
            <a:ext cx="286350" cy="572700"/>
          </a:xfrm>
          <a:prstGeom prst="rect">
            <a:avLst/>
          </a:prstGeom>
          <a:noFill/>
          <a:ln>
            <a:noFill/>
          </a:ln>
        </p:spPr>
      </p:pic>
      <p:sp>
        <p:nvSpPr>
          <p:cNvPr id="134" name="Google Shape;134;p23"/>
          <p:cNvSpPr txBox="1"/>
          <p:nvPr>
            <p:ph idx="1" type="body"/>
          </p:nvPr>
        </p:nvSpPr>
        <p:spPr>
          <a:xfrm>
            <a:off x="582300" y="2362100"/>
            <a:ext cx="5104800" cy="253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lnSpc>
                <a:spcPct val="150000"/>
              </a:lnSpc>
              <a:spcBef>
                <a:spcPts val="1200"/>
              </a:spcBef>
              <a:spcAft>
                <a:spcPts val="0"/>
              </a:spcAft>
              <a:buSzPts val="1800"/>
              <a:buChar char="●"/>
            </a:pPr>
            <a:r>
              <a:rPr i="1" lang="en"/>
              <a:t>For numerical stability</a:t>
            </a:r>
            <a:endParaRPr i="1"/>
          </a:p>
          <a:p>
            <a:pPr indent="-317500" lvl="1" marL="914400" rtl="0" algn="l">
              <a:lnSpc>
                <a:spcPct val="150000"/>
              </a:lnSpc>
              <a:spcBef>
                <a:spcPts val="0"/>
              </a:spcBef>
              <a:spcAft>
                <a:spcPts val="0"/>
              </a:spcAft>
              <a:buSzPts val="1400"/>
              <a:buChar char="○"/>
            </a:pPr>
            <a:r>
              <a:rPr i="1" lang="en" sz="1800"/>
              <a:t>log</a:t>
            </a:r>
            <a:r>
              <a:rPr i="1" lang="en" sz="1800"/>
              <a:t>P(c</a:t>
            </a:r>
            <a:r>
              <a:rPr baseline="-25000" i="1" lang="en" sz="1800"/>
              <a:t>j </a:t>
            </a:r>
            <a:r>
              <a:rPr i="1" lang="en" sz="1800"/>
              <a:t>|w</a:t>
            </a:r>
            <a:r>
              <a:rPr baseline="-25000" i="1" lang="en" sz="1800"/>
              <a:t>k</a:t>
            </a:r>
            <a:r>
              <a:rPr i="1" lang="en" sz="1800"/>
              <a:t>) </a:t>
            </a:r>
            <a:r>
              <a:rPr lang="en" sz="1100">
                <a:solidFill>
                  <a:srgbClr val="141414"/>
                </a:solidFill>
                <a:highlight>
                  <a:srgbClr val="FDFDFD"/>
                </a:highlight>
                <a:latin typeface="Times New Roman"/>
                <a:ea typeface="Times New Roman"/>
                <a:cs typeface="Times New Roman"/>
                <a:sym typeface="Times New Roman"/>
              </a:rPr>
              <a:t>∝ </a:t>
            </a:r>
            <a:r>
              <a:rPr i="1" lang="en" sz="1800"/>
              <a:t> logP(c</a:t>
            </a:r>
            <a:r>
              <a:rPr baseline="-25000" i="1" lang="en" sz="1800"/>
              <a:t>j </a:t>
            </a:r>
            <a:r>
              <a:rPr i="1" lang="en" sz="1800"/>
              <a:t>)+ log       P(w</a:t>
            </a:r>
            <a:r>
              <a:rPr baseline="-25000" i="1" lang="en" sz="1800"/>
              <a:t>k</a:t>
            </a:r>
            <a:r>
              <a:rPr i="1" lang="en" sz="1800"/>
              <a:t>|c</a:t>
            </a:r>
            <a:r>
              <a:rPr baseline="-25000" i="1" lang="en" sz="1800"/>
              <a:t>j</a:t>
            </a:r>
            <a:r>
              <a:rPr i="1" lang="en" sz="1800"/>
              <a:t>)</a:t>
            </a:r>
            <a:endParaRPr i="1" sz="1800"/>
          </a:p>
          <a:p>
            <a:pPr indent="-317500" lvl="1" marL="914400" rtl="0" algn="l">
              <a:lnSpc>
                <a:spcPct val="150000"/>
              </a:lnSpc>
              <a:spcBef>
                <a:spcPts val="0"/>
              </a:spcBef>
              <a:spcAft>
                <a:spcPts val="0"/>
              </a:spcAft>
              <a:buSzPts val="1400"/>
              <a:buChar char="○"/>
            </a:pPr>
            <a:r>
              <a:rPr i="1" lang="en" sz="1800"/>
              <a:t>logP(c</a:t>
            </a:r>
            <a:r>
              <a:rPr baseline="-25000" i="1" lang="en" sz="1800"/>
              <a:t>j </a:t>
            </a:r>
            <a:r>
              <a:rPr i="1" lang="en" sz="1800"/>
              <a:t>|w</a:t>
            </a:r>
            <a:r>
              <a:rPr baseline="-25000" i="1" lang="en" sz="1800"/>
              <a:t>k</a:t>
            </a:r>
            <a:r>
              <a:rPr i="1" lang="en" sz="1800"/>
              <a:t>) </a:t>
            </a:r>
            <a:r>
              <a:rPr lang="en" sz="1100">
                <a:solidFill>
                  <a:srgbClr val="141414"/>
                </a:solidFill>
                <a:highlight>
                  <a:srgbClr val="FDFDFD"/>
                </a:highlight>
                <a:latin typeface="Times New Roman"/>
                <a:ea typeface="Times New Roman"/>
                <a:cs typeface="Times New Roman"/>
                <a:sym typeface="Times New Roman"/>
              </a:rPr>
              <a:t>∝ </a:t>
            </a:r>
            <a:r>
              <a:rPr i="1" lang="en" sz="1800"/>
              <a:t> logP(c</a:t>
            </a:r>
            <a:r>
              <a:rPr baseline="-25000" i="1" lang="en" sz="1800"/>
              <a:t>j </a:t>
            </a:r>
            <a:r>
              <a:rPr i="1" lang="en" sz="1800"/>
              <a:t>)+ log       P(w</a:t>
            </a:r>
            <a:r>
              <a:rPr baseline="-25000" i="1" lang="en" sz="1800"/>
              <a:t>k</a:t>
            </a:r>
            <a:r>
              <a:rPr i="1" lang="en" sz="1800"/>
              <a:t>|c</a:t>
            </a:r>
            <a:r>
              <a:rPr baseline="-25000" i="1" lang="en" sz="1800"/>
              <a:t>j</a:t>
            </a:r>
            <a:r>
              <a:rPr i="1" lang="en" sz="1800"/>
              <a:t>)</a:t>
            </a:r>
            <a:endParaRPr i="1" sz="1800"/>
          </a:p>
          <a:p>
            <a:pPr indent="0" lvl="0" marL="0" rtl="0" algn="l">
              <a:lnSpc>
                <a:spcPct val="150000"/>
              </a:lnSpc>
              <a:spcBef>
                <a:spcPts val="1200"/>
              </a:spcBef>
              <a:spcAft>
                <a:spcPts val="1200"/>
              </a:spcAft>
              <a:buNone/>
            </a:pPr>
            <a:r>
              <a:t/>
            </a:r>
            <a:endParaRPr i="1" sz="1800"/>
          </a:p>
        </p:txBody>
      </p:sp>
      <p:pic>
        <p:nvPicPr>
          <p:cNvPr id="135" name="Google Shape;135;p23"/>
          <p:cNvPicPr preferRelativeResize="0"/>
          <p:nvPr/>
        </p:nvPicPr>
        <p:blipFill rotWithShape="1">
          <a:blip r:embed="rId3">
            <a:alphaModFix/>
          </a:blip>
          <a:srcRect b="0" l="0" r="0" t="0"/>
          <a:stretch/>
        </p:blipFill>
        <p:spPr>
          <a:xfrm>
            <a:off x="4301400" y="3155725"/>
            <a:ext cx="286350" cy="572700"/>
          </a:xfrm>
          <a:prstGeom prst="rect">
            <a:avLst/>
          </a:prstGeom>
          <a:noFill/>
          <a:ln>
            <a:noFill/>
          </a:ln>
        </p:spPr>
      </p:pic>
      <p:pic>
        <p:nvPicPr>
          <p:cNvPr id="136" name="Google Shape;136;p23"/>
          <p:cNvPicPr preferRelativeResize="0"/>
          <p:nvPr/>
        </p:nvPicPr>
        <p:blipFill>
          <a:blip r:embed="rId4">
            <a:alphaModFix/>
          </a:blip>
          <a:stretch>
            <a:fillRect/>
          </a:stretch>
        </p:blipFill>
        <p:spPr>
          <a:xfrm>
            <a:off x="4301400" y="3728425"/>
            <a:ext cx="286350" cy="572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Multinomial Naive Bayes Classifier (Example)</a:t>
            </a:r>
            <a:endParaRPr/>
          </a:p>
        </p:txBody>
      </p:sp>
      <p:sp>
        <p:nvSpPr>
          <p:cNvPr id="142" name="Google Shape;14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Dataset:</a:t>
            </a:r>
            <a:endParaRPr/>
          </a:p>
        </p:txBody>
      </p:sp>
      <p:graphicFrame>
        <p:nvGraphicFramePr>
          <p:cNvPr id="143" name="Google Shape;143;p24"/>
          <p:cNvGraphicFramePr/>
          <p:nvPr/>
        </p:nvGraphicFramePr>
        <p:xfrm>
          <a:off x="1329000" y="1626375"/>
          <a:ext cx="3000000" cy="3000000"/>
        </p:xfrm>
        <a:graphic>
          <a:graphicData uri="http://schemas.openxmlformats.org/drawingml/2006/table">
            <a:tbl>
              <a:tblPr>
                <a:noFill/>
                <a:tableStyleId>{7E6E5AE1-FAFB-4FD8-B3EB-D0FD2433BDAC}</a:tableStyleId>
              </a:tblPr>
              <a:tblGrid>
                <a:gridCol w="885950"/>
                <a:gridCol w="641700"/>
                <a:gridCol w="3336850"/>
                <a:gridCol w="1621500"/>
              </a:tblGrid>
              <a:tr h="368675">
                <a:tc>
                  <a:txBody>
                    <a:bodyPr/>
                    <a:lstStyle/>
                    <a:p>
                      <a:pPr indent="0" lvl="0" marL="0" rtl="0" algn="l">
                        <a:spcBef>
                          <a:spcPts val="0"/>
                        </a:spcBef>
                        <a:spcAft>
                          <a:spcPts val="0"/>
                        </a:spcAft>
                        <a:buNone/>
                      </a:pPr>
                      <a:r>
                        <a:t/>
                      </a:r>
                      <a:endParaRPr b="1"/>
                    </a:p>
                  </a:txBody>
                  <a:tcPr marT="91425" marB="91425" marR="91425" marL="91425">
                    <a:solidFill>
                      <a:srgbClr val="6AA84F"/>
                    </a:solidFill>
                  </a:tcPr>
                </a:tc>
                <a:tc>
                  <a:txBody>
                    <a:bodyPr/>
                    <a:lstStyle/>
                    <a:p>
                      <a:pPr indent="0" lvl="0" marL="0" rtl="0" algn="l">
                        <a:spcBef>
                          <a:spcPts val="0"/>
                        </a:spcBef>
                        <a:spcAft>
                          <a:spcPts val="0"/>
                        </a:spcAft>
                        <a:buNone/>
                      </a:pPr>
                      <a:r>
                        <a:rPr b="1" lang="en"/>
                        <a:t>Docs</a:t>
                      </a:r>
                      <a:endParaRPr b="1"/>
                    </a:p>
                  </a:txBody>
                  <a:tcPr marT="91425" marB="91425" marR="91425" marL="91425">
                    <a:solidFill>
                      <a:srgbClr val="6AA84F"/>
                    </a:solidFill>
                  </a:tcPr>
                </a:tc>
                <a:tc>
                  <a:txBody>
                    <a:bodyPr/>
                    <a:lstStyle/>
                    <a:p>
                      <a:pPr indent="0" lvl="0" marL="0" rtl="0" algn="l">
                        <a:spcBef>
                          <a:spcPts val="0"/>
                        </a:spcBef>
                        <a:spcAft>
                          <a:spcPts val="0"/>
                        </a:spcAft>
                        <a:buNone/>
                      </a:pPr>
                      <a:r>
                        <a:rPr b="1" lang="en"/>
                        <a:t>Words</a:t>
                      </a:r>
                      <a:endParaRPr b="1"/>
                    </a:p>
                  </a:txBody>
                  <a:tcPr marT="91425" marB="91425" marR="91425" marL="91425">
                    <a:solidFill>
                      <a:srgbClr val="6AA84F"/>
                    </a:solidFill>
                  </a:tcPr>
                </a:tc>
                <a:tc>
                  <a:txBody>
                    <a:bodyPr/>
                    <a:lstStyle/>
                    <a:p>
                      <a:pPr indent="0" lvl="0" marL="0" rtl="0" algn="l">
                        <a:spcBef>
                          <a:spcPts val="0"/>
                        </a:spcBef>
                        <a:spcAft>
                          <a:spcPts val="0"/>
                        </a:spcAft>
                        <a:buNone/>
                      </a:pPr>
                      <a:r>
                        <a:rPr b="1" lang="en"/>
                        <a:t>Class</a:t>
                      </a:r>
                      <a:endParaRPr b="1"/>
                    </a:p>
                  </a:txBody>
                  <a:tcPr marT="91425" marB="91425" marR="91425" marL="91425">
                    <a:solidFill>
                      <a:srgbClr val="6AA84F"/>
                    </a:solidFill>
                  </a:tcPr>
                </a:tc>
              </a:tr>
              <a:tr h="368675">
                <a:tc>
                  <a:txBody>
                    <a:bodyPr/>
                    <a:lstStyle/>
                    <a:p>
                      <a:pPr indent="0" lvl="0" marL="0" rtl="0" algn="l">
                        <a:spcBef>
                          <a:spcPts val="0"/>
                        </a:spcBef>
                        <a:spcAft>
                          <a:spcPts val="0"/>
                        </a:spcAft>
                        <a:buNone/>
                      </a:pPr>
                      <a:r>
                        <a:rPr b="1" lang="en"/>
                        <a:t>Training</a:t>
                      </a:r>
                      <a:endParaRPr b="1"/>
                    </a:p>
                  </a:txBody>
                  <a:tcPr marT="91425" marB="91425" marR="91425" marL="91425"/>
                </a:tc>
                <a:tc>
                  <a:txBody>
                    <a:bodyPr/>
                    <a:lstStyle/>
                    <a:p>
                      <a:pPr indent="0" lvl="0" marL="0" rtl="0" algn="l">
                        <a:spcBef>
                          <a:spcPts val="0"/>
                        </a:spcBef>
                        <a:spcAft>
                          <a:spcPts val="0"/>
                        </a:spcAft>
                        <a:buNone/>
                      </a:pPr>
                      <a:r>
                        <a:rPr b="1" lang="en"/>
                        <a:t>1</a:t>
                      </a:r>
                      <a:endParaRPr b="1"/>
                    </a:p>
                  </a:txBody>
                  <a:tcPr marT="91425" marB="91425" marR="91425" marL="91425"/>
                </a:tc>
                <a:tc>
                  <a:txBody>
                    <a:bodyPr/>
                    <a:lstStyle/>
                    <a:p>
                      <a:pPr indent="0" lvl="0" marL="0" rtl="0" algn="l">
                        <a:spcBef>
                          <a:spcPts val="0"/>
                        </a:spcBef>
                        <a:spcAft>
                          <a:spcPts val="0"/>
                        </a:spcAft>
                        <a:buNone/>
                      </a:pPr>
                      <a:r>
                        <a:rPr lang="en"/>
                        <a:t>I love this product</a:t>
                      </a:r>
                      <a:endParaRPr/>
                    </a:p>
                  </a:txBody>
                  <a:tcPr marT="91425" marB="91425" marR="91425" marL="91425"/>
                </a:tc>
                <a:tc>
                  <a:txBody>
                    <a:bodyPr/>
                    <a:lstStyle/>
                    <a:p>
                      <a:pPr indent="0" lvl="0" marL="0" rtl="0" algn="l">
                        <a:spcBef>
                          <a:spcPts val="0"/>
                        </a:spcBef>
                        <a:spcAft>
                          <a:spcPts val="0"/>
                        </a:spcAft>
                        <a:buNone/>
                      </a:pPr>
                      <a:r>
                        <a:rPr lang="en"/>
                        <a:t>positive</a:t>
                      </a:r>
                      <a:endParaRPr/>
                    </a:p>
                  </a:txBody>
                  <a:tcPr marT="91425" marB="91425" marR="91425" marL="91425"/>
                </a:tc>
              </a:tr>
              <a:tr h="567225">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
                        <a:t>2</a:t>
                      </a:r>
                      <a:endParaRPr b="1"/>
                    </a:p>
                  </a:txBody>
                  <a:tcPr marT="91425" marB="91425" marR="91425" marL="91425"/>
                </a:tc>
                <a:tc>
                  <a:txBody>
                    <a:bodyPr/>
                    <a:lstStyle/>
                    <a:p>
                      <a:pPr indent="0" lvl="0" marL="0" rtl="0" algn="l">
                        <a:spcBef>
                          <a:spcPts val="0"/>
                        </a:spcBef>
                        <a:spcAft>
                          <a:spcPts val="0"/>
                        </a:spcAft>
                        <a:buNone/>
                      </a:pPr>
                      <a:r>
                        <a:rPr lang="en"/>
                        <a:t>Amazing! this product is one of the best, love it</a:t>
                      </a:r>
                      <a:endParaRPr/>
                    </a:p>
                  </a:txBody>
                  <a:tcPr marT="91425" marB="91425" marR="91425" marL="91425"/>
                </a:tc>
                <a:tc>
                  <a:txBody>
                    <a:bodyPr/>
                    <a:lstStyle/>
                    <a:p>
                      <a:pPr indent="0" lvl="0" marL="0" rtl="0" algn="l">
                        <a:spcBef>
                          <a:spcPts val="0"/>
                        </a:spcBef>
                        <a:spcAft>
                          <a:spcPts val="0"/>
                        </a:spcAft>
                        <a:buNone/>
                      </a:pPr>
                      <a:r>
                        <a:rPr lang="en"/>
                        <a:t>positive</a:t>
                      </a:r>
                      <a:endParaRPr/>
                    </a:p>
                  </a:txBody>
                  <a:tcPr marT="91425" marB="91425" marR="91425" marL="91425"/>
                </a:tc>
              </a:tr>
              <a:tr h="567225">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
                        <a:t>3</a:t>
                      </a:r>
                      <a:endParaRPr b="1"/>
                    </a:p>
                  </a:txBody>
                  <a:tcPr marT="91425" marB="91425" marR="91425" marL="91425"/>
                </a:tc>
                <a:tc>
                  <a:txBody>
                    <a:bodyPr/>
                    <a:lstStyle/>
                    <a:p>
                      <a:pPr indent="0" lvl="0" marL="0" rtl="0" algn="l">
                        <a:spcBef>
                          <a:spcPts val="0"/>
                        </a:spcBef>
                        <a:spcAft>
                          <a:spcPts val="0"/>
                        </a:spcAft>
                        <a:buNone/>
                      </a:pPr>
                      <a:r>
                        <a:rPr lang="en"/>
                        <a:t>Amazing device, would </a:t>
                      </a:r>
                      <a:r>
                        <a:rPr lang="en"/>
                        <a:t>recommend</a:t>
                      </a:r>
                      <a:r>
                        <a:rPr lang="en"/>
                        <a:t> to anyone, best in class</a:t>
                      </a:r>
                      <a:endParaRPr/>
                    </a:p>
                  </a:txBody>
                  <a:tcPr marT="91425" marB="91425" marR="91425" marL="91425"/>
                </a:tc>
                <a:tc>
                  <a:txBody>
                    <a:bodyPr/>
                    <a:lstStyle/>
                    <a:p>
                      <a:pPr indent="0" lvl="0" marL="0" rtl="0" algn="l">
                        <a:spcBef>
                          <a:spcPts val="0"/>
                        </a:spcBef>
                        <a:spcAft>
                          <a:spcPts val="0"/>
                        </a:spcAft>
                        <a:buNone/>
                      </a:pPr>
                      <a:r>
                        <a:rPr lang="en"/>
                        <a:t>positive</a:t>
                      </a:r>
                      <a:endParaRPr/>
                    </a:p>
                  </a:txBody>
                  <a:tcPr marT="91425" marB="91425" marR="91425" marL="91425"/>
                </a:tc>
              </a:tr>
              <a:tr h="567225">
                <a:tc>
                  <a:txBody>
                    <a:bodyPr/>
                    <a:lstStyle/>
                    <a:p>
                      <a:pPr indent="0" lvl="0" marL="0" rtl="0" algn="l">
                        <a:spcBef>
                          <a:spcPts val="0"/>
                        </a:spcBef>
                        <a:spcAft>
                          <a:spcPts val="0"/>
                        </a:spcAft>
                        <a:buNone/>
                      </a:pPr>
                      <a:r>
                        <a:t/>
                      </a:r>
                      <a:endParaRPr b="1"/>
                    </a:p>
                  </a:txBody>
                  <a:tcPr marT="91425" marB="91425" marR="91425" marL="91425"/>
                </a:tc>
                <a:tc>
                  <a:txBody>
                    <a:bodyPr/>
                    <a:lstStyle/>
                    <a:p>
                      <a:pPr indent="0" lvl="0" marL="0" rtl="0" algn="l">
                        <a:spcBef>
                          <a:spcPts val="0"/>
                        </a:spcBef>
                        <a:spcAft>
                          <a:spcPts val="0"/>
                        </a:spcAft>
                        <a:buNone/>
                      </a:pPr>
                      <a:r>
                        <a:rPr b="1" lang="en"/>
                        <a:t>4</a:t>
                      </a:r>
                      <a:endParaRPr b="1"/>
                    </a:p>
                  </a:txBody>
                  <a:tcPr marT="91425" marB="91425" marR="91425" marL="91425"/>
                </a:tc>
                <a:tc>
                  <a:txBody>
                    <a:bodyPr/>
                    <a:lstStyle/>
                    <a:p>
                      <a:pPr indent="0" lvl="0" marL="0" rtl="0" algn="l">
                        <a:spcBef>
                          <a:spcPts val="0"/>
                        </a:spcBef>
                        <a:spcAft>
                          <a:spcPts val="0"/>
                        </a:spcAft>
                        <a:buNone/>
                      </a:pPr>
                      <a:r>
                        <a:rPr lang="en"/>
                        <a:t>Horrible device, waste of money</a:t>
                      </a:r>
                      <a:endParaRPr/>
                    </a:p>
                  </a:txBody>
                  <a:tcPr marT="91425" marB="91425" marR="91425" marL="91425"/>
                </a:tc>
                <a:tc>
                  <a:txBody>
                    <a:bodyPr/>
                    <a:lstStyle/>
                    <a:p>
                      <a:pPr indent="0" lvl="0" marL="0" rtl="0" algn="l">
                        <a:spcBef>
                          <a:spcPts val="0"/>
                        </a:spcBef>
                        <a:spcAft>
                          <a:spcPts val="0"/>
                        </a:spcAft>
                        <a:buNone/>
                      </a:pPr>
                      <a:r>
                        <a:rPr lang="en"/>
                        <a:t>negative</a:t>
                      </a:r>
                      <a:endParaRPr/>
                    </a:p>
                  </a:txBody>
                  <a:tcPr marT="91425" marB="91425" marR="91425" marL="91425"/>
                </a:tc>
              </a:tr>
              <a:tr h="567225">
                <a:tc>
                  <a:txBody>
                    <a:bodyPr/>
                    <a:lstStyle/>
                    <a:p>
                      <a:pPr indent="0" lvl="0" marL="0" rtl="0" algn="l">
                        <a:spcBef>
                          <a:spcPts val="0"/>
                        </a:spcBef>
                        <a:spcAft>
                          <a:spcPts val="0"/>
                        </a:spcAft>
                        <a:buNone/>
                      </a:pPr>
                      <a:r>
                        <a:rPr b="1" lang="en"/>
                        <a:t>Test</a:t>
                      </a:r>
                      <a:endParaRPr b="1"/>
                    </a:p>
                  </a:txBody>
                  <a:tcPr marT="91425" marB="91425" marR="91425" marL="91425">
                    <a:solidFill>
                      <a:srgbClr val="E23C3C"/>
                    </a:solidFill>
                  </a:tcPr>
                </a:tc>
                <a:tc>
                  <a:txBody>
                    <a:bodyPr/>
                    <a:lstStyle/>
                    <a:p>
                      <a:pPr indent="0" lvl="0" marL="0" rtl="0" algn="l">
                        <a:spcBef>
                          <a:spcPts val="0"/>
                        </a:spcBef>
                        <a:spcAft>
                          <a:spcPts val="0"/>
                        </a:spcAft>
                        <a:buNone/>
                      </a:pPr>
                      <a:r>
                        <a:rPr b="1" lang="en"/>
                        <a:t>5</a:t>
                      </a:r>
                      <a:endParaRPr b="1"/>
                    </a:p>
                  </a:txBody>
                  <a:tcPr marT="91425" marB="91425" marR="91425" marL="91425">
                    <a:solidFill>
                      <a:srgbClr val="E23C3C"/>
                    </a:solidFill>
                  </a:tcPr>
                </a:tc>
                <a:tc>
                  <a:txBody>
                    <a:bodyPr/>
                    <a:lstStyle/>
                    <a:p>
                      <a:pPr indent="0" lvl="0" marL="0" rtl="0" algn="l">
                        <a:spcBef>
                          <a:spcPts val="0"/>
                        </a:spcBef>
                        <a:spcAft>
                          <a:spcPts val="0"/>
                        </a:spcAft>
                        <a:buNone/>
                      </a:pPr>
                      <a:r>
                        <a:rPr lang="en"/>
                        <a:t>Total waste of money, horrible experience</a:t>
                      </a:r>
                      <a:endParaRPr/>
                    </a:p>
                  </a:txBody>
                  <a:tcPr marT="91425" marB="91425" marR="91425" marL="91425">
                    <a:solidFill>
                      <a:srgbClr val="E23C3C"/>
                    </a:solidFill>
                  </a:tcPr>
                </a:tc>
                <a:tc>
                  <a:txBody>
                    <a:bodyPr/>
                    <a:lstStyle/>
                    <a:p>
                      <a:pPr indent="0" lvl="0" marL="0" rtl="0" algn="l">
                        <a:spcBef>
                          <a:spcPts val="0"/>
                        </a:spcBef>
                        <a:spcAft>
                          <a:spcPts val="0"/>
                        </a:spcAft>
                        <a:buNone/>
                      </a:pPr>
                      <a:r>
                        <a:rPr lang="en"/>
                        <a:t>?</a:t>
                      </a:r>
                      <a:endParaRPr/>
                    </a:p>
                  </a:txBody>
                  <a:tcPr marT="91425" marB="91425" marR="91425" marL="91425">
                    <a:solidFill>
                      <a:srgbClr val="E23C3C"/>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Multinomial Naive Bayes Classifier (Example)</a:t>
            </a:r>
            <a:endParaRPr/>
          </a:p>
        </p:txBody>
      </p:sp>
      <p:sp>
        <p:nvSpPr>
          <p:cNvPr id="149" name="Google Shape;149;p25"/>
          <p:cNvSpPr txBox="1"/>
          <p:nvPr>
            <p:ph idx="1" type="body"/>
          </p:nvPr>
        </p:nvSpPr>
        <p:spPr>
          <a:xfrm>
            <a:off x="311700" y="1152475"/>
            <a:ext cx="37362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t>Step 1:</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Calculate </a:t>
            </a:r>
            <a:r>
              <a:rPr i="1" lang="en" sz="1200"/>
              <a:t>positive </a:t>
            </a:r>
            <a:r>
              <a:rPr i="1" lang="en" sz="1200"/>
              <a:t>prior</a:t>
            </a:r>
            <a:r>
              <a:rPr i="1" lang="en" sz="1200"/>
              <a:t>:</a:t>
            </a:r>
            <a:endParaRPr i="1" sz="1200"/>
          </a:p>
          <a:p>
            <a:pPr indent="457200" lvl="0" marL="0" rtl="0" algn="l">
              <a:lnSpc>
                <a:spcPct val="100000"/>
              </a:lnSpc>
              <a:spcBef>
                <a:spcPts val="0"/>
              </a:spcBef>
              <a:spcAft>
                <a:spcPts val="0"/>
              </a:spcAft>
              <a:buNone/>
            </a:pPr>
            <a:r>
              <a:rPr i="1" lang="en" sz="1200"/>
              <a:t>total positive docs/ total docs</a:t>
            </a:r>
            <a:endParaRPr i="1" sz="1200"/>
          </a:p>
          <a:p>
            <a:pPr indent="0" lvl="0" marL="0" rtl="0" algn="l">
              <a:lnSpc>
                <a:spcPct val="100000"/>
              </a:lnSpc>
              <a:spcBef>
                <a:spcPts val="0"/>
              </a:spcBef>
              <a:spcAft>
                <a:spcPts val="0"/>
              </a:spcAft>
              <a:buClr>
                <a:schemeClr val="dk1"/>
              </a:buClr>
              <a:buSzPts val="1100"/>
              <a:buFont typeface="Arial"/>
              <a:buNone/>
            </a:pPr>
            <a:r>
              <a:rPr lang="en" sz="1200"/>
              <a:t>Calculate </a:t>
            </a:r>
            <a:r>
              <a:rPr i="1" lang="en" sz="1200"/>
              <a:t>negative prior:</a:t>
            </a:r>
            <a:endParaRPr i="1" sz="1200"/>
          </a:p>
          <a:p>
            <a:pPr indent="457200" lvl="0" marL="0" rtl="0" algn="l">
              <a:lnSpc>
                <a:spcPct val="100000"/>
              </a:lnSpc>
              <a:spcBef>
                <a:spcPts val="0"/>
              </a:spcBef>
              <a:spcAft>
                <a:spcPts val="0"/>
              </a:spcAft>
              <a:buNone/>
            </a:pPr>
            <a:r>
              <a:rPr i="1" lang="en" sz="1200"/>
              <a:t>total negative docs/ total docs</a:t>
            </a:r>
            <a:endParaRPr i="1" sz="1200"/>
          </a:p>
          <a:p>
            <a:pPr indent="0" lvl="0" marL="0" rtl="0" algn="l">
              <a:lnSpc>
                <a:spcPct val="100000"/>
              </a:lnSpc>
              <a:spcBef>
                <a:spcPts val="0"/>
              </a:spcBef>
              <a:spcAft>
                <a:spcPts val="0"/>
              </a:spcAft>
              <a:buClr>
                <a:schemeClr val="dk1"/>
              </a:buClr>
              <a:buSzPts val="1100"/>
              <a:buFont typeface="Arial"/>
              <a:buNone/>
            </a:pPr>
            <a:r>
              <a:t/>
            </a:r>
            <a:endParaRPr sz="1200"/>
          </a:p>
          <a:p>
            <a:pPr indent="0" lvl="0" marL="0" rtl="0" algn="l">
              <a:lnSpc>
                <a:spcPct val="100000"/>
              </a:lnSpc>
              <a:spcBef>
                <a:spcPts val="1200"/>
              </a:spcBef>
              <a:spcAft>
                <a:spcPts val="0"/>
              </a:spcAft>
              <a:buClr>
                <a:schemeClr val="dk1"/>
              </a:buClr>
              <a:buSzPts val="1100"/>
              <a:buFont typeface="Arial"/>
              <a:buNone/>
            </a:pPr>
            <a:r>
              <a:rPr lang="en" sz="1200"/>
              <a:t>Step 2:</a:t>
            </a:r>
            <a:endParaRPr sz="1200"/>
          </a:p>
          <a:p>
            <a:pPr indent="0" lvl="0" marL="0" rtl="0" algn="l">
              <a:lnSpc>
                <a:spcPct val="100000"/>
              </a:lnSpc>
              <a:spcBef>
                <a:spcPts val="1200"/>
              </a:spcBef>
              <a:spcAft>
                <a:spcPts val="0"/>
              </a:spcAft>
              <a:buClr>
                <a:schemeClr val="dk1"/>
              </a:buClr>
              <a:buSzPts val="1100"/>
              <a:buFont typeface="Arial"/>
              <a:buNone/>
            </a:pPr>
            <a:r>
              <a:rPr lang="en" sz="1200"/>
              <a:t>Calculate </a:t>
            </a:r>
            <a:r>
              <a:rPr i="1" lang="en" sz="1200"/>
              <a:t>likelihood </a:t>
            </a:r>
            <a:r>
              <a:rPr lang="en" sz="1200"/>
              <a:t>for the </a:t>
            </a:r>
            <a:r>
              <a:rPr i="1" lang="en" sz="1200"/>
              <a:t>test words </a:t>
            </a:r>
            <a:r>
              <a:rPr lang="en" sz="1200"/>
              <a:t>being</a:t>
            </a:r>
            <a:r>
              <a:rPr i="1" lang="en" sz="1200"/>
              <a:t> positive:</a:t>
            </a:r>
            <a:endParaRPr i="1" sz="1200"/>
          </a:p>
          <a:p>
            <a:pPr indent="0" lvl="0" marL="0" rtl="0" algn="l">
              <a:lnSpc>
                <a:spcPct val="100000"/>
              </a:lnSpc>
              <a:spcBef>
                <a:spcPts val="1200"/>
              </a:spcBef>
              <a:spcAft>
                <a:spcPts val="0"/>
              </a:spcAft>
              <a:buClr>
                <a:schemeClr val="dk1"/>
              </a:buClr>
              <a:buSzPts val="1100"/>
              <a:buFont typeface="Arial"/>
              <a:buNone/>
            </a:pPr>
            <a:r>
              <a:rPr i="1" lang="en" sz="1200"/>
              <a:t>Total = 0+1/(23+19)</a:t>
            </a:r>
            <a:endParaRPr i="1" sz="1200"/>
          </a:p>
          <a:p>
            <a:pPr indent="0" lvl="0" marL="0" rtl="0" algn="l">
              <a:lnSpc>
                <a:spcPct val="100000"/>
              </a:lnSpc>
              <a:spcBef>
                <a:spcPts val="0"/>
              </a:spcBef>
              <a:spcAft>
                <a:spcPts val="0"/>
              </a:spcAft>
              <a:buClr>
                <a:schemeClr val="dk1"/>
              </a:buClr>
              <a:buSzPts val="1100"/>
              <a:buFont typeface="Arial"/>
              <a:buNone/>
            </a:pPr>
            <a:r>
              <a:rPr i="1" lang="en" sz="1200"/>
              <a:t>Waste = 0+1/(23+19)</a:t>
            </a:r>
            <a:endParaRPr i="1" sz="1200"/>
          </a:p>
          <a:p>
            <a:pPr indent="0" lvl="0" marL="0" rtl="0" algn="l">
              <a:lnSpc>
                <a:spcPct val="100000"/>
              </a:lnSpc>
              <a:spcBef>
                <a:spcPts val="0"/>
              </a:spcBef>
              <a:spcAft>
                <a:spcPts val="0"/>
              </a:spcAft>
              <a:buClr>
                <a:schemeClr val="dk1"/>
              </a:buClr>
              <a:buSzPts val="1100"/>
              <a:buFont typeface="Arial"/>
              <a:buNone/>
            </a:pPr>
            <a:r>
              <a:rPr i="1" lang="en" sz="1200"/>
              <a:t>Of = 1+1/(23+19)</a:t>
            </a:r>
            <a:endParaRPr i="1" sz="1200"/>
          </a:p>
          <a:p>
            <a:pPr indent="0" lvl="0" marL="0" rtl="0" algn="l">
              <a:lnSpc>
                <a:spcPct val="100000"/>
              </a:lnSpc>
              <a:spcBef>
                <a:spcPts val="0"/>
              </a:spcBef>
              <a:spcAft>
                <a:spcPts val="0"/>
              </a:spcAft>
              <a:buClr>
                <a:schemeClr val="dk1"/>
              </a:buClr>
              <a:buSzPts val="1100"/>
              <a:buFont typeface="Arial"/>
              <a:buNone/>
            </a:pPr>
            <a:r>
              <a:rPr i="1" lang="en" sz="1200"/>
              <a:t>Money = 0+1/(23+19)</a:t>
            </a:r>
            <a:endParaRPr i="1" sz="1200"/>
          </a:p>
          <a:p>
            <a:pPr indent="0" lvl="0" marL="0" rtl="0" algn="l">
              <a:lnSpc>
                <a:spcPct val="100000"/>
              </a:lnSpc>
              <a:spcBef>
                <a:spcPts val="0"/>
              </a:spcBef>
              <a:spcAft>
                <a:spcPts val="0"/>
              </a:spcAft>
              <a:buClr>
                <a:schemeClr val="dk1"/>
              </a:buClr>
              <a:buSzPts val="1100"/>
              <a:buFont typeface="Arial"/>
              <a:buNone/>
            </a:pPr>
            <a:r>
              <a:rPr i="1" lang="en" sz="1200"/>
              <a:t>Horrible = 0+1/(23+19)</a:t>
            </a:r>
            <a:endParaRPr i="1" sz="1200"/>
          </a:p>
          <a:p>
            <a:pPr indent="0" lvl="0" marL="0" rtl="0" algn="l">
              <a:lnSpc>
                <a:spcPct val="100000"/>
              </a:lnSpc>
              <a:spcBef>
                <a:spcPts val="0"/>
              </a:spcBef>
              <a:spcAft>
                <a:spcPts val="0"/>
              </a:spcAft>
              <a:buClr>
                <a:schemeClr val="dk1"/>
              </a:buClr>
              <a:buSzPts val="1100"/>
              <a:buFont typeface="Arial"/>
              <a:buNone/>
            </a:pPr>
            <a:r>
              <a:rPr i="1" lang="en" sz="1200"/>
              <a:t>Experience = 0+1/(23+19)</a:t>
            </a:r>
            <a:endParaRPr i="1" sz="1200"/>
          </a:p>
        </p:txBody>
      </p:sp>
      <p:sp>
        <p:nvSpPr>
          <p:cNvPr id="150" name="Google Shape;150;p25"/>
          <p:cNvSpPr txBox="1"/>
          <p:nvPr>
            <p:ph idx="1" type="body"/>
          </p:nvPr>
        </p:nvSpPr>
        <p:spPr>
          <a:xfrm>
            <a:off x="4496725" y="1221075"/>
            <a:ext cx="3736200" cy="39225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Clr>
                <a:schemeClr val="dk1"/>
              </a:buClr>
              <a:buSzPts val="1100"/>
              <a:buFont typeface="Arial"/>
              <a:buNone/>
            </a:pPr>
            <a:r>
              <a:rPr lang="en" sz="1200"/>
              <a:t>Calculate </a:t>
            </a:r>
            <a:r>
              <a:rPr i="1" lang="en" sz="1200"/>
              <a:t>likelihood </a:t>
            </a:r>
            <a:r>
              <a:rPr lang="en" sz="1200"/>
              <a:t>for the </a:t>
            </a:r>
            <a:r>
              <a:rPr i="1" lang="en" sz="1200"/>
              <a:t>test words </a:t>
            </a:r>
            <a:r>
              <a:rPr lang="en" sz="1200"/>
              <a:t>being</a:t>
            </a:r>
            <a:r>
              <a:rPr i="1" lang="en" sz="1200"/>
              <a:t> negative:</a:t>
            </a:r>
            <a:endParaRPr i="1" sz="1200"/>
          </a:p>
          <a:p>
            <a:pPr indent="0" lvl="0" marL="0" rtl="0" algn="l">
              <a:lnSpc>
                <a:spcPct val="100000"/>
              </a:lnSpc>
              <a:spcBef>
                <a:spcPts val="1200"/>
              </a:spcBef>
              <a:spcAft>
                <a:spcPts val="0"/>
              </a:spcAft>
              <a:buClr>
                <a:schemeClr val="dk1"/>
              </a:buClr>
              <a:buSzPts val="1100"/>
              <a:buFont typeface="Arial"/>
              <a:buNone/>
            </a:pPr>
            <a:r>
              <a:rPr i="1" lang="en" sz="1200"/>
              <a:t>Total = 0+1/(5+19)</a:t>
            </a:r>
            <a:endParaRPr i="1" sz="1200"/>
          </a:p>
          <a:p>
            <a:pPr indent="0" lvl="0" marL="0" rtl="0" algn="l">
              <a:lnSpc>
                <a:spcPct val="100000"/>
              </a:lnSpc>
              <a:spcBef>
                <a:spcPts val="0"/>
              </a:spcBef>
              <a:spcAft>
                <a:spcPts val="0"/>
              </a:spcAft>
              <a:buClr>
                <a:schemeClr val="dk1"/>
              </a:buClr>
              <a:buSzPts val="1100"/>
              <a:buFont typeface="Arial"/>
              <a:buNone/>
            </a:pPr>
            <a:r>
              <a:rPr i="1" lang="en" sz="1200"/>
              <a:t>Waste = 1+1/(5+19)</a:t>
            </a:r>
            <a:endParaRPr i="1" sz="1200"/>
          </a:p>
          <a:p>
            <a:pPr indent="0" lvl="0" marL="0" rtl="0" algn="l">
              <a:lnSpc>
                <a:spcPct val="100000"/>
              </a:lnSpc>
              <a:spcBef>
                <a:spcPts val="0"/>
              </a:spcBef>
              <a:spcAft>
                <a:spcPts val="0"/>
              </a:spcAft>
              <a:buClr>
                <a:schemeClr val="dk1"/>
              </a:buClr>
              <a:buSzPts val="1100"/>
              <a:buFont typeface="Arial"/>
              <a:buNone/>
            </a:pPr>
            <a:r>
              <a:rPr i="1" lang="en" sz="1200"/>
              <a:t>Of = 1+1/(5+19)</a:t>
            </a:r>
            <a:endParaRPr i="1" sz="1200"/>
          </a:p>
          <a:p>
            <a:pPr indent="0" lvl="0" marL="0" rtl="0" algn="l">
              <a:lnSpc>
                <a:spcPct val="100000"/>
              </a:lnSpc>
              <a:spcBef>
                <a:spcPts val="0"/>
              </a:spcBef>
              <a:spcAft>
                <a:spcPts val="0"/>
              </a:spcAft>
              <a:buClr>
                <a:schemeClr val="dk1"/>
              </a:buClr>
              <a:buSzPts val="1100"/>
              <a:buFont typeface="Arial"/>
              <a:buNone/>
            </a:pPr>
            <a:r>
              <a:rPr i="1" lang="en" sz="1200"/>
              <a:t>Money = 1+1/(5+19)</a:t>
            </a:r>
            <a:endParaRPr i="1" sz="1200"/>
          </a:p>
          <a:p>
            <a:pPr indent="0" lvl="0" marL="0" rtl="0" algn="l">
              <a:lnSpc>
                <a:spcPct val="100000"/>
              </a:lnSpc>
              <a:spcBef>
                <a:spcPts val="0"/>
              </a:spcBef>
              <a:spcAft>
                <a:spcPts val="0"/>
              </a:spcAft>
              <a:buClr>
                <a:schemeClr val="dk1"/>
              </a:buClr>
              <a:buSzPts val="1100"/>
              <a:buFont typeface="Arial"/>
              <a:buNone/>
            </a:pPr>
            <a:r>
              <a:rPr i="1" lang="en" sz="1200"/>
              <a:t>Horrible = 1+1/(5+19)</a:t>
            </a:r>
            <a:endParaRPr i="1" sz="1200"/>
          </a:p>
          <a:p>
            <a:pPr indent="0" lvl="0" marL="0" rtl="0" algn="l">
              <a:lnSpc>
                <a:spcPct val="100000"/>
              </a:lnSpc>
              <a:spcBef>
                <a:spcPts val="0"/>
              </a:spcBef>
              <a:spcAft>
                <a:spcPts val="0"/>
              </a:spcAft>
              <a:buClr>
                <a:schemeClr val="dk1"/>
              </a:buClr>
              <a:buSzPts val="1100"/>
              <a:buFont typeface="Arial"/>
              <a:buNone/>
            </a:pPr>
            <a:r>
              <a:rPr i="1" lang="en" sz="1200"/>
              <a:t>Experience = 0+1/(5+19)</a:t>
            </a:r>
            <a:endParaRPr i="1" sz="1200"/>
          </a:p>
          <a:p>
            <a:pPr indent="0" lvl="0" marL="0" rtl="0" algn="l">
              <a:lnSpc>
                <a:spcPct val="100000"/>
              </a:lnSpc>
              <a:spcBef>
                <a:spcPts val="0"/>
              </a:spcBef>
              <a:spcAft>
                <a:spcPts val="0"/>
              </a:spcAft>
              <a:buClr>
                <a:schemeClr val="dk1"/>
              </a:buClr>
              <a:buSzPts val="1100"/>
              <a:buFont typeface="Arial"/>
              <a:buNone/>
            </a:pPr>
            <a:r>
              <a:t/>
            </a:r>
            <a:endParaRPr i="1" sz="1200"/>
          </a:p>
          <a:p>
            <a:pPr indent="0" lvl="0" marL="0" rtl="0" algn="l">
              <a:lnSpc>
                <a:spcPct val="100000"/>
              </a:lnSpc>
              <a:spcBef>
                <a:spcPts val="0"/>
              </a:spcBef>
              <a:spcAft>
                <a:spcPts val="0"/>
              </a:spcAft>
              <a:buClr>
                <a:schemeClr val="dk1"/>
              </a:buClr>
              <a:buSzPts val="1100"/>
              <a:buFont typeface="Arial"/>
              <a:buNone/>
            </a:pPr>
            <a:r>
              <a:rPr i="1" lang="en" sz="1200"/>
              <a:t>Step 3: </a:t>
            </a:r>
            <a:endParaRPr i="1" sz="1200"/>
          </a:p>
          <a:p>
            <a:pPr indent="0" lvl="0" marL="0" rtl="0" algn="l">
              <a:lnSpc>
                <a:spcPct val="100000"/>
              </a:lnSpc>
              <a:spcBef>
                <a:spcPts val="0"/>
              </a:spcBef>
              <a:spcAft>
                <a:spcPts val="0"/>
              </a:spcAft>
              <a:buClr>
                <a:schemeClr val="dk1"/>
              </a:buClr>
              <a:buSzPts val="1100"/>
              <a:buFont typeface="Arial"/>
              <a:buNone/>
            </a:pPr>
            <a:r>
              <a:t/>
            </a:r>
            <a:endParaRPr i="1" sz="1200"/>
          </a:p>
          <a:p>
            <a:pPr indent="0" lvl="0" marL="0" rtl="0" algn="l">
              <a:lnSpc>
                <a:spcPct val="100000"/>
              </a:lnSpc>
              <a:spcBef>
                <a:spcPts val="0"/>
              </a:spcBef>
              <a:spcAft>
                <a:spcPts val="0"/>
              </a:spcAft>
              <a:buClr>
                <a:schemeClr val="dk1"/>
              </a:buClr>
              <a:buSzPts val="1100"/>
              <a:buFont typeface="Arial"/>
              <a:buNone/>
            </a:pPr>
            <a:r>
              <a:rPr lang="en" sz="1200"/>
              <a:t>Predicting</a:t>
            </a:r>
            <a:r>
              <a:rPr i="1" lang="en" sz="1200"/>
              <a:t> class </a:t>
            </a:r>
            <a:r>
              <a:rPr lang="en" sz="1200"/>
              <a:t>for</a:t>
            </a:r>
            <a:r>
              <a:rPr i="1" lang="en" sz="1200"/>
              <a:t> document 5:</a:t>
            </a:r>
            <a:endParaRPr i="1" sz="1200"/>
          </a:p>
          <a:p>
            <a:pPr indent="0" lvl="0" marL="0" rtl="0" algn="l">
              <a:lnSpc>
                <a:spcPct val="100000"/>
              </a:lnSpc>
              <a:spcBef>
                <a:spcPts val="0"/>
              </a:spcBef>
              <a:spcAft>
                <a:spcPts val="0"/>
              </a:spcAft>
              <a:buClr>
                <a:schemeClr val="dk1"/>
              </a:buClr>
              <a:buSzPts val="1100"/>
              <a:buFont typeface="Arial"/>
              <a:buNone/>
            </a:pPr>
            <a:r>
              <a:t/>
            </a:r>
            <a:endParaRPr i="1" sz="1200"/>
          </a:p>
          <a:p>
            <a:pPr indent="0" lvl="0" marL="0" rtl="0" algn="l">
              <a:lnSpc>
                <a:spcPct val="100000"/>
              </a:lnSpc>
              <a:spcBef>
                <a:spcPts val="0"/>
              </a:spcBef>
              <a:spcAft>
                <a:spcPts val="0"/>
              </a:spcAft>
              <a:buClr>
                <a:schemeClr val="dk1"/>
              </a:buClr>
              <a:buSzPts val="1100"/>
              <a:buFont typeface="Arial"/>
              <a:buNone/>
            </a:pPr>
            <a:r>
              <a:rPr i="1" lang="en" sz="1200"/>
              <a:t>P(positive|d5) = log(positive prior) + log(Total) + log(Waste) + log(of) + log(Money) + log(Horrible) + log(Experience)</a:t>
            </a:r>
            <a:endParaRPr i="1" sz="1200"/>
          </a:p>
          <a:p>
            <a:pPr indent="0" lvl="0" marL="0" rtl="0" algn="l">
              <a:lnSpc>
                <a:spcPct val="100000"/>
              </a:lnSpc>
              <a:spcBef>
                <a:spcPts val="0"/>
              </a:spcBef>
              <a:spcAft>
                <a:spcPts val="0"/>
              </a:spcAft>
              <a:buClr>
                <a:schemeClr val="dk1"/>
              </a:buClr>
              <a:buSzPts val="1100"/>
              <a:buFont typeface="Arial"/>
              <a:buNone/>
            </a:pPr>
            <a:r>
              <a:t/>
            </a:r>
            <a:endParaRPr i="1" sz="1200"/>
          </a:p>
          <a:p>
            <a:pPr indent="0" lvl="0" marL="0" rtl="0" algn="l">
              <a:lnSpc>
                <a:spcPct val="100000"/>
              </a:lnSpc>
              <a:spcBef>
                <a:spcPts val="0"/>
              </a:spcBef>
              <a:spcAft>
                <a:spcPts val="0"/>
              </a:spcAft>
              <a:buClr>
                <a:schemeClr val="dk1"/>
              </a:buClr>
              <a:buSzPts val="1100"/>
              <a:buFont typeface="Arial"/>
              <a:buNone/>
            </a:pPr>
            <a:r>
              <a:rPr i="1" lang="en" sz="1200"/>
              <a:t>P(negative|d5) = log(negative prior) + log(Total) + log(Waste) + log(of) + log(Money) + log(Horrible) + log(Experience)</a:t>
            </a:r>
            <a:endParaRPr i="1" sz="1200"/>
          </a:p>
          <a:p>
            <a:pPr indent="0" lvl="0" marL="0" rtl="0" algn="l">
              <a:lnSpc>
                <a:spcPct val="100000"/>
              </a:lnSpc>
              <a:spcBef>
                <a:spcPts val="0"/>
              </a:spcBef>
              <a:spcAft>
                <a:spcPts val="0"/>
              </a:spcAft>
              <a:buClr>
                <a:schemeClr val="dk1"/>
              </a:buClr>
              <a:buSzPts val="1100"/>
              <a:buFont typeface="Arial"/>
              <a:buNone/>
            </a:pPr>
            <a:r>
              <a:t/>
            </a:r>
            <a:endParaRPr i="1" sz="1200"/>
          </a:p>
          <a:p>
            <a:pPr indent="0" lvl="0" marL="0" rtl="0" algn="l">
              <a:lnSpc>
                <a:spcPct val="100000"/>
              </a:lnSpc>
              <a:spcBef>
                <a:spcPts val="0"/>
              </a:spcBef>
              <a:spcAft>
                <a:spcPts val="0"/>
              </a:spcAft>
              <a:buClr>
                <a:schemeClr val="dk1"/>
              </a:buClr>
              <a:buSzPts val="1100"/>
              <a:buFont typeface="Arial"/>
              <a:buNone/>
            </a:pPr>
            <a:r>
              <a:rPr i="1" lang="en" sz="1200"/>
              <a:t>Prediction = document 5 has a negative sentiment</a:t>
            </a:r>
            <a:endParaRPr i="1" sz="1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Binary Classification</a:t>
            </a:r>
            <a:endParaRPr/>
          </a:p>
        </p:txBody>
      </p:sp>
      <p:pic>
        <p:nvPicPr>
          <p:cNvPr id="161" name="Google Shape;161;p27"/>
          <p:cNvPicPr preferRelativeResize="0"/>
          <p:nvPr/>
        </p:nvPicPr>
        <p:blipFill rotWithShape="1">
          <a:blip r:embed="rId3">
            <a:alphaModFix/>
          </a:blip>
          <a:srcRect b="1710" l="980" r="0" t="0"/>
          <a:stretch/>
        </p:blipFill>
        <p:spPr>
          <a:xfrm>
            <a:off x="3023000" y="1444600"/>
            <a:ext cx="3128950" cy="27230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Multiclass Classification </a:t>
            </a:r>
            <a:endParaRPr/>
          </a:p>
        </p:txBody>
      </p:sp>
      <p:sp>
        <p:nvSpPr>
          <p:cNvPr id="167" name="Google Shape;16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8" name="Google Shape;168;p28"/>
          <p:cNvPicPr preferRelativeResize="0"/>
          <p:nvPr/>
        </p:nvPicPr>
        <p:blipFill rotWithShape="1">
          <a:blip r:embed="rId3">
            <a:alphaModFix/>
          </a:blip>
          <a:srcRect b="0" l="0" r="0" t="1283"/>
          <a:stretch/>
        </p:blipFill>
        <p:spPr>
          <a:xfrm>
            <a:off x="2946275" y="1540850"/>
            <a:ext cx="3251449" cy="2813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Precision Recall F Measure and Accuracy</a:t>
            </a:r>
            <a:endParaRPr/>
          </a:p>
        </p:txBody>
      </p:sp>
      <p:graphicFrame>
        <p:nvGraphicFramePr>
          <p:cNvPr id="174" name="Google Shape;174;p29"/>
          <p:cNvGraphicFramePr/>
          <p:nvPr/>
        </p:nvGraphicFramePr>
        <p:xfrm>
          <a:off x="952500" y="2190750"/>
          <a:ext cx="3000000" cy="3000000"/>
        </p:xfrm>
        <a:graphic>
          <a:graphicData uri="http://schemas.openxmlformats.org/drawingml/2006/table">
            <a:tbl>
              <a:tblPr>
                <a:noFill/>
                <a:tableStyleId>{7E6E5AE1-FAFB-4FD8-B3EB-D0FD2433BDAC}</a:tableStyleId>
              </a:tblPr>
              <a:tblGrid>
                <a:gridCol w="2240225"/>
                <a:gridCol w="1264400"/>
                <a:gridCol w="1198325"/>
                <a:gridCol w="1088250"/>
                <a:gridCol w="1447800"/>
              </a:tblGrid>
              <a:tr h="381000">
                <a:tc>
                  <a:txBody>
                    <a:bodyPr/>
                    <a:lstStyle/>
                    <a:p>
                      <a:pPr indent="0" lvl="0" marL="0" rtl="0" algn="l">
                        <a:lnSpc>
                          <a:spcPct val="115000"/>
                        </a:lnSpc>
                        <a:spcBef>
                          <a:spcPts val="0"/>
                        </a:spcBef>
                        <a:spcAft>
                          <a:spcPts val="0"/>
                        </a:spcAft>
                        <a:buNone/>
                      </a:pPr>
                      <a:r>
                        <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Precision</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Recall</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F-measure</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Accuracy</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Binary Classification</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0.90</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0.96</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0.93</a:t>
                      </a:r>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0.88</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MultiClass Classification</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0.47</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0.48</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0.46</a:t>
                      </a:r>
                      <a:endParaRPr>
                        <a:solidFill>
                          <a:schemeClr val="dk1"/>
                        </a:solidFill>
                      </a:endParaRPr>
                    </a:p>
                  </a:txBody>
                  <a:tcPr marT="91425" marB="91425" marR="91425" marL="91425"/>
                </a:tc>
                <a:tc>
                  <a:txBody>
                    <a:bodyPr/>
                    <a:lstStyle/>
                    <a:p>
                      <a:pPr indent="0" lvl="0" marL="0" rtl="0" algn="l">
                        <a:lnSpc>
                          <a:spcPct val="115000"/>
                        </a:lnSpc>
                        <a:spcBef>
                          <a:spcPts val="0"/>
                        </a:spcBef>
                        <a:spcAft>
                          <a:spcPts val="0"/>
                        </a:spcAft>
                        <a:buNone/>
                      </a:pPr>
                      <a:r>
                        <a:rPr lang="en">
                          <a:solidFill>
                            <a:schemeClr val="dk1"/>
                          </a:solidFill>
                        </a:rPr>
                        <a:t>0.64</a:t>
                      </a:r>
                      <a:endParaRPr>
                        <a:solidFill>
                          <a:schemeClr val="dk1"/>
                        </a:solidFill>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Count For Each Category of Products</a:t>
            </a:r>
            <a:endParaRPr/>
          </a:p>
        </p:txBody>
      </p:sp>
      <p:pic>
        <p:nvPicPr>
          <p:cNvPr id="180" name="Google Shape;180;p30"/>
          <p:cNvPicPr preferRelativeResize="0"/>
          <p:nvPr/>
        </p:nvPicPr>
        <p:blipFill>
          <a:blip r:embed="rId3">
            <a:alphaModFix/>
          </a:blip>
          <a:stretch>
            <a:fillRect/>
          </a:stretch>
        </p:blipFill>
        <p:spPr>
          <a:xfrm>
            <a:off x="2157175" y="1233225"/>
            <a:ext cx="5126374" cy="33356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Plan</a:t>
            </a:r>
            <a:endParaRPr/>
          </a:p>
        </p:txBody>
      </p:sp>
      <p:sp>
        <p:nvSpPr>
          <p:cNvPr id="186" name="Google Shape;186;p31"/>
          <p:cNvSpPr txBox="1"/>
          <p:nvPr>
            <p:ph idx="1" type="body"/>
          </p:nvPr>
        </p:nvSpPr>
        <p:spPr>
          <a:xfrm>
            <a:off x="311700" y="1152475"/>
            <a:ext cx="6061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available on GitHub:</a:t>
            </a:r>
            <a:endParaRPr/>
          </a:p>
          <a:p>
            <a:pPr indent="457200" lvl="0" marL="0" rtl="0" algn="l">
              <a:lnSpc>
                <a:spcPct val="100000"/>
              </a:lnSpc>
              <a:spcBef>
                <a:spcPts val="0"/>
              </a:spcBef>
              <a:spcAft>
                <a:spcPts val="0"/>
              </a:spcAft>
              <a:buNone/>
            </a:pPr>
            <a:r>
              <a:rPr lang="en" sz="1100" u="sng">
                <a:solidFill>
                  <a:schemeClr val="hlink"/>
                </a:solidFill>
                <a:hlinkClick r:id="rId3"/>
              </a:rPr>
              <a:t>https://github.com/MF80/DSCI511-TermProject</a:t>
            </a:r>
            <a:endParaRPr sz="1100">
              <a:solidFill>
                <a:schemeClr val="dk1"/>
              </a:solidFill>
            </a:endParaRPr>
          </a:p>
          <a:p>
            <a:pPr indent="457200" lvl="0" marL="0" rtl="0" algn="l">
              <a:lnSpc>
                <a:spcPct val="100000"/>
              </a:lnSpc>
              <a:spcBef>
                <a:spcPts val="0"/>
              </a:spcBef>
              <a:spcAft>
                <a:spcPts val="0"/>
              </a:spcAft>
              <a:buNone/>
            </a:pPr>
            <a:r>
              <a:t/>
            </a:r>
            <a:endParaRPr sz="1100">
              <a:solidFill>
                <a:schemeClr val="dk1"/>
              </a:solidFill>
            </a:endParaRPr>
          </a:p>
          <a:p>
            <a:pPr indent="-342900" lvl="0" marL="457200" rtl="0" algn="l">
              <a:spcBef>
                <a:spcPts val="0"/>
              </a:spcBef>
              <a:spcAft>
                <a:spcPts val="0"/>
              </a:spcAft>
              <a:buSzPts val="1800"/>
              <a:buChar char="●"/>
            </a:pPr>
            <a:r>
              <a:rPr lang="en"/>
              <a:t>Full dataset provided</a:t>
            </a:r>
            <a:endParaRPr/>
          </a:p>
          <a:p>
            <a:pPr indent="-342900" lvl="0" marL="457200" rtl="0" algn="l">
              <a:spcBef>
                <a:spcPts val="0"/>
              </a:spcBef>
              <a:spcAft>
                <a:spcPts val="0"/>
              </a:spcAft>
              <a:buSzPts val="1800"/>
              <a:buChar char="●"/>
            </a:pPr>
            <a:r>
              <a:rPr lang="en"/>
              <a:t>API key is provided in notebook accompanying presentation files.</a:t>
            </a:r>
            <a:endParaRPr/>
          </a:p>
          <a:p>
            <a:pPr indent="-342900" lvl="0" marL="457200" rtl="0" algn="l">
              <a:spcBef>
                <a:spcPts val="0"/>
              </a:spcBef>
              <a:spcAft>
                <a:spcPts val="0"/>
              </a:spcAft>
              <a:buSzPts val="1800"/>
              <a:buChar char="●"/>
            </a:pPr>
            <a:r>
              <a:rPr lang="en"/>
              <a:t>API key is not provided on GitHub</a:t>
            </a:r>
            <a:endParaRPr/>
          </a:p>
        </p:txBody>
      </p:sp>
      <p:pic>
        <p:nvPicPr>
          <p:cNvPr id="187" name="Google Shape;187;p31"/>
          <p:cNvPicPr preferRelativeResize="0"/>
          <p:nvPr/>
        </p:nvPicPr>
        <p:blipFill>
          <a:blip r:embed="rId4">
            <a:alphaModFix/>
          </a:blip>
          <a:stretch>
            <a:fillRect/>
          </a:stretch>
        </p:blipFill>
        <p:spPr>
          <a:xfrm>
            <a:off x="6760925" y="1404975"/>
            <a:ext cx="1908600" cy="190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Summary</a:t>
            </a:r>
            <a:endParaRPr/>
          </a:p>
        </p:txBody>
      </p:sp>
      <p:sp>
        <p:nvSpPr>
          <p:cNvPr id="61" name="Google Shape;61;p14"/>
          <p:cNvSpPr txBox="1"/>
          <p:nvPr>
            <p:ph idx="1" type="body"/>
          </p:nvPr>
        </p:nvSpPr>
        <p:spPr>
          <a:xfrm>
            <a:off x="311700" y="1152475"/>
            <a:ext cx="8520600" cy="17853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1600"/>
              <a:t>We will be attempting to do a sentiment analysis by using Amazon reviews of various versions of the Nintendo Switch. We will collect data by calling API for Amazon. We will process and analyze this data by </a:t>
            </a:r>
            <a:r>
              <a:rPr lang="en" sz="1600"/>
              <a:t>parsing, bucketing, and counting each word in the review. </a:t>
            </a:r>
            <a:r>
              <a:rPr lang="en" sz="1600"/>
              <a:t>We will then use this data to build a Naive Bayes model to predict positive, negative, or neutral sentiments for other products with text-based reviews. </a:t>
            </a:r>
            <a:endParaRPr sz="1600"/>
          </a:p>
        </p:txBody>
      </p:sp>
      <p:sp>
        <p:nvSpPr>
          <p:cNvPr id="62" name="Google Shape;62;p14"/>
          <p:cNvSpPr txBox="1"/>
          <p:nvPr>
            <p:ph idx="1" type="body"/>
          </p:nvPr>
        </p:nvSpPr>
        <p:spPr>
          <a:xfrm>
            <a:off x="311700" y="3019925"/>
            <a:ext cx="5620500" cy="10293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1500"/>
              <a:t>For our project, the data that will “teach” our code which will come from the reviews of the “Green and Blue” and “Gray” versions of the Nintendo Sw</a:t>
            </a:r>
            <a:r>
              <a:rPr lang="en" sz="1500"/>
              <a:t>itch.</a:t>
            </a:r>
            <a:endParaRPr sz="1500"/>
          </a:p>
        </p:txBody>
      </p:sp>
      <p:pic>
        <p:nvPicPr>
          <p:cNvPr id="63" name="Google Shape;63;p14"/>
          <p:cNvPicPr preferRelativeResize="0"/>
          <p:nvPr/>
        </p:nvPicPr>
        <p:blipFill rotWithShape="1">
          <a:blip r:embed="rId3">
            <a:alphaModFix/>
          </a:blip>
          <a:srcRect b="10205" l="0" r="2066" t="1743"/>
          <a:stretch/>
        </p:blipFill>
        <p:spPr>
          <a:xfrm>
            <a:off x="5932200" y="3088363"/>
            <a:ext cx="1300143" cy="892425"/>
          </a:xfrm>
          <a:prstGeom prst="rect">
            <a:avLst/>
          </a:prstGeom>
          <a:noFill/>
          <a:ln>
            <a:noFill/>
          </a:ln>
        </p:spPr>
      </p:pic>
      <p:pic>
        <p:nvPicPr>
          <p:cNvPr id="64" name="Google Shape;64;p14"/>
          <p:cNvPicPr preferRelativeResize="0"/>
          <p:nvPr/>
        </p:nvPicPr>
        <p:blipFill rotWithShape="1">
          <a:blip r:embed="rId4">
            <a:alphaModFix/>
          </a:blip>
          <a:srcRect b="18414" l="0" r="3232" t="2621"/>
          <a:stretch/>
        </p:blipFill>
        <p:spPr>
          <a:xfrm>
            <a:off x="7394900" y="3088698"/>
            <a:ext cx="1300150" cy="891757"/>
          </a:xfrm>
          <a:prstGeom prst="rect">
            <a:avLst/>
          </a:prstGeom>
          <a:noFill/>
          <a:ln>
            <a:noFill/>
          </a:ln>
        </p:spPr>
      </p:pic>
      <p:sp>
        <p:nvSpPr>
          <p:cNvPr id="65" name="Google Shape;65;p14"/>
          <p:cNvSpPr txBox="1"/>
          <p:nvPr>
            <p:ph idx="1" type="body"/>
          </p:nvPr>
        </p:nvSpPr>
        <p:spPr>
          <a:xfrm>
            <a:off x="311700" y="3912325"/>
            <a:ext cx="5620500" cy="10293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1500"/>
              <a:t>We will then run our code on the “Neon Blue and Red” version of the Nintendo Switch to predict the sentiments of the reviews.</a:t>
            </a:r>
            <a:endParaRPr sz="1500"/>
          </a:p>
        </p:txBody>
      </p:sp>
      <p:pic>
        <p:nvPicPr>
          <p:cNvPr id="66" name="Google Shape;66;p14"/>
          <p:cNvPicPr preferRelativeResize="0"/>
          <p:nvPr/>
        </p:nvPicPr>
        <p:blipFill rotWithShape="1">
          <a:blip r:embed="rId5">
            <a:alphaModFix/>
          </a:blip>
          <a:srcRect b="2705" l="1035" r="1289" t="2047"/>
          <a:stretch/>
        </p:blipFill>
        <p:spPr>
          <a:xfrm>
            <a:off x="6689813" y="3980775"/>
            <a:ext cx="1232828" cy="892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Workload Distribution</a:t>
            </a:r>
            <a:endParaRPr/>
          </a:p>
        </p:txBody>
      </p:sp>
      <p:sp>
        <p:nvSpPr>
          <p:cNvPr id="193" name="Google Shape;19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Kelsey Muckelbauer</a:t>
            </a:r>
            <a:endParaRPr/>
          </a:p>
          <a:p>
            <a:pPr indent="-317500" lvl="1" marL="914400" rtl="0" algn="l">
              <a:spcBef>
                <a:spcPts val="0"/>
              </a:spcBef>
              <a:spcAft>
                <a:spcPts val="0"/>
              </a:spcAft>
              <a:buSzPts val="1400"/>
              <a:buChar char="-"/>
            </a:pPr>
            <a:r>
              <a:rPr lang="en"/>
              <a:t>Parsing</a:t>
            </a:r>
            <a:r>
              <a:rPr lang="en"/>
              <a:t> the Data </a:t>
            </a:r>
            <a:endParaRPr/>
          </a:p>
          <a:p>
            <a:pPr indent="-317500" lvl="1" marL="914400" rtl="0" algn="l">
              <a:spcBef>
                <a:spcPts val="0"/>
              </a:spcBef>
              <a:spcAft>
                <a:spcPts val="0"/>
              </a:spcAft>
              <a:buSzPts val="1400"/>
              <a:buChar char="-"/>
            </a:pPr>
            <a:r>
              <a:rPr lang="en"/>
              <a:t>P</a:t>
            </a:r>
            <a:r>
              <a:rPr lang="en"/>
              <a:t>resentation</a:t>
            </a:r>
            <a:r>
              <a:rPr lang="en"/>
              <a:t> Organization</a:t>
            </a:r>
            <a:endParaRPr/>
          </a:p>
          <a:p>
            <a:pPr indent="-342900" lvl="0" marL="457200" rtl="0" algn="l">
              <a:lnSpc>
                <a:spcPct val="100000"/>
              </a:lnSpc>
              <a:spcBef>
                <a:spcPts val="0"/>
              </a:spcBef>
              <a:spcAft>
                <a:spcPts val="0"/>
              </a:spcAft>
              <a:buSzPts val="1800"/>
              <a:buChar char="-"/>
            </a:pPr>
            <a:r>
              <a:rPr lang="en"/>
              <a:t>Michael Fenton</a:t>
            </a:r>
            <a:endParaRPr/>
          </a:p>
          <a:p>
            <a:pPr indent="-317500" lvl="1" marL="914400" rtl="0" algn="l">
              <a:lnSpc>
                <a:spcPct val="100000"/>
              </a:lnSpc>
              <a:spcBef>
                <a:spcPts val="0"/>
              </a:spcBef>
              <a:spcAft>
                <a:spcPts val="0"/>
              </a:spcAft>
              <a:buSzPts val="1400"/>
              <a:buChar char="-"/>
            </a:pPr>
            <a:r>
              <a:rPr lang="en"/>
              <a:t>API / Data collection</a:t>
            </a:r>
            <a:endParaRPr/>
          </a:p>
          <a:p>
            <a:pPr indent="-317500" lvl="1" marL="914400" rtl="0" algn="l">
              <a:lnSpc>
                <a:spcPct val="100000"/>
              </a:lnSpc>
              <a:spcBef>
                <a:spcPts val="0"/>
              </a:spcBef>
              <a:spcAft>
                <a:spcPts val="0"/>
              </a:spcAft>
              <a:buSzPts val="1400"/>
              <a:buChar char="-"/>
            </a:pPr>
            <a:r>
              <a:rPr lang="en"/>
              <a:t>README.md</a:t>
            </a:r>
            <a:endParaRPr/>
          </a:p>
          <a:p>
            <a:pPr indent="-342900" lvl="0" marL="457200" rtl="0" algn="l">
              <a:lnSpc>
                <a:spcPct val="100000"/>
              </a:lnSpc>
              <a:spcBef>
                <a:spcPts val="0"/>
              </a:spcBef>
              <a:spcAft>
                <a:spcPts val="0"/>
              </a:spcAft>
              <a:buSzPts val="1800"/>
              <a:buChar char="-"/>
            </a:pPr>
            <a:r>
              <a:rPr lang="en"/>
              <a:t>Will Wu</a:t>
            </a:r>
            <a:endParaRPr/>
          </a:p>
          <a:p>
            <a:pPr indent="-317500" lvl="1" marL="914400" rtl="0" algn="l">
              <a:lnSpc>
                <a:spcPct val="100000"/>
              </a:lnSpc>
              <a:spcBef>
                <a:spcPts val="0"/>
              </a:spcBef>
              <a:spcAft>
                <a:spcPts val="0"/>
              </a:spcAft>
              <a:buSzPts val="1400"/>
              <a:buChar char="-"/>
            </a:pPr>
            <a:r>
              <a:rPr lang="en"/>
              <a:t>Project Overview</a:t>
            </a:r>
            <a:endParaRPr/>
          </a:p>
          <a:p>
            <a:pPr indent="-342900" lvl="0" marL="457200" rtl="0" algn="l">
              <a:lnSpc>
                <a:spcPct val="100000"/>
              </a:lnSpc>
              <a:spcBef>
                <a:spcPts val="0"/>
              </a:spcBef>
              <a:spcAft>
                <a:spcPts val="0"/>
              </a:spcAft>
              <a:buSzPts val="1800"/>
              <a:buChar char="-"/>
            </a:pPr>
            <a:r>
              <a:rPr lang="en"/>
              <a:t>Ishtiaq Shahriar</a:t>
            </a:r>
            <a:endParaRPr/>
          </a:p>
          <a:p>
            <a:pPr indent="-317500" lvl="1" marL="914400" rtl="0" algn="l">
              <a:lnSpc>
                <a:spcPct val="100000"/>
              </a:lnSpc>
              <a:spcBef>
                <a:spcPts val="0"/>
              </a:spcBef>
              <a:spcAft>
                <a:spcPts val="0"/>
              </a:spcAft>
              <a:buSzPts val="1400"/>
              <a:buChar char="-"/>
            </a:pPr>
            <a:r>
              <a:rPr lang="en"/>
              <a:t>Naive Bayes</a:t>
            </a:r>
            <a:endParaRPr/>
          </a:p>
          <a:p>
            <a:pPr indent="-317500" lvl="1" marL="914400" rtl="0" algn="l">
              <a:lnSpc>
                <a:spcPct val="100000"/>
              </a:lnSpc>
              <a:spcBef>
                <a:spcPts val="0"/>
              </a:spcBef>
              <a:spcAft>
                <a:spcPts val="0"/>
              </a:spcAft>
              <a:buSzPts val="1400"/>
              <a:buChar char="-"/>
            </a:pPr>
            <a:r>
              <a:rPr lang="en"/>
              <a:t>Project Results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 of the Data</a:t>
            </a:r>
            <a:endParaRPr/>
          </a:p>
        </p:txBody>
      </p:sp>
      <p:sp>
        <p:nvSpPr>
          <p:cNvPr id="72" name="Google Shape;72;p15"/>
          <p:cNvSpPr txBox="1"/>
          <p:nvPr>
            <p:ph idx="1" type="body"/>
          </p:nvPr>
        </p:nvSpPr>
        <p:spPr>
          <a:xfrm>
            <a:off x="311700" y="1152475"/>
            <a:ext cx="8520600" cy="53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For this project we got our data from text reviews of the Nintendo Switch on Amazon.</a:t>
            </a:r>
            <a:endParaRPr sz="1600"/>
          </a:p>
        </p:txBody>
      </p:sp>
      <p:pic>
        <p:nvPicPr>
          <p:cNvPr id="73" name="Google Shape;73;p15"/>
          <p:cNvPicPr preferRelativeResize="0"/>
          <p:nvPr/>
        </p:nvPicPr>
        <p:blipFill>
          <a:blip r:embed="rId3">
            <a:alphaModFix/>
          </a:blip>
          <a:stretch>
            <a:fillRect/>
          </a:stretch>
        </p:blipFill>
        <p:spPr>
          <a:xfrm>
            <a:off x="1983900" y="1805637"/>
            <a:ext cx="7174775" cy="970862"/>
          </a:xfrm>
          <a:prstGeom prst="rect">
            <a:avLst/>
          </a:prstGeom>
          <a:noFill/>
          <a:ln>
            <a:noFill/>
          </a:ln>
        </p:spPr>
      </p:pic>
      <p:pic>
        <p:nvPicPr>
          <p:cNvPr id="74" name="Google Shape;74;p15"/>
          <p:cNvPicPr preferRelativeResize="0"/>
          <p:nvPr/>
        </p:nvPicPr>
        <p:blipFill>
          <a:blip r:embed="rId4">
            <a:alphaModFix/>
          </a:blip>
          <a:stretch>
            <a:fillRect/>
          </a:stretch>
        </p:blipFill>
        <p:spPr>
          <a:xfrm>
            <a:off x="1983902" y="2920713"/>
            <a:ext cx="3562476" cy="813275"/>
          </a:xfrm>
          <a:prstGeom prst="rect">
            <a:avLst/>
          </a:prstGeom>
          <a:noFill/>
          <a:ln>
            <a:noFill/>
          </a:ln>
        </p:spPr>
      </p:pic>
      <p:pic>
        <p:nvPicPr>
          <p:cNvPr id="75" name="Google Shape;75;p15"/>
          <p:cNvPicPr preferRelativeResize="0"/>
          <p:nvPr/>
        </p:nvPicPr>
        <p:blipFill>
          <a:blip r:embed="rId5">
            <a:alphaModFix/>
          </a:blip>
          <a:stretch>
            <a:fillRect/>
          </a:stretch>
        </p:blipFill>
        <p:spPr>
          <a:xfrm>
            <a:off x="1983900" y="4015250"/>
            <a:ext cx="5388215" cy="899650"/>
          </a:xfrm>
          <a:prstGeom prst="rect">
            <a:avLst/>
          </a:prstGeom>
          <a:noFill/>
          <a:ln>
            <a:noFill/>
          </a:ln>
        </p:spPr>
      </p:pic>
      <p:sp>
        <p:nvSpPr>
          <p:cNvPr id="76" name="Google Shape;76;p15"/>
          <p:cNvSpPr txBox="1"/>
          <p:nvPr>
            <p:ph idx="1" type="body"/>
          </p:nvPr>
        </p:nvSpPr>
        <p:spPr>
          <a:xfrm>
            <a:off x="311700" y="1682575"/>
            <a:ext cx="1672200" cy="32268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1600"/>
              <a:t>Good Review:</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r">
              <a:spcBef>
                <a:spcPts val="0"/>
              </a:spcBef>
              <a:spcAft>
                <a:spcPts val="0"/>
              </a:spcAft>
              <a:buNone/>
            </a:pPr>
            <a:r>
              <a:rPr lang="en" sz="1600"/>
              <a:t>Neutral Review:</a:t>
            </a:r>
            <a:endParaRPr sz="1600"/>
          </a:p>
          <a:p>
            <a:pPr indent="0" lvl="0" marL="0" rtl="0" algn="r">
              <a:spcBef>
                <a:spcPts val="0"/>
              </a:spcBef>
              <a:spcAft>
                <a:spcPts val="0"/>
              </a:spcAft>
              <a:buNone/>
            </a:pPr>
            <a:r>
              <a:t/>
            </a:r>
            <a:endParaRPr sz="1600"/>
          </a:p>
          <a:p>
            <a:pPr indent="0" lvl="0" marL="0" rtl="0" algn="r">
              <a:spcBef>
                <a:spcPts val="0"/>
              </a:spcBef>
              <a:spcAft>
                <a:spcPts val="0"/>
              </a:spcAft>
              <a:buNone/>
            </a:pPr>
            <a:r>
              <a:t/>
            </a:r>
            <a:endParaRPr sz="1600"/>
          </a:p>
          <a:p>
            <a:pPr indent="0" lvl="0" marL="0" rtl="0" algn="r">
              <a:spcBef>
                <a:spcPts val="0"/>
              </a:spcBef>
              <a:spcAft>
                <a:spcPts val="0"/>
              </a:spcAft>
              <a:buNone/>
            </a:pPr>
            <a:r>
              <a:t/>
            </a:r>
            <a:endParaRPr sz="1600"/>
          </a:p>
          <a:p>
            <a:pPr indent="0" lvl="0" marL="0" rtl="0" algn="r">
              <a:spcBef>
                <a:spcPts val="0"/>
              </a:spcBef>
              <a:spcAft>
                <a:spcPts val="0"/>
              </a:spcAft>
              <a:buNone/>
            </a:pPr>
            <a:r>
              <a:rPr lang="en" sz="1600"/>
              <a:t>Bad Review:</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How the Code Works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61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Getting the Data</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API services</a:t>
            </a:r>
            <a:endParaRPr/>
          </a:p>
          <a:p>
            <a:pPr indent="-308610" lvl="0" marL="457200" rtl="0" algn="l">
              <a:spcBef>
                <a:spcPts val="1200"/>
              </a:spcBef>
              <a:spcAft>
                <a:spcPts val="0"/>
              </a:spcAft>
              <a:buSzPct val="100000"/>
              <a:buChar char="●"/>
            </a:pPr>
            <a:r>
              <a:rPr lang="en"/>
              <a:t>Amazon API</a:t>
            </a:r>
            <a:endParaRPr/>
          </a:p>
          <a:p>
            <a:pPr indent="-308610" lvl="0" marL="457200" rtl="0" algn="l">
              <a:spcBef>
                <a:spcPts val="0"/>
              </a:spcBef>
              <a:spcAft>
                <a:spcPts val="0"/>
              </a:spcAft>
              <a:buSzPct val="100000"/>
              <a:buChar char="●"/>
            </a:pPr>
            <a:r>
              <a:rPr lang="en"/>
              <a:t>RapidAPI</a:t>
            </a:r>
            <a:endParaRPr/>
          </a:p>
          <a:p>
            <a:pPr indent="0" lvl="0" marL="0" rtl="0" algn="l">
              <a:spcBef>
                <a:spcPts val="1200"/>
              </a:spcBef>
              <a:spcAft>
                <a:spcPts val="0"/>
              </a:spcAft>
              <a:buNone/>
            </a:pPr>
            <a:r>
              <a:rPr lang="en"/>
              <a:t>Fetching Data (if downloaded data already doesn’t exist)</a:t>
            </a:r>
            <a:endParaRPr/>
          </a:p>
          <a:p>
            <a:pPr indent="-308610" lvl="0" marL="457200" rtl="0" algn="l">
              <a:spcBef>
                <a:spcPts val="1200"/>
              </a:spcBef>
              <a:spcAft>
                <a:spcPts val="0"/>
              </a:spcAft>
              <a:buSzPct val="100000"/>
              <a:buChar char="●"/>
            </a:pPr>
            <a:r>
              <a:rPr lang="en"/>
              <a:t>For each product variant</a:t>
            </a:r>
            <a:endParaRPr/>
          </a:p>
          <a:p>
            <a:pPr indent="-308610" lvl="0" marL="457200" rtl="0" algn="l">
              <a:spcBef>
                <a:spcPts val="0"/>
              </a:spcBef>
              <a:spcAft>
                <a:spcPts val="0"/>
              </a:spcAft>
              <a:buSzPct val="100000"/>
              <a:buChar char="●"/>
            </a:pPr>
            <a:r>
              <a:rPr lang="en"/>
              <a:t>Download reviews page-by-page</a:t>
            </a:r>
            <a:endParaRPr/>
          </a:p>
          <a:p>
            <a:pPr indent="-308610" lvl="0" marL="457200" rtl="0" algn="l">
              <a:spcBef>
                <a:spcPts val="0"/>
              </a:spcBef>
              <a:spcAft>
                <a:spcPts val="0"/>
              </a:spcAft>
              <a:buSzPct val="100000"/>
              <a:buChar char="●"/>
            </a:pPr>
            <a:r>
              <a:rPr lang="en"/>
              <a:t>Product review page contains up to ten reviews</a:t>
            </a:r>
            <a:endParaRPr/>
          </a:p>
          <a:p>
            <a:pPr indent="0" lvl="0" marL="0" rtl="0" algn="l">
              <a:spcBef>
                <a:spcPts val="1200"/>
              </a:spcBef>
              <a:spcAft>
                <a:spcPts val="0"/>
              </a:spcAft>
              <a:buNone/>
            </a:pPr>
            <a:r>
              <a:rPr lang="en"/>
              <a:t>Requests stop when any of these happen:</a:t>
            </a:r>
            <a:endParaRPr/>
          </a:p>
          <a:p>
            <a:pPr indent="-308610" lvl="0" marL="457200" rtl="0" algn="l">
              <a:spcBef>
                <a:spcPts val="1200"/>
              </a:spcBef>
              <a:spcAft>
                <a:spcPts val="0"/>
              </a:spcAft>
              <a:buSzPct val="100000"/>
              <a:buChar char="●"/>
            </a:pPr>
            <a:r>
              <a:rPr lang="en"/>
              <a:t>Reach soft cap set in code configuration</a:t>
            </a:r>
            <a:endParaRPr/>
          </a:p>
          <a:p>
            <a:pPr indent="-308610" lvl="0" marL="457200" rtl="0" algn="l">
              <a:spcBef>
                <a:spcPts val="0"/>
              </a:spcBef>
              <a:spcAft>
                <a:spcPts val="0"/>
              </a:spcAft>
              <a:buSzPct val="100000"/>
              <a:buChar char="●"/>
            </a:pPr>
            <a:r>
              <a:rPr lang="en"/>
              <a:t>Requests return zero reviews</a:t>
            </a:r>
            <a:endParaRPr/>
          </a:p>
          <a:p>
            <a:pPr indent="-308610" lvl="0" marL="457200" rtl="0" algn="l">
              <a:spcBef>
                <a:spcPts val="0"/>
              </a:spcBef>
              <a:spcAft>
                <a:spcPts val="0"/>
              </a:spcAft>
              <a:buSzPct val="100000"/>
              <a:buChar char="●"/>
            </a:pPr>
            <a:r>
              <a:rPr lang="en"/>
              <a:t>Reach hard cap of max known pages per product </a:t>
            </a:r>
            <a:endParaRPr/>
          </a:p>
          <a:p>
            <a:pPr indent="0" lvl="0" marL="0" rtl="0" algn="l">
              <a:spcBef>
                <a:spcPts val="120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5813500" y="1152475"/>
            <a:ext cx="2435500" cy="741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Getting the Data</a:t>
            </a:r>
            <a:endParaRPr/>
          </a:p>
          <a:p>
            <a:pPr indent="0" lvl="0" marL="0" rtl="0" algn="l">
              <a:spcBef>
                <a:spcPts val="0"/>
              </a:spcBef>
              <a:spcAft>
                <a:spcPts val="0"/>
              </a:spcAft>
              <a:buNone/>
            </a:pPr>
            <a:r>
              <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Returned Data</a:t>
            </a:r>
            <a:endParaRPr/>
          </a:p>
          <a:p>
            <a:pPr indent="-342900" lvl="0" marL="457200" rtl="0" algn="l">
              <a:spcBef>
                <a:spcPts val="1200"/>
              </a:spcBef>
              <a:spcAft>
                <a:spcPts val="0"/>
              </a:spcAft>
              <a:buSzPts val="1800"/>
              <a:buChar char="●"/>
            </a:pPr>
            <a:r>
              <a:rPr lang="en"/>
              <a:t>Temporarily stored in list</a:t>
            </a:r>
            <a:endParaRPr/>
          </a:p>
          <a:p>
            <a:pPr indent="-342900" lvl="0" marL="457200" rtl="0" algn="l">
              <a:spcBef>
                <a:spcPts val="0"/>
              </a:spcBef>
              <a:spcAft>
                <a:spcPts val="0"/>
              </a:spcAft>
              <a:buSzPts val="1800"/>
              <a:buChar char="●"/>
            </a:pPr>
            <a:r>
              <a:rPr lang="en"/>
              <a:t>Saved to disk as JSON</a:t>
            </a:r>
            <a:endParaRPr/>
          </a:p>
          <a:p>
            <a:pPr indent="-342900" lvl="0" marL="457200" rtl="0" algn="l">
              <a:spcBef>
                <a:spcPts val="0"/>
              </a:spcBef>
              <a:spcAft>
                <a:spcPts val="0"/>
              </a:spcAft>
              <a:buSzPts val="1800"/>
              <a:buChar char="●"/>
            </a:pPr>
            <a:r>
              <a:rPr lang="en"/>
              <a:t>One JSON per product</a:t>
            </a:r>
            <a:endParaRPr/>
          </a:p>
        </p:txBody>
      </p:sp>
      <p:pic>
        <p:nvPicPr>
          <p:cNvPr id="95" name="Google Shape;95;p18"/>
          <p:cNvPicPr preferRelativeResize="0"/>
          <p:nvPr/>
        </p:nvPicPr>
        <p:blipFill>
          <a:blip r:embed="rId3">
            <a:alphaModFix/>
          </a:blip>
          <a:stretch>
            <a:fillRect/>
          </a:stretch>
        </p:blipFill>
        <p:spPr>
          <a:xfrm>
            <a:off x="4616498" y="261225"/>
            <a:ext cx="3906700" cy="4179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Dictionary</a:t>
            </a:r>
            <a:endParaRPr/>
          </a:p>
        </p:txBody>
      </p:sp>
      <p:sp>
        <p:nvSpPr>
          <p:cNvPr id="101" name="Google Shape;101;p19"/>
          <p:cNvSpPr txBox="1"/>
          <p:nvPr/>
        </p:nvSpPr>
        <p:spPr>
          <a:xfrm>
            <a:off x="311700" y="1017725"/>
            <a:ext cx="86166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dk1"/>
                </a:solidFill>
              </a:rPr>
              <a:t>ID: 				Amazon ID of customer leaving the review</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ASIN: 				(Amazon Standard Identification Number) unique ID for each product or product version listed on Amazon.</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ASIN-ORIGINAL:		ASIN of the product that current review is originally for.</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ASIN-VARIANT:		ASIN of other product variants that current review wasn't written for but could be applied to</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REVIEW_DATA:		Location and date of review</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DATE-DATE:			Date of review</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DATE-UNIX:			Date of review using UNIX date scheme</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NAME:				Name of the reviewer</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RATING:			Star rating, from 1 (lowest) to 5 (highest), of the product given by the reviewer</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TITLE:				Title of the review provided by the reviewer</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REVIEW:			Written review text from the reviewer for this product.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VERIFIED_PURCHASE:	Whether or not the reviewer has purchased product (per Amazon).</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Parsing the Data</a:t>
            </a:r>
            <a:endParaRPr/>
          </a:p>
        </p:txBody>
      </p:sp>
      <p:sp>
        <p:nvSpPr>
          <p:cNvPr id="107" name="Google Shape;107;p20"/>
          <p:cNvSpPr txBox="1"/>
          <p:nvPr>
            <p:ph idx="1" type="body"/>
          </p:nvPr>
        </p:nvSpPr>
        <p:spPr>
          <a:xfrm>
            <a:off x="311700" y="1152475"/>
            <a:ext cx="8520600" cy="2878500"/>
          </a:xfrm>
          <a:prstGeom prst="rect">
            <a:avLst/>
          </a:prstGeom>
        </p:spPr>
        <p:txBody>
          <a:bodyPr anchorCtr="0" anchor="ctr" bIns="91425" lIns="91425" spcFirstLastPara="1" rIns="91425" wrap="square" tIns="91425">
            <a:normAutofit lnSpcReduction="10000"/>
          </a:bodyPr>
          <a:lstStyle/>
          <a:p>
            <a:pPr indent="0" lvl="0" marL="0" rtl="0" algn="l">
              <a:spcBef>
                <a:spcPts val="0"/>
              </a:spcBef>
              <a:spcAft>
                <a:spcPts val="0"/>
              </a:spcAft>
              <a:buNone/>
            </a:pPr>
            <a:r>
              <a:rPr lang="en"/>
              <a:t>Our code reads each review and looks at each word individually. To make our code effective, we need to clean up the reviews:</a:t>
            </a:r>
            <a:endParaRPr/>
          </a:p>
          <a:p>
            <a:pPr indent="-342900" lvl="0" marL="457200" rtl="0" algn="l">
              <a:spcBef>
                <a:spcPts val="0"/>
              </a:spcBef>
              <a:spcAft>
                <a:spcPts val="0"/>
              </a:spcAft>
              <a:buSzPts val="1800"/>
              <a:buChar char="●"/>
            </a:pPr>
            <a:r>
              <a:rPr lang="en"/>
              <a:t>Removed the 100 most common English words (source: Wikipedia) as well as other common stop words</a:t>
            </a:r>
            <a:endParaRPr/>
          </a:p>
          <a:p>
            <a:pPr indent="-317500" lvl="1" marL="914400" rtl="0" algn="l">
              <a:spcBef>
                <a:spcPts val="0"/>
              </a:spcBef>
              <a:spcAft>
                <a:spcPts val="0"/>
              </a:spcAft>
              <a:buSzPts val="1400"/>
              <a:buChar char="○"/>
            </a:pPr>
            <a:r>
              <a:rPr lang="en"/>
              <a:t>These words </a:t>
            </a:r>
            <a:r>
              <a:rPr lang="en"/>
              <a:t>hold</a:t>
            </a:r>
            <a:r>
              <a:rPr lang="en"/>
              <a:t> no value for our purposes.</a:t>
            </a:r>
            <a:endParaRPr/>
          </a:p>
          <a:p>
            <a:pPr indent="-342900" lvl="0" marL="457200" rtl="0" algn="l">
              <a:spcBef>
                <a:spcPts val="0"/>
              </a:spcBef>
              <a:spcAft>
                <a:spcPts val="0"/>
              </a:spcAft>
              <a:buSzPts val="1800"/>
              <a:buChar char="●"/>
            </a:pPr>
            <a:r>
              <a:rPr lang="en"/>
              <a:t>Removed non-alpha characters</a:t>
            </a:r>
            <a:endParaRPr/>
          </a:p>
          <a:p>
            <a:pPr indent="-317500" lvl="1" marL="914400" rtl="0" algn="l">
              <a:spcBef>
                <a:spcPts val="0"/>
              </a:spcBef>
              <a:spcAft>
                <a:spcPts val="0"/>
              </a:spcAft>
              <a:buSzPts val="1400"/>
              <a:buChar char="○"/>
            </a:pPr>
            <a:r>
              <a:rPr lang="en"/>
              <a:t>Removes all punctuation, numbers and other random characters. </a:t>
            </a:r>
            <a:endParaRPr/>
          </a:p>
          <a:p>
            <a:pPr indent="-342900" lvl="0" marL="457200" rtl="0" algn="l">
              <a:spcBef>
                <a:spcPts val="0"/>
              </a:spcBef>
              <a:spcAft>
                <a:spcPts val="0"/>
              </a:spcAft>
              <a:buSzPts val="1800"/>
              <a:buChar char="●"/>
            </a:pPr>
            <a:r>
              <a:rPr lang="en"/>
              <a:t>Made all the letters lowercase</a:t>
            </a:r>
            <a:endParaRPr/>
          </a:p>
          <a:p>
            <a:pPr indent="-317500" lvl="1" marL="914400" rtl="0" algn="l">
              <a:spcBef>
                <a:spcPts val="0"/>
              </a:spcBef>
              <a:spcAft>
                <a:spcPts val="0"/>
              </a:spcAft>
              <a:buSzPts val="1400"/>
              <a:buChar char="○"/>
            </a:pPr>
            <a:r>
              <a:rPr lang="en"/>
              <a:t>This way there is no difference between “Good” and “good” and those words can be counted as the same.</a:t>
            </a:r>
            <a:endParaRPr/>
          </a:p>
        </p:txBody>
      </p:sp>
      <p:sp>
        <p:nvSpPr>
          <p:cNvPr id="108" name="Google Shape;108;p20"/>
          <p:cNvSpPr txBox="1"/>
          <p:nvPr>
            <p:ph idx="1" type="body"/>
          </p:nvPr>
        </p:nvSpPr>
        <p:spPr>
          <a:xfrm>
            <a:off x="74700" y="4436050"/>
            <a:ext cx="4213800" cy="572700"/>
          </a:xfrm>
          <a:prstGeom prst="rect">
            <a:avLst/>
          </a:prstGeom>
        </p:spPr>
        <p:txBody>
          <a:bodyPr anchorCtr="0" anchor="ctr" bIns="91425" lIns="91425" spcFirstLastPara="1" rIns="91425" wrap="square" tIns="91425">
            <a:normAutofit/>
          </a:bodyPr>
          <a:lstStyle/>
          <a:p>
            <a:pPr indent="0" lvl="0" marL="0" rtl="0" algn="ctr">
              <a:lnSpc>
                <a:spcPct val="95000"/>
              </a:lnSpc>
              <a:spcBef>
                <a:spcPts val="0"/>
              </a:spcBef>
              <a:spcAft>
                <a:spcPts val="0"/>
              </a:spcAft>
              <a:buNone/>
            </a:pPr>
            <a:r>
              <a:rPr lang="en" sz="1300"/>
              <a:t>“Such a great </a:t>
            </a:r>
            <a:r>
              <a:rPr lang="en" sz="1300"/>
              <a:t>product! Great packaging and such a fun time. I 100% recommend this product.”</a:t>
            </a:r>
            <a:endParaRPr sz="1300"/>
          </a:p>
        </p:txBody>
      </p:sp>
      <p:sp>
        <p:nvSpPr>
          <p:cNvPr id="109" name="Google Shape;109;p20"/>
          <p:cNvSpPr txBox="1"/>
          <p:nvPr>
            <p:ph idx="1" type="body"/>
          </p:nvPr>
        </p:nvSpPr>
        <p:spPr>
          <a:xfrm>
            <a:off x="4855525" y="4435975"/>
            <a:ext cx="4213800" cy="572700"/>
          </a:xfrm>
          <a:prstGeom prst="rect">
            <a:avLst/>
          </a:prstGeom>
        </p:spPr>
        <p:txBody>
          <a:bodyPr anchorCtr="0" anchor="ctr" bIns="91425" lIns="91425" spcFirstLastPara="1" rIns="91425" wrap="square" tIns="91425">
            <a:normAutofit/>
          </a:bodyPr>
          <a:lstStyle/>
          <a:p>
            <a:pPr indent="0" lvl="0" marL="0" rtl="0" algn="ctr">
              <a:lnSpc>
                <a:spcPct val="85000"/>
              </a:lnSpc>
              <a:spcBef>
                <a:spcPts val="0"/>
              </a:spcBef>
              <a:spcAft>
                <a:spcPts val="0"/>
              </a:spcAft>
              <a:buSzPts val="1018"/>
              <a:buNone/>
            </a:pPr>
            <a:r>
              <a:rPr lang="en" sz="1300"/>
              <a:t>[ “such” : 2, “great” : 2, “product” : 2, “packaging” : 1, “fun” : 1, “time” : 1, “recommend” : 1 ]</a:t>
            </a:r>
            <a:endParaRPr sz="1300"/>
          </a:p>
        </p:txBody>
      </p:sp>
      <p:sp>
        <p:nvSpPr>
          <p:cNvPr id="110" name="Google Shape;110;p20"/>
          <p:cNvSpPr txBox="1"/>
          <p:nvPr>
            <p:ph idx="1" type="body"/>
          </p:nvPr>
        </p:nvSpPr>
        <p:spPr>
          <a:xfrm>
            <a:off x="74700" y="4072925"/>
            <a:ext cx="4497300" cy="363000"/>
          </a:xfrm>
          <a:prstGeom prst="rect">
            <a:avLst/>
          </a:prstGeom>
        </p:spPr>
        <p:txBody>
          <a:bodyPr anchorCtr="0" anchor="ctr" bIns="91425" lIns="91425" spcFirstLastPara="1" rIns="91425" wrap="square" tIns="91425">
            <a:normAutofit lnSpcReduction="20000"/>
          </a:bodyPr>
          <a:lstStyle/>
          <a:p>
            <a:pPr indent="0" lvl="0" marL="0" rtl="0" algn="l">
              <a:lnSpc>
                <a:spcPct val="95000"/>
              </a:lnSpc>
              <a:spcBef>
                <a:spcPts val="0"/>
              </a:spcBef>
              <a:spcAft>
                <a:spcPts val="0"/>
              </a:spcAft>
              <a:buNone/>
            </a:pPr>
            <a:r>
              <a:rPr lang="en" sz="1500" u="sng"/>
              <a:t>Example of Parsing a Review:</a:t>
            </a:r>
            <a:endParaRPr sz="1500" u="sng"/>
          </a:p>
        </p:txBody>
      </p:sp>
      <p:sp>
        <p:nvSpPr>
          <p:cNvPr id="111" name="Google Shape;111;p20"/>
          <p:cNvSpPr/>
          <p:nvPr/>
        </p:nvSpPr>
        <p:spPr>
          <a:xfrm>
            <a:off x="4288525" y="4477875"/>
            <a:ext cx="567000" cy="483000"/>
          </a:xfrm>
          <a:prstGeom prst="rightArrow">
            <a:avLst>
              <a:gd fmla="val 50000" name="adj1"/>
              <a:gd fmla="val 50000" name="adj2"/>
            </a:avLst>
          </a:prstGeom>
          <a:solidFill>
            <a:srgbClr val="6D9EEB"/>
          </a:solidFill>
          <a:ln cap="flat" cmpd="sng" w="9525">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Parsing the Data</a:t>
            </a:r>
            <a:endParaRPr/>
          </a:p>
        </p:txBody>
      </p:sp>
      <p:sp>
        <p:nvSpPr>
          <p:cNvPr id="117" name="Google Shape;117;p21"/>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number of words in each type of review are then tallied and added to “good”, “neutral” and “bad” buckets:</a:t>
            </a:r>
            <a:endParaRPr/>
          </a:p>
          <a:p>
            <a:pPr indent="-342900" lvl="0" marL="457200" rtl="0" algn="l">
              <a:spcBef>
                <a:spcPts val="0"/>
              </a:spcBef>
              <a:spcAft>
                <a:spcPts val="0"/>
              </a:spcAft>
              <a:buSzPts val="1800"/>
              <a:buChar char="●"/>
            </a:pPr>
            <a:r>
              <a:rPr lang="en"/>
              <a:t>Words from </a:t>
            </a:r>
            <a:r>
              <a:rPr lang="en"/>
              <a:t>1 and 2 star reviews are added to the “bad” bucket</a:t>
            </a:r>
            <a:endParaRPr/>
          </a:p>
          <a:p>
            <a:pPr indent="-342900" lvl="0" marL="457200" rtl="0" algn="l">
              <a:spcBef>
                <a:spcPts val="0"/>
              </a:spcBef>
              <a:spcAft>
                <a:spcPts val="0"/>
              </a:spcAft>
              <a:buSzPts val="1800"/>
              <a:buChar char="●"/>
            </a:pPr>
            <a:r>
              <a:rPr lang="en"/>
              <a:t>Words from </a:t>
            </a:r>
            <a:r>
              <a:rPr lang="en"/>
              <a:t>3 star reviews are added to the “neutral” bucket</a:t>
            </a:r>
            <a:endParaRPr/>
          </a:p>
          <a:p>
            <a:pPr indent="-342900" lvl="0" marL="457200" rtl="0" algn="l">
              <a:spcBef>
                <a:spcPts val="0"/>
              </a:spcBef>
              <a:spcAft>
                <a:spcPts val="0"/>
              </a:spcAft>
              <a:buSzPts val="1800"/>
              <a:buChar char="●"/>
            </a:pPr>
            <a:r>
              <a:rPr lang="en"/>
              <a:t>Words from </a:t>
            </a:r>
            <a:r>
              <a:rPr lang="en"/>
              <a:t>4 and 5 star reviews are added to the “good” bucket</a:t>
            </a:r>
            <a:endParaRPr/>
          </a:p>
        </p:txBody>
      </p:sp>
      <p:pic>
        <p:nvPicPr>
          <p:cNvPr id="118" name="Google Shape;118;p21"/>
          <p:cNvPicPr preferRelativeResize="0"/>
          <p:nvPr/>
        </p:nvPicPr>
        <p:blipFill>
          <a:blip r:embed="rId3">
            <a:alphaModFix/>
          </a:blip>
          <a:stretch>
            <a:fillRect/>
          </a:stretch>
        </p:blipFill>
        <p:spPr>
          <a:xfrm>
            <a:off x="6505893" y="3795868"/>
            <a:ext cx="2275475" cy="1126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