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2" r:id="rId5"/>
  </p:sldMasterIdLst>
  <p:notesMasterIdLst>
    <p:notesMasterId r:id="rId23"/>
  </p:notesMasterIdLst>
  <p:sldIdLst>
    <p:sldId id="257" r:id="rId6"/>
    <p:sldId id="258" r:id="rId7"/>
    <p:sldId id="271" r:id="rId8"/>
    <p:sldId id="286" r:id="rId9"/>
    <p:sldId id="287" r:id="rId10"/>
    <p:sldId id="270" r:id="rId11"/>
    <p:sldId id="288" r:id="rId12"/>
    <p:sldId id="259" r:id="rId13"/>
    <p:sldId id="289" r:id="rId14"/>
    <p:sldId id="290" r:id="rId15"/>
    <p:sldId id="291" r:id="rId16"/>
    <p:sldId id="292" r:id="rId17"/>
    <p:sldId id="293" r:id="rId18"/>
    <p:sldId id="294" r:id="rId19"/>
    <p:sldId id="295" r:id="rId20"/>
    <p:sldId id="269" r:id="rId21"/>
    <p:sldId id="27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EC1A0AA-07B0-82FC-B304-61F9E233BE17}" name="Vankooy,Alex" initials="Va" userId="S::av667@drexel.edu::36233221-d4d0-4da8-bbd4-fb586a8cde6e"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035" autoAdjust="0"/>
  </p:normalViewPr>
  <p:slideViewPr>
    <p:cSldViewPr snapToGrid="0">
      <p:cViewPr varScale="1">
        <p:scale>
          <a:sx n="70" d="100"/>
          <a:sy n="70" d="100"/>
        </p:scale>
        <p:origin x="1138"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presProps" Target="presProp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notesMaster" Target="notesMasters/notesMaster1.xml"/><Relationship Id="rId28" Type="http://schemas.microsoft.com/office/2018/10/relationships/authors" Target="author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8B3F50-8E3B-4E35-AB1E-CD3C8FAEA2EE}" type="datetimeFigureOut">
              <a:t>8/27/2022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BDE35D-C383-4233-8462-A13490F0F81C}" type="slidenum">
              <a:t>‹#›</a:t>
            </a:fld>
            <a:endParaRPr lang="en-US"/>
          </a:p>
        </p:txBody>
      </p:sp>
    </p:spTree>
    <p:extLst>
      <p:ext uri="{BB962C8B-B14F-4D97-AF65-F5344CB8AC3E}">
        <p14:creationId xmlns:p14="http://schemas.microsoft.com/office/powerpoint/2010/main" val="243427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my name is Josh Clark and I will be presenting a project on emotion detection from tweets.</a:t>
            </a:r>
          </a:p>
        </p:txBody>
      </p:sp>
      <p:sp>
        <p:nvSpPr>
          <p:cNvPr id="4" name="Slide Number Placeholder 3"/>
          <p:cNvSpPr>
            <a:spLocks noGrp="1"/>
          </p:cNvSpPr>
          <p:nvPr>
            <p:ph type="sldNum" sz="quarter" idx="5"/>
          </p:nvPr>
        </p:nvSpPr>
        <p:spPr/>
        <p:txBody>
          <a:bodyPr/>
          <a:lstStyle/>
          <a:p>
            <a:fld id="{E4FEF665-CB0B-434E-B036-15BF500957C2}" type="slidenum">
              <a:rPr lang="en-US" smtClean="0"/>
              <a:t>1</a:t>
            </a:fld>
            <a:endParaRPr lang="en-US"/>
          </a:p>
        </p:txBody>
      </p:sp>
    </p:spTree>
    <p:extLst>
      <p:ext uri="{BB962C8B-B14F-4D97-AF65-F5344CB8AC3E}">
        <p14:creationId xmlns:p14="http://schemas.microsoft.com/office/powerpoint/2010/main" val="35735244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order to process both training and testing sets before creating our logistic regression statistics, we will need to filter the words in a tweet by the ones we know in our database. This won’t remove any from our training set, but there are plenty of words in our testing set that will be.</a:t>
            </a:r>
          </a:p>
        </p:txBody>
      </p:sp>
      <p:sp>
        <p:nvSpPr>
          <p:cNvPr id="4" name="Slide Number Placeholder 3"/>
          <p:cNvSpPr>
            <a:spLocks noGrp="1"/>
          </p:cNvSpPr>
          <p:nvPr>
            <p:ph type="sldNum" sz="quarter" idx="5"/>
          </p:nvPr>
        </p:nvSpPr>
        <p:spPr/>
        <p:txBody>
          <a:bodyPr/>
          <a:lstStyle/>
          <a:p>
            <a:fld id="{E4FEF665-CB0B-434E-B036-15BF500957C2}" type="slidenum">
              <a:rPr lang="en-US" smtClean="0"/>
              <a:t>10</a:t>
            </a:fld>
            <a:endParaRPr lang="en-US"/>
          </a:p>
        </p:txBody>
      </p:sp>
    </p:spTree>
    <p:extLst>
      <p:ext uri="{BB962C8B-B14F-4D97-AF65-F5344CB8AC3E}">
        <p14:creationId xmlns:p14="http://schemas.microsoft.com/office/powerpoint/2010/main" val="5665126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build a statistical model for our logistic regression classifier by one hot encoding the words as features for all known words and tallying their occurrences for each tweet as rows. Note that much of this matrix will be 0s because there are many more known words than there are words in each tweet.</a:t>
            </a:r>
          </a:p>
        </p:txBody>
      </p:sp>
      <p:sp>
        <p:nvSpPr>
          <p:cNvPr id="4" name="Slide Number Placeholder 3"/>
          <p:cNvSpPr>
            <a:spLocks noGrp="1"/>
          </p:cNvSpPr>
          <p:nvPr>
            <p:ph type="sldNum" sz="quarter" idx="5"/>
          </p:nvPr>
        </p:nvSpPr>
        <p:spPr/>
        <p:txBody>
          <a:bodyPr/>
          <a:lstStyle/>
          <a:p>
            <a:fld id="{E4FEF665-CB0B-434E-B036-15BF500957C2}" type="slidenum">
              <a:rPr lang="en-US" smtClean="0"/>
              <a:t>11</a:t>
            </a:fld>
            <a:endParaRPr lang="en-US"/>
          </a:p>
        </p:txBody>
      </p:sp>
    </p:spTree>
    <p:extLst>
      <p:ext uri="{BB962C8B-B14F-4D97-AF65-F5344CB8AC3E}">
        <p14:creationId xmlns:p14="http://schemas.microsoft.com/office/powerpoint/2010/main" val="350097667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one hot encode both training and testing sets and we verify that counting words this way produces the total number of words  as we did before, the first time.</a:t>
            </a:r>
          </a:p>
        </p:txBody>
      </p:sp>
      <p:sp>
        <p:nvSpPr>
          <p:cNvPr id="4" name="Slide Number Placeholder 3"/>
          <p:cNvSpPr>
            <a:spLocks noGrp="1"/>
          </p:cNvSpPr>
          <p:nvPr>
            <p:ph type="sldNum" sz="quarter" idx="5"/>
          </p:nvPr>
        </p:nvSpPr>
        <p:spPr/>
        <p:txBody>
          <a:bodyPr/>
          <a:lstStyle/>
          <a:p>
            <a:fld id="{E4FEF665-CB0B-434E-B036-15BF500957C2}" type="slidenum">
              <a:rPr lang="en-US" smtClean="0"/>
              <a:t>12</a:t>
            </a:fld>
            <a:endParaRPr lang="en-US"/>
          </a:p>
        </p:txBody>
      </p:sp>
    </p:spTree>
    <p:extLst>
      <p:ext uri="{BB962C8B-B14F-4D97-AF65-F5344CB8AC3E}">
        <p14:creationId xmlns:p14="http://schemas.microsoft.com/office/powerpoint/2010/main" val="6411551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can build a Logistic Regression model on this data using </a:t>
            </a:r>
            <a:r>
              <a:rPr lang="en-US" dirty="0" err="1"/>
              <a:t>sklearn</a:t>
            </a:r>
            <a:r>
              <a:rPr lang="en-US" dirty="0"/>
              <a:t> and run it on both the training and testing sets. Here you can see the first 10 actual and predicted target values for both sets.</a:t>
            </a:r>
          </a:p>
        </p:txBody>
      </p:sp>
      <p:sp>
        <p:nvSpPr>
          <p:cNvPr id="4" name="Slide Number Placeholder 3"/>
          <p:cNvSpPr>
            <a:spLocks noGrp="1"/>
          </p:cNvSpPr>
          <p:nvPr>
            <p:ph type="sldNum" sz="quarter" idx="5"/>
          </p:nvPr>
        </p:nvSpPr>
        <p:spPr/>
        <p:txBody>
          <a:bodyPr/>
          <a:lstStyle/>
          <a:p>
            <a:fld id="{E4FEF665-CB0B-434E-B036-15BF500957C2}" type="slidenum">
              <a:rPr lang="en-US" smtClean="0"/>
              <a:t>13</a:t>
            </a:fld>
            <a:endParaRPr lang="en-US"/>
          </a:p>
        </p:txBody>
      </p:sp>
    </p:spTree>
    <p:extLst>
      <p:ext uri="{BB962C8B-B14F-4D97-AF65-F5344CB8AC3E}">
        <p14:creationId xmlns:p14="http://schemas.microsoft.com/office/powerpoint/2010/main" val="41154747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need to calculate statistics on how well our model did. Again, we can use </a:t>
            </a:r>
            <a:r>
              <a:rPr lang="en-US" dirty="0" err="1"/>
              <a:t>sklearn</a:t>
            </a:r>
            <a:r>
              <a:rPr lang="en-US" dirty="0"/>
              <a:t> for this to simplify things and we calculate accuracy, precision, recall, and f1 score for both sets.</a:t>
            </a:r>
          </a:p>
        </p:txBody>
      </p:sp>
      <p:sp>
        <p:nvSpPr>
          <p:cNvPr id="4" name="Slide Number Placeholder 3"/>
          <p:cNvSpPr>
            <a:spLocks noGrp="1"/>
          </p:cNvSpPr>
          <p:nvPr>
            <p:ph type="sldNum" sz="quarter" idx="5"/>
          </p:nvPr>
        </p:nvSpPr>
        <p:spPr/>
        <p:txBody>
          <a:bodyPr/>
          <a:lstStyle/>
          <a:p>
            <a:fld id="{E4FEF665-CB0B-434E-B036-15BF500957C2}" type="slidenum">
              <a:rPr lang="en-US" smtClean="0"/>
              <a:t>14</a:t>
            </a:fld>
            <a:endParaRPr lang="en-US"/>
          </a:p>
        </p:txBody>
      </p:sp>
    </p:spTree>
    <p:extLst>
      <p:ext uri="{BB962C8B-B14F-4D97-AF65-F5344CB8AC3E}">
        <p14:creationId xmlns:p14="http://schemas.microsoft.com/office/powerpoint/2010/main" val="21769495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are the final results. We got about 83% accuracy for training, but only about 33% for testing. This sounds bad, but its actually to be expected given our data. Remember that we only have 15,000 unique words in our dataset, and most English-speaking people commonly use about 100,000 in day-to-day language. This means that this is a very high chance that the words in the unseen tweets will not be in our dataset. Also, since some words have very </a:t>
            </a:r>
            <a:r>
              <a:rPr lang="en-US" dirty="0" err="1"/>
              <a:t>very</a:t>
            </a:r>
            <a:r>
              <a:rPr lang="en-US" dirty="0"/>
              <a:t> few occurrences, these can have very skewed probabilities and since there is only an average of 6.72 words per tweet in our training set (and likely even less in our testing set) we don’t have very many words to go off of for each tweet. Even though these numbers are low, I think they are still impressive given our starting data and still show that this can be used if there was more data to start with. Perhaps we shouldn’t have dropped some of the data and found other ways to deal with class imbalance.</a:t>
            </a:r>
          </a:p>
        </p:txBody>
      </p:sp>
      <p:sp>
        <p:nvSpPr>
          <p:cNvPr id="4" name="Slide Number Placeholder 3"/>
          <p:cNvSpPr>
            <a:spLocks noGrp="1"/>
          </p:cNvSpPr>
          <p:nvPr>
            <p:ph type="sldNum" sz="quarter" idx="5"/>
          </p:nvPr>
        </p:nvSpPr>
        <p:spPr/>
        <p:txBody>
          <a:bodyPr/>
          <a:lstStyle/>
          <a:p>
            <a:fld id="{E4FEF665-CB0B-434E-B036-15BF500957C2}" type="slidenum">
              <a:rPr lang="en-US" smtClean="0"/>
              <a:t>15</a:t>
            </a:fld>
            <a:endParaRPr lang="en-US"/>
          </a:p>
        </p:txBody>
      </p:sp>
    </p:spTree>
    <p:extLst>
      <p:ext uri="{BB962C8B-B14F-4D97-AF65-F5344CB8AC3E}">
        <p14:creationId xmlns:p14="http://schemas.microsoft.com/office/powerpoint/2010/main" val="35503594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many things that I would have liked to include in this project that I could not because of time constraints and other reasons, but here are some ideas for how to further this work. I originally planned to build multiple classifiers and compare and some others might do a better job than logistic regression. It would also help if we had a much </a:t>
            </a:r>
            <a:r>
              <a:rPr lang="en-US" dirty="0" err="1"/>
              <a:t>much</a:t>
            </a:r>
            <a:r>
              <a:rPr lang="en-US" dirty="0"/>
              <a:t> larger dataset, evenly distributed labels, or at least adequately detailed minority class labels, and had better text processing to account for all of the misspelling and slang that I was unable to take out. Class imbalance was another thing that I could have looked more into to see if there are ways to compensate. I was thinking of running PCA on all words, however reducing the number of words means that there is even less chance that the words in unseen tweets intersect with our database of words. I would have also liked to present more and better graphs to you guys to show the data we were able to gather from this investigation.</a:t>
            </a:r>
          </a:p>
        </p:txBody>
      </p:sp>
      <p:sp>
        <p:nvSpPr>
          <p:cNvPr id="4" name="Slide Number Placeholder 3"/>
          <p:cNvSpPr>
            <a:spLocks noGrp="1"/>
          </p:cNvSpPr>
          <p:nvPr>
            <p:ph type="sldNum" sz="quarter" idx="5"/>
          </p:nvPr>
        </p:nvSpPr>
        <p:spPr/>
        <p:txBody>
          <a:bodyPr/>
          <a:lstStyle/>
          <a:p>
            <a:fld id="{E4FEF665-CB0B-434E-B036-15BF500957C2}" type="slidenum">
              <a:rPr lang="en-US" smtClean="0"/>
              <a:t>16</a:t>
            </a:fld>
            <a:endParaRPr lang="en-US"/>
          </a:p>
        </p:txBody>
      </p:sp>
    </p:spTree>
    <p:extLst>
      <p:ext uri="{BB962C8B-B14F-4D97-AF65-F5344CB8AC3E}">
        <p14:creationId xmlns:p14="http://schemas.microsoft.com/office/powerpoint/2010/main" val="38742346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said before, although our scores were low, I think this still demonstrates what could be done in this field even with the limitations that we had to work with. I hope that I can someday further this project and investigate this further to see what other techniques could be used. If you have any suggestions, let me know! Thank you for </a:t>
            </a:r>
            <a:r>
              <a:rPr lang="en-US"/>
              <a:t>your time!</a:t>
            </a:r>
          </a:p>
        </p:txBody>
      </p:sp>
      <p:sp>
        <p:nvSpPr>
          <p:cNvPr id="4" name="Slide Number Placeholder 3"/>
          <p:cNvSpPr>
            <a:spLocks noGrp="1"/>
          </p:cNvSpPr>
          <p:nvPr>
            <p:ph type="sldNum" sz="quarter" idx="5"/>
          </p:nvPr>
        </p:nvSpPr>
        <p:spPr/>
        <p:txBody>
          <a:bodyPr/>
          <a:lstStyle/>
          <a:p>
            <a:fld id="{E4FEF665-CB0B-434E-B036-15BF500957C2}" type="slidenum">
              <a:rPr lang="en-US" smtClean="0"/>
              <a:t>17</a:t>
            </a:fld>
            <a:endParaRPr lang="en-US"/>
          </a:p>
        </p:txBody>
      </p:sp>
    </p:spTree>
    <p:extLst>
      <p:ext uri="{BB962C8B-B14F-4D97-AF65-F5344CB8AC3E}">
        <p14:creationId xmlns:p14="http://schemas.microsoft.com/office/powerpoint/2010/main" val="2101754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this project is to extract emotion, or sentiment, from text. One thing that is notoriously difficult for machines to do, even in science fiction. However, this is quite possible with today’s advances in NLP and has many applications. Social media can be monitored for hate speech and discrimination automatically. There is often not enough manpower to monitor everything on the internet these days and it is certainly a large problem on many platforms. We can also detect either subtle trends or large outbursts of mental health issues or self harm on social media sites and messaging apps to help identify those struggling with it and are crying for help. Another one that may secure more funding for this technology is prioritizing customer complaints for a variety of industries. These can be people simply complaining that the product they bought didn’t meet their expectations but can also be extended to things like complaining about major power outages and natural disasters online. The phrasing of complaints can give different connotation and sentiment to the text that may help in identifying the severity of an issue.</a:t>
            </a:r>
          </a:p>
        </p:txBody>
      </p:sp>
      <p:sp>
        <p:nvSpPr>
          <p:cNvPr id="4" name="Slide Number Placeholder 3"/>
          <p:cNvSpPr>
            <a:spLocks noGrp="1"/>
          </p:cNvSpPr>
          <p:nvPr>
            <p:ph type="sldNum" sz="quarter" idx="5"/>
          </p:nvPr>
        </p:nvSpPr>
        <p:spPr/>
        <p:txBody>
          <a:bodyPr/>
          <a:lstStyle/>
          <a:p>
            <a:fld id="{E4FEF665-CB0B-434E-B036-15BF500957C2}" type="slidenum">
              <a:rPr lang="en-US" smtClean="0"/>
              <a:t>2</a:t>
            </a:fld>
            <a:endParaRPr lang="en-US"/>
          </a:p>
        </p:txBody>
      </p:sp>
    </p:spTree>
    <p:extLst>
      <p:ext uri="{BB962C8B-B14F-4D97-AF65-F5344CB8AC3E}">
        <p14:creationId xmlns:p14="http://schemas.microsoft.com/office/powerpoint/2010/main" val="3269113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start off with 13 different sentiments with a very skewed graph with some emotions like neutral and worry being very high, and others like boredom and anger being very low. We look to simplify this by combining anger and hate, and happiness and fun, and throwing out boredom, enthusiasm, empty, and relief.</a:t>
            </a:r>
          </a:p>
        </p:txBody>
      </p:sp>
      <p:sp>
        <p:nvSpPr>
          <p:cNvPr id="4" name="Slide Number Placeholder 3"/>
          <p:cNvSpPr>
            <a:spLocks noGrp="1"/>
          </p:cNvSpPr>
          <p:nvPr>
            <p:ph type="sldNum" sz="quarter" idx="5"/>
          </p:nvPr>
        </p:nvSpPr>
        <p:spPr/>
        <p:txBody>
          <a:bodyPr/>
          <a:lstStyle/>
          <a:p>
            <a:fld id="{E4FEF665-CB0B-434E-B036-15BF500957C2}" type="slidenum">
              <a:rPr lang="en-US" smtClean="0"/>
              <a:t>3</a:t>
            </a:fld>
            <a:endParaRPr lang="en-US"/>
          </a:p>
        </p:txBody>
      </p:sp>
    </p:spTree>
    <p:extLst>
      <p:ext uri="{BB962C8B-B14F-4D97-AF65-F5344CB8AC3E}">
        <p14:creationId xmlns:p14="http://schemas.microsoft.com/office/powerpoint/2010/main" val="26101999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we only have to worry about 7 different emotions which will be easier to manage. However, this still has a very visible class imbalance that needs to be addressed. In order to achieve this, it was thought that the total number of tweets for each sentiment should be capped at about 3000 so that there is a relatively even playing field for each and doesn’t compromise too much of the data overall.</a:t>
            </a:r>
          </a:p>
        </p:txBody>
      </p:sp>
      <p:sp>
        <p:nvSpPr>
          <p:cNvPr id="4" name="Slide Number Placeholder 3"/>
          <p:cNvSpPr>
            <a:spLocks noGrp="1"/>
          </p:cNvSpPr>
          <p:nvPr>
            <p:ph type="sldNum" sz="quarter" idx="5"/>
          </p:nvPr>
        </p:nvSpPr>
        <p:spPr/>
        <p:txBody>
          <a:bodyPr/>
          <a:lstStyle/>
          <a:p>
            <a:fld id="{E4FEF665-CB0B-434E-B036-15BF500957C2}" type="slidenum">
              <a:rPr lang="en-US" smtClean="0"/>
              <a:t>4</a:t>
            </a:fld>
            <a:endParaRPr lang="en-US"/>
          </a:p>
        </p:txBody>
      </p:sp>
    </p:spTree>
    <p:extLst>
      <p:ext uri="{BB962C8B-B14F-4D97-AF65-F5344CB8AC3E}">
        <p14:creationId xmlns:p14="http://schemas.microsoft.com/office/powerpoint/2010/main" val="22281368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can see that we have a much more even representation of each sentiment, although, as you will see later, this will come back to haunt us later on.</a:t>
            </a:r>
          </a:p>
        </p:txBody>
      </p:sp>
      <p:sp>
        <p:nvSpPr>
          <p:cNvPr id="4" name="Slide Number Placeholder 3"/>
          <p:cNvSpPr>
            <a:spLocks noGrp="1"/>
          </p:cNvSpPr>
          <p:nvPr>
            <p:ph type="sldNum" sz="quarter" idx="5"/>
          </p:nvPr>
        </p:nvSpPr>
        <p:spPr/>
        <p:txBody>
          <a:bodyPr/>
          <a:lstStyle/>
          <a:p>
            <a:fld id="{E4FEF665-CB0B-434E-B036-15BF500957C2}" type="slidenum">
              <a:rPr lang="en-US" smtClean="0"/>
              <a:t>5</a:t>
            </a:fld>
            <a:endParaRPr lang="en-US"/>
          </a:p>
        </p:txBody>
      </p:sp>
    </p:spTree>
    <p:extLst>
      <p:ext uri="{BB962C8B-B14F-4D97-AF65-F5344CB8AC3E}">
        <p14:creationId xmlns:p14="http://schemas.microsoft.com/office/powerpoint/2010/main" val="37814814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actual tweets from the dataset we will be using can be seen here. As you can see, much of the text is plagued with misspelling, texting slang, twitter handles, URLs, and random punctuation and other nonsense words. These will greatly affect the accuracy of our classifier model and will need to be removed. We will also remove common </a:t>
            </a:r>
            <a:r>
              <a:rPr lang="en-US" dirty="0" err="1"/>
              <a:t>stopwords</a:t>
            </a:r>
            <a:r>
              <a:rPr lang="en-US" dirty="0"/>
              <a:t> and try to undo some of the texting slang to correctly spelled words so they’re not counted separately.</a:t>
            </a:r>
          </a:p>
        </p:txBody>
      </p:sp>
      <p:sp>
        <p:nvSpPr>
          <p:cNvPr id="4" name="Slide Number Placeholder 3"/>
          <p:cNvSpPr>
            <a:spLocks noGrp="1"/>
          </p:cNvSpPr>
          <p:nvPr>
            <p:ph type="sldNum" sz="quarter" idx="5"/>
          </p:nvPr>
        </p:nvSpPr>
        <p:spPr/>
        <p:txBody>
          <a:bodyPr/>
          <a:lstStyle/>
          <a:p>
            <a:fld id="{E4FEF665-CB0B-434E-B036-15BF500957C2}" type="slidenum">
              <a:rPr lang="en-US" smtClean="0"/>
              <a:t>6</a:t>
            </a:fld>
            <a:endParaRPr lang="en-US"/>
          </a:p>
        </p:txBody>
      </p:sp>
    </p:spTree>
    <p:extLst>
      <p:ext uri="{BB962C8B-B14F-4D97-AF65-F5344CB8AC3E}">
        <p14:creationId xmlns:p14="http://schemas.microsoft.com/office/powerpoint/2010/main" val="55680824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after performing several regex substitutions. Notice that there are still misspelled words, and fewer words overall than before. Misspelled words are hard to identify since we are building a database of words from scratch, and because tweets are so short, only a few words “survive” to be used as features.</a:t>
            </a:r>
          </a:p>
        </p:txBody>
      </p:sp>
      <p:sp>
        <p:nvSpPr>
          <p:cNvPr id="4" name="Slide Number Placeholder 3"/>
          <p:cNvSpPr>
            <a:spLocks noGrp="1"/>
          </p:cNvSpPr>
          <p:nvPr>
            <p:ph type="sldNum" sz="quarter" idx="5"/>
          </p:nvPr>
        </p:nvSpPr>
        <p:spPr/>
        <p:txBody>
          <a:bodyPr/>
          <a:lstStyle/>
          <a:p>
            <a:fld id="{E4FEF665-CB0B-434E-B036-15BF500957C2}" type="slidenum">
              <a:rPr lang="en-US" smtClean="0"/>
              <a:t>7</a:t>
            </a:fld>
            <a:endParaRPr lang="en-US"/>
          </a:p>
        </p:txBody>
      </p:sp>
    </p:spTree>
    <p:extLst>
      <p:ext uri="{BB962C8B-B14F-4D97-AF65-F5344CB8AC3E}">
        <p14:creationId xmlns:p14="http://schemas.microsoft.com/office/powerpoint/2010/main" val="28036870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can see the code used to count the number of words for each sentiment. We take each word in each tweet, add it to our list of words if its not already contained, and tally how many times it was mentioned in a tweet for each sentiment</a:t>
            </a:r>
          </a:p>
        </p:txBody>
      </p:sp>
      <p:sp>
        <p:nvSpPr>
          <p:cNvPr id="4" name="Slide Number Placeholder 3"/>
          <p:cNvSpPr>
            <a:spLocks noGrp="1"/>
          </p:cNvSpPr>
          <p:nvPr>
            <p:ph type="sldNum" sz="quarter" idx="5"/>
          </p:nvPr>
        </p:nvSpPr>
        <p:spPr/>
        <p:txBody>
          <a:bodyPr/>
          <a:lstStyle/>
          <a:p>
            <a:fld id="{E4FEF665-CB0B-434E-B036-15BF500957C2}" type="slidenum">
              <a:rPr lang="en-US" smtClean="0"/>
              <a:t>8</a:t>
            </a:fld>
            <a:endParaRPr lang="en-US"/>
          </a:p>
        </p:txBody>
      </p:sp>
    </p:spTree>
    <p:extLst>
      <p:ext uri="{BB962C8B-B14F-4D97-AF65-F5344CB8AC3E}">
        <p14:creationId xmlns:p14="http://schemas.microsoft.com/office/powerpoint/2010/main" val="18128973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you can see the results of the operation. We have 15,168 unique words and an average of 6.72 words per tweet in our training set. You can also see the first 10 words and their sentiment counts in an </a:t>
            </a:r>
            <a:r>
              <a:rPr lang="en-US" dirty="0" err="1"/>
              <a:t>ndarray</a:t>
            </a:r>
            <a:r>
              <a:rPr lang="en-US" dirty="0"/>
              <a:t>. The words are arranged in rows and the sentiments as columns. You can see that some words, such as “love” appear many times, but others like “</a:t>
            </a:r>
            <a:r>
              <a:rPr lang="en-US" dirty="0" err="1"/>
              <a:t>blowin</a:t>
            </a:r>
            <a:r>
              <a:rPr lang="en-US" dirty="0"/>
              <a:t>” appear only twice. Because we only have “</a:t>
            </a:r>
            <a:r>
              <a:rPr lang="en-US" dirty="0" err="1"/>
              <a:t>blowin</a:t>
            </a:r>
            <a:r>
              <a:rPr lang="en-US" dirty="0"/>
              <a:t>” appearing twice, we are likely to get an inaccurate prediction for tweets containing this word. However, tweets that contain the word “love” are more likely to be understood because we have a much more dynamic distribution of representation in all sentiments.</a:t>
            </a:r>
          </a:p>
        </p:txBody>
      </p:sp>
      <p:sp>
        <p:nvSpPr>
          <p:cNvPr id="4" name="Slide Number Placeholder 3"/>
          <p:cNvSpPr>
            <a:spLocks noGrp="1"/>
          </p:cNvSpPr>
          <p:nvPr>
            <p:ph type="sldNum" sz="quarter" idx="5"/>
          </p:nvPr>
        </p:nvSpPr>
        <p:spPr/>
        <p:txBody>
          <a:bodyPr/>
          <a:lstStyle/>
          <a:p>
            <a:fld id="{E4FEF665-CB0B-434E-B036-15BF500957C2}" type="slidenum">
              <a:rPr lang="en-US" smtClean="0"/>
              <a:t>9</a:t>
            </a:fld>
            <a:endParaRPr lang="en-US"/>
          </a:p>
        </p:txBody>
      </p:sp>
    </p:spTree>
    <p:extLst>
      <p:ext uri="{BB962C8B-B14F-4D97-AF65-F5344CB8AC3E}">
        <p14:creationId xmlns:p14="http://schemas.microsoft.com/office/powerpoint/2010/main" val="4210482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AE18C74F-84DE-9D4A-B052-536C38A82B25}" type="datetimeFigureOut">
              <a:rPr lang="en-US" smtClean="0"/>
              <a:pPr/>
              <a:t>8/27/2022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E0133B9-DDBD-6D43-87A1-82E644544ED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F35A09-FAEF-2B47-46B8-0A77566FBF6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52FEACB-627C-741E-BE5E-631D84440DA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DEDA53-78ED-BE1E-AF31-72BFBAD76DE9}"/>
              </a:ext>
            </a:extLst>
          </p:cNvPr>
          <p:cNvSpPr>
            <a:spLocks noGrp="1"/>
          </p:cNvSpPr>
          <p:nvPr>
            <p:ph type="dt" sz="half" idx="10"/>
          </p:nvPr>
        </p:nvSpPr>
        <p:spPr/>
        <p:txBody>
          <a:bodyPr/>
          <a:lstStyle/>
          <a:p>
            <a:fld id="{F29A785E-B3A3-4E45-97D9-47BF7CE5278F}" type="datetimeFigureOut">
              <a:rPr lang="en-US" smtClean="0"/>
              <a:t>8/27/2022</a:t>
            </a:fld>
            <a:endParaRPr lang="en-US"/>
          </a:p>
        </p:txBody>
      </p:sp>
      <p:sp>
        <p:nvSpPr>
          <p:cNvPr id="5" name="Footer Placeholder 4">
            <a:extLst>
              <a:ext uri="{FF2B5EF4-FFF2-40B4-BE49-F238E27FC236}">
                <a16:creationId xmlns:a16="http://schemas.microsoft.com/office/drawing/2014/main" id="{81FE8D83-F4E9-D42E-3569-A47FE9A48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207699-FE02-55F3-FA63-5FF23FC382CF}"/>
              </a:ext>
            </a:extLst>
          </p:cNvPr>
          <p:cNvSpPr>
            <a:spLocks noGrp="1"/>
          </p:cNvSpPr>
          <p:nvPr>
            <p:ph type="sldNum" sz="quarter" idx="12"/>
          </p:nvPr>
        </p:nvSpPr>
        <p:spPr/>
        <p:txBody>
          <a:bodyPr/>
          <a:lstStyle/>
          <a:p>
            <a:fld id="{60AEE98B-D5CB-440F-A06C-0B06A192ADE2}" type="slidenum">
              <a:rPr lang="en-US" smtClean="0"/>
              <a:t>‹#›</a:t>
            </a:fld>
            <a:endParaRPr lang="en-US"/>
          </a:p>
        </p:txBody>
      </p:sp>
    </p:spTree>
    <p:extLst>
      <p:ext uri="{BB962C8B-B14F-4D97-AF65-F5344CB8AC3E}">
        <p14:creationId xmlns:p14="http://schemas.microsoft.com/office/powerpoint/2010/main" val="1965592557"/>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03478"/>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E18C74F-84DE-9D4A-B052-536C38A82B25}" type="datetimeFigureOut">
              <a:rPr lang="en-US" smtClean="0"/>
              <a:pPr/>
              <a:t>8/27/2022</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E0133B9-DDBD-6D43-87A1-82E644544ED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2931796-C586-9321-DEC6-209BDABA679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B65BFC-A55F-28CF-917D-8BA7EA6C32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FFB9D0-32CA-E73B-9ADC-7A06A99ADE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29A785E-B3A3-4E45-97D9-47BF7CE5278F}" type="datetimeFigureOut">
              <a:rPr lang="en-US" smtClean="0"/>
              <a:t>8/27/2022</a:t>
            </a:fld>
            <a:endParaRPr lang="en-US"/>
          </a:p>
        </p:txBody>
      </p:sp>
      <p:sp>
        <p:nvSpPr>
          <p:cNvPr id="5" name="Footer Placeholder 4">
            <a:extLst>
              <a:ext uri="{FF2B5EF4-FFF2-40B4-BE49-F238E27FC236}">
                <a16:creationId xmlns:a16="http://schemas.microsoft.com/office/drawing/2014/main" id="{5462B707-605A-FB7B-BD45-32610389324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B72426-0456-C46E-44D9-8FA42A70D4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AEE98B-D5CB-440F-A06C-0B06A192ADE2}" type="slidenum">
              <a:rPr lang="en-US" smtClean="0"/>
              <a:t>‹#›</a:t>
            </a:fld>
            <a:endParaRPr lang="en-US"/>
          </a:p>
        </p:txBody>
      </p:sp>
    </p:spTree>
    <p:extLst>
      <p:ext uri="{BB962C8B-B14F-4D97-AF65-F5344CB8AC3E}">
        <p14:creationId xmlns:p14="http://schemas.microsoft.com/office/powerpoint/2010/main" val="1983415056"/>
      </p:ext>
    </p:ext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www.kaggle.com/datasets/pashupatigupta/emotion-detection-from-text"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www.kaggle.com/datasets/pashupatigupta/emotion-detection-from-text"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492103" y="1709462"/>
            <a:ext cx="9144000" cy="769441"/>
          </a:xfrm>
          <a:prstGeom prst="rect">
            <a:avLst/>
          </a:prstGeom>
          <a:noFill/>
        </p:spPr>
        <p:txBody>
          <a:bodyPr wrap="square" rtlCol="0">
            <a:spAutoFit/>
          </a:bodyPr>
          <a:lstStyle/>
          <a:p>
            <a:pPr algn="ctr"/>
            <a:r>
              <a:rPr lang="en-US" sz="4400" b="1" dirty="0">
                <a:solidFill>
                  <a:schemeClr val="bg1"/>
                </a:solidFill>
                <a:latin typeface="Futura Book"/>
              </a:rPr>
              <a:t>Emotion detection from Tweets</a:t>
            </a:r>
          </a:p>
        </p:txBody>
      </p:sp>
      <p:sp>
        <p:nvSpPr>
          <p:cNvPr id="5" name="TextBox 4"/>
          <p:cNvSpPr txBox="1"/>
          <p:nvPr/>
        </p:nvSpPr>
        <p:spPr>
          <a:xfrm>
            <a:off x="1524000" y="2370605"/>
            <a:ext cx="9144000" cy="553998"/>
          </a:xfrm>
          <a:prstGeom prst="rect">
            <a:avLst/>
          </a:prstGeom>
          <a:noFill/>
        </p:spPr>
        <p:txBody>
          <a:bodyPr wrap="square" rtlCol="0">
            <a:spAutoFit/>
          </a:bodyPr>
          <a:lstStyle/>
          <a:p>
            <a:pPr algn="ctr"/>
            <a:r>
              <a:rPr lang="en-US" sz="3000" dirty="0">
                <a:solidFill>
                  <a:schemeClr val="bg1"/>
                </a:solidFill>
                <a:latin typeface="Futura Light"/>
              </a:rPr>
              <a:t>DSCI 521</a:t>
            </a:r>
          </a:p>
        </p:txBody>
      </p:sp>
      <p:sp>
        <p:nvSpPr>
          <p:cNvPr id="6" name="TextBox 5"/>
          <p:cNvSpPr txBox="1"/>
          <p:nvPr/>
        </p:nvSpPr>
        <p:spPr>
          <a:xfrm>
            <a:off x="1524000" y="3266661"/>
            <a:ext cx="9144000" cy="523220"/>
          </a:xfrm>
          <a:prstGeom prst="rect">
            <a:avLst/>
          </a:prstGeom>
          <a:noFill/>
        </p:spPr>
        <p:txBody>
          <a:bodyPr wrap="square" lIns="91440" tIns="45720" rIns="91440" bIns="45720" rtlCol="0" anchor="t">
            <a:spAutoFit/>
          </a:bodyPr>
          <a:lstStyle/>
          <a:p>
            <a:pPr algn="ctr"/>
            <a:r>
              <a:rPr lang="en-US" sz="2800" dirty="0">
                <a:solidFill>
                  <a:srgbClr val="FFC600"/>
                </a:solidFill>
                <a:latin typeface="MillerDisplay LightItalic"/>
                <a:cs typeface="Futura Light"/>
              </a:rPr>
              <a:t>Josh Clark</a:t>
            </a:r>
          </a:p>
        </p:txBody>
      </p:sp>
      <p:pic>
        <p:nvPicPr>
          <p:cNvPr id="14" name="Picture 2" descr="College of Computing &amp; Informatics">
            <a:extLst>
              <a:ext uri="{FF2B5EF4-FFF2-40B4-BE49-F238E27FC236}">
                <a16:creationId xmlns:a16="http://schemas.microsoft.com/office/drawing/2014/main" id="{D5AB821A-F593-BE2C-C358-CC51FAE72341}"/>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9351"/>
            <a:ext cx="3341944" cy="520552"/>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0DCCF1BB-F468-BDF9-6D95-F4114E37A4D6}"/>
              </a:ext>
            </a:extLst>
          </p:cNvPr>
          <p:cNvCxnSpPr>
            <a:cxnSpLocks noGrp="1" noRot="1" noMove="1" noResize="1" noEditPoints="1" noAdjustHandles="1" noChangeArrowheads="1" noChangeShapeType="1"/>
          </p:cNvCxnSpPr>
          <p:nvPr/>
        </p:nvCxnSpPr>
        <p:spPr>
          <a:xfrm>
            <a:off x="0" y="5877619"/>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061023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Extracting known words from tweets</a:t>
            </a:r>
          </a:p>
        </p:txBody>
      </p:sp>
      <p:pic>
        <p:nvPicPr>
          <p:cNvPr id="4" name="Picture 3">
            <a:extLst>
              <a:ext uri="{FF2B5EF4-FFF2-40B4-BE49-F238E27FC236}">
                <a16:creationId xmlns:a16="http://schemas.microsoft.com/office/drawing/2014/main" id="{1EA9986F-7500-661B-5553-BEB663FB12D2}"/>
              </a:ext>
            </a:extLst>
          </p:cNvPr>
          <p:cNvPicPr>
            <a:picLocks noChangeAspect="1"/>
          </p:cNvPicPr>
          <p:nvPr/>
        </p:nvPicPr>
        <p:blipFill>
          <a:blip r:embed="rId4"/>
          <a:stretch>
            <a:fillRect/>
          </a:stretch>
        </p:blipFill>
        <p:spPr>
          <a:xfrm>
            <a:off x="1822677" y="1594485"/>
            <a:ext cx="7669666" cy="3480756"/>
          </a:xfrm>
          <a:prstGeom prst="rect">
            <a:avLst/>
          </a:prstGeom>
        </p:spPr>
      </p:pic>
    </p:spTree>
    <p:extLst>
      <p:ext uri="{BB962C8B-B14F-4D97-AF65-F5344CB8AC3E}">
        <p14:creationId xmlns:p14="http://schemas.microsoft.com/office/powerpoint/2010/main" val="31768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One hot encoding words as features</a:t>
            </a:r>
          </a:p>
        </p:txBody>
      </p:sp>
      <p:pic>
        <p:nvPicPr>
          <p:cNvPr id="3" name="Picture 2">
            <a:extLst>
              <a:ext uri="{FF2B5EF4-FFF2-40B4-BE49-F238E27FC236}">
                <a16:creationId xmlns:a16="http://schemas.microsoft.com/office/drawing/2014/main" id="{DE354781-B784-7FBD-1603-E6DD1721151A}"/>
              </a:ext>
            </a:extLst>
          </p:cNvPr>
          <p:cNvPicPr>
            <a:picLocks noChangeAspect="1"/>
          </p:cNvPicPr>
          <p:nvPr/>
        </p:nvPicPr>
        <p:blipFill>
          <a:blip r:embed="rId4"/>
          <a:stretch>
            <a:fillRect/>
          </a:stretch>
        </p:blipFill>
        <p:spPr>
          <a:xfrm>
            <a:off x="1919287" y="1513114"/>
            <a:ext cx="7490779" cy="4330473"/>
          </a:xfrm>
          <a:prstGeom prst="rect">
            <a:avLst/>
          </a:prstGeom>
        </p:spPr>
      </p:pic>
    </p:spTree>
    <p:extLst>
      <p:ext uri="{BB962C8B-B14F-4D97-AF65-F5344CB8AC3E}">
        <p14:creationId xmlns:p14="http://schemas.microsoft.com/office/powerpoint/2010/main" val="4535921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Encoding the training and testing sets</a:t>
            </a:r>
          </a:p>
        </p:txBody>
      </p:sp>
      <p:pic>
        <p:nvPicPr>
          <p:cNvPr id="4" name="Picture 3">
            <a:extLst>
              <a:ext uri="{FF2B5EF4-FFF2-40B4-BE49-F238E27FC236}">
                <a16:creationId xmlns:a16="http://schemas.microsoft.com/office/drawing/2014/main" id="{E11AB33F-FCFA-45F0-A5FE-3392F1764147}"/>
              </a:ext>
            </a:extLst>
          </p:cNvPr>
          <p:cNvPicPr>
            <a:picLocks noChangeAspect="1"/>
          </p:cNvPicPr>
          <p:nvPr/>
        </p:nvPicPr>
        <p:blipFill>
          <a:blip r:embed="rId4"/>
          <a:stretch>
            <a:fillRect/>
          </a:stretch>
        </p:blipFill>
        <p:spPr>
          <a:xfrm>
            <a:off x="1654628" y="1365149"/>
            <a:ext cx="7228115" cy="4394365"/>
          </a:xfrm>
          <a:prstGeom prst="rect">
            <a:avLst/>
          </a:prstGeom>
        </p:spPr>
      </p:pic>
    </p:spTree>
    <p:extLst>
      <p:ext uri="{BB962C8B-B14F-4D97-AF65-F5344CB8AC3E}">
        <p14:creationId xmlns:p14="http://schemas.microsoft.com/office/powerpoint/2010/main" val="19639768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Performing Multinomial Logistic Regression</a:t>
            </a:r>
          </a:p>
        </p:txBody>
      </p:sp>
      <p:pic>
        <p:nvPicPr>
          <p:cNvPr id="3" name="Picture 2">
            <a:extLst>
              <a:ext uri="{FF2B5EF4-FFF2-40B4-BE49-F238E27FC236}">
                <a16:creationId xmlns:a16="http://schemas.microsoft.com/office/drawing/2014/main" id="{910202A3-2C7F-1B61-4C6F-F846487DADB2}"/>
              </a:ext>
            </a:extLst>
          </p:cNvPr>
          <p:cNvPicPr>
            <a:picLocks noChangeAspect="1"/>
          </p:cNvPicPr>
          <p:nvPr/>
        </p:nvPicPr>
        <p:blipFill>
          <a:blip r:embed="rId4"/>
          <a:stretch>
            <a:fillRect/>
          </a:stretch>
        </p:blipFill>
        <p:spPr>
          <a:xfrm>
            <a:off x="1319893" y="1482429"/>
            <a:ext cx="6576255" cy="4277085"/>
          </a:xfrm>
          <a:prstGeom prst="rect">
            <a:avLst/>
          </a:prstGeom>
        </p:spPr>
      </p:pic>
    </p:spTree>
    <p:extLst>
      <p:ext uri="{BB962C8B-B14F-4D97-AF65-F5344CB8AC3E}">
        <p14:creationId xmlns:p14="http://schemas.microsoft.com/office/powerpoint/2010/main" val="20390521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Creating metrics</a:t>
            </a:r>
          </a:p>
        </p:txBody>
      </p:sp>
      <p:pic>
        <p:nvPicPr>
          <p:cNvPr id="4" name="Picture 3">
            <a:extLst>
              <a:ext uri="{FF2B5EF4-FFF2-40B4-BE49-F238E27FC236}">
                <a16:creationId xmlns:a16="http://schemas.microsoft.com/office/drawing/2014/main" id="{080218B4-6118-B4FB-D402-8F3CBFFD5740}"/>
              </a:ext>
            </a:extLst>
          </p:cNvPr>
          <p:cNvPicPr>
            <a:picLocks noChangeAspect="1"/>
          </p:cNvPicPr>
          <p:nvPr/>
        </p:nvPicPr>
        <p:blipFill>
          <a:blip r:embed="rId4"/>
          <a:stretch>
            <a:fillRect/>
          </a:stretch>
        </p:blipFill>
        <p:spPr>
          <a:xfrm>
            <a:off x="1102859" y="1350488"/>
            <a:ext cx="8313284" cy="4369084"/>
          </a:xfrm>
          <a:prstGeom prst="rect">
            <a:avLst/>
          </a:prstGeom>
        </p:spPr>
      </p:pic>
    </p:spTree>
    <p:extLst>
      <p:ext uri="{BB962C8B-B14F-4D97-AF65-F5344CB8AC3E}">
        <p14:creationId xmlns:p14="http://schemas.microsoft.com/office/powerpoint/2010/main" val="3364899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Final results</a:t>
            </a:r>
          </a:p>
        </p:txBody>
      </p:sp>
      <p:graphicFrame>
        <p:nvGraphicFramePr>
          <p:cNvPr id="2" name="Table 2">
            <a:extLst>
              <a:ext uri="{FF2B5EF4-FFF2-40B4-BE49-F238E27FC236}">
                <a16:creationId xmlns:a16="http://schemas.microsoft.com/office/drawing/2014/main" id="{082C8946-1603-4D90-B5E4-78A6530907D3}"/>
              </a:ext>
            </a:extLst>
          </p:cNvPr>
          <p:cNvGraphicFramePr>
            <a:graphicFrameLocks noGrp="1"/>
          </p:cNvGraphicFramePr>
          <p:nvPr>
            <p:extLst>
              <p:ext uri="{D42A27DB-BD31-4B8C-83A1-F6EECF244321}">
                <p14:modId xmlns:p14="http://schemas.microsoft.com/office/powerpoint/2010/main" val="2337764492"/>
              </p:ext>
            </p:extLst>
          </p:nvPr>
        </p:nvGraphicFramePr>
        <p:xfrm>
          <a:off x="1400629" y="2439609"/>
          <a:ext cx="3944258" cy="1597020"/>
        </p:xfrm>
        <a:graphic>
          <a:graphicData uri="http://schemas.openxmlformats.org/drawingml/2006/table">
            <a:tbl>
              <a:tblPr>
                <a:tableStyleId>{073A0DAA-6AF3-43AB-8588-CEC1D06C72B9}</a:tableStyleId>
              </a:tblPr>
              <a:tblGrid>
                <a:gridCol w="1972129">
                  <a:extLst>
                    <a:ext uri="{9D8B030D-6E8A-4147-A177-3AD203B41FA5}">
                      <a16:colId xmlns:a16="http://schemas.microsoft.com/office/drawing/2014/main" val="1355788911"/>
                    </a:ext>
                  </a:extLst>
                </a:gridCol>
                <a:gridCol w="1972129">
                  <a:extLst>
                    <a:ext uri="{9D8B030D-6E8A-4147-A177-3AD203B41FA5}">
                      <a16:colId xmlns:a16="http://schemas.microsoft.com/office/drawing/2014/main" val="4211943241"/>
                    </a:ext>
                  </a:extLst>
                </a:gridCol>
              </a:tblGrid>
              <a:tr h="399255">
                <a:tc>
                  <a:txBody>
                    <a:bodyPr/>
                    <a:lstStyle/>
                    <a:p>
                      <a:r>
                        <a:rPr lang="en-US" dirty="0"/>
                        <a:t>Accuracy</a:t>
                      </a:r>
                    </a:p>
                  </a:txBody>
                  <a:tcPr/>
                </a:tc>
                <a:tc>
                  <a:txBody>
                    <a:bodyPr/>
                    <a:lstStyle/>
                    <a:p>
                      <a:r>
                        <a:rPr lang="en-US" dirty="0"/>
                        <a:t>0.833</a:t>
                      </a:r>
                    </a:p>
                  </a:txBody>
                  <a:tcPr/>
                </a:tc>
                <a:extLst>
                  <a:ext uri="{0D108BD9-81ED-4DB2-BD59-A6C34878D82A}">
                    <a16:rowId xmlns:a16="http://schemas.microsoft.com/office/drawing/2014/main" val="2590599126"/>
                  </a:ext>
                </a:extLst>
              </a:tr>
              <a:tr h="399255">
                <a:tc>
                  <a:txBody>
                    <a:bodyPr/>
                    <a:lstStyle/>
                    <a:p>
                      <a:r>
                        <a:rPr lang="en-US" dirty="0"/>
                        <a:t>Precision</a:t>
                      </a:r>
                    </a:p>
                  </a:txBody>
                  <a:tcPr/>
                </a:tc>
                <a:tc>
                  <a:txBody>
                    <a:bodyPr/>
                    <a:lstStyle/>
                    <a:p>
                      <a:r>
                        <a:rPr lang="en-US" dirty="0"/>
                        <a:t>0.846</a:t>
                      </a:r>
                    </a:p>
                  </a:txBody>
                  <a:tcPr/>
                </a:tc>
                <a:extLst>
                  <a:ext uri="{0D108BD9-81ED-4DB2-BD59-A6C34878D82A}">
                    <a16:rowId xmlns:a16="http://schemas.microsoft.com/office/drawing/2014/main" val="2281631615"/>
                  </a:ext>
                </a:extLst>
              </a:tr>
              <a:tr h="399255">
                <a:tc>
                  <a:txBody>
                    <a:bodyPr/>
                    <a:lstStyle/>
                    <a:p>
                      <a:r>
                        <a:rPr lang="en-US" dirty="0"/>
                        <a:t>Recall</a:t>
                      </a:r>
                    </a:p>
                  </a:txBody>
                  <a:tcPr/>
                </a:tc>
                <a:tc>
                  <a:txBody>
                    <a:bodyPr/>
                    <a:lstStyle/>
                    <a:p>
                      <a:r>
                        <a:rPr lang="en-US" dirty="0"/>
                        <a:t>0.831</a:t>
                      </a:r>
                    </a:p>
                  </a:txBody>
                  <a:tcPr/>
                </a:tc>
                <a:extLst>
                  <a:ext uri="{0D108BD9-81ED-4DB2-BD59-A6C34878D82A}">
                    <a16:rowId xmlns:a16="http://schemas.microsoft.com/office/drawing/2014/main" val="223783501"/>
                  </a:ext>
                </a:extLst>
              </a:tr>
              <a:tr h="399255">
                <a:tc>
                  <a:txBody>
                    <a:bodyPr/>
                    <a:lstStyle/>
                    <a:p>
                      <a:r>
                        <a:rPr lang="en-US" dirty="0"/>
                        <a:t>F1 score</a:t>
                      </a:r>
                    </a:p>
                  </a:txBody>
                  <a:tcPr/>
                </a:tc>
                <a:tc>
                  <a:txBody>
                    <a:bodyPr/>
                    <a:lstStyle/>
                    <a:p>
                      <a:r>
                        <a:rPr lang="en-US" dirty="0"/>
                        <a:t>0.836</a:t>
                      </a:r>
                    </a:p>
                  </a:txBody>
                  <a:tcPr/>
                </a:tc>
                <a:extLst>
                  <a:ext uri="{0D108BD9-81ED-4DB2-BD59-A6C34878D82A}">
                    <a16:rowId xmlns:a16="http://schemas.microsoft.com/office/drawing/2014/main" val="2931196406"/>
                  </a:ext>
                </a:extLst>
              </a:tr>
            </a:tbl>
          </a:graphicData>
        </a:graphic>
      </p:graphicFrame>
      <p:sp>
        <p:nvSpPr>
          <p:cNvPr id="5" name="TextBox 4">
            <a:extLst>
              <a:ext uri="{FF2B5EF4-FFF2-40B4-BE49-F238E27FC236}">
                <a16:creationId xmlns:a16="http://schemas.microsoft.com/office/drawing/2014/main" id="{7CBB230C-AEA7-3C7E-A75F-BE9DF60056DB}"/>
              </a:ext>
            </a:extLst>
          </p:cNvPr>
          <p:cNvSpPr txBox="1"/>
          <p:nvPr/>
        </p:nvSpPr>
        <p:spPr>
          <a:xfrm>
            <a:off x="1350457" y="2060847"/>
            <a:ext cx="1260858" cy="369332"/>
          </a:xfrm>
          <a:prstGeom prst="rect">
            <a:avLst/>
          </a:prstGeom>
          <a:noFill/>
        </p:spPr>
        <p:txBody>
          <a:bodyPr wrap="none" rtlCol="0">
            <a:spAutoFit/>
          </a:bodyPr>
          <a:lstStyle/>
          <a:p>
            <a:r>
              <a:rPr lang="en-US" dirty="0"/>
              <a:t>Training set</a:t>
            </a:r>
          </a:p>
        </p:txBody>
      </p:sp>
      <p:graphicFrame>
        <p:nvGraphicFramePr>
          <p:cNvPr id="6" name="Table 2">
            <a:extLst>
              <a:ext uri="{FF2B5EF4-FFF2-40B4-BE49-F238E27FC236}">
                <a16:creationId xmlns:a16="http://schemas.microsoft.com/office/drawing/2014/main" id="{2EB3E4E4-0F9F-CAB7-231B-B8CFB1D10C23}"/>
              </a:ext>
            </a:extLst>
          </p:cNvPr>
          <p:cNvGraphicFramePr>
            <a:graphicFrameLocks noGrp="1"/>
          </p:cNvGraphicFramePr>
          <p:nvPr>
            <p:extLst>
              <p:ext uri="{D42A27DB-BD31-4B8C-83A1-F6EECF244321}">
                <p14:modId xmlns:p14="http://schemas.microsoft.com/office/powerpoint/2010/main" val="2468668744"/>
              </p:ext>
            </p:extLst>
          </p:nvPr>
        </p:nvGraphicFramePr>
        <p:xfrm>
          <a:off x="5972629" y="2430179"/>
          <a:ext cx="3944258" cy="1597020"/>
        </p:xfrm>
        <a:graphic>
          <a:graphicData uri="http://schemas.openxmlformats.org/drawingml/2006/table">
            <a:tbl>
              <a:tblPr>
                <a:tableStyleId>{073A0DAA-6AF3-43AB-8588-CEC1D06C72B9}</a:tableStyleId>
              </a:tblPr>
              <a:tblGrid>
                <a:gridCol w="1972129">
                  <a:extLst>
                    <a:ext uri="{9D8B030D-6E8A-4147-A177-3AD203B41FA5}">
                      <a16:colId xmlns:a16="http://schemas.microsoft.com/office/drawing/2014/main" val="1355788911"/>
                    </a:ext>
                  </a:extLst>
                </a:gridCol>
                <a:gridCol w="1972129">
                  <a:extLst>
                    <a:ext uri="{9D8B030D-6E8A-4147-A177-3AD203B41FA5}">
                      <a16:colId xmlns:a16="http://schemas.microsoft.com/office/drawing/2014/main" val="4211943241"/>
                    </a:ext>
                  </a:extLst>
                </a:gridCol>
              </a:tblGrid>
              <a:tr h="399255">
                <a:tc>
                  <a:txBody>
                    <a:bodyPr/>
                    <a:lstStyle/>
                    <a:p>
                      <a:r>
                        <a:rPr lang="en-US" dirty="0"/>
                        <a:t>Accuracy</a:t>
                      </a:r>
                    </a:p>
                  </a:txBody>
                  <a:tcPr/>
                </a:tc>
                <a:tc>
                  <a:txBody>
                    <a:bodyPr/>
                    <a:lstStyle/>
                    <a:p>
                      <a:r>
                        <a:rPr lang="en-US" dirty="0"/>
                        <a:t>0.332</a:t>
                      </a:r>
                    </a:p>
                  </a:txBody>
                  <a:tcPr/>
                </a:tc>
                <a:extLst>
                  <a:ext uri="{0D108BD9-81ED-4DB2-BD59-A6C34878D82A}">
                    <a16:rowId xmlns:a16="http://schemas.microsoft.com/office/drawing/2014/main" val="2590599126"/>
                  </a:ext>
                </a:extLst>
              </a:tr>
              <a:tr h="399255">
                <a:tc>
                  <a:txBody>
                    <a:bodyPr/>
                    <a:lstStyle/>
                    <a:p>
                      <a:r>
                        <a:rPr lang="en-US" dirty="0"/>
                        <a:t>Precision</a:t>
                      </a:r>
                    </a:p>
                  </a:txBody>
                  <a:tcPr/>
                </a:tc>
                <a:tc>
                  <a:txBody>
                    <a:bodyPr/>
                    <a:lstStyle/>
                    <a:p>
                      <a:r>
                        <a:rPr lang="en-US" dirty="0"/>
                        <a:t>0.335</a:t>
                      </a:r>
                    </a:p>
                  </a:txBody>
                  <a:tcPr/>
                </a:tc>
                <a:extLst>
                  <a:ext uri="{0D108BD9-81ED-4DB2-BD59-A6C34878D82A}">
                    <a16:rowId xmlns:a16="http://schemas.microsoft.com/office/drawing/2014/main" val="2281631615"/>
                  </a:ext>
                </a:extLst>
              </a:tr>
              <a:tr h="399255">
                <a:tc>
                  <a:txBody>
                    <a:bodyPr/>
                    <a:lstStyle/>
                    <a:p>
                      <a:r>
                        <a:rPr lang="en-US" dirty="0"/>
                        <a:t>Recall</a:t>
                      </a:r>
                    </a:p>
                  </a:txBody>
                  <a:tcPr/>
                </a:tc>
                <a:tc>
                  <a:txBody>
                    <a:bodyPr/>
                    <a:lstStyle/>
                    <a:p>
                      <a:r>
                        <a:rPr lang="en-US" dirty="0"/>
                        <a:t>0.320</a:t>
                      </a:r>
                    </a:p>
                  </a:txBody>
                  <a:tcPr/>
                </a:tc>
                <a:extLst>
                  <a:ext uri="{0D108BD9-81ED-4DB2-BD59-A6C34878D82A}">
                    <a16:rowId xmlns:a16="http://schemas.microsoft.com/office/drawing/2014/main" val="223783501"/>
                  </a:ext>
                </a:extLst>
              </a:tr>
              <a:tr h="399255">
                <a:tc>
                  <a:txBody>
                    <a:bodyPr/>
                    <a:lstStyle/>
                    <a:p>
                      <a:r>
                        <a:rPr lang="en-US" dirty="0"/>
                        <a:t>F1 score</a:t>
                      </a:r>
                    </a:p>
                  </a:txBody>
                  <a:tcPr/>
                </a:tc>
                <a:tc>
                  <a:txBody>
                    <a:bodyPr/>
                    <a:lstStyle/>
                    <a:p>
                      <a:r>
                        <a:rPr lang="en-US" dirty="0"/>
                        <a:t>0.323</a:t>
                      </a:r>
                    </a:p>
                  </a:txBody>
                  <a:tcPr/>
                </a:tc>
                <a:extLst>
                  <a:ext uri="{0D108BD9-81ED-4DB2-BD59-A6C34878D82A}">
                    <a16:rowId xmlns:a16="http://schemas.microsoft.com/office/drawing/2014/main" val="2931196406"/>
                  </a:ext>
                </a:extLst>
              </a:tr>
            </a:tbl>
          </a:graphicData>
        </a:graphic>
      </p:graphicFrame>
      <p:sp>
        <p:nvSpPr>
          <p:cNvPr id="11" name="TextBox 10">
            <a:extLst>
              <a:ext uri="{FF2B5EF4-FFF2-40B4-BE49-F238E27FC236}">
                <a16:creationId xmlns:a16="http://schemas.microsoft.com/office/drawing/2014/main" id="{9CDE073E-69D7-93A9-0981-4757E103AEAC}"/>
              </a:ext>
            </a:extLst>
          </p:cNvPr>
          <p:cNvSpPr txBox="1"/>
          <p:nvPr/>
        </p:nvSpPr>
        <p:spPr>
          <a:xfrm>
            <a:off x="5922457" y="2051417"/>
            <a:ext cx="1173463" cy="369332"/>
          </a:xfrm>
          <a:prstGeom prst="rect">
            <a:avLst/>
          </a:prstGeom>
          <a:noFill/>
        </p:spPr>
        <p:txBody>
          <a:bodyPr wrap="none" rtlCol="0">
            <a:spAutoFit/>
          </a:bodyPr>
          <a:lstStyle/>
          <a:p>
            <a:r>
              <a:rPr lang="en-US" dirty="0"/>
              <a:t>Testing set</a:t>
            </a:r>
          </a:p>
        </p:txBody>
      </p:sp>
    </p:spTree>
    <p:extLst>
      <p:ext uri="{BB962C8B-B14F-4D97-AF65-F5344CB8AC3E}">
        <p14:creationId xmlns:p14="http://schemas.microsoft.com/office/powerpoint/2010/main" val="40227410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a:t>Future Work</a:t>
            </a:r>
          </a:p>
        </p:txBody>
      </p:sp>
      <p:sp>
        <p:nvSpPr>
          <p:cNvPr id="3" name="Content Placeholder 2">
            <a:extLst>
              <a:ext uri="{FF2B5EF4-FFF2-40B4-BE49-F238E27FC236}">
                <a16:creationId xmlns:a16="http://schemas.microsoft.com/office/drawing/2014/main" id="{D8B869DB-4F76-06AF-03B5-9E112412133E}"/>
              </a:ext>
            </a:extLst>
          </p:cNvPr>
          <p:cNvSpPr>
            <a:spLocks noGrp="1"/>
          </p:cNvSpPr>
          <p:nvPr>
            <p:ph idx="1"/>
          </p:nvPr>
        </p:nvSpPr>
        <p:spPr>
          <a:xfrm>
            <a:off x="838200" y="1828800"/>
            <a:ext cx="10515600" cy="3818914"/>
          </a:xfrm>
        </p:spPr>
        <p:txBody>
          <a:bodyPr vert="horz" lIns="91440" tIns="45720" rIns="91440" bIns="45720" rtlCol="0" anchor="t">
            <a:normAutofit fontScale="92500" lnSpcReduction="20000"/>
          </a:bodyPr>
          <a:lstStyle/>
          <a:p>
            <a:pPr algn="l">
              <a:buFont typeface="Arial" panose="020B0604020202020204" pitchFamily="34" charset="0"/>
              <a:buChar char="•"/>
            </a:pPr>
            <a:r>
              <a:rPr lang="en-US" b="0" i="0" dirty="0">
                <a:solidFill>
                  <a:srgbClr val="000000"/>
                </a:solidFill>
                <a:effectLst/>
                <a:latin typeface="Helvetica Neue"/>
              </a:rPr>
              <a:t>Get more data for less common emotions</a:t>
            </a:r>
          </a:p>
          <a:p>
            <a:pPr algn="l">
              <a:buFont typeface="Arial" panose="020B0604020202020204" pitchFamily="34" charset="0"/>
              <a:buChar char="•"/>
            </a:pPr>
            <a:r>
              <a:rPr lang="en-US" b="0" i="0" dirty="0">
                <a:solidFill>
                  <a:srgbClr val="000000"/>
                </a:solidFill>
                <a:effectLst/>
                <a:latin typeface="Helvetica Neue"/>
              </a:rPr>
              <a:t>Get better libraries for cleaning and processing raw text</a:t>
            </a:r>
          </a:p>
          <a:p>
            <a:pPr algn="l">
              <a:buFont typeface="Arial" panose="020B0604020202020204" pitchFamily="34" charset="0"/>
              <a:buChar char="•"/>
            </a:pPr>
            <a:r>
              <a:rPr lang="en-US" b="0" i="0" dirty="0">
                <a:solidFill>
                  <a:srgbClr val="000000"/>
                </a:solidFill>
                <a:effectLst/>
                <a:latin typeface="Helvetica Neue"/>
              </a:rPr>
              <a:t>Try different types of classifiers such as Naive Bayes, Decision Trees, </a:t>
            </a:r>
            <a:r>
              <a:rPr lang="en-US" dirty="0">
                <a:solidFill>
                  <a:srgbClr val="000000"/>
                </a:solidFill>
                <a:latin typeface="Helvetica Neue"/>
              </a:rPr>
              <a:t>K </a:t>
            </a:r>
            <a:r>
              <a:rPr lang="en-US" b="0" i="0" dirty="0">
                <a:solidFill>
                  <a:srgbClr val="000000"/>
                </a:solidFill>
                <a:effectLst/>
                <a:latin typeface="Helvetica Neue"/>
              </a:rPr>
              <a:t>Nearest Neighbors, or Support Vector Machines</a:t>
            </a:r>
          </a:p>
          <a:p>
            <a:pPr algn="l">
              <a:buFont typeface="Arial" panose="020B0604020202020204" pitchFamily="34" charset="0"/>
              <a:buChar char="•"/>
            </a:pPr>
            <a:r>
              <a:rPr lang="en-US" b="0" i="0" dirty="0">
                <a:solidFill>
                  <a:srgbClr val="000000"/>
                </a:solidFill>
                <a:effectLst/>
                <a:latin typeface="Helvetica Neue"/>
              </a:rPr>
              <a:t>Experiment with custom Neural Networks</a:t>
            </a:r>
          </a:p>
          <a:p>
            <a:pPr algn="l">
              <a:buFont typeface="Arial" panose="020B0604020202020204" pitchFamily="34" charset="0"/>
              <a:buChar char="•"/>
            </a:pPr>
            <a:r>
              <a:rPr lang="en-US" b="0" i="0" dirty="0">
                <a:solidFill>
                  <a:srgbClr val="000000"/>
                </a:solidFill>
                <a:effectLst/>
                <a:latin typeface="Helvetica Neue"/>
              </a:rPr>
              <a:t>Examine the effect of class imbalance on each sentiment</a:t>
            </a:r>
          </a:p>
          <a:p>
            <a:pPr algn="l">
              <a:buFont typeface="Arial" panose="020B0604020202020204" pitchFamily="34" charset="0"/>
              <a:buChar char="•"/>
            </a:pPr>
            <a:r>
              <a:rPr lang="en-US" b="0" i="0" dirty="0">
                <a:solidFill>
                  <a:srgbClr val="000000"/>
                </a:solidFill>
                <a:effectLst/>
                <a:latin typeface="Helvetica Neue"/>
              </a:rPr>
              <a:t>Examine the use of Principal Component Analysis to detect the most meaningful words instead of relying on a library to filter out stop words</a:t>
            </a:r>
          </a:p>
          <a:p>
            <a:pPr algn="l">
              <a:buFont typeface="Arial" panose="020B0604020202020204" pitchFamily="34" charset="0"/>
              <a:buChar char="•"/>
            </a:pPr>
            <a:r>
              <a:rPr lang="en-US" b="0" i="0" dirty="0">
                <a:solidFill>
                  <a:srgbClr val="000000"/>
                </a:solidFill>
                <a:effectLst/>
                <a:latin typeface="Helvetica Neue"/>
              </a:rPr>
              <a:t>Create more visuals to showcase the results that we find</a:t>
            </a:r>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448595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a:t>Conclusion</a:t>
            </a:r>
          </a:p>
        </p:txBody>
      </p:sp>
      <p:sp>
        <p:nvSpPr>
          <p:cNvPr id="3" name="Content Placeholder 2">
            <a:extLst>
              <a:ext uri="{FF2B5EF4-FFF2-40B4-BE49-F238E27FC236}">
                <a16:creationId xmlns:a16="http://schemas.microsoft.com/office/drawing/2014/main" id="{D8B869DB-4F76-06AF-03B5-9E112412133E}"/>
              </a:ext>
            </a:extLst>
          </p:cNvPr>
          <p:cNvSpPr>
            <a:spLocks noGrp="1"/>
          </p:cNvSpPr>
          <p:nvPr>
            <p:ph idx="1"/>
          </p:nvPr>
        </p:nvSpPr>
        <p:spPr>
          <a:xfrm>
            <a:off x="838200" y="1828800"/>
            <a:ext cx="10515600" cy="3818914"/>
          </a:xfrm>
        </p:spPr>
        <p:txBody>
          <a:bodyPr vert="horz" lIns="91440" tIns="45720" rIns="91440" bIns="45720" rtlCol="0" anchor="t">
            <a:normAutofit/>
          </a:bodyPr>
          <a:lstStyle/>
          <a:p>
            <a:pPr marL="0" indent="0">
              <a:buNone/>
            </a:pPr>
            <a:r>
              <a:rPr lang="en-US" dirty="0">
                <a:cs typeface="Calibri"/>
              </a:rPr>
              <a:t>Although our classifier scored poorly on unseen data, this is mostly due to the relatively small set of known words to work with. There are a large number of words that have not yet been seen and each tweet only has so many “clean” words available to be used as features. This does demonstrate that it is possible to predict sentiment in text, however, and would be worth further investigation. Thank you!</a:t>
            </a:r>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85624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a:xfrm>
            <a:off x="931269" y="388392"/>
            <a:ext cx="10515600" cy="1325563"/>
          </a:xfrm>
        </p:spPr>
        <p:txBody>
          <a:bodyPr/>
          <a:lstStyle/>
          <a:p>
            <a:r>
              <a:rPr lang="en-US" dirty="0"/>
              <a:t>Goal: Predict the sentiment from text</a:t>
            </a:r>
          </a:p>
        </p:txBody>
      </p:sp>
      <p:sp>
        <p:nvSpPr>
          <p:cNvPr id="3" name="Content Placeholder 2">
            <a:extLst>
              <a:ext uri="{FF2B5EF4-FFF2-40B4-BE49-F238E27FC236}">
                <a16:creationId xmlns:a16="http://schemas.microsoft.com/office/drawing/2014/main" id="{D8B869DB-4F76-06AF-03B5-9E112412133E}"/>
              </a:ext>
            </a:extLst>
          </p:cNvPr>
          <p:cNvSpPr>
            <a:spLocks noGrp="1"/>
          </p:cNvSpPr>
          <p:nvPr>
            <p:ph idx="1"/>
          </p:nvPr>
        </p:nvSpPr>
        <p:spPr>
          <a:xfrm>
            <a:off x="838200" y="1828800"/>
            <a:ext cx="10515600" cy="3818914"/>
          </a:xfrm>
        </p:spPr>
        <p:txBody>
          <a:bodyPr vert="horz" lIns="91440" tIns="45720" rIns="91440" bIns="45720" rtlCol="0" anchor="t">
            <a:normAutofit/>
          </a:bodyPr>
          <a:lstStyle/>
          <a:p>
            <a:pPr marL="0" indent="0">
              <a:buNone/>
            </a:pPr>
            <a:r>
              <a:rPr lang="en-US" dirty="0">
                <a:ea typeface="+mn-lt"/>
                <a:cs typeface="+mn-lt"/>
              </a:rPr>
              <a:t>Applications:</a:t>
            </a:r>
          </a:p>
          <a:p>
            <a:r>
              <a:rPr lang="en-US" dirty="0">
                <a:ea typeface="+mn-lt"/>
                <a:cs typeface="+mn-lt"/>
              </a:rPr>
              <a:t>Monitor social media for hate speech and discrimination</a:t>
            </a:r>
          </a:p>
          <a:p>
            <a:r>
              <a:rPr lang="en-US" dirty="0">
                <a:ea typeface="+mn-lt"/>
                <a:cs typeface="+mn-lt"/>
              </a:rPr>
              <a:t>Detecting mental health issues and self harm on 	social media and messaging apps</a:t>
            </a:r>
          </a:p>
          <a:p>
            <a:r>
              <a:rPr lang="en-US" dirty="0">
                <a:ea typeface="+mn-lt"/>
                <a:cs typeface="+mn-lt"/>
              </a:rPr>
              <a:t>Prioritizing customer complaints by severity</a:t>
            </a:r>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000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dirty="0"/>
              <a:t>Sentiment Distribution</a:t>
            </a:r>
          </a:p>
        </p:txBody>
      </p:sp>
      <p:pic>
        <p:nvPicPr>
          <p:cNvPr id="5" name="Content Placeholder 4">
            <a:extLst>
              <a:ext uri="{FF2B5EF4-FFF2-40B4-BE49-F238E27FC236}">
                <a16:creationId xmlns:a16="http://schemas.microsoft.com/office/drawing/2014/main" id="{4F57C3CF-92CF-3B96-F850-76A83676FC6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235662" y="867071"/>
            <a:ext cx="7409082" cy="4939388"/>
          </a:xfrm>
        </p:spPr>
      </p:pic>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95319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dirty="0"/>
              <a:t>Sentiment Distribution after simplifying</a:t>
            </a:r>
          </a:p>
        </p:txBody>
      </p:sp>
      <p:pic>
        <p:nvPicPr>
          <p:cNvPr id="5" name="Content Placeholder 4">
            <a:extLst>
              <a:ext uri="{FF2B5EF4-FFF2-40B4-BE49-F238E27FC236}">
                <a16:creationId xmlns:a16="http://schemas.microsoft.com/office/drawing/2014/main" id="{4F57C3CF-92CF-3B96-F850-76A83676FC6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235662" y="867071"/>
            <a:ext cx="7409081" cy="4939388"/>
          </a:xfrm>
        </p:spPr>
      </p:pic>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22324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dirty="0"/>
              <a:t>Sentiment Distribution after capping</a:t>
            </a:r>
          </a:p>
        </p:txBody>
      </p:sp>
      <p:pic>
        <p:nvPicPr>
          <p:cNvPr id="5" name="Content Placeholder 4">
            <a:extLst>
              <a:ext uri="{FF2B5EF4-FFF2-40B4-BE49-F238E27FC236}">
                <a16:creationId xmlns:a16="http://schemas.microsoft.com/office/drawing/2014/main" id="{4F57C3CF-92CF-3B96-F850-76A83676FC69}"/>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2235662" y="867071"/>
            <a:ext cx="7409081" cy="4939387"/>
          </a:xfrm>
        </p:spPr>
      </p:pic>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003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dirty="0"/>
              <a:t>Example tweets from dataset</a:t>
            </a:r>
          </a:p>
        </p:txBody>
      </p:sp>
      <p:sp>
        <p:nvSpPr>
          <p:cNvPr id="3" name="Content Placeholder 2">
            <a:extLst>
              <a:ext uri="{FF2B5EF4-FFF2-40B4-BE49-F238E27FC236}">
                <a16:creationId xmlns:a16="http://schemas.microsoft.com/office/drawing/2014/main" id="{D8B869DB-4F76-06AF-03B5-9E112412133E}"/>
              </a:ext>
            </a:extLst>
          </p:cNvPr>
          <p:cNvSpPr>
            <a:spLocks noGrp="1"/>
          </p:cNvSpPr>
          <p:nvPr>
            <p:ph idx="1"/>
          </p:nvPr>
        </p:nvSpPr>
        <p:spPr>
          <a:xfrm>
            <a:off x="838200" y="1828800"/>
            <a:ext cx="10515600" cy="3818914"/>
          </a:xfrm>
        </p:spPr>
        <p:txBody>
          <a:bodyPr vert="horz" lIns="91440" tIns="45720" rIns="91440" bIns="45720" rtlCol="0" anchor="t">
            <a:normAutofit lnSpcReduction="10000"/>
          </a:bodyPr>
          <a:lstStyle/>
          <a:p>
            <a:pPr marL="0" indent="0">
              <a:buNone/>
            </a:pPr>
            <a:r>
              <a:rPr lang="en-US" sz="1800" dirty="0">
                <a:cs typeface="Calibri"/>
              </a:rPr>
              <a:t> sentiment                                            content</a:t>
            </a:r>
          </a:p>
          <a:p>
            <a:pPr marL="0" indent="0">
              <a:buNone/>
            </a:pPr>
            <a:r>
              <a:rPr lang="en-US" sz="1800" dirty="0">
                <a:cs typeface="Calibri"/>
              </a:rPr>
              <a:t>0   sadness  	</a:t>
            </a:r>
            <a:r>
              <a:rPr lang="en-US" sz="1800" dirty="0" err="1">
                <a:cs typeface="Calibri"/>
              </a:rPr>
              <a:t>Layin</a:t>
            </a:r>
            <a:r>
              <a:rPr lang="en-US" sz="1800" dirty="0">
                <a:cs typeface="Calibri"/>
              </a:rPr>
              <a:t> n bed with a headache  </a:t>
            </a:r>
            <a:r>
              <a:rPr lang="en-US" sz="1800" dirty="0" err="1">
                <a:cs typeface="Calibri"/>
              </a:rPr>
              <a:t>ughhhh</a:t>
            </a:r>
            <a:r>
              <a:rPr lang="en-US" sz="1800" dirty="0">
                <a:cs typeface="Calibri"/>
              </a:rPr>
              <a:t>...</a:t>
            </a:r>
            <a:r>
              <a:rPr lang="en-US" sz="1800" dirty="0" err="1">
                <a:cs typeface="Calibri"/>
              </a:rPr>
              <a:t>waitin</a:t>
            </a:r>
            <a:r>
              <a:rPr lang="en-US" sz="1800" dirty="0">
                <a:cs typeface="Calibri"/>
              </a:rPr>
              <a:t> o...</a:t>
            </a:r>
          </a:p>
          <a:p>
            <a:pPr marL="0" indent="0">
              <a:buNone/>
            </a:pPr>
            <a:r>
              <a:rPr lang="en-US" sz="1800" dirty="0">
                <a:cs typeface="Calibri"/>
              </a:rPr>
              <a:t>1   sadness                Funeral ceremony...gloomy </a:t>
            </a:r>
            <a:r>
              <a:rPr lang="en-US" sz="1800" dirty="0" err="1">
                <a:cs typeface="Calibri"/>
              </a:rPr>
              <a:t>friday</a:t>
            </a:r>
            <a:r>
              <a:rPr lang="en-US" sz="1800" dirty="0">
                <a:cs typeface="Calibri"/>
              </a:rPr>
              <a:t>...</a:t>
            </a:r>
          </a:p>
          <a:p>
            <a:pPr marL="0" indent="0">
              <a:buNone/>
            </a:pPr>
            <a:r>
              <a:rPr lang="en-US" sz="1800" dirty="0">
                <a:cs typeface="Calibri"/>
              </a:rPr>
              <a:t>2     worry               	Hmmm. http://www.djhero.com/ is down</a:t>
            </a:r>
          </a:p>
          <a:p>
            <a:pPr marL="0" indent="0">
              <a:buNone/>
            </a:pPr>
            <a:r>
              <a:rPr lang="en-US" sz="1800" dirty="0">
                <a:cs typeface="Calibri"/>
              </a:rPr>
              <a:t>3   sadness         	@kelcouch I'm sorry  at least it's Friday?</a:t>
            </a:r>
          </a:p>
          <a:p>
            <a:pPr marL="0" indent="0">
              <a:buNone/>
            </a:pPr>
            <a:r>
              <a:rPr lang="en-US" sz="1800" dirty="0">
                <a:cs typeface="Calibri"/>
              </a:rPr>
              <a:t>4   sadness  	Ugh! I have to beat this stupid song to get to...</a:t>
            </a:r>
          </a:p>
          <a:p>
            <a:pPr marL="0" indent="0">
              <a:buNone/>
            </a:pPr>
            <a:r>
              <a:rPr lang="en-US" sz="1800" dirty="0">
                <a:cs typeface="Calibri"/>
              </a:rPr>
              <a:t>5   sadness  	@BrodyJenner if u watch the hills in </a:t>
            </a:r>
            <a:r>
              <a:rPr lang="en-US" sz="1800" dirty="0" err="1">
                <a:cs typeface="Calibri"/>
              </a:rPr>
              <a:t>london</a:t>
            </a:r>
            <a:r>
              <a:rPr lang="en-US" sz="1800" dirty="0">
                <a:cs typeface="Calibri"/>
              </a:rPr>
              <a:t> u ...</a:t>
            </a:r>
          </a:p>
          <a:p>
            <a:pPr marL="0" indent="0">
              <a:buNone/>
            </a:pPr>
            <a:r>
              <a:rPr lang="en-US" sz="1800" dirty="0">
                <a:cs typeface="Calibri"/>
              </a:rPr>
              <a:t>6  surprise             	Got the news</a:t>
            </a:r>
          </a:p>
          <a:p>
            <a:pPr marL="0" indent="0">
              <a:buNone/>
            </a:pPr>
            <a:r>
              <a:rPr lang="en-US" sz="1800" dirty="0">
                <a:cs typeface="Calibri"/>
              </a:rPr>
              <a:t>7   sadness     	The storm is here and the electricity is gone</a:t>
            </a:r>
          </a:p>
          <a:p>
            <a:pPr marL="0" indent="0">
              <a:buNone/>
            </a:pPr>
            <a:r>
              <a:rPr lang="en-US" sz="1800" dirty="0">
                <a:cs typeface="Calibri"/>
              </a:rPr>
              <a:t>8      love                	@annarosekerr agreed</a:t>
            </a:r>
          </a:p>
          <a:p>
            <a:pPr marL="0" indent="0">
              <a:buNone/>
            </a:pPr>
            <a:r>
              <a:rPr lang="en-US" sz="1800" dirty="0">
                <a:cs typeface="Calibri"/>
              </a:rPr>
              <a:t>9   sadness  	How are YOU convinced that I have always </a:t>
            </a:r>
            <a:r>
              <a:rPr lang="en-US" sz="1800" dirty="0" err="1">
                <a:cs typeface="Calibri"/>
              </a:rPr>
              <a:t>wante</a:t>
            </a:r>
            <a:r>
              <a:rPr lang="en-US" sz="1800" dirty="0">
                <a:cs typeface="Calibri"/>
              </a:rPr>
              <a:t>...</a:t>
            </a:r>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E29738-4856-2181-B503-94F186ADF192}"/>
              </a:ext>
            </a:extLst>
          </p:cNvPr>
          <p:cNvSpPr txBox="1"/>
          <p:nvPr/>
        </p:nvSpPr>
        <p:spPr>
          <a:xfrm>
            <a:off x="800655" y="1367938"/>
            <a:ext cx="10553145" cy="369332"/>
          </a:xfrm>
          <a:prstGeom prst="rect">
            <a:avLst/>
          </a:prstGeom>
          <a:noFill/>
        </p:spPr>
        <p:txBody>
          <a:bodyPr wrap="none" rtlCol="0">
            <a:spAutoFit/>
          </a:bodyPr>
          <a:lstStyle/>
          <a:p>
            <a:r>
              <a:rPr lang="en-US" dirty="0"/>
              <a:t>Kaggle Dataset credited here: </a:t>
            </a:r>
            <a:r>
              <a:rPr lang="en-US" dirty="0">
                <a:hlinkClick r:id="rId4"/>
              </a:rPr>
              <a:t>https://www.kaggle.com/datasets/pashupatigupta/emotion-detection-from-text</a:t>
            </a:r>
            <a:endParaRPr lang="en-US" dirty="0"/>
          </a:p>
        </p:txBody>
      </p:sp>
    </p:spTree>
    <p:extLst>
      <p:ext uri="{BB962C8B-B14F-4D97-AF65-F5344CB8AC3E}">
        <p14:creationId xmlns:p14="http://schemas.microsoft.com/office/powerpoint/2010/main" val="1829074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2" name="Title 1">
            <a:extLst>
              <a:ext uri="{FF2B5EF4-FFF2-40B4-BE49-F238E27FC236}">
                <a16:creationId xmlns:a16="http://schemas.microsoft.com/office/drawing/2014/main" id="{5748E019-CAE4-6890-0DB0-08719D9FB887}"/>
              </a:ext>
            </a:extLst>
          </p:cNvPr>
          <p:cNvSpPr>
            <a:spLocks noGrp="1"/>
          </p:cNvSpPr>
          <p:nvPr>
            <p:ph type="title"/>
          </p:nvPr>
        </p:nvSpPr>
        <p:spPr/>
        <p:txBody>
          <a:bodyPr/>
          <a:lstStyle/>
          <a:p>
            <a:r>
              <a:rPr lang="en-US" dirty="0"/>
              <a:t>Example tweets from dataset</a:t>
            </a:r>
          </a:p>
        </p:txBody>
      </p:sp>
      <p:sp>
        <p:nvSpPr>
          <p:cNvPr id="3" name="Content Placeholder 2">
            <a:extLst>
              <a:ext uri="{FF2B5EF4-FFF2-40B4-BE49-F238E27FC236}">
                <a16:creationId xmlns:a16="http://schemas.microsoft.com/office/drawing/2014/main" id="{D8B869DB-4F76-06AF-03B5-9E112412133E}"/>
              </a:ext>
            </a:extLst>
          </p:cNvPr>
          <p:cNvSpPr>
            <a:spLocks noGrp="1"/>
          </p:cNvSpPr>
          <p:nvPr>
            <p:ph idx="1"/>
          </p:nvPr>
        </p:nvSpPr>
        <p:spPr>
          <a:xfrm>
            <a:off x="838200" y="1828800"/>
            <a:ext cx="10515600" cy="3818914"/>
          </a:xfrm>
        </p:spPr>
        <p:txBody>
          <a:bodyPr vert="horz" lIns="91440" tIns="45720" rIns="91440" bIns="45720" rtlCol="0" anchor="t">
            <a:normAutofit lnSpcReduction="10000"/>
          </a:bodyPr>
          <a:lstStyle/>
          <a:p>
            <a:pPr marL="0" indent="0">
              <a:buNone/>
            </a:pPr>
            <a:r>
              <a:rPr lang="en-US" sz="1800" dirty="0">
                <a:cs typeface="Calibri"/>
              </a:rPr>
              <a:t> sentiment                                            content</a:t>
            </a:r>
          </a:p>
          <a:p>
            <a:pPr marL="0" indent="0">
              <a:buNone/>
            </a:pPr>
            <a:r>
              <a:rPr lang="en-US" sz="1800" dirty="0">
                <a:cs typeface="Calibri"/>
              </a:rPr>
              <a:t>0   sadness          	</a:t>
            </a:r>
            <a:r>
              <a:rPr lang="en-US" sz="1800" dirty="0" err="1">
                <a:cs typeface="Calibri"/>
              </a:rPr>
              <a:t>layin</a:t>
            </a:r>
            <a:r>
              <a:rPr lang="en-US" sz="1800" dirty="0">
                <a:cs typeface="Calibri"/>
              </a:rPr>
              <a:t> and bed headache </a:t>
            </a:r>
            <a:r>
              <a:rPr lang="en-US" sz="1800" dirty="0" err="1">
                <a:cs typeface="Calibri"/>
              </a:rPr>
              <a:t>ughhhh</a:t>
            </a:r>
            <a:r>
              <a:rPr lang="en-US" sz="1800" dirty="0">
                <a:cs typeface="Calibri"/>
              </a:rPr>
              <a:t> </a:t>
            </a:r>
            <a:r>
              <a:rPr lang="en-US" sz="1800" dirty="0" err="1">
                <a:cs typeface="Calibri"/>
              </a:rPr>
              <a:t>waitin</a:t>
            </a:r>
            <a:r>
              <a:rPr lang="en-US" sz="1800" dirty="0">
                <a:cs typeface="Calibri"/>
              </a:rPr>
              <a:t> call</a:t>
            </a:r>
          </a:p>
          <a:p>
            <a:pPr marL="0" indent="0">
              <a:buNone/>
            </a:pPr>
            <a:r>
              <a:rPr lang="en-US" sz="1800" dirty="0">
                <a:cs typeface="Calibri"/>
              </a:rPr>
              <a:t>1   sadness         	funeral ceremony gloomy </a:t>
            </a:r>
            <a:r>
              <a:rPr lang="en-US" sz="1800" dirty="0" err="1">
                <a:cs typeface="Calibri"/>
              </a:rPr>
              <a:t>friday</a:t>
            </a:r>
            <a:endParaRPr lang="en-US" sz="1800" dirty="0">
              <a:cs typeface="Calibri"/>
            </a:endParaRPr>
          </a:p>
          <a:p>
            <a:pPr marL="0" indent="0">
              <a:buNone/>
            </a:pPr>
            <a:r>
              <a:rPr lang="en-US" sz="1800" dirty="0">
                <a:cs typeface="Calibri"/>
              </a:rPr>
              <a:t>2     worry                 hmmm </a:t>
            </a:r>
          </a:p>
          <a:p>
            <a:pPr marL="0" indent="0">
              <a:buNone/>
            </a:pPr>
            <a:r>
              <a:rPr lang="en-US" sz="1800" dirty="0">
                <a:cs typeface="Calibri"/>
              </a:rPr>
              <a:t>3   sadness             	</a:t>
            </a:r>
            <a:r>
              <a:rPr lang="en-US" sz="1800" dirty="0" err="1">
                <a:cs typeface="Calibri"/>
              </a:rPr>
              <a:t>im</a:t>
            </a:r>
            <a:r>
              <a:rPr lang="en-US" sz="1800" dirty="0">
                <a:cs typeface="Calibri"/>
              </a:rPr>
              <a:t> sorry </a:t>
            </a:r>
            <a:r>
              <a:rPr lang="en-US" sz="1800" dirty="0" err="1">
                <a:cs typeface="Calibri"/>
              </a:rPr>
              <a:t>friday</a:t>
            </a:r>
            <a:endParaRPr lang="en-US" sz="1800" dirty="0">
              <a:cs typeface="Calibri"/>
            </a:endParaRPr>
          </a:p>
          <a:p>
            <a:pPr marL="0" indent="0">
              <a:buNone/>
            </a:pPr>
            <a:r>
              <a:rPr lang="en-US" sz="1800" dirty="0">
                <a:cs typeface="Calibri"/>
              </a:rPr>
              <a:t>4   sadness                ugh beat stupid song rude</a:t>
            </a:r>
          </a:p>
          <a:p>
            <a:pPr marL="0" indent="0">
              <a:buNone/>
            </a:pPr>
            <a:r>
              <a:rPr lang="en-US" sz="1800" dirty="0">
                <a:cs typeface="Calibri"/>
              </a:rPr>
              <a:t>5   sadness  	u watch hills </a:t>
            </a:r>
            <a:r>
              <a:rPr lang="en-US" sz="1800" dirty="0" err="1">
                <a:cs typeface="Calibri"/>
              </a:rPr>
              <a:t>london</a:t>
            </a:r>
            <a:r>
              <a:rPr lang="en-US" sz="1800" dirty="0">
                <a:cs typeface="Calibri"/>
              </a:rPr>
              <a:t> you </a:t>
            </a:r>
            <a:r>
              <a:rPr lang="en-US" sz="1800" dirty="0" err="1">
                <a:cs typeface="Calibri"/>
              </a:rPr>
              <a:t>realise</a:t>
            </a:r>
            <a:r>
              <a:rPr lang="en-US" sz="1800" dirty="0">
                <a:cs typeface="Calibri"/>
              </a:rPr>
              <a:t> </a:t>
            </a:r>
            <a:r>
              <a:rPr lang="en-US" sz="1800" dirty="0" err="1">
                <a:cs typeface="Calibri"/>
              </a:rPr>
              <a:t>tourture</a:t>
            </a:r>
            <a:r>
              <a:rPr lang="en-US" sz="1800" dirty="0">
                <a:cs typeface="Calibri"/>
              </a:rPr>
              <a:t> week...</a:t>
            </a:r>
          </a:p>
          <a:p>
            <a:pPr marL="0" indent="0">
              <a:buNone/>
            </a:pPr>
            <a:r>
              <a:rPr lang="en-US" sz="1800" dirty="0">
                <a:cs typeface="Calibri"/>
              </a:rPr>
              <a:t>6  surprise                got news</a:t>
            </a:r>
          </a:p>
          <a:p>
            <a:pPr marL="0" indent="0">
              <a:buNone/>
            </a:pPr>
            <a:r>
              <a:rPr lang="en-US" sz="1800" dirty="0">
                <a:cs typeface="Calibri"/>
              </a:rPr>
              <a:t>7   sadness               storm electricity gone</a:t>
            </a:r>
          </a:p>
          <a:p>
            <a:pPr marL="0" indent="0">
              <a:buNone/>
            </a:pPr>
            <a:r>
              <a:rPr lang="en-US" sz="1800" dirty="0">
                <a:cs typeface="Calibri"/>
              </a:rPr>
              <a:t>8      love                   agreed</a:t>
            </a:r>
          </a:p>
          <a:p>
            <a:pPr marL="0" indent="0">
              <a:buNone/>
            </a:pPr>
            <a:r>
              <a:rPr lang="en-US" sz="1800" dirty="0">
                <a:cs typeface="Calibri"/>
              </a:rPr>
              <a:t>9   sadness  	convinced wanted you signals damn think lost f...</a:t>
            </a:r>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FE29738-4856-2181-B503-94F186ADF192}"/>
              </a:ext>
            </a:extLst>
          </p:cNvPr>
          <p:cNvSpPr txBox="1"/>
          <p:nvPr/>
        </p:nvSpPr>
        <p:spPr>
          <a:xfrm>
            <a:off x="800655" y="1367938"/>
            <a:ext cx="10553145" cy="369332"/>
          </a:xfrm>
          <a:prstGeom prst="rect">
            <a:avLst/>
          </a:prstGeom>
          <a:noFill/>
        </p:spPr>
        <p:txBody>
          <a:bodyPr wrap="none" rtlCol="0">
            <a:spAutoFit/>
          </a:bodyPr>
          <a:lstStyle/>
          <a:p>
            <a:r>
              <a:rPr lang="en-US" dirty="0"/>
              <a:t>Kaggle Dataset credited here: </a:t>
            </a:r>
            <a:r>
              <a:rPr lang="en-US" dirty="0">
                <a:hlinkClick r:id="rId4"/>
              </a:rPr>
              <a:t>https://www.kaggle.com/datasets/pashupatigupta/emotion-detection-from-text</a:t>
            </a:r>
            <a:endParaRPr lang="en-US" dirty="0"/>
          </a:p>
        </p:txBody>
      </p:sp>
    </p:spTree>
    <p:extLst>
      <p:ext uri="{BB962C8B-B14F-4D97-AF65-F5344CB8AC3E}">
        <p14:creationId xmlns:p14="http://schemas.microsoft.com/office/powerpoint/2010/main" val="1275657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pic>
        <p:nvPicPr>
          <p:cNvPr id="5" name="Content Placeholder 4">
            <a:extLst>
              <a:ext uri="{FF2B5EF4-FFF2-40B4-BE49-F238E27FC236}">
                <a16:creationId xmlns:a16="http://schemas.microsoft.com/office/drawing/2014/main" id="{9DD651E9-2AE2-B7B6-0B71-3969C44D2691}"/>
              </a:ext>
            </a:extLst>
          </p:cNvPr>
          <p:cNvPicPr>
            <a:picLocks noGrp="1" noChangeAspect="1"/>
          </p:cNvPicPr>
          <p:nvPr>
            <p:ph idx="1"/>
          </p:nvPr>
        </p:nvPicPr>
        <p:blipFill>
          <a:blip r:embed="rId3"/>
          <a:stretch>
            <a:fillRect/>
          </a:stretch>
        </p:blipFill>
        <p:spPr>
          <a:xfrm>
            <a:off x="1998321" y="1630781"/>
            <a:ext cx="5447508" cy="3880417"/>
          </a:xfrm>
        </p:spPr>
      </p:pic>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4">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sp>
        <p:nvSpPr>
          <p:cNvPr id="18" name="Title 1">
            <a:extLst>
              <a:ext uri="{FF2B5EF4-FFF2-40B4-BE49-F238E27FC236}">
                <a16:creationId xmlns:a16="http://schemas.microsoft.com/office/drawing/2014/main" id="{BEAD66BB-F317-3E27-AA29-3DEB0B679F3F}"/>
              </a:ext>
            </a:extLst>
          </p:cNvPr>
          <p:cNvSpPr>
            <a:spLocks noGrp="1"/>
          </p:cNvSpPr>
          <p:nvPr>
            <p:ph type="title"/>
          </p:nvPr>
        </p:nvSpPr>
        <p:spPr>
          <a:xfrm>
            <a:off x="838200" y="365125"/>
            <a:ext cx="10515600" cy="1325563"/>
          </a:xfrm>
        </p:spPr>
        <p:txBody>
          <a:bodyPr/>
          <a:lstStyle/>
          <a:p>
            <a:r>
              <a:rPr lang="en-US" dirty="0"/>
              <a:t>Counting up all the words</a:t>
            </a:r>
          </a:p>
        </p:txBody>
      </p:sp>
    </p:spTree>
    <p:extLst>
      <p:ext uri="{BB962C8B-B14F-4D97-AF65-F5344CB8AC3E}">
        <p14:creationId xmlns:p14="http://schemas.microsoft.com/office/powerpoint/2010/main" val="4279834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D6FE3A2-0557-1EDC-4802-44A0CFBD04F8}"/>
              </a:ext>
            </a:extLst>
          </p:cNvPr>
          <p:cNvSpPr>
            <a:spLocks noGrp="1" noRot="1" noMove="1" noResize="1" noEditPoints="1" noAdjustHandles="1" noChangeArrowheads="1" noChangeShapeType="1"/>
          </p:cNvSpPr>
          <p:nvPr/>
        </p:nvSpPr>
        <p:spPr>
          <a:xfrm>
            <a:off x="0" y="5897880"/>
            <a:ext cx="12192000" cy="978958"/>
          </a:xfrm>
          <a:prstGeom prst="rect">
            <a:avLst/>
          </a:prstGeom>
          <a:solidFill>
            <a:srgbClr val="00347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cxnSp>
        <p:nvCxnSpPr>
          <p:cNvPr id="8" name="Straight Connector 7">
            <a:extLst>
              <a:ext uri="{FF2B5EF4-FFF2-40B4-BE49-F238E27FC236}">
                <a16:creationId xmlns:a16="http://schemas.microsoft.com/office/drawing/2014/main" id="{15F9B7BB-C18D-F06D-9509-33DACFD1DF20}"/>
              </a:ext>
            </a:extLst>
          </p:cNvPr>
          <p:cNvCxnSpPr>
            <a:cxnSpLocks noGrp="1" noRot="1" noMove="1" noResize="1" noEditPoints="1" noAdjustHandles="1" noChangeArrowheads="1" noChangeShapeType="1"/>
          </p:cNvCxnSpPr>
          <p:nvPr/>
        </p:nvCxnSpPr>
        <p:spPr>
          <a:xfrm>
            <a:off x="0" y="5879592"/>
            <a:ext cx="12188952" cy="986"/>
          </a:xfrm>
          <a:prstGeom prst="line">
            <a:avLst/>
          </a:prstGeom>
          <a:ln w="38100" cap="flat" cmpd="sng" algn="ctr">
            <a:solidFill>
              <a:srgbClr val="FFC600"/>
            </a:solidFill>
            <a:prstDash val="solid"/>
            <a:round/>
            <a:headEnd type="none" w="med" len="med"/>
            <a:tailEnd type="none" w="med" len="med"/>
          </a:ln>
          <a:effectLst/>
        </p:spPr>
        <p:style>
          <a:lnRef idx="2">
            <a:schemeClr val="accent1"/>
          </a:lnRef>
          <a:fillRef idx="0">
            <a:schemeClr val="accent1"/>
          </a:fillRef>
          <a:effectRef idx="1">
            <a:schemeClr val="accent1"/>
          </a:effectRef>
          <a:fontRef idx="minor">
            <a:schemeClr val="tx1"/>
          </a:fontRef>
        </p:style>
      </p:cxnSp>
      <p:pic>
        <p:nvPicPr>
          <p:cNvPr id="9" name="Picture 2" descr="College of Computing &amp; Informatics">
            <a:extLst>
              <a:ext uri="{FF2B5EF4-FFF2-40B4-BE49-F238E27FC236}">
                <a16:creationId xmlns:a16="http://schemas.microsoft.com/office/drawing/2014/main" id="{1E398A19-AF74-2526-762F-3A4C1DC4B478}"/>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a:stretch>
            <a:fillRect/>
          </a:stretch>
        </p:blipFill>
        <p:spPr bwMode="auto">
          <a:xfrm>
            <a:off x="309914" y="6217920"/>
            <a:ext cx="3341944" cy="52055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90D3E9EA-2B77-265F-9ABE-8ECF444A694D}"/>
              </a:ext>
            </a:extLst>
          </p:cNvPr>
          <p:cNvPicPr>
            <a:picLocks noChangeAspect="1"/>
          </p:cNvPicPr>
          <p:nvPr/>
        </p:nvPicPr>
        <p:blipFill>
          <a:blip r:embed="rId4"/>
          <a:stretch>
            <a:fillRect/>
          </a:stretch>
        </p:blipFill>
        <p:spPr>
          <a:xfrm>
            <a:off x="2657475" y="1704975"/>
            <a:ext cx="6877050" cy="3448050"/>
          </a:xfrm>
          <a:prstGeom prst="rect">
            <a:avLst/>
          </a:prstGeom>
        </p:spPr>
      </p:pic>
      <p:sp>
        <p:nvSpPr>
          <p:cNvPr id="10" name="Title 1">
            <a:extLst>
              <a:ext uri="{FF2B5EF4-FFF2-40B4-BE49-F238E27FC236}">
                <a16:creationId xmlns:a16="http://schemas.microsoft.com/office/drawing/2014/main" id="{880ED392-027C-2C04-44ED-ED18DC6D8CC6}"/>
              </a:ext>
            </a:extLst>
          </p:cNvPr>
          <p:cNvSpPr>
            <a:spLocks noGrp="1"/>
          </p:cNvSpPr>
          <p:nvPr>
            <p:ph type="title"/>
          </p:nvPr>
        </p:nvSpPr>
        <p:spPr>
          <a:xfrm>
            <a:off x="838200" y="365125"/>
            <a:ext cx="10515600" cy="1325563"/>
          </a:xfrm>
        </p:spPr>
        <p:txBody>
          <a:bodyPr/>
          <a:lstStyle/>
          <a:p>
            <a:r>
              <a:rPr lang="en-US" dirty="0"/>
              <a:t>Dataset statistics</a:t>
            </a:r>
          </a:p>
        </p:txBody>
      </p:sp>
    </p:spTree>
    <p:extLst>
      <p:ext uri="{BB962C8B-B14F-4D97-AF65-F5344CB8AC3E}">
        <p14:creationId xmlns:p14="http://schemas.microsoft.com/office/powerpoint/2010/main" val="2523111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ducom-presentation-com-blue-cover-white-slides-2020.pptx" id="{64F7324E-20D7-41FF-89BE-8943D8103585}" vid="{5E17C722-63BD-4976-A1D2-CF089DDAD610}"/>
    </a:ext>
  </a:extLst>
</a:theme>
</file>

<file path=ppt/theme/theme2.xml><?xml version="1.0" encoding="utf-8"?>
<a:theme xmlns:a="http://schemas.openxmlformats.org/drawingml/2006/main" name="Drexel">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rexel" id="{D5DB77D0-6C24-4327-836B-F85F035DA7B6}" vid="{031F4D7A-41B1-4C1A-B5C0-861D9BB0726C}"/>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B5289EBCA7E5747AE2E1E1B29C416B7" ma:contentTypeVersion="13" ma:contentTypeDescription="Create a new document." ma:contentTypeScope="" ma:versionID="0688dad6771bedbe7c98f4a91759e1c4">
  <xsd:schema xmlns:xsd="http://www.w3.org/2001/XMLSchema" xmlns:xs="http://www.w3.org/2001/XMLSchema" xmlns:p="http://schemas.microsoft.com/office/2006/metadata/properties" xmlns:ns3="abc5e215-4cfd-4edb-ae9b-15d078ea5755" xmlns:ns4="51259b10-0683-4fee-913f-d13e5ec87b0a" targetNamespace="http://schemas.microsoft.com/office/2006/metadata/properties" ma:root="true" ma:fieldsID="15b3f68ef95bf2be86f6d810e84abf8b" ns3:_="" ns4:_="">
    <xsd:import namespace="abc5e215-4cfd-4edb-ae9b-15d078ea5755"/>
    <xsd:import namespace="51259b10-0683-4fee-913f-d13e5ec87b0a"/>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MediaServiceAutoKeyPoints" minOccurs="0"/>
                <xsd:element ref="ns4: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bc5e215-4cfd-4edb-ae9b-15d078ea5755"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1259b10-0683-4fee-913f-d13e5ec87b0a"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5F1AA0C-5C42-4C8E-8D7C-17B26FA7882A}">
  <ds:schemaRefs>
    <ds:schemaRef ds:uri="51259b10-0683-4fee-913f-d13e5ec87b0a"/>
    <ds:schemaRef ds:uri="abc5e215-4cfd-4edb-ae9b-15d078ea575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826581D9-1B3F-4A32-9DCA-5FECE2D617FB}">
  <ds:schemaRefs>
    <ds:schemaRef ds:uri="51259b10-0683-4fee-913f-d13e5ec87b0a"/>
    <ds:schemaRef ds:uri="abc5e215-4cfd-4edb-ae9b-15d078ea575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32903836-8657-486B-B739-185CC779BAF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216</TotalTime>
  <Words>1942</Words>
  <Application>Microsoft Office PowerPoint</Application>
  <PresentationFormat>Widescreen</PresentationFormat>
  <Paragraphs>107</Paragraphs>
  <Slides>17</Slides>
  <Notes>17</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17</vt:i4>
      </vt:variant>
    </vt:vector>
  </HeadingPairs>
  <TitlesOfParts>
    <vt:vector size="26" baseType="lpstr">
      <vt:lpstr>Arial</vt:lpstr>
      <vt:lpstr>Calibri</vt:lpstr>
      <vt:lpstr>Calibri Light</vt:lpstr>
      <vt:lpstr>Futura Book</vt:lpstr>
      <vt:lpstr>Futura Light</vt:lpstr>
      <vt:lpstr>Helvetica Neue</vt:lpstr>
      <vt:lpstr>MillerDisplay LightItalic</vt:lpstr>
      <vt:lpstr>Office Theme</vt:lpstr>
      <vt:lpstr>Drexel</vt:lpstr>
      <vt:lpstr>PowerPoint Presentation</vt:lpstr>
      <vt:lpstr>Goal: Predict the sentiment from text</vt:lpstr>
      <vt:lpstr>Sentiment Distribution</vt:lpstr>
      <vt:lpstr>Sentiment Distribution after simplifying</vt:lpstr>
      <vt:lpstr>Sentiment Distribution after capping</vt:lpstr>
      <vt:lpstr>Example tweets from dataset</vt:lpstr>
      <vt:lpstr>Example tweets from dataset</vt:lpstr>
      <vt:lpstr>Counting up all the words</vt:lpstr>
      <vt:lpstr>Dataset statistics</vt:lpstr>
      <vt:lpstr>Extracting known words from tweets</vt:lpstr>
      <vt:lpstr>One hot encoding words as features</vt:lpstr>
      <vt:lpstr>Encoding the training and testing sets</vt:lpstr>
      <vt:lpstr>Performing Multinomial Logistic Regression</vt:lpstr>
      <vt:lpstr>Creating metrics</vt:lpstr>
      <vt:lpstr>Final results</vt:lpstr>
      <vt:lpstr>Future Work</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Clark,Josh</dc:creator>
  <cp:lastModifiedBy>Josh Clark</cp:lastModifiedBy>
  <cp:revision>3</cp:revision>
  <dcterms:created xsi:type="dcterms:W3CDTF">2022-06-09T14:21:14Z</dcterms:created>
  <dcterms:modified xsi:type="dcterms:W3CDTF">2022-08-28T05:47:33Z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0x0101009B5289EBCA7E5747AE2E1E1B29C416B7</vt:lpwstr>
  </property>
</Properties>
</file>