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6327"/>
  </p:normalViewPr>
  <p:slideViewPr>
    <p:cSldViewPr snapToGrid="0" snapToObjects="1">
      <p:cViewPr varScale="1">
        <p:scale>
          <a:sx n="128" d="100"/>
          <a:sy n="128" d="100"/>
        </p:scale>
        <p:origin x="17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8B37-4440-2A4D-A63A-F6F7C1D8CF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879961-B409-1A4C-9154-C19AD79AD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290B20-2CD0-0740-AB6E-2FF231286496}"/>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5" name="Footer Placeholder 4">
            <a:extLst>
              <a:ext uri="{FF2B5EF4-FFF2-40B4-BE49-F238E27FC236}">
                <a16:creationId xmlns:a16="http://schemas.microsoft.com/office/drawing/2014/main" id="{7A3527A5-6F2B-1B4B-9D78-0731ED313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80FF1E-3732-E740-A3B4-C4CD34415883}"/>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1292375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5EEFF-2EAC-BD46-9A53-5C8B2E827F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DF60CC-FA56-8B49-9C81-5036744E7F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AFBAD0-D214-304E-B3E0-98C936FE3344}"/>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5" name="Footer Placeholder 4">
            <a:extLst>
              <a:ext uri="{FF2B5EF4-FFF2-40B4-BE49-F238E27FC236}">
                <a16:creationId xmlns:a16="http://schemas.microsoft.com/office/drawing/2014/main" id="{69A63802-2C8D-7E43-A3FC-B175B571C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59CDA-8F1F-F244-AA46-46FD20339634}"/>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67403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788CC8-AEDE-9F47-B872-7A7445C5EB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72CE01-0E8A-8C4C-974C-8D1B9426C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1FC9AC-EBAE-584E-ADA9-4B51D81852D9}"/>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5" name="Footer Placeholder 4">
            <a:extLst>
              <a:ext uri="{FF2B5EF4-FFF2-40B4-BE49-F238E27FC236}">
                <a16:creationId xmlns:a16="http://schemas.microsoft.com/office/drawing/2014/main" id="{9963DEF3-C7A6-A544-A8AA-EF34F0BAB1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C4F4F-D1B8-EC4E-85CE-F64EB7CD0C52}"/>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2928366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31127-2610-B943-BD58-40FC6FB678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7E4EE7-E81E-0B4E-90E6-EBAB9E9D3F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0605BC-8AF2-FB46-9075-39C3770E7428}"/>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5" name="Footer Placeholder 4">
            <a:extLst>
              <a:ext uri="{FF2B5EF4-FFF2-40B4-BE49-F238E27FC236}">
                <a16:creationId xmlns:a16="http://schemas.microsoft.com/office/drawing/2014/main" id="{B362D089-19BF-8143-A01E-A52EB2DA43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8F20C-B859-B948-9F90-24416236FAB4}"/>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3177807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595B-4AA2-A24A-BBA0-C50ACEBC01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A51A0D6-0F8A-F04C-AC46-883FBBE8F0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F2EAA7-139C-A548-8036-81E7A2853910}"/>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5" name="Footer Placeholder 4">
            <a:extLst>
              <a:ext uri="{FF2B5EF4-FFF2-40B4-BE49-F238E27FC236}">
                <a16:creationId xmlns:a16="http://schemas.microsoft.com/office/drawing/2014/main" id="{C1451105-03A9-594F-A815-9B148A549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D53F7F-7532-8E4D-8E10-4EFA993FB5C6}"/>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24832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00F55-6D79-084F-8335-DD44F0A1A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4F7978-A1A2-EE4A-81DB-159E5A12A1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F71D5-1589-C048-9EA5-3225D8D706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F5E371-7B57-A843-B9CD-29BDDEA43A0B}"/>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6" name="Footer Placeholder 5">
            <a:extLst>
              <a:ext uri="{FF2B5EF4-FFF2-40B4-BE49-F238E27FC236}">
                <a16:creationId xmlns:a16="http://schemas.microsoft.com/office/drawing/2014/main" id="{A3FD5C80-8A09-3B40-923E-0071451306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D1F24C-7A74-AA45-BF39-EA5083D07073}"/>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152907001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D0E2-09F6-7946-8110-E18397EAF7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E3C2BC8-48BC-6541-9116-452BE3E985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62EA59-EBF9-024B-AA08-88E4EB0220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565D11-B8E7-DC43-AE72-A151E83390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D1A03-AF60-7D49-B791-300CCB1D8F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2F8C099-0901-004C-9706-C02E370A7D92}"/>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8" name="Footer Placeholder 7">
            <a:extLst>
              <a:ext uri="{FF2B5EF4-FFF2-40B4-BE49-F238E27FC236}">
                <a16:creationId xmlns:a16="http://schemas.microsoft.com/office/drawing/2014/main" id="{5BCC50F1-B883-A844-954B-49D592C1AF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995240-95F5-EA43-AA65-255B488D3F25}"/>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387559449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FE858-BC55-C247-92C3-B7F6002C16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3F216E-3B9C-3E42-BF29-30403B920994}"/>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4" name="Footer Placeholder 3">
            <a:extLst>
              <a:ext uri="{FF2B5EF4-FFF2-40B4-BE49-F238E27FC236}">
                <a16:creationId xmlns:a16="http://schemas.microsoft.com/office/drawing/2014/main" id="{45C29662-A1C8-5445-ABFA-E4DF39A539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F5580-1517-CB46-ABEE-96C222C3A62F}"/>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3763246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D01568-B7E8-F346-8103-8D422EDF6AA4}"/>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3" name="Footer Placeholder 2">
            <a:extLst>
              <a:ext uri="{FF2B5EF4-FFF2-40B4-BE49-F238E27FC236}">
                <a16:creationId xmlns:a16="http://schemas.microsoft.com/office/drawing/2014/main" id="{6705BF82-3CB6-1B45-995E-4F464C0698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D42D0D-2702-1645-91B4-BA1EF918A5B5}"/>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275764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131E5-3149-C94B-ACA3-E99C5E5840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8E5ED5-50FF-2041-A1AD-D351A8062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19813B-2003-E749-823B-FF63F74288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6B8FD6-BA5E-5D45-8A32-7E594C83A329}"/>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6" name="Footer Placeholder 5">
            <a:extLst>
              <a:ext uri="{FF2B5EF4-FFF2-40B4-BE49-F238E27FC236}">
                <a16:creationId xmlns:a16="http://schemas.microsoft.com/office/drawing/2014/main" id="{28CEAD49-961B-2C47-8EDD-F8C17F581D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546B4C-00EC-2544-8500-3758F2730BFC}"/>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165189315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AEDA-D688-5841-98AB-BA30F6509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F3AD97-7F02-6644-BFBA-0BB65B93B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7AEA5D-B1C5-824A-B4C8-0864DB458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F8E1B0-CB74-3941-835A-2630FF0443D8}"/>
              </a:ext>
            </a:extLst>
          </p:cNvPr>
          <p:cNvSpPr>
            <a:spLocks noGrp="1"/>
          </p:cNvSpPr>
          <p:nvPr>
            <p:ph type="dt" sz="half" idx="10"/>
          </p:nvPr>
        </p:nvSpPr>
        <p:spPr/>
        <p:txBody>
          <a:bodyPr/>
          <a:lstStyle/>
          <a:p>
            <a:fld id="{6DB63C61-FD5F-C047-87DA-DE593A1C814B}" type="datetimeFigureOut">
              <a:rPr lang="en-US" smtClean="0"/>
              <a:t>2/6/22</a:t>
            </a:fld>
            <a:endParaRPr lang="en-US"/>
          </a:p>
        </p:txBody>
      </p:sp>
      <p:sp>
        <p:nvSpPr>
          <p:cNvPr id="6" name="Footer Placeholder 5">
            <a:extLst>
              <a:ext uri="{FF2B5EF4-FFF2-40B4-BE49-F238E27FC236}">
                <a16:creationId xmlns:a16="http://schemas.microsoft.com/office/drawing/2014/main" id="{17CFA321-7074-BB40-B9BF-96D7F587C0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C5D947-4634-164D-B0AD-D83A8422C8CD}"/>
              </a:ext>
            </a:extLst>
          </p:cNvPr>
          <p:cNvSpPr>
            <a:spLocks noGrp="1"/>
          </p:cNvSpPr>
          <p:nvPr>
            <p:ph type="sldNum" sz="quarter" idx="12"/>
          </p:nvPr>
        </p:nvSpPr>
        <p:spPr/>
        <p:txBody>
          <a:bodyPr/>
          <a:lstStyle/>
          <a:p>
            <a:fld id="{1AEE656F-79D7-DB46-B7A2-EE906E1CC5F2}" type="slidenum">
              <a:rPr lang="en-US" smtClean="0"/>
              <a:t>‹#›</a:t>
            </a:fld>
            <a:endParaRPr lang="en-US"/>
          </a:p>
        </p:txBody>
      </p:sp>
    </p:spTree>
    <p:extLst>
      <p:ext uri="{BB962C8B-B14F-4D97-AF65-F5344CB8AC3E}">
        <p14:creationId xmlns:p14="http://schemas.microsoft.com/office/powerpoint/2010/main" val="10830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28BE2-7398-B34A-82CF-2AE54E1FB2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7E2300-2F18-3648-AAE1-7D8EAA7A8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F7385-53EE-C042-A30F-45EEA1933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63C61-FD5F-C047-87DA-DE593A1C814B}" type="datetimeFigureOut">
              <a:rPr lang="en-US" smtClean="0"/>
              <a:t>2/6/22</a:t>
            </a:fld>
            <a:endParaRPr lang="en-US"/>
          </a:p>
        </p:txBody>
      </p:sp>
      <p:sp>
        <p:nvSpPr>
          <p:cNvPr id="5" name="Footer Placeholder 4">
            <a:extLst>
              <a:ext uri="{FF2B5EF4-FFF2-40B4-BE49-F238E27FC236}">
                <a16:creationId xmlns:a16="http://schemas.microsoft.com/office/drawing/2014/main" id="{F42BB3DB-7A0B-5849-A1AF-8D1374D4D7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AFD45D-546E-984A-9AA9-24F2A1EF57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E656F-79D7-DB46-B7A2-EE906E1CC5F2}" type="slidenum">
              <a:rPr lang="en-US" smtClean="0"/>
              <a:t>‹#›</a:t>
            </a:fld>
            <a:endParaRPr lang="en-US"/>
          </a:p>
        </p:txBody>
      </p:sp>
    </p:spTree>
    <p:extLst>
      <p:ext uri="{BB962C8B-B14F-4D97-AF65-F5344CB8AC3E}">
        <p14:creationId xmlns:p14="http://schemas.microsoft.com/office/powerpoint/2010/main" val="242498553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www.army.mil/article/20147/wounded_warrior_first_to_use_next_generation_powered_legs" TargetMode="External"/><Relationship Id="rId7" Type="http://schemas.openxmlformats.org/officeDocument/2006/relationships/image" Target="../media/image4.png"/><Relationship Id="rId2" Type="http://schemas.openxmlformats.org/officeDocument/2006/relationships/hyperlink" Target="https://www.aclu.org/blog/smart-justice/mass-incarceration/prisons-outdated-technology-prevents-those-disabilities" TargetMode="Externa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23E24-D945-2D4A-9A63-A8563580B6DD}"/>
              </a:ext>
            </a:extLst>
          </p:cNvPr>
          <p:cNvSpPr>
            <a:spLocks noGrp="1"/>
          </p:cNvSpPr>
          <p:nvPr>
            <p:ph type="ctrTitle"/>
          </p:nvPr>
        </p:nvSpPr>
        <p:spPr>
          <a:xfrm>
            <a:off x="0" y="427384"/>
            <a:ext cx="6096000" cy="6430616"/>
          </a:xfrm>
        </p:spPr>
        <p:txBody>
          <a:bodyPr>
            <a:noAutofit/>
          </a:bodyPr>
          <a:lstStyle/>
          <a:p>
            <a:pPr algn="l">
              <a:lnSpc>
                <a:spcPct val="100000"/>
              </a:lnSpc>
            </a:pPr>
            <a:r>
              <a:rPr lang="en-US" sz="1400" b="1" dirty="0">
                <a:latin typeface="Arial" panose="020B0604020202020204" pitchFamily="34" charset="0"/>
                <a:cs typeface="Arial" panose="020B0604020202020204" pitchFamily="34" charset="0"/>
              </a:rPr>
              <a:t>Prisoner’s Disabilities and Handicaps</a:t>
            </a:r>
            <a:br>
              <a:rPr lang="en-US" sz="1200" b="1"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I’m talking about the how the prisoners will take advantage of technology and what are the things that affect them so bad to the handicaps and disability people.</a:t>
            </a: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1. Prisoner’s Don’t have access for phones because they did some crime and move to jail for long period where they can leave that place till complete the period of punishment, but they have lawyers which can connect them with there family by cell phones in jail with limited time only. </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2. Internet use in prisons allows inmates to communicate with the outside world. However much like the use of mobile phones in prison, internet access without supervision, via a smartphone, or personal computer is banned for all inmates.</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3. Innovations like thermal cameras, sensors and radio frequency identification (RFID) technology are also transforming the lives of people working in or incarcerated within the criminal justice system.</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4. This is essentially the situation for prisoners who are deaf, hard of hearing, or who have speech disabilities. They cannot use the standard pay phones in prison, and the only means of accessible telecommunication to the outside world is through a Text Telephone (TTY) machine. This machine has a modified keyboard, specific rules on how to use it, and it transmits each letter and word slowly.</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5. Scanning and detection devices can help spot everything, from a cell phone to a knife. Devices using radio waves can track prisoner and staff movements within an institution. New computer programs may help predict where problems are most likely to occur.</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rPr>
              <a:t>6. So many prisoners don’t know how to read write or use technology in jail so the tech training in prisons could help the incarcerated adjust to society once they are released.</a:t>
            </a:r>
            <a:br>
              <a:rPr lang="en-US" sz="1200" dirty="0">
                <a:latin typeface="Arial" panose="020B0604020202020204" pitchFamily="34" charset="0"/>
                <a:cs typeface="Arial" panose="020B0604020202020204" pitchFamily="34" charset="0"/>
              </a:rPr>
            </a:br>
            <a:r>
              <a:rPr lang="en-US" sz="1200" dirty="0">
                <a:latin typeface="Arial" panose="020B0604020202020204" pitchFamily="34" charset="0"/>
                <a:cs typeface="Arial" panose="020B0604020202020204" pitchFamily="34" charset="0"/>
                <a:hlinkClick r:id="rId2"/>
              </a:rPr>
              <a:t>https://www.aclu.org/blog/smart-justice/mass-incarceration/prisons-outdated-technology-prevents-those-disabilities</a:t>
            </a: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br>
              <a:rPr lang="en-US" sz="1200" dirty="0">
                <a:latin typeface="Arial" panose="020B0604020202020204" pitchFamily="34" charset="0"/>
                <a:cs typeface="Arial" panose="020B0604020202020204" pitchFamily="34" charset="0"/>
              </a:rPr>
            </a:br>
            <a:endParaRPr lang="en-US" sz="12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2A61D7FB-264C-EA43-BEB8-870AEB6B27BB}"/>
              </a:ext>
            </a:extLst>
          </p:cNvPr>
          <p:cNvSpPr>
            <a:spLocks noGrp="1"/>
          </p:cNvSpPr>
          <p:nvPr>
            <p:ph type="subTitle" idx="1"/>
          </p:nvPr>
        </p:nvSpPr>
        <p:spPr>
          <a:xfrm>
            <a:off x="6095998" y="649356"/>
            <a:ext cx="6096001" cy="6208644"/>
          </a:xfrm>
        </p:spPr>
        <p:txBody>
          <a:bodyPr>
            <a:normAutofit/>
          </a:bodyPr>
          <a:lstStyle/>
          <a:p>
            <a:pPr algn="l">
              <a:lnSpc>
                <a:spcPct val="100000"/>
              </a:lnSpc>
              <a:spcBef>
                <a:spcPts val="0"/>
              </a:spcBef>
            </a:pPr>
            <a:r>
              <a:rPr lang="en-US" sz="1400" b="1" dirty="0">
                <a:latin typeface="Arial" panose="020B0604020202020204" pitchFamily="34" charset="0"/>
                <a:cs typeface="Arial" panose="020B0604020202020204" pitchFamily="34" charset="0"/>
              </a:rPr>
              <a:t>Soldier’s Disability and Handicaps</a:t>
            </a:r>
          </a:p>
          <a:p>
            <a:pPr algn="l">
              <a:lnSpc>
                <a:spcPct val="100000"/>
              </a:lnSpc>
              <a:spcBef>
                <a:spcPts val="0"/>
              </a:spcBef>
            </a:pPr>
            <a:r>
              <a:rPr lang="en-US" sz="1200" dirty="0">
                <a:latin typeface="Arial" panose="020B0604020202020204" pitchFamily="34" charset="0"/>
                <a:cs typeface="Arial" panose="020B0604020202020204" pitchFamily="34" charset="0"/>
              </a:rPr>
              <a:t>Wounded warrior handicap soldier using first time next generation Artificial power legs.</a:t>
            </a:r>
          </a:p>
          <a:p>
            <a:pPr algn="l">
              <a:lnSpc>
                <a:spcPct val="100000"/>
              </a:lnSpc>
              <a:spcBef>
                <a:spcPts val="0"/>
              </a:spcBef>
            </a:pPr>
            <a:r>
              <a:rPr lang="en-US" sz="1200" dirty="0">
                <a:latin typeface="Arial" panose="020B0604020202020204" pitchFamily="34" charset="0"/>
                <a:cs typeface="Arial" panose="020B0604020202020204" pitchFamily="34" charset="0"/>
              </a:rPr>
              <a:t>1.The cost of using internet services on army bases are high because their location may be far and some that area where people are not living or no mans land type area so connecting to people o is hard which is their disability that can overcome due to satellite phones which help them to reach the other people with same frequency.</a:t>
            </a:r>
          </a:p>
          <a:p>
            <a:pPr algn="l">
              <a:lnSpc>
                <a:spcPct val="100000"/>
              </a:lnSpc>
              <a:spcBef>
                <a:spcPts val="0"/>
              </a:spcBef>
            </a:pPr>
            <a:r>
              <a:rPr lang="en-US" sz="1200" dirty="0">
                <a:latin typeface="Arial" panose="020B0604020202020204" pitchFamily="34" charset="0"/>
                <a:cs typeface="Arial" panose="020B0604020202020204" pitchFamily="34" charset="0"/>
              </a:rPr>
              <a:t>2.Some soldiers injured while war they loss their body parts in that situation and they are handicaps which is bad disability for living in real world which can overcome to follow technology helps which lives their life better.</a:t>
            </a:r>
          </a:p>
          <a:p>
            <a:pPr algn="l">
              <a:lnSpc>
                <a:spcPct val="100000"/>
              </a:lnSpc>
              <a:spcBef>
                <a:spcPts val="0"/>
              </a:spcBef>
            </a:pPr>
            <a:r>
              <a:rPr lang="en-US" sz="1200" dirty="0">
                <a:latin typeface="Arial" panose="020B0604020202020204" pitchFamily="34" charset="0"/>
                <a:cs typeface="Arial" panose="020B0604020202020204" pitchFamily="34" charset="0"/>
              </a:rPr>
              <a:t>3. Gadson is the first person to use the completed version of the Power Knee2, a next-generation powered prosthetic knee featuring new artificial intelligence and sensor technology that makes it possible for above-the-knee amputees to walk with increased confidence, safety and a more natural gait. </a:t>
            </a:r>
          </a:p>
          <a:p>
            <a:pPr algn="l">
              <a:lnSpc>
                <a:spcPct val="100000"/>
              </a:lnSpc>
              <a:spcBef>
                <a:spcPts val="0"/>
              </a:spcBef>
            </a:pPr>
            <a:r>
              <a:rPr lang="en-US" sz="1200" dirty="0">
                <a:latin typeface="Arial" panose="020B0604020202020204" pitchFamily="34" charset="0"/>
                <a:cs typeface="Arial" panose="020B0604020202020204" pitchFamily="34" charset="0"/>
              </a:rPr>
              <a:t>4. the customized wheelchairs help veterans keep up with their kids, handle yard work and enjoy hobbies. For Vazquez, the wheelchair will help her manage her new property in Tennessee, which has several acres and a very long driveway. </a:t>
            </a:r>
          </a:p>
          <a:p>
            <a:pPr algn="l">
              <a:lnSpc>
                <a:spcPct val="100000"/>
              </a:lnSpc>
              <a:spcBef>
                <a:spcPts val="0"/>
              </a:spcBef>
            </a:pPr>
            <a:r>
              <a:rPr lang="en-US" sz="1200" dirty="0">
                <a:latin typeface="Arial" panose="020B0604020202020204" pitchFamily="34" charset="0"/>
                <a:cs typeface="Arial" panose="020B0604020202020204" pitchFamily="34" charset="0"/>
              </a:rPr>
              <a:t>5. By being voice activated, users with physical disabilities can find themselves some ease. These devices can control lights, televisions, and more. According to Helping Hands, they will never be able to replace the human touch of care, but they can be a very valuable home assistant.</a:t>
            </a:r>
          </a:p>
          <a:p>
            <a:pPr algn="l">
              <a:lnSpc>
                <a:spcPct val="100000"/>
              </a:lnSpc>
              <a:spcBef>
                <a:spcPts val="0"/>
              </a:spcBef>
            </a:pPr>
            <a:r>
              <a:rPr lang="en-US" sz="1200" dirty="0">
                <a:latin typeface="Arial" panose="020B0604020202020204" pitchFamily="34" charset="0"/>
                <a:cs typeface="Arial" panose="020B0604020202020204" pitchFamily="34" charset="0"/>
              </a:rPr>
              <a:t>6. Electrical simulation, Helmet for blind, Next-generation Hearing aid, Bionic exoskeleton and Giving voice to the speech-impaired. All these things will help.</a:t>
            </a:r>
          </a:p>
          <a:p>
            <a:pPr algn="l">
              <a:lnSpc>
                <a:spcPct val="100000"/>
              </a:lnSpc>
              <a:spcBef>
                <a:spcPts val="0"/>
              </a:spcBef>
            </a:pPr>
            <a:r>
              <a:rPr lang="en-US" sz="1200" dirty="0">
                <a:latin typeface="Arial" panose="020B0604020202020204" pitchFamily="34" charset="0"/>
                <a:cs typeface="Arial" panose="020B0604020202020204" pitchFamily="34" charset="0"/>
                <a:hlinkClick r:id="rId3"/>
              </a:rPr>
              <a:t>https://www.army.mil/article/20147/wounded_warrior_first_to_use_next_generation_powered_legs</a:t>
            </a:r>
            <a:endParaRPr lang="en-US" sz="12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12C0B68-7947-5943-B7D2-BE6BF624F4B6}"/>
              </a:ext>
            </a:extLst>
          </p:cNvPr>
          <p:cNvPicPr>
            <a:picLocks noChangeAspect="1"/>
          </p:cNvPicPr>
          <p:nvPr/>
        </p:nvPicPr>
        <p:blipFill>
          <a:blip r:embed="rId4"/>
          <a:stretch>
            <a:fillRect/>
          </a:stretch>
        </p:blipFill>
        <p:spPr>
          <a:xfrm>
            <a:off x="10273747" y="4949687"/>
            <a:ext cx="1272208" cy="1908312"/>
          </a:xfrm>
          <a:prstGeom prst="rect">
            <a:avLst/>
          </a:prstGeom>
        </p:spPr>
      </p:pic>
      <p:pic>
        <p:nvPicPr>
          <p:cNvPr id="7" name="Picture 6">
            <a:extLst>
              <a:ext uri="{FF2B5EF4-FFF2-40B4-BE49-F238E27FC236}">
                <a16:creationId xmlns:a16="http://schemas.microsoft.com/office/drawing/2014/main" id="{081402E9-80BF-904F-A054-5DD557F044B0}"/>
              </a:ext>
            </a:extLst>
          </p:cNvPr>
          <p:cNvPicPr>
            <a:picLocks noChangeAspect="1"/>
          </p:cNvPicPr>
          <p:nvPr/>
        </p:nvPicPr>
        <p:blipFill>
          <a:blip r:embed="rId5"/>
          <a:stretch>
            <a:fillRect/>
          </a:stretch>
        </p:blipFill>
        <p:spPr>
          <a:xfrm>
            <a:off x="452010" y="5556216"/>
            <a:ext cx="1966235" cy="1301783"/>
          </a:xfrm>
          <a:prstGeom prst="rect">
            <a:avLst/>
          </a:prstGeom>
        </p:spPr>
      </p:pic>
      <p:pic>
        <p:nvPicPr>
          <p:cNvPr id="8" name="Picture 7">
            <a:extLst>
              <a:ext uri="{FF2B5EF4-FFF2-40B4-BE49-F238E27FC236}">
                <a16:creationId xmlns:a16="http://schemas.microsoft.com/office/drawing/2014/main" id="{B70C78C7-0F04-1448-B528-E11C67A715EF}"/>
              </a:ext>
            </a:extLst>
          </p:cNvPr>
          <p:cNvPicPr>
            <a:picLocks noChangeAspect="1"/>
          </p:cNvPicPr>
          <p:nvPr/>
        </p:nvPicPr>
        <p:blipFill>
          <a:blip r:embed="rId6"/>
          <a:stretch>
            <a:fillRect/>
          </a:stretch>
        </p:blipFill>
        <p:spPr>
          <a:xfrm>
            <a:off x="3713619" y="5415486"/>
            <a:ext cx="1562722" cy="1442513"/>
          </a:xfrm>
          <a:prstGeom prst="rect">
            <a:avLst/>
          </a:prstGeom>
        </p:spPr>
      </p:pic>
      <p:sp>
        <p:nvSpPr>
          <p:cNvPr id="10" name="TextBox 9">
            <a:extLst>
              <a:ext uri="{FF2B5EF4-FFF2-40B4-BE49-F238E27FC236}">
                <a16:creationId xmlns:a16="http://schemas.microsoft.com/office/drawing/2014/main" id="{403A73DA-ABC7-9B4C-91B6-E155EED708B3}"/>
              </a:ext>
            </a:extLst>
          </p:cNvPr>
          <p:cNvSpPr txBox="1"/>
          <p:nvPr/>
        </p:nvSpPr>
        <p:spPr>
          <a:xfrm>
            <a:off x="0" y="0"/>
            <a:ext cx="6096001" cy="646331"/>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Mangesh Raut INFO 608-900 Winter 2022-23</a:t>
            </a:r>
          </a:p>
          <a:p>
            <a:r>
              <a:rPr lang="en-US" sz="1200" dirty="0">
                <a:latin typeface="Arial" panose="020B0604020202020204" pitchFamily="34" charset="0"/>
                <a:cs typeface="Arial" panose="020B0604020202020204" pitchFamily="34" charset="0"/>
              </a:rPr>
              <a:t>Week 05-06 - Design For The Real World: designing for non-obvious disabilities</a:t>
            </a:r>
          </a:p>
          <a:p>
            <a:endParaRPr lang="en-US" sz="12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0E264745-E534-3642-A10E-6D4C2EAFF85B}"/>
              </a:ext>
            </a:extLst>
          </p:cNvPr>
          <p:cNvPicPr>
            <a:picLocks noChangeAspect="1"/>
          </p:cNvPicPr>
          <p:nvPr/>
        </p:nvPicPr>
        <p:blipFill>
          <a:blip r:embed="rId7"/>
          <a:stretch>
            <a:fillRect/>
          </a:stretch>
        </p:blipFill>
        <p:spPr>
          <a:xfrm>
            <a:off x="9773753" y="0"/>
            <a:ext cx="2418245" cy="964096"/>
          </a:xfrm>
          <a:prstGeom prst="rect">
            <a:avLst/>
          </a:prstGeom>
        </p:spPr>
      </p:pic>
      <p:pic>
        <p:nvPicPr>
          <p:cNvPr id="4" name="Picture 3">
            <a:extLst>
              <a:ext uri="{FF2B5EF4-FFF2-40B4-BE49-F238E27FC236}">
                <a16:creationId xmlns:a16="http://schemas.microsoft.com/office/drawing/2014/main" id="{ED4B2818-AFED-4F4B-87A1-723998012EFD}"/>
              </a:ext>
            </a:extLst>
          </p:cNvPr>
          <p:cNvPicPr>
            <a:picLocks noChangeAspect="1"/>
          </p:cNvPicPr>
          <p:nvPr/>
        </p:nvPicPr>
        <p:blipFill>
          <a:blip r:embed="rId8"/>
          <a:stretch>
            <a:fillRect/>
          </a:stretch>
        </p:blipFill>
        <p:spPr>
          <a:xfrm>
            <a:off x="6915657" y="5224352"/>
            <a:ext cx="3126115" cy="1633647"/>
          </a:xfrm>
          <a:prstGeom prst="rect">
            <a:avLst/>
          </a:prstGeom>
        </p:spPr>
      </p:pic>
    </p:spTree>
    <p:extLst>
      <p:ext uri="{BB962C8B-B14F-4D97-AF65-F5344CB8AC3E}">
        <p14:creationId xmlns:p14="http://schemas.microsoft.com/office/powerpoint/2010/main" val="3863120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204</TotalTime>
  <Words>702</Words>
  <Application>Microsoft Macintosh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Prisoner’s Disabilities and Handicaps I’m talking about the how the prisoners will take advantage of technology and what are the things that affect them so bad to the handicaps and disability people.  1. Prisoner’s Don’t have access for phones because they did some crime and move to jail for long period where they can leave that place till complete the period of punishment, but they have lawyers which can connect them with there family by cell phones in jail with limited time only.  2. Internet use in prisons allows inmates to communicate with the outside world. However much like the use of mobile phones in prison, internet access without supervision, via a smartphone, or personal computer is banned for all inmates. 3. Innovations like thermal cameras, sensors and radio frequency identification (RFID) technology are also transforming the lives of people working in or incarcerated within the criminal justice system. 4. This is essentially the situation for prisoners who are deaf, hard of hearing, or who have speech disabilities. They cannot use the standard pay phones in prison, and the only means of accessible telecommunication to the outside world is through a Text Telephone (TTY) machine. This machine has a modified keyboard, specific rules on how to use it, and it transmits each letter and word slowly. 5. Scanning and detection devices can help spot everything, from a cell phone to a knife. Devices using radio waves can track prisoner and staff movements within an institution. New computer programs may help predict where problems are most likely to occur. 6. So many prisoners don’t know how to read write or use technology in jail so the tech training in prisons could help the incarcerated adjust to society once they are released. https://www.aclu.org/blog/smart-justice/mass-incarceration/prisons-outdated-technology-prevents-those-disabilities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Prisoner’s Disabilities and Handicaps I’m talking about the how the prisoners will take advantage of technology and what are the things that affect them so bad to the handicaps and disability people.  1. According to the Bureau of Justice Statistics, an estimated 40% of jail inmates report having at least one disability, with 30% of inmates reporting a cognitive disability and 40% having been diagnosed with a mental disorder. More than half of disabled inmates reported a co-occurring chronic condition. 2. Treat every inmate individually: Respond to individuals with a disability on a case-by-case basis – the individualized assessment is key. Recognize that one-size solutions do not fit all situations. Ask inmates what accommodations they prefer and do your best to meet their requests. 3. Innovations like thermal cameras, sensors and radio frequency identification (RFID) technology are also transforming the lives of people working in or incarcerated within the criminal justice system. 4. This is essentially the situation for prisoners who are deaf, hard of hearing, or who have speech disabilities. They cannot use the standard pay phones in prison, and the only means of accessible telecommunication to the outside world is through a Text Telephone (TTY) machine. This machine has a modified keyboard, specific rules on how to use it, and it transmits each letter and word slowly. 5. Scanning and detection devices can help spot everything, from a cell phone to a knife. Devices using radio waves can track prisoner and staff movements within an institution. New computer programs may help predict where problems are most likely to occur. https://www.aclu.org/blog/smart-justice/mass-incarceration/prisons-outdated-technology-prevents-those-disabilities           </dc:title>
  <dc:creator>Raut,Mangesh</dc:creator>
  <cp:lastModifiedBy>Raut,Mangesh</cp:lastModifiedBy>
  <cp:revision>2</cp:revision>
  <dcterms:created xsi:type="dcterms:W3CDTF">2022-02-06T04:25:22Z</dcterms:created>
  <dcterms:modified xsi:type="dcterms:W3CDTF">2022-02-07T05:00:41Z</dcterms:modified>
</cp:coreProperties>
</file>